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12192000" cy="6858000"/>
  <p:notesSz cx="6858000" cy="9144000"/>
  <p:embeddedFontLst>
    <p:embeddedFont>
      <p:font typeface="Arial Black" panose="020B0A04020102020204" pitchFamily="2" charset="0"/>
      <p:bold r:id="rId28"/>
    </p:embeddedFont>
    <p:embeddedFont>
      <p:font typeface="微软雅黑" panose="020B0503020204020204" charset="-122"/>
      <p:regular r:id="rId29"/>
    </p:embeddedFont>
    <p:embeddedFont>
      <p:font typeface="华文琥珀" panose="02010800040101010101" charset="-122"/>
      <p:regular r:id="rId30"/>
    </p:embeddedFont>
  </p:embeddedFontLst>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font" Target="fonts/font1.fntdata" /><Relationship Id="rId29" Type="http://schemas.openxmlformats.org/officeDocument/2006/relationships/font" Target="fonts/font2.fntdata" /><Relationship Id="rId3" Type="http://schemas.openxmlformats.org/officeDocument/2006/relationships/slide" Target="slides/slide1.xml" /><Relationship Id="rId30" Type="http://schemas.openxmlformats.org/officeDocument/2006/relationships/font" Target="fonts/font3.fntdata"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261B5B-B266-4386-AE03-972563C11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AA2A0-7623-4BC0-9FBA-557442F22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F6F13A-2ECF-495F-AC6A-3CBAA3074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0C34FC-FB8E-4CCA-8D4F-412CED01C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E9930C-E27D-4AD9-9931-9BCA341639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664BC4-BEC8-41E7-8C31-BEB337F447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4B3E78-B239-4271-924C-85A972D08B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16587-AC81-487B-A98C-16E6F2611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81CA9-2873-4BFC-80DC-A6E3E89CA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DBF7B-5527-4FA0-87B0-7558BBEB9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87AAD-A6D6-4C32-930E-83DACF618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23AF654-529D-4FA1-8AEE-E503544DB104}"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4B01FA6-CB18-4A16-94FF-B22656A79570}"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noFill/>
        <a:effectLst/>
      </p:bgPr>
    </p:bg>
    <p:spTree>
      <p:nvGrpSpPr>
        <p:cNvPr id="1" name=""/>
        <p:cNvGrpSpPr/>
        <p:nvPr/>
      </p:nvGrpSpPr>
      <p:grpSpPr>
        <a:xfrm>
          <a:off x="0" y="0"/>
          <a:ext cx="0" cy="0"/>
        </a:xfrm>
      </p:grpSpPr>
      <p:sp>
        <p:nvSpPr>
          <p:cNvPr id="2" name="标题 1"/>
          <p:cNvSpPr>
            <a:spLocks noGrp="1"/>
          </p:cNvSpPr>
          <p:nvPr>
            <p:ph type="title"/>
          </p:nvPr>
        </p:nvSpPr>
        <p:spPr>
          <a:xfrm>
            <a:off x="648970" y="229235"/>
            <a:ext cx="5238115" cy="1009015"/>
          </a:xfrm>
        </p:spPr>
        <p:txBody>
          <a:bodyPr/>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649605" y="1238250"/>
            <a:ext cx="5238115" cy="4939030"/>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8" name="文本框 7"/>
          <p:cNvSpPr txBox="1"/>
          <p:nvPr userDrawn="1"/>
        </p:nvSpPr>
        <p:spPr>
          <a:xfrm>
            <a:off x="361950" y="5922010"/>
            <a:ext cx="8382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9C73C68-2B09-4171-85C1-778C48AC834E}" type="slidenum">
              <a:rPr lang="zh-CN" altLang="en-US" sz="2000" smtClean="0">
                <a:solidFill>
                  <a:srgbClr val="FF0000"/>
                </a:solidFill>
                <a:latin typeface="Arial Black" panose="020b0a04020102020204" pitchFamily="34" charset="0"/>
              </a:rPr>
              <a:t>1</a:t>
            </a:fld>
            <a:endParaRPr lang="zh-CN" altLang="en-US" sz="2000">
              <a:solidFill>
                <a:srgbClr val="FF0000"/>
              </a:solidFill>
              <a:latin typeface="Arial Black" panose="020b0a04020102020204"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648970" y="365125"/>
            <a:ext cx="6462395" cy="132588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49605" y="1825625"/>
            <a:ext cx="6462395" cy="4351655"/>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defTabSz="914400" rtl="0" eaLnBrk="1" latinLnBrk="0" hangingPunct="1">
        <a:lnSpc>
          <a:spcPct val="9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30023012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48335" y="1052830"/>
            <a:ext cx="10939145" cy="1749425"/>
          </a:xfrm>
        </p:spPr>
        <p:txBody>
          <a:bodyPr>
            <a:noAutofit/>
          </a:bodyPr>
          <a:lstStyle/>
          <a:p>
            <a:pPr algn="ctr">
              <a:lnSpc>
                <a:spcPct val="150000"/>
              </a:lnSpc>
            </a:pPr>
            <a:r>
              <a:rPr lang="zh-CN" altLang="en-US" sz="5400">
                <a:solidFill>
                  <a:srgbClr val="FF0000"/>
                </a:solidFill>
              </a:rPr>
              <a:t>第二讲</a:t>
            </a:r>
            <a:r>
              <a:rPr lang="en-US" altLang="zh-CN" sz="5400">
                <a:solidFill>
                  <a:srgbClr val="FF0000"/>
                </a:solidFill>
              </a:rPr>
              <a:t> </a:t>
            </a:r>
            <a:r>
              <a:rPr lang="zh-CN" altLang="en-US" sz="5400">
                <a:solidFill>
                  <a:srgbClr val="FF0000"/>
                </a:solidFill>
              </a:rPr>
              <a:t>农产品营销环境分析</a:t>
            </a:r>
            <a:r>
              <a:rPr lang="en-US" altLang="zh-CN" sz="5400">
                <a:solidFill>
                  <a:srgbClr val="FF0000"/>
                </a:solidFill>
              </a:rPr>
              <a:t> </a:t>
            </a:r>
            <a:endParaRPr lang="en-US" altLang="zh-CN" sz="5400">
              <a:solidFill>
                <a:srgbClr val="FF0000"/>
              </a:solidFill>
              <a:latin typeface="微软雅黑"/>
              <a:ea typeface="微软雅黑"/>
              <a:cs typeface="微软雅黑" panose="020b0503020204020204" charset="-122"/>
              <a:sym typeface="+mn-ea"/>
            </a:endParaRPr>
          </a:p>
        </p:txBody>
      </p:sp>
      <p:sp>
        <p:nvSpPr>
          <p:cNvPr id="3" name="内容占位符 2"/>
          <p:cNvSpPr>
            <a:spLocks noGrp="1"/>
          </p:cNvSpPr>
          <p:nvPr>
            <p:ph idx="1"/>
          </p:nvPr>
        </p:nvSpPr>
        <p:spPr>
          <a:xfrm>
            <a:off x="1882140" y="3582670"/>
            <a:ext cx="2658110" cy="989330"/>
          </a:xfrm>
        </p:spPr>
        <p:txBody>
          <a:bodyPr/>
          <a:lstStyle/>
          <a:p>
            <a:pPr marL="0" indent="0">
              <a:buNone/>
            </a:pPr>
            <a:r>
              <a:rPr lang="zh-CN" altLang="en-US" sz="3200" b="1">
                <a:latin typeface="微软雅黑"/>
                <a:ea typeface="微软雅黑"/>
                <a:cs typeface="微软雅黑" panose="020b0503020204020204" charset="-122"/>
              </a:rPr>
              <a:t>讲师</a:t>
            </a:r>
            <a:r>
              <a:rPr lang="en-US" altLang="zh-CN" sz="3200" b="1">
                <a:latin typeface="微软雅黑"/>
                <a:ea typeface="微软雅黑"/>
                <a:cs typeface="微软雅黑" panose="020b0503020204020204" charset="-122"/>
              </a:rPr>
              <a:t> XXX</a:t>
            </a:r>
            <a:endParaRPr lang="zh-CN" altLang="en-US" sz="3200" b="1">
              <a:latin typeface="微软雅黑"/>
              <a:ea typeface="微软雅黑"/>
              <a:cs typeface="微软雅黑" panose="020b0503020204020204" charset="-122"/>
            </a:endParaRPr>
          </a:p>
        </p:txBody>
      </p:sp>
      <p:sp>
        <p:nvSpPr>
          <p:cNvPr id="4" name="内容占位符 2"/>
          <p:cNvSpPr>
            <a:spLocks noGrp="1"/>
          </p:cNvSpPr>
          <p:nvPr/>
        </p:nvSpPr>
        <p:spPr>
          <a:xfrm>
            <a:off x="4148455" y="5352415"/>
            <a:ext cx="3938905" cy="624840"/>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en-US" altLang="zh-CN" b="1"/>
              <a:t>   </a:t>
            </a:r>
            <a:r>
              <a:rPr lang="zh-CN" altLang="en-US" b="1"/>
              <a:t>农产品营销课程第</a:t>
            </a:r>
            <a:r>
              <a:rPr lang="en-US" altLang="zh-CN" b="1"/>
              <a:t>2</a:t>
            </a:r>
            <a:r>
              <a:rPr lang="zh-CN" altLang="en-US" b="1"/>
              <a:t>讲</a:t>
            </a:r>
            <a:endParaRPr lang="zh-CN" altLang="en-US" b="1"/>
          </a:p>
        </p:txBody>
      </p:sp>
      <p:cxnSp>
        <p:nvCxnSpPr>
          <p:cNvPr id="12" name="直接连接符 11"/>
          <p:cNvCxnSpPr/>
          <p:nvPr/>
        </p:nvCxnSpPr>
        <p:spPr>
          <a:xfrm flipV="1">
            <a:off x="4148455" y="5977255"/>
            <a:ext cx="3542665" cy="6985"/>
          </a:xfrm>
          <a:prstGeom prst="line">
            <a:avLst/>
          </a:prstGeom>
          <a:ln>
            <a:solidFill>
              <a:schemeClr val="accent1">
                <a:lumMod val="50000"/>
              </a:schemeClr>
            </a:solidFill>
            <a:prstDash val="sysDash"/>
          </a:ln>
        </p:spPr>
        <p:style>
          <a:lnRef idx="1">
            <a:schemeClr val="accent4"/>
          </a:lnRef>
          <a:fillRef idx="0">
            <a:schemeClr val="accent4"/>
          </a:fillRef>
          <a:effectRef idx="0">
            <a:schemeClr val="accent4"/>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流程图: 接点 3"/>
          <p:cNvSpPr/>
          <p:nvPr/>
        </p:nvSpPr>
        <p:spPr>
          <a:xfrm>
            <a:off x="3548888" y="1121918"/>
            <a:ext cx="1051560" cy="1051560"/>
          </a:xfrm>
          <a:prstGeom prst="flowChartConnector">
            <a:avLst/>
          </a:prstGeom>
          <a:ln w="38100">
            <a:solidFill>
              <a:srgbClr val="00B050"/>
            </a:solidFill>
            <a:prstDash val="sysDot"/>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800" b="1">
                <a:solidFill>
                  <a:schemeClr val="accent1">
                    <a:lumMod val="50000"/>
                  </a:schemeClr>
                </a:solidFill>
              </a:rPr>
              <a:t>课</a:t>
            </a:r>
            <a:endParaRPr lang="zh-CN" altLang="en-US" sz="4800" b="1">
              <a:solidFill>
                <a:schemeClr val="accent1">
                  <a:lumMod val="50000"/>
                </a:schemeClr>
              </a:solidFill>
            </a:endParaRPr>
          </a:p>
        </p:txBody>
      </p:sp>
      <p:sp>
        <p:nvSpPr>
          <p:cNvPr id="5" name="流程图: 接点 4"/>
          <p:cNvSpPr/>
          <p:nvPr/>
        </p:nvSpPr>
        <p:spPr>
          <a:xfrm>
            <a:off x="4768723" y="1122299"/>
            <a:ext cx="1051560" cy="1051560"/>
          </a:xfrm>
          <a:prstGeom prst="flowChartConnector">
            <a:avLst/>
          </a:prstGeom>
          <a:ln w="38100">
            <a:solidFill>
              <a:srgbClr val="00B050"/>
            </a:solidFill>
            <a:prstDash val="sysDot"/>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800" b="1" smtClean="0">
                <a:solidFill>
                  <a:schemeClr val="accent1">
                    <a:lumMod val="50000"/>
                  </a:schemeClr>
                </a:solidFill>
              </a:rPr>
              <a:t>程</a:t>
            </a:r>
            <a:endParaRPr lang="zh-CN" altLang="en-US" sz="4800" b="1">
              <a:solidFill>
                <a:schemeClr val="accent1">
                  <a:lumMod val="50000"/>
                </a:schemeClr>
              </a:solidFill>
            </a:endParaRPr>
          </a:p>
        </p:txBody>
      </p:sp>
      <p:sp>
        <p:nvSpPr>
          <p:cNvPr id="6" name="流程图: 接点 5"/>
          <p:cNvSpPr/>
          <p:nvPr/>
        </p:nvSpPr>
        <p:spPr>
          <a:xfrm>
            <a:off x="5988431" y="1121918"/>
            <a:ext cx="1051560" cy="1051560"/>
          </a:xfrm>
          <a:prstGeom prst="flowChartConnector">
            <a:avLst/>
          </a:prstGeom>
          <a:ln w="38100">
            <a:solidFill>
              <a:srgbClr val="00B050"/>
            </a:solidFill>
            <a:prstDash val="sysDot"/>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800" b="1" smtClean="0">
                <a:solidFill>
                  <a:schemeClr val="accent1">
                    <a:lumMod val="50000"/>
                  </a:schemeClr>
                </a:solidFill>
              </a:rPr>
              <a:t>目</a:t>
            </a:r>
            <a:endParaRPr lang="zh-CN" altLang="en-US" sz="4800" b="1">
              <a:solidFill>
                <a:schemeClr val="accent1">
                  <a:lumMod val="50000"/>
                </a:schemeClr>
              </a:solidFill>
            </a:endParaRPr>
          </a:p>
        </p:txBody>
      </p:sp>
      <p:sp>
        <p:nvSpPr>
          <p:cNvPr id="7" name="流程图: 接点 6"/>
          <p:cNvSpPr/>
          <p:nvPr/>
        </p:nvSpPr>
        <p:spPr>
          <a:xfrm>
            <a:off x="7208774" y="1121918"/>
            <a:ext cx="1051560" cy="1051560"/>
          </a:xfrm>
          <a:prstGeom prst="flowChartConnector">
            <a:avLst/>
          </a:prstGeom>
          <a:ln w="38100">
            <a:solidFill>
              <a:srgbClr val="00B050"/>
            </a:solidFill>
            <a:prstDash val="sysDot"/>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800" b="1" smtClean="0">
                <a:solidFill>
                  <a:schemeClr val="accent1">
                    <a:lumMod val="50000"/>
                  </a:schemeClr>
                </a:solidFill>
              </a:rPr>
              <a:t>标</a:t>
            </a:r>
            <a:endParaRPr lang="zh-CN" altLang="en-US" sz="4800" b="1">
              <a:solidFill>
                <a:schemeClr val="accent1">
                  <a:lumMod val="50000"/>
                </a:schemeClr>
              </a:solidFill>
            </a:endParaRPr>
          </a:p>
        </p:txBody>
      </p:sp>
      <p:sp>
        <p:nvSpPr>
          <p:cNvPr id="9" name="圆角矩形 8"/>
          <p:cNvSpPr/>
          <p:nvPr/>
        </p:nvSpPr>
        <p:spPr>
          <a:xfrm>
            <a:off x="2628900" y="2690495"/>
            <a:ext cx="6593840" cy="847725"/>
          </a:xfrm>
          <a:prstGeom prst="roundRect">
            <a:avLst/>
          </a:prstGeom>
          <a:ln w="12700" cmpd="sng">
            <a:solidFill>
              <a:schemeClr val="accent1">
                <a:shade val="50000"/>
              </a:schemeClr>
            </a:solidFill>
            <a:prstDash val="sysDot"/>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l"/>
            <a:r>
              <a:rPr lang="en-US" altLang="zh-CN" sz="2800" b="1">
                <a:solidFill>
                  <a:schemeClr val="accent1">
                    <a:lumMod val="50000"/>
                  </a:schemeClr>
                </a:solidFill>
              </a:rPr>
              <a:t>1.</a:t>
            </a:r>
            <a:r>
              <a:rPr lang="zh-CN" altLang="en-US" sz="2800" b="1">
                <a:solidFill>
                  <a:schemeClr val="accent1">
                    <a:lumMod val="50000"/>
                  </a:schemeClr>
                </a:solidFill>
              </a:rPr>
              <a:t>了解农产品营销环境的含义</a:t>
            </a:r>
            <a:endParaRPr lang="zh-CN" altLang="en-US" sz="2800" b="1">
              <a:solidFill>
                <a:schemeClr val="accent1">
                  <a:lumMod val="50000"/>
                </a:schemeClr>
              </a:solidFill>
            </a:endParaRPr>
          </a:p>
        </p:txBody>
      </p:sp>
      <p:sp>
        <p:nvSpPr>
          <p:cNvPr id="13" name="圆角矩形 12"/>
          <p:cNvSpPr/>
          <p:nvPr/>
        </p:nvSpPr>
        <p:spPr>
          <a:xfrm>
            <a:off x="2628900" y="3844290"/>
            <a:ext cx="6517005" cy="818515"/>
          </a:xfrm>
          <a:prstGeom prst="roundRect">
            <a:avLst/>
          </a:prstGeom>
          <a:ln w="12700" cmpd="sng">
            <a:solidFill>
              <a:schemeClr val="accent1">
                <a:shade val="50000"/>
              </a:schemeClr>
            </a:solidFill>
            <a:prstDash val="sysDot"/>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l"/>
            <a:r>
              <a:rPr lang="en-US" altLang="zh-CN" sz="2400" b="1">
                <a:solidFill>
                  <a:schemeClr val="accent1">
                    <a:lumMod val="50000"/>
                  </a:schemeClr>
                </a:solidFill>
              </a:rPr>
              <a:t>2.</a:t>
            </a:r>
            <a:r>
              <a:rPr lang="zh-CN" altLang="en-US" sz="2400" b="1">
                <a:solidFill>
                  <a:schemeClr val="accent1">
                    <a:lumMod val="50000"/>
                  </a:schemeClr>
                </a:solidFill>
              </a:rPr>
              <a:t>熟悉分析农产品营销面临的内外部环境因素</a:t>
            </a:r>
            <a:endParaRPr lang="zh-CN" altLang="en-US" sz="2400" b="1">
              <a:solidFill>
                <a:schemeClr val="accent1">
                  <a:lumMod val="50000"/>
                </a:schemeClr>
              </a:solidFill>
            </a:endParaRPr>
          </a:p>
        </p:txBody>
      </p:sp>
      <p:sp>
        <p:nvSpPr>
          <p:cNvPr id="14" name="圆角矩形 13"/>
          <p:cNvSpPr/>
          <p:nvPr/>
        </p:nvSpPr>
        <p:spPr>
          <a:xfrm>
            <a:off x="2628900" y="5035550"/>
            <a:ext cx="6517640" cy="817245"/>
          </a:xfrm>
          <a:prstGeom prst="roundRect">
            <a:avLst/>
          </a:prstGeom>
          <a:ln w="12700" cmpd="sng">
            <a:solidFill>
              <a:schemeClr val="accent1">
                <a:shade val="50000"/>
              </a:schemeClr>
            </a:solidFill>
            <a:prstDash val="sysDot"/>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l"/>
            <a:r>
              <a:rPr lang="en-US" altLang="zh-CN" sz="2800" b="1">
                <a:solidFill>
                  <a:schemeClr val="accent1">
                    <a:lumMod val="50000"/>
                  </a:schemeClr>
                </a:solidFill>
              </a:rPr>
              <a:t>3.</a:t>
            </a:r>
            <a:r>
              <a:rPr lang="zh-CN" altLang="en-US" sz="2800" b="1">
                <a:solidFill>
                  <a:schemeClr val="accent1">
                    <a:lumMod val="50000"/>
                  </a:schemeClr>
                </a:solidFill>
              </a:rPr>
              <a:t>掌握根据环境制定相应对策的方法</a:t>
            </a:r>
            <a:endParaRPr lang="zh-CN" altLang="en-US" sz="2800" b="1">
              <a:solidFill>
                <a:schemeClr val="accent1">
                  <a:lumMod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0" y="1555750"/>
            <a:ext cx="3938905" cy="624840"/>
          </a:xfrm>
        </p:spPr>
        <p:txBody>
          <a:bodyPr>
            <a:noAutofit/>
          </a:bodyPr>
          <a:lstStyle/>
          <a:p>
            <a:pPr marL="0" indent="0">
              <a:buNone/>
            </a:pPr>
            <a:r>
              <a:rPr lang="en-US" altLang="zh-CN" b="1"/>
              <a:t>   </a:t>
            </a:r>
            <a:r>
              <a:rPr lang="zh-CN" altLang="en-US" b="1"/>
              <a:t>农产品营销课程第</a:t>
            </a:r>
            <a:r>
              <a:rPr lang="en-US" altLang="zh-CN" b="1"/>
              <a:t>2</a:t>
            </a:r>
            <a:r>
              <a:rPr lang="zh-CN" altLang="en-US" b="1"/>
              <a:t>讲</a:t>
            </a:r>
            <a:endParaRPr lang="zh-CN" altLang="en-US" b="1"/>
          </a:p>
        </p:txBody>
      </p:sp>
      <p:sp>
        <p:nvSpPr>
          <p:cNvPr id="8" name="流程图: 可选过程 7"/>
          <p:cNvSpPr/>
          <p:nvPr/>
        </p:nvSpPr>
        <p:spPr>
          <a:xfrm>
            <a:off x="4118610" y="3056890"/>
            <a:ext cx="4711700" cy="850900"/>
          </a:xfrm>
          <a:prstGeom prst="flowChartAlternateProcess">
            <a:avLst/>
          </a:prstGeom>
          <a:noFill/>
          <a:ln>
            <a:noFill/>
          </a:ln>
          <a:extLst>
            <a:ext uri="{909E8E84-426E-40DD-AFC4-6F175D3DCCD1}">
              <a14:hiddenFill xmlns:a14="http://schemas.microsoft.com/office/drawing/2010/main">
                <a:solidFill>
                  <a:schemeClr val="lt1"/>
                </a:solidFill>
              </a14:hiddenFill>
            </a:ext>
          </a:extLst>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400" b="1">
                <a:solidFill>
                  <a:schemeClr val="accent1">
                    <a:lumMod val="50000"/>
                  </a:schemeClr>
                </a:solidFill>
              </a:rPr>
              <a:t>营销环境概述</a:t>
            </a:r>
            <a:endParaRPr lang="zh-CN" altLang="en-US" sz="4400" b="1">
              <a:solidFill>
                <a:schemeClr val="accent1">
                  <a:lumMod val="50000"/>
                </a:schemeClr>
              </a:solidFill>
            </a:endParaRPr>
          </a:p>
        </p:txBody>
      </p:sp>
      <p:cxnSp>
        <p:nvCxnSpPr>
          <p:cNvPr id="9" name="直接连接符 8"/>
          <p:cNvCxnSpPr/>
          <p:nvPr/>
        </p:nvCxnSpPr>
        <p:spPr>
          <a:xfrm>
            <a:off x="0" y="3428365"/>
            <a:ext cx="3276600" cy="0"/>
          </a:xfrm>
          <a:prstGeom prst="line">
            <a:avLst/>
          </a:prstGeom>
        </p:spPr>
        <p:style>
          <a:lnRef idx="1">
            <a:schemeClr val="accent4"/>
          </a:lnRef>
          <a:fillRef idx="0">
            <a:schemeClr val="accent4"/>
          </a:fillRef>
          <a:effectRef idx="0">
            <a:schemeClr val="accent4"/>
          </a:effectRef>
          <a:fontRef idx="minor">
            <a:schemeClr val="tx1"/>
          </a:fontRef>
        </p:style>
      </p:cxnSp>
      <p:cxnSp>
        <p:nvCxnSpPr>
          <p:cNvPr id="12" name="直接连接符 11"/>
          <p:cNvCxnSpPr/>
          <p:nvPr/>
        </p:nvCxnSpPr>
        <p:spPr>
          <a:xfrm flipV="1">
            <a:off x="84455" y="2180590"/>
            <a:ext cx="3542665" cy="6985"/>
          </a:xfrm>
          <a:prstGeom prst="line">
            <a:avLst/>
          </a:prstGeom>
          <a:ln>
            <a:solidFill>
              <a:schemeClr val="accent1">
                <a:lumMod val="50000"/>
              </a:schemeClr>
            </a:solidFill>
            <a:prstDash val="sysDash"/>
          </a:ln>
        </p:spPr>
        <p:style>
          <a:lnRef idx="1">
            <a:schemeClr val="accent4"/>
          </a:lnRef>
          <a:fillRef idx="0">
            <a:schemeClr val="accent4"/>
          </a:fillRef>
          <a:effectRef idx="0">
            <a:schemeClr val="accent4"/>
          </a:effectRef>
          <a:fontRef idx="minor">
            <a:schemeClr val="tx1"/>
          </a:fontRef>
        </p:style>
      </p:cxnSp>
      <p:sp>
        <p:nvSpPr>
          <p:cNvPr id="15" name="椭圆 14"/>
          <p:cNvSpPr/>
          <p:nvPr/>
        </p:nvSpPr>
        <p:spPr>
          <a:xfrm>
            <a:off x="3354070" y="3110230"/>
            <a:ext cx="765175" cy="744220"/>
          </a:xfrm>
          <a:prstGeom prst="ellipse">
            <a:avLst/>
          </a:prstGeom>
          <a:ln w="12700" cmpd="sng">
            <a:solidFill>
              <a:srgbClr val="00B050"/>
            </a:solidFill>
            <a:prstDash val="sysDot"/>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400" b="1">
                <a:solidFill>
                  <a:schemeClr val="accent1">
                    <a:lumMod val="50000"/>
                  </a:schemeClr>
                </a:solidFill>
                <a:latin typeface="微软雅黑"/>
                <a:ea typeface="微软雅黑"/>
              </a:rPr>
              <a:t>一</a:t>
            </a:r>
            <a:endParaRPr lang="zh-CN" altLang="en-US" sz="4400" b="1">
              <a:solidFill>
                <a:schemeClr val="accent1">
                  <a:lumMod val="50000"/>
                </a:schemeClr>
              </a:solidFill>
              <a:latin typeface="微软雅黑"/>
              <a:ea typeface="微软雅黑"/>
            </a:endParaRPr>
          </a:p>
        </p:txBody>
      </p:sp>
      <p:cxnSp>
        <p:nvCxnSpPr>
          <p:cNvPr id="2" name="直接连接符 1"/>
          <p:cNvCxnSpPr/>
          <p:nvPr/>
        </p:nvCxnSpPr>
        <p:spPr>
          <a:xfrm>
            <a:off x="8213725" y="3428365"/>
            <a:ext cx="3978275" cy="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069975" y="909955"/>
            <a:ext cx="5238115" cy="1009015"/>
          </a:xfrm>
        </p:spPr>
        <p:txBody>
          <a:bodyPr/>
          <a:lstStyle/>
          <a:p>
            <a:r>
              <a:rPr lang="en-US" altLang="zh-CN"/>
              <a:t>2.1.1</a:t>
            </a:r>
            <a:r>
              <a:rPr lang="zh-CN" altLang="en-US"/>
              <a:t>营销环境的含义</a:t>
            </a:r>
            <a:endParaRPr lang="zh-CN" altLang="en-US"/>
          </a:p>
        </p:txBody>
      </p:sp>
      <p:sp>
        <p:nvSpPr>
          <p:cNvPr id="3" name="内容占位符 2"/>
          <p:cNvSpPr>
            <a:spLocks noGrp="1"/>
          </p:cNvSpPr>
          <p:nvPr>
            <p:ph idx="1"/>
          </p:nvPr>
        </p:nvSpPr>
        <p:spPr>
          <a:xfrm>
            <a:off x="1069975" y="1918970"/>
            <a:ext cx="9387840" cy="3204210"/>
          </a:xfrm>
        </p:spPr>
        <p:txBody>
          <a:bodyPr/>
          <a:lstStyle/>
          <a:p>
            <a:pPr marL="0" indent="0">
              <a:buNone/>
            </a:pPr>
            <a:r>
              <a:rPr lang="zh-CN" altLang="en-US" b="1">
                <a:solidFill>
                  <a:srgbClr val="FF0000"/>
                </a:solidFill>
              </a:rPr>
              <a:t>农产品营销环境</a:t>
            </a:r>
            <a:r>
              <a:rPr lang="zh-CN" altLang="en-US"/>
              <a:t>是关系农产品经营组织的发展，影响和制约农产品经营，企业营销战略的制定和实施，对农产品营销活动产生影响和冲击的，不可控制的各种内外部因素的总称。</a:t>
            </a: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360805" y="778510"/>
            <a:ext cx="5238115" cy="1009015"/>
          </a:xfrm>
        </p:spPr>
        <p:txBody>
          <a:bodyPr>
            <a:normAutofit fontScale="90000"/>
          </a:bodyPr>
          <a:lstStyle/>
          <a:p>
            <a:r>
              <a:rPr lang="en-US" altLang="zh-CN"/>
              <a:t>2.1.2</a:t>
            </a:r>
            <a:r>
              <a:rPr lang="zh-CN" altLang="en-US"/>
              <a:t>市场营销环境的构成因素</a:t>
            </a:r>
            <a:endParaRPr lang="zh-CN" altLang="en-US"/>
          </a:p>
        </p:txBody>
      </p:sp>
      <p:sp>
        <p:nvSpPr>
          <p:cNvPr id="3" name="内容占位符 2"/>
          <p:cNvSpPr>
            <a:spLocks noGrp="1"/>
          </p:cNvSpPr>
          <p:nvPr>
            <p:ph idx="1"/>
          </p:nvPr>
        </p:nvSpPr>
        <p:spPr>
          <a:xfrm>
            <a:off x="1360805" y="1787525"/>
            <a:ext cx="10056495" cy="4389755"/>
          </a:xfrm>
        </p:spPr>
        <p:txBody>
          <a:bodyPr/>
          <a:lstStyle/>
          <a:p>
            <a:pPr marL="0" indent="0">
              <a:buNone/>
            </a:pPr>
            <a:r>
              <a:rPr lang="zh-CN" altLang="en-US"/>
              <a:t>一个企业的市场营销环境可以分成三个层次。第一个层次是企业本身，它处于企业的市场营销环境的中心。第二个层次是指企业所处的微观环境，包括市场营销渠道企业、市场、竞争者、和公众。第三个层次是宏观环境，所有的企业和市场都要受宏观环境力量的影响和制约。</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3268980" y="780415"/>
            <a:ext cx="5238115" cy="1009015"/>
          </a:xfrm>
        </p:spPr>
        <p:txBody>
          <a:bodyPr>
            <a:normAutofit fontScale="90000"/>
          </a:bodyPr>
          <a:lstStyle/>
          <a:p>
            <a:r>
              <a:rPr lang="zh-CN" altLang="en-US"/>
              <a:t>图</a:t>
            </a:r>
            <a:r>
              <a:rPr lang="en-US" altLang="zh-CN"/>
              <a:t>2-1</a:t>
            </a:r>
            <a:r>
              <a:rPr lang="zh-CN" altLang="en-US"/>
              <a:t>市场营销环境构成因素图</a:t>
            </a:r>
            <a:endParaRPr lang="zh-CN" altLang="en-US"/>
          </a:p>
        </p:txBody>
      </p:sp>
      <p:sp>
        <p:nvSpPr>
          <p:cNvPr id="3" name="内容占位符 2"/>
          <p:cNvSpPr>
            <a:spLocks noGrp="1"/>
          </p:cNvSpPr>
          <p:nvPr>
            <p:ph idx="1"/>
          </p:nvPr>
        </p:nvSpPr>
        <p:spPr>
          <a:xfrm>
            <a:off x="5379720" y="2176780"/>
            <a:ext cx="1324610" cy="415290"/>
          </a:xfrm>
        </p:spPr>
        <p:txBody>
          <a:bodyPr>
            <a:noAutofit/>
          </a:bodyPr>
          <a:lstStyle/>
          <a:p>
            <a:pPr marL="0" indent="0">
              <a:buNone/>
            </a:pPr>
            <a:r>
              <a:rPr lang="zh-CN" altLang="en-US" sz="2000"/>
              <a:t>经济环境</a:t>
            </a:r>
            <a:endParaRPr lang="zh-CN" altLang="en-US" sz="2000"/>
          </a:p>
        </p:txBody>
      </p:sp>
      <p:sp>
        <p:nvSpPr>
          <p:cNvPr id="4" name="矩形 3"/>
          <p:cNvSpPr/>
          <p:nvPr/>
        </p:nvSpPr>
        <p:spPr>
          <a:xfrm>
            <a:off x="4965065" y="3610610"/>
            <a:ext cx="1969770" cy="914400"/>
          </a:xfrm>
          <a:prstGeom prst="rect">
            <a:avLst/>
          </a:prstGeom>
          <a:ln w="28575" cmpd="sng">
            <a:solidFill>
              <a:schemeClr val="accent1">
                <a:shade val="50000"/>
              </a:schemeClr>
            </a:solidFill>
            <a:prstDash val="solid"/>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800" b="1">
                <a:solidFill>
                  <a:srgbClr val="FF0000"/>
                </a:solidFill>
              </a:rPr>
              <a:t>企业</a:t>
            </a:r>
            <a:endParaRPr lang="zh-CN" altLang="en-US" sz="2800" b="1">
              <a:solidFill>
                <a:srgbClr val="FF0000"/>
              </a:solidFill>
            </a:endParaRPr>
          </a:p>
        </p:txBody>
      </p:sp>
      <p:sp>
        <p:nvSpPr>
          <p:cNvPr id="5" name="矩形 4"/>
          <p:cNvSpPr/>
          <p:nvPr/>
        </p:nvSpPr>
        <p:spPr>
          <a:xfrm>
            <a:off x="3268980" y="2141220"/>
            <a:ext cx="5256530" cy="3402965"/>
          </a:xfrm>
          <a:prstGeom prst="rect">
            <a:avLst/>
          </a:prstGeom>
          <a:noFill/>
          <a:ln w="28575" cmpd="sng">
            <a:solidFill>
              <a:schemeClr val="accent1">
                <a:shade val="50000"/>
              </a:schemeClr>
            </a:solidFill>
            <a:prstDash val="solid"/>
          </a:ln>
          <a:extLst>
            <a:ext uri="{909E8E84-426E-40DD-AFC4-6F175D3DCCD1}">
              <a14:hiddenFill xmlns:a14="http://schemas.microsoft.com/office/drawing/2010/main">
                <a:solidFill>
                  <a:schemeClr val="lt1"/>
                </a:solidFill>
              </a14:hiddenFill>
            </a:ext>
          </a:extLst>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6" name="矩形 5"/>
          <p:cNvSpPr/>
          <p:nvPr/>
        </p:nvSpPr>
        <p:spPr>
          <a:xfrm>
            <a:off x="4210685" y="2979420"/>
            <a:ext cx="3478530" cy="2015490"/>
          </a:xfrm>
          <a:prstGeom prst="rect">
            <a:avLst/>
          </a:prstGeom>
          <a:noFill/>
          <a:ln w="28575" cmpd="sng">
            <a:solidFill>
              <a:schemeClr val="accent1">
                <a:shade val="50000"/>
              </a:schemeClr>
            </a:solidFill>
            <a:prstDash val="solid"/>
          </a:ln>
          <a:extLst>
            <a:ext uri="{909E8E84-426E-40DD-AFC4-6F175D3DCCD1}">
              <a14:hiddenFill xmlns:a14="http://schemas.microsoft.com/office/drawing/2010/main">
                <a:solidFill>
                  <a:schemeClr val="lt1"/>
                </a:solidFill>
              </a14:hiddenFill>
            </a:ext>
          </a:extLst>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7" name="内容占位符 2"/>
          <p:cNvSpPr>
            <a:spLocks noGrp="1"/>
          </p:cNvSpPr>
          <p:nvPr/>
        </p:nvSpPr>
        <p:spPr>
          <a:xfrm>
            <a:off x="5509895" y="2979420"/>
            <a:ext cx="1324610" cy="415290"/>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2000"/>
              <a:t>竞争者</a:t>
            </a:r>
            <a:endParaRPr lang="zh-CN" altLang="en-US" sz="2000"/>
          </a:p>
        </p:txBody>
      </p:sp>
      <p:sp>
        <p:nvSpPr>
          <p:cNvPr id="8" name="内容占位符 2"/>
          <p:cNvSpPr>
            <a:spLocks noGrp="1"/>
          </p:cNvSpPr>
          <p:nvPr/>
        </p:nvSpPr>
        <p:spPr>
          <a:xfrm>
            <a:off x="5380355" y="4525010"/>
            <a:ext cx="1324610" cy="41529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竞争者</a:t>
            </a:r>
            <a:endParaRPr lang="zh-CN" altLang="en-US" sz="2000"/>
          </a:p>
        </p:txBody>
      </p:sp>
      <p:sp>
        <p:nvSpPr>
          <p:cNvPr id="9" name="内容占位符 2"/>
          <p:cNvSpPr>
            <a:spLocks noGrp="1"/>
          </p:cNvSpPr>
          <p:nvPr/>
        </p:nvSpPr>
        <p:spPr>
          <a:xfrm>
            <a:off x="5287645" y="4994910"/>
            <a:ext cx="1324610" cy="41529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人口环境</a:t>
            </a:r>
            <a:endParaRPr lang="zh-CN" altLang="en-US" sz="2000"/>
          </a:p>
        </p:txBody>
      </p:sp>
      <p:sp>
        <p:nvSpPr>
          <p:cNvPr id="10" name="内容占位符 2"/>
          <p:cNvSpPr>
            <a:spLocks noGrp="1"/>
          </p:cNvSpPr>
          <p:nvPr/>
        </p:nvSpPr>
        <p:spPr>
          <a:xfrm>
            <a:off x="7097395" y="3394710"/>
            <a:ext cx="591820" cy="1406525"/>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营销渠道</a:t>
            </a:r>
            <a:endParaRPr lang="zh-CN" altLang="en-US" sz="2000"/>
          </a:p>
        </p:txBody>
      </p:sp>
      <p:sp>
        <p:nvSpPr>
          <p:cNvPr id="11" name="内容占位符 2"/>
          <p:cNvSpPr>
            <a:spLocks noGrp="1"/>
          </p:cNvSpPr>
          <p:nvPr/>
        </p:nvSpPr>
        <p:spPr>
          <a:xfrm>
            <a:off x="4294505" y="3364230"/>
            <a:ext cx="591820" cy="169672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市场</a:t>
            </a:r>
            <a:endParaRPr lang="zh-CN" altLang="en-US" sz="2000"/>
          </a:p>
        </p:txBody>
      </p:sp>
      <p:sp>
        <p:nvSpPr>
          <p:cNvPr id="12" name="内容占位符 2"/>
          <p:cNvSpPr>
            <a:spLocks noGrp="1"/>
          </p:cNvSpPr>
          <p:nvPr/>
        </p:nvSpPr>
        <p:spPr>
          <a:xfrm>
            <a:off x="3268980" y="2592070"/>
            <a:ext cx="786130" cy="89916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自然环境</a:t>
            </a:r>
            <a:endParaRPr lang="zh-CN" altLang="en-US" sz="2000"/>
          </a:p>
        </p:txBody>
      </p:sp>
      <p:sp>
        <p:nvSpPr>
          <p:cNvPr id="13" name="内容占位符 2"/>
          <p:cNvSpPr>
            <a:spLocks noGrp="1"/>
          </p:cNvSpPr>
          <p:nvPr/>
        </p:nvSpPr>
        <p:spPr>
          <a:xfrm>
            <a:off x="3234055" y="4525010"/>
            <a:ext cx="786130" cy="89916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科技环境</a:t>
            </a:r>
            <a:endParaRPr lang="zh-CN" altLang="en-US" sz="2000"/>
          </a:p>
        </p:txBody>
      </p:sp>
      <p:sp>
        <p:nvSpPr>
          <p:cNvPr id="14" name="内容占位符 2"/>
          <p:cNvSpPr>
            <a:spLocks noGrp="1"/>
          </p:cNvSpPr>
          <p:nvPr/>
        </p:nvSpPr>
        <p:spPr>
          <a:xfrm>
            <a:off x="7739380" y="2142490"/>
            <a:ext cx="786130" cy="197739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政治与法律环境</a:t>
            </a:r>
            <a:endParaRPr lang="zh-CN" altLang="en-US" sz="2000"/>
          </a:p>
        </p:txBody>
      </p:sp>
      <p:sp>
        <p:nvSpPr>
          <p:cNvPr id="15" name="内容占位符 2"/>
          <p:cNvSpPr>
            <a:spLocks noGrp="1"/>
          </p:cNvSpPr>
          <p:nvPr/>
        </p:nvSpPr>
        <p:spPr>
          <a:xfrm>
            <a:off x="7689215" y="3877945"/>
            <a:ext cx="786130" cy="1977390"/>
          </a:xfrm>
          <a:prstGeom prst="rect">
            <a:avLst/>
          </a:prstGeom>
        </p:spPr>
        <p:txBody>
          <a:bodyPr vert="horz" lIns="91440" tIns="45720" rIns="91440" bIns="45720" rtlCol="0" anchor="ctr" anchorCtr="0">
            <a:noAutofit/>
          </a:bodyPr>
          <a:lstStyle>
            <a:defPPr>
              <a:defRPr lang="zh-CN"/>
            </a:defPPr>
            <a:lvl1pPr marL="228600" indent="-228600" algn="l" defTabSz="914400" rtl="0" eaLnBrk="1" latinLnBrk="0" hangingPunct="1">
              <a:lnSpc>
                <a:spcPct val="150000"/>
              </a:lnSpc>
              <a:spcBef>
                <a:spcPts val="1000"/>
              </a:spcBef>
              <a:buFont typeface="Arial" pitchFamily="34" charset="0"/>
              <a:buChar char="•"/>
              <a:defRPr sz="2400" kern="1200">
                <a:solidFill>
                  <a:schemeClr val="accent1">
                    <a:lumMod val="50000"/>
                  </a:schemeClr>
                </a:solidFill>
                <a:latin typeface="+mn-lt"/>
                <a:ea typeface="+mn-ea"/>
                <a:cs typeface="+mn-cs"/>
              </a:defRPr>
            </a:lvl1pPr>
            <a:lvl2pPr marL="6858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2pPr>
            <a:lvl3pPr marL="11430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3pPr>
            <a:lvl4pPr marL="16002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4pPr>
            <a:lvl5pPr marL="2057400" indent="-228600" algn="l" defTabSz="914400" rtl="0" eaLnBrk="1" latinLnBrk="0" hangingPunct="1">
              <a:lnSpc>
                <a:spcPct val="150000"/>
              </a:lnSpc>
              <a:spcBef>
                <a:spcPts val="500"/>
              </a:spcBef>
              <a:buFont typeface="Arial" pitchFamily="34" charset="0"/>
              <a:buChar char="•"/>
              <a:defRPr sz="2400" kern="1200">
                <a:solidFill>
                  <a:schemeClr val="accent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ctr">
              <a:buNone/>
            </a:pPr>
            <a:r>
              <a:rPr lang="zh-CN" altLang="en-US" sz="2000"/>
              <a:t>文化环境</a:t>
            </a:r>
            <a:endParaRPr lang="zh-CN" altLang="en-US" sz="20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824355" y="757555"/>
            <a:ext cx="5238115" cy="1009015"/>
          </a:xfrm>
        </p:spPr>
        <p:txBody>
          <a:bodyPr/>
          <a:lstStyle/>
          <a:p>
            <a:r>
              <a:rPr lang="en-US" altLang="zh-CN"/>
              <a:t>2.1.3</a:t>
            </a:r>
            <a:r>
              <a:rPr lang="zh-CN" altLang="en-US"/>
              <a:t>农产品营销环境的特点</a:t>
            </a:r>
            <a:endParaRPr lang="zh-CN" altLang="en-US"/>
          </a:p>
        </p:txBody>
      </p:sp>
      <p:sp>
        <p:nvSpPr>
          <p:cNvPr id="3" name="内容占位符 2"/>
          <p:cNvSpPr>
            <a:spLocks noGrp="1"/>
          </p:cNvSpPr>
          <p:nvPr>
            <p:ph idx="1"/>
          </p:nvPr>
        </p:nvSpPr>
        <p:spPr>
          <a:xfrm>
            <a:off x="2837180" y="2014855"/>
            <a:ext cx="5238115" cy="3149600"/>
          </a:xfrm>
        </p:spPr>
        <p:txBody>
          <a:bodyPr/>
          <a:lstStyle/>
          <a:p>
            <a:pPr marL="0" indent="0">
              <a:buNone/>
            </a:pPr>
            <a:r>
              <a:rPr lang="en-US" altLang="zh-CN" sz="2800"/>
              <a:t>1</a:t>
            </a:r>
            <a:r>
              <a:rPr lang="zh-CN" altLang="en-US" sz="2800"/>
              <a:t>、客观性和不可控型</a:t>
            </a:r>
            <a:endParaRPr lang="zh-CN" altLang="en-US" sz="2800"/>
          </a:p>
          <a:p>
            <a:pPr marL="0" indent="0">
              <a:buNone/>
            </a:pPr>
            <a:r>
              <a:rPr lang="en-US" altLang="zh-CN" sz="2800"/>
              <a:t>2</a:t>
            </a:r>
            <a:r>
              <a:rPr lang="zh-CN" altLang="en-US" sz="2800"/>
              <a:t>、多样性和复杂性</a:t>
            </a:r>
            <a:endParaRPr lang="zh-CN" altLang="en-US" sz="2800"/>
          </a:p>
          <a:p>
            <a:pPr marL="0" indent="0">
              <a:buNone/>
            </a:pPr>
            <a:r>
              <a:rPr lang="en-US" altLang="zh-CN" sz="2800"/>
              <a:t>3</a:t>
            </a:r>
            <a:r>
              <a:rPr lang="zh-CN" altLang="en-US" sz="2800"/>
              <a:t>、动态性和多变性</a:t>
            </a:r>
            <a:endParaRPr lang="zh-CN" altLang="en-US" sz="2800"/>
          </a:p>
          <a:p>
            <a:pPr marL="0" indent="0">
              <a:buNone/>
            </a:pPr>
            <a:r>
              <a:rPr lang="en-US" altLang="zh-CN" sz="2800"/>
              <a:t>4</a:t>
            </a:r>
            <a:r>
              <a:rPr lang="zh-CN" altLang="en-US" sz="2800"/>
              <a:t>、差异性和相关性</a:t>
            </a:r>
            <a:endParaRPr lang="zh-CN" altLang="en-US" sz="2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997710" y="530860"/>
            <a:ext cx="5238115" cy="1009015"/>
          </a:xfrm>
        </p:spPr>
        <p:txBody>
          <a:bodyPr/>
          <a:lstStyle/>
          <a:p>
            <a:r>
              <a:rPr lang="en-US" altLang="zh-CN"/>
              <a:t>2.1.4</a:t>
            </a:r>
            <a:r>
              <a:rPr lang="zh-CN" altLang="en-US"/>
              <a:t>分析营销环境的意义</a:t>
            </a:r>
            <a:endParaRPr lang="zh-CN" altLang="en-US"/>
          </a:p>
        </p:txBody>
      </p:sp>
      <p:sp>
        <p:nvSpPr>
          <p:cNvPr id="3" name="内容占位符 2"/>
          <p:cNvSpPr>
            <a:spLocks noGrp="1"/>
          </p:cNvSpPr>
          <p:nvPr>
            <p:ph idx="1"/>
          </p:nvPr>
        </p:nvSpPr>
        <p:spPr>
          <a:xfrm>
            <a:off x="1997710" y="1454150"/>
            <a:ext cx="7964805" cy="4939030"/>
          </a:xfrm>
        </p:spPr>
        <p:txBody>
          <a:bodyPr/>
          <a:lstStyle/>
          <a:p>
            <a:pPr marL="0" indent="0">
              <a:buNone/>
            </a:pPr>
            <a:r>
              <a:rPr lang="en-US" altLang="zh-CN"/>
              <a:t>1</a:t>
            </a:r>
            <a:r>
              <a:rPr lang="zh-CN" altLang="en-US"/>
              <a:t>、环境分析是企业营销活动的出发点</a:t>
            </a:r>
            <a:endParaRPr lang="zh-CN" altLang="en-US"/>
          </a:p>
          <a:p>
            <a:pPr marL="0" indent="0">
              <a:buNone/>
            </a:pPr>
            <a:r>
              <a:rPr lang="en-US" altLang="zh-CN"/>
              <a:t>2</a:t>
            </a:r>
            <a:r>
              <a:rPr lang="zh-CN" altLang="en-US"/>
              <a:t>、环境分析有助于企业发现市场机会，规避环境威胁</a:t>
            </a:r>
            <a:endParaRPr lang="zh-CN" altLang="en-US"/>
          </a:p>
          <a:p>
            <a:pPr marL="0" indent="0">
              <a:buNone/>
            </a:pPr>
            <a:r>
              <a:rPr lang="en-US" altLang="zh-CN"/>
              <a:t>3</a:t>
            </a:r>
            <a:r>
              <a:rPr lang="zh-CN" altLang="en-US"/>
              <a:t>、环境分析有助于企业做出正确的营销决策</a:t>
            </a: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0" y="1548765"/>
            <a:ext cx="3938905" cy="624840"/>
          </a:xfrm>
        </p:spPr>
        <p:txBody>
          <a:bodyPr>
            <a:noAutofit/>
          </a:bodyPr>
          <a:lstStyle/>
          <a:p>
            <a:pPr marL="0" indent="0">
              <a:buNone/>
            </a:pPr>
            <a:r>
              <a:rPr lang="en-US" altLang="zh-CN" b="1"/>
              <a:t>   </a:t>
            </a:r>
            <a:r>
              <a:rPr lang="zh-CN" altLang="en-US" b="1"/>
              <a:t>农产品营销课程第</a:t>
            </a:r>
            <a:r>
              <a:rPr lang="en-US" altLang="zh-CN" b="1"/>
              <a:t>2</a:t>
            </a:r>
            <a:r>
              <a:rPr lang="zh-CN" altLang="en-US" b="1"/>
              <a:t>讲</a:t>
            </a:r>
            <a:endParaRPr lang="zh-CN" altLang="en-US" b="1"/>
          </a:p>
        </p:txBody>
      </p:sp>
      <p:sp>
        <p:nvSpPr>
          <p:cNvPr id="8" name="流程图: 可选过程 7"/>
          <p:cNvSpPr/>
          <p:nvPr/>
        </p:nvSpPr>
        <p:spPr>
          <a:xfrm>
            <a:off x="2016760" y="3003550"/>
            <a:ext cx="8915400" cy="850900"/>
          </a:xfrm>
          <a:prstGeom prst="flowChartAlternateProcess">
            <a:avLst/>
          </a:prstGeom>
          <a:noFill/>
          <a:ln>
            <a:noFill/>
          </a:ln>
          <a:extLst>
            <a:ext uri="{909E8E84-426E-40DD-AFC4-6F175D3DCCD1}">
              <a14:hiddenFill xmlns:a14="http://schemas.microsoft.com/office/drawing/2010/main">
                <a:solidFill>
                  <a:schemeClr val="lt1"/>
                </a:solidFill>
              </a14:hiddenFill>
            </a:ext>
          </a:extLst>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400" b="1">
                <a:solidFill>
                  <a:schemeClr val="accent1">
                    <a:lumMod val="50000"/>
                  </a:schemeClr>
                </a:solidFill>
              </a:rPr>
              <a:t>农产品营销宏观环境分析</a:t>
            </a:r>
            <a:r>
              <a:rPr lang="en-US" altLang="zh-CN" sz="4400" b="1">
                <a:solidFill>
                  <a:schemeClr val="accent1">
                    <a:lumMod val="50000"/>
                  </a:schemeClr>
                </a:solidFill>
              </a:rPr>
              <a:t> </a:t>
            </a:r>
            <a:endParaRPr lang="en-US" altLang="zh-CN" sz="4400" b="1">
              <a:solidFill>
                <a:schemeClr val="accent1">
                  <a:lumMod val="50000"/>
                </a:schemeClr>
              </a:solidFill>
            </a:endParaRPr>
          </a:p>
        </p:txBody>
      </p:sp>
      <p:cxnSp>
        <p:nvCxnSpPr>
          <p:cNvPr id="9" name="直接连接符 8"/>
          <p:cNvCxnSpPr/>
          <p:nvPr/>
        </p:nvCxnSpPr>
        <p:spPr>
          <a:xfrm>
            <a:off x="0" y="3428365"/>
            <a:ext cx="2198370" cy="0"/>
          </a:xfrm>
          <a:prstGeom prst="line">
            <a:avLst/>
          </a:prstGeom>
        </p:spPr>
        <p:style>
          <a:lnRef idx="1">
            <a:schemeClr val="accent4"/>
          </a:lnRef>
          <a:fillRef idx="0">
            <a:schemeClr val="accent4"/>
          </a:fillRef>
          <a:effectRef idx="0">
            <a:schemeClr val="accent4"/>
          </a:effectRef>
          <a:fontRef idx="minor">
            <a:schemeClr val="tx1"/>
          </a:fontRef>
        </p:style>
      </p:cxnSp>
      <p:cxnSp>
        <p:nvCxnSpPr>
          <p:cNvPr id="12" name="直接连接符 11"/>
          <p:cNvCxnSpPr/>
          <p:nvPr/>
        </p:nvCxnSpPr>
        <p:spPr>
          <a:xfrm flipV="1">
            <a:off x="84455" y="2173605"/>
            <a:ext cx="3542665" cy="6985"/>
          </a:xfrm>
          <a:prstGeom prst="line">
            <a:avLst/>
          </a:prstGeom>
          <a:ln>
            <a:solidFill>
              <a:schemeClr val="accent1">
                <a:lumMod val="50000"/>
              </a:schemeClr>
            </a:solidFill>
            <a:prstDash val="sysDash"/>
          </a:ln>
        </p:spPr>
        <p:style>
          <a:lnRef idx="1">
            <a:schemeClr val="accent4"/>
          </a:lnRef>
          <a:fillRef idx="0">
            <a:schemeClr val="accent4"/>
          </a:fillRef>
          <a:effectRef idx="0">
            <a:schemeClr val="accent4"/>
          </a:effectRef>
          <a:fontRef idx="minor">
            <a:schemeClr val="tx1"/>
          </a:fontRef>
        </p:style>
      </p:cxnSp>
      <p:sp>
        <p:nvSpPr>
          <p:cNvPr id="15" name="椭圆 14"/>
          <p:cNvSpPr/>
          <p:nvPr/>
        </p:nvSpPr>
        <p:spPr>
          <a:xfrm>
            <a:off x="2233295" y="3056890"/>
            <a:ext cx="765175" cy="744220"/>
          </a:xfrm>
          <a:prstGeom prst="ellipse">
            <a:avLst/>
          </a:prstGeom>
          <a:ln w="12700" cmpd="sng">
            <a:solidFill>
              <a:srgbClr val="00B050"/>
            </a:solidFill>
            <a:prstDash val="sysDot"/>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4400" b="1">
                <a:solidFill>
                  <a:schemeClr val="accent1">
                    <a:lumMod val="50000"/>
                  </a:schemeClr>
                </a:solidFill>
                <a:latin typeface="微软雅黑"/>
                <a:ea typeface="微软雅黑"/>
              </a:rPr>
              <a:t>二</a:t>
            </a:r>
            <a:endParaRPr lang="zh-CN" altLang="en-US" sz="4400" b="1">
              <a:solidFill>
                <a:schemeClr val="accent1">
                  <a:lumMod val="50000"/>
                </a:schemeClr>
              </a:solidFill>
              <a:latin typeface="微软雅黑"/>
              <a:ea typeface="微软雅黑"/>
            </a:endParaRPr>
          </a:p>
        </p:txBody>
      </p:sp>
      <p:cxnSp>
        <p:nvCxnSpPr>
          <p:cNvPr id="2" name="直接连接符 1"/>
          <p:cNvCxnSpPr/>
          <p:nvPr/>
        </p:nvCxnSpPr>
        <p:spPr>
          <a:xfrm>
            <a:off x="9691370" y="3428365"/>
            <a:ext cx="2489200" cy="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834515" y="347345"/>
            <a:ext cx="4947285" cy="1009015"/>
          </a:xfrm>
        </p:spPr>
        <p:txBody>
          <a:bodyPr/>
          <a:lstStyle/>
          <a:p>
            <a:r>
              <a:rPr lang="zh-CN" altLang="en-US">
                <a:sym typeface="+mn-ea"/>
              </a:rPr>
              <a:t>农产品营销宏观环境</a:t>
            </a:r>
            <a:endParaRPr lang="zh-CN" altLang="en-US"/>
          </a:p>
        </p:txBody>
      </p:sp>
      <p:sp>
        <p:nvSpPr>
          <p:cNvPr id="3" name="内容占位符 2"/>
          <p:cNvSpPr>
            <a:spLocks noGrp="1"/>
          </p:cNvSpPr>
          <p:nvPr>
            <p:ph idx="1"/>
          </p:nvPr>
        </p:nvSpPr>
        <p:spPr>
          <a:xfrm>
            <a:off x="1716405" y="1238250"/>
            <a:ext cx="8828405" cy="4939030"/>
          </a:xfrm>
        </p:spPr>
        <p:txBody>
          <a:bodyPr/>
          <a:lstStyle/>
          <a:p>
            <a:pPr marL="0" indent="0">
              <a:buNone/>
            </a:pPr>
            <a:r>
              <a:rPr lang="zh-CN" altLang="en-US"/>
              <a:t>农产品营销宏观环境实质上是指关系到农产品经营企业的生存和发展影响和制约农产品经营企业营销战略的制定和实施的外部因素的总称。这些因素主要包括人口</a:t>
            </a:r>
            <a:r>
              <a:rPr lang="zh-CN" altLang="en-US">
                <a:sym typeface="+mn-ea"/>
              </a:rPr>
              <a:t>环境、经济环境、自然环境、</a:t>
            </a:r>
            <a:r>
              <a:rPr lang="zh-CN" altLang="en-US"/>
              <a:t>科技环境、法律环境、以及社会和文化环境。</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188085" y="487680"/>
            <a:ext cx="9096375" cy="1009015"/>
          </a:xfrm>
        </p:spPr>
        <p:txBody>
          <a:bodyPr>
            <a:normAutofit/>
          </a:bodyPr>
          <a:lstStyle/>
          <a:p>
            <a:r>
              <a:rPr lang="en-US" altLang="zh-CN"/>
              <a:t>2.2.1</a:t>
            </a:r>
            <a:r>
              <a:rPr lang="zh-CN" altLang="en-US"/>
              <a:t>人口环境及其对企业营销的影响</a:t>
            </a:r>
            <a:endParaRPr lang="zh-CN" altLang="en-US"/>
          </a:p>
        </p:txBody>
      </p:sp>
      <p:sp>
        <p:nvSpPr>
          <p:cNvPr id="3" name="内容占位符 2"/>
          <p:cNvSpPr>
            <a:spLocks noGrp="1"/>
          </p:cNvSpPr>
          <p:nvPr>
            <p:ph idx="1"/>
          </p:nvPr>
        </p:nvSpPr>
        <p:spPr>
          <a:xfrm>
            <a:off x="1586865" y="1841500"/>
            <a:ext cx="9711690" cy="4335780"/>
          </a:xfrm>
        </p:spPr>
        <p:txBody>
          <a:bodyPr>
            <a:normAutofit/>
          </a:bodyPr>
          <a:lstStyle/>
          <a:p>
            <a:pPr marL="0" indent="0">
              <a:buNone/>
            </a:pPr>
            <a:r>
              <a:rPr lang="zh-CN" altLang="en-US"/>
              <a:t>人口环境是构成市场的第一位因素。 因为市场是由那些想购买商品同时又具有购买力的人构成的，因此人口的多少直接决定市场的潜在容量，人口越多市场规模就越大，而人口的年龄结构、地理分布、婚姻状况、出生率、死亡率、人口密度、人口流动性及其文化教育等特性，会对市场格局产生深远影响，并直接影响企业的市场营销活动和经营管理。</a:t>
            </a: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555115" y="422910"/>
            <a:ext cx="9420860" cy="1009015"/>
          </a:xfrm>
        </p:spPr>
        <p:txBody>
          <a:bodyPr>
            <a:normAutofit/>
          </a:bodyPr>
          <a:lstStyle/>
          <a:p>
            <a:r>
              <a:rPr lang="en-US" altLang="zh-CN"/>
              <a:t>1</a:t>
            </a:r>
            <a:r>
              <a:rPr lang="zh-CN" altLang="en-US"/>
              <a:t>、人口数量与增长速度对企业营销的影响</a:t>
            </a:r>
            <a:endParaRPr lang="zh-CN" altLang="en-US"/>
          </a:p>
        </p:txBody>
      </p:sp>
      <p:sp>
        <p:nvSpPr>
          <p:cNvPr id="3" name="内容占位符 2"/>
          <p:cNvSpPr>
            <a:spLocks noGrp="1"/>
          </p:cNvSpPr>
          <p:nvPr>
            <p:ph idx="1"/>
          </p:nvPr>
        </p:nvSpPr>
        <p:spPr>
          <a:xfrm>
            <a:off x="1555115" y="1238250"/>
            <a:ext cx="8806180" cy="4939030"/>
          </a:xfrm>
        </p:spPr>
        <p:txBody>
          <a:bodyPr>
            <a:normAutofit lnSpcReduction="10000"/>
          </a:bodyPr>
          <a:lstStyle/>
          <a:p>
            <a:pPr marL="0" indent="0">
              <a:buNone/>
            </a:pPr>
            <a:r>
              <a:rPr lang="zh-CN" altLang="en-US"/>
              <a:t>首先人口数量是决定市场规模和潜力的一个基本要素，人口越多，如果收入水平不变，则对食物、衣着、日用品的需要量也越多，那么市场也就越大。因此按人口数量可大略推算出市场规模。其次人口的迅速增长促进了市场规模的扩大，因为人口增加及消费需求也会迅速的增加，那么市场的潜力也会很大。</a:t>
            </a: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104390" y="725170"/>
            <a:ext cx="5238115" cy="1009015"/>
          </a:xfrm>
        </p:spPr>
        <p:txBody>
          <a:bodyPr>
            <a:normAutofit fontScale="90000"/>
          </a:bodyPr>
          <a:lstStyle/>
          <a:p>
            <a:r>
              <a:rPr lang="en-US" altLang="zh-CN"/>
              <a:t>2</a:t>
            </a:r>
            <a:r>
              <a:rPr lang="zh-CN" altLang="en-US"/>
              <a:t>、人口结构对企业营销的影响。</a:t>
            </a:r>
            <a:endParaRPr lang="zh-CN" altLang="en-US"/>
          </a:p>
        </p:txBody>
      </p:sp>
      <p:sp>
        <p:nvSpPr>
          <p:cNvPr id="3" name="内容占位符 2"/>
          <p:cNvSpPr>
            <a:spLocks noGrp="1"/>
          </p:cNvSpPr>
          <p:nvPr>
            <p:ph idx="1"/>
          </p:nvPr>
        </p:nvSpPr>
        <p:spPr>
          <a:xfrm>
            <a:off x="2751455" y="1593850"/>
            <a:ext cx="5238115" cy="4939030"/>
          </a:xfrm>
        </p:spPr>
        <p:txBody>
          <a:bodyPr/>
          <a:lstStyle/>
          <a:p>
            <a:pPr marL="0" indent="0">
              <a:buNone/>
            </a:pPr>
            <a:r>
              <a:rPr lang="zh-CN" altLang="en-US"/>
              <a:t>（</a:t>
            </a:r>
            <a:r>
              <a:rPr lang="en-US" altLang="zh-CN"/>
              <a:t>1</a:t>
            </a:r>
            <a:r>
              <a:rPr lang="zh-CN" altLang="en-US"/>
              <a:t>）年龄结构</a:t>
            </a:r>
            <a:endParaRPr lang="zh-CN" altLang="en-US"/>
          </a:p>
          <a:p>
            <a:pPr marL="0" indent="0">
              <a:buNone/>
            </a:pPr>
            <a:r>
              <a:rPr lang="zh-CN" altLang="en-US"/>
              <a:t>（</a:t>
            </a:r>
            <a:r>
              <a:rPr lang="en-US" altLang="zh-CN"/>
              <a:t>2</a:t>
            </a:r>
            <a:r>
              <a:rPr lang="zh-CN" altLang="en-US"/>
              <a:t>）性别结构</a:t>
            </a:r>
            <a:endParaRPr lang="zh-CN" altLang="en-US"/>
          </a:p>
          <a:p>
            <a:pPr marL="0" indent="0">
              <a:buNone/>
            </a:pPr>
            <a:r>
              <a:rPr lang="zh-CN" altLang="en-US"/>
              <a:t>（</a:t>
            </a:r>
            <a:r>
              <a:rPr lang="en-US" altLang="zh-CN"/>
              <a:t>3</a:t>
            </a:r>
            <a:r>
              <a:rPr lang="zh-CN" altLang="en-US"/>
              <a:t>）家庭结构</a:t>
            </a:r>
            <a:endParaRPr lang="zh-CN" altLang="en-US"/>
          </a:p>
          <a:p>
            <a:pPr marL="0" indent="0">
              <a:buNone/>
            </a:pPr>
            <a:r>
              <a:rPr lang="zh-CN" altLang="en-US"/>
              <a:t>（</a:t>
            </a:r>
            <a:r>
              <a:rPr lang="en-US" altLang="zh-CN"/>
              <a:t>4</a:t>
            </a:r>
            <a:r>
              <a:rPr lang="zh-CN" altLang="en-US"/>
              <a:t>）社会结构</a:t>
            </a:r>
            <a:endParaRPr lang="zh-CN" altLang="en-US"/>
          </a:p>
          <a:p>
            <a:pPr marL="0" indent="0">
              <a:buNone/>
            </a:pPr>
            <a:r>
              <a:rPr lang="zh-CN" altLang="en-US"/>
              <a:t>（</a:t>
            </a:r>
            <a:r>
              <a:rPr lang="en-US" altLang="zh-CN"/>
              <a:t>5</a:t>
            </a:r>
            <a:r>
              <a:rPr lang="zh-CN" altLang="en-US"/>
              <a:t>）民族结构</a:t>
            </a: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338580" y="779145"/>
            <a:ext cx="9355455" cy="1009015"/>
          </a:xfrm>
        </p:spPr>
        <p:txBody>
          <a:bodyPr>
            <a:normAutofit/>
          </a:bodyPr>
          <a:lstStyle/>
          <a:p>
            <a:r>
              <a:rPr lang="en-US" altLang="zh-CN"/>
              <a:t>3</a:t>
            </a:r>
            <a:r>
              <a:rPr lang="zh-CN" altLang="en-US"/>
              <a:t>、人口的地理分布及区间流动对企业营销的影响。</a:t>
            </a:r>
            <a:endParaRPr lang="zh-CN" altLang="en-US"/>
          </a:p>
        </p:txBody>
      </p:sp>
      <p:sp>
        <p:nvSpPr>
          <p:cNvPr id="3" name="内容占位符 2"/>
          <p:cNvSpPr>
            <a:spLocks noGrp="1"/>
          </p:cNvSpPr>
          <p:nvPr>
            <p:ph idx="1"/>
          </p:nvPr>
        </p:nvSpPr>
        <p:spPr>
          <a:xfrm>
            <a:off x="1403985" y="1669415"/>
            <a:ext cx="9808845" cy="4507865"/>
          </a:xfrm>
        </p:spPr>
        <p:txBody>
          <a:bodyPr/>
          <a:lstStyle/>
          <a:p>
            <a:pPr marL="0" indent="0">
              <a:buNone/>
            </a:pPr>
            <a:r>
              <a:rPr lang="zh-CN" altLang="en-US"/>
              <a:t>地理分布是指人口在不同地区的密集程度。</a:t>
            </a:r>
            <a:endParaRPr lang="zh-CN" altLang="en-US"/>
          </a:p>
          <a:p>
            <a:pPr marL="0" indent="0">
              <a:buNone/>
            </a:pPr>
            <a:r>
              <a:rPr lang="zh-CN" altLang="en-US"/>
              <a:t>中国的人口主要集中在东南沿海。再者，城市的人口比较集中，农村人口则相对分散。人口的这种地理分布表现在市场上。就是人口集中程度不同，则市场大小不同，消费习惯不同，则市场需求特性不同。</a:t>
            </a: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682115" y="520700"/>
            <a:ext cx="8827135" cy="1009015"/>
          </a:xfrm>
        </p:spPr>
        <p:txBody>
          <a:bodyPr>
            <a:normAutofit/>
          </a:bodyPr>
          <a:lstStyle/>
          <a:p>
            <a:r>
              <a:rPr lang="en-US" altLang="zh-CN"/>
              <a:t>2.2.2经济环境及其</a:t>
            </a:r>
            <a:r>
              <a:rPr lang="zh-CN" altLang="en-US"/>
              <a:t>对</a:t>
            </a:r>
            <a:r>
              <a:rPr lang="en-US" altLang="zh-CN"/>
              <a:t>企业营销的影响。</a:t>
            </a:r>
            <a:endParaRPr lang="en-US" altLang="zh-CN"/>
          </a:p>
        </p:txBody>
      </p:sp>
      <p:sp>
        <p:nvSpPr>
          <p:cNvPr id="3" name="内容占位符 2"/>
          <p:cNvSpPr>
            <a:spLocks noGrp="1"/>
          </p:cNvSpPr>
          <p:nvPr>
            <p:ph idx="1"/>
          </p:nvPr>
        </p:nvSpPr>
        <p:spPr>
          <a:xfrm>
            <a:off x="1597660" y="1712595"/>
            <a:ext cx="9356725" cy="4464685"/>
          </a:xfrm>
        </p:spPr>
        <p:txBody>
          <a:bodyPr/>
          <a:lstStyle/>
          <a:p>
            <a:pPr marL="0" indent="0">
              <a:buNone/>
            </a:pPr>
            <a:r>
              <a:rPr lang="zh-CN" altLang="en-US"/>
              <a:t>经济环境是指农产品企业营销活动所面临的外部社会条件，其运行状况及发展趋势，会直接或间接的对企业营销活动产生影响。农业稳定发展，轻工业发展就有了可靠的原材料保障，会对国民经济发展产生良好影响，引起更多投资并刺激消费。</a:t>
            </a: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176655" y="584200"/>
            <a:ext cx="8784590" cy="1009015"/>
          </a:xfrm>
        </p:spPr>
        <p:txBody>
          <a:bodyPr>
            <a:normAutofit/>
          </a:bodyPr>
          <a:lstStyle/>
          <a:p>
            <a:r>
              <a:rPr lang="en-US" altLang="zh-CN"/>
              <a:t>1</a:t>
            </a:r>
            <a:r>
              <a:rPr lang="zh-CN" altLang="en-US"/>
              <a:t>、直接影响营销活动的经济环境因素。</a:t>
            </a:r>
            <a:endParaRPr lang="zh-CN" altLang="en-US"/>
          </a:p>
        </p:txBody>
      </p:sp>
      <p:sp>
        <p:nvSpPr>
          <p:cNvPr id="3" name="内容占位符 2"/>
          <p:cNvSpPr>
            <a:spLocks noGrp="1"/>
          </p:cNvSpPr>
          <p:nvPr>
            <p:ph idx="1"/>
          </p:nvPr>
        </p:nvSpPr>
        <p:spPr>
          <a:xfrm>
            <a:off x="1176655" y="1593215"/>
            <a:ext cx="8839835" cy="4584065"/>
          </a:xfrm>
        </p:spPr>
        <p:txBody>
          <a:bodyPr>
            <a:normAutofit lnSpcReduction="10000"/>
          </a:bodyPr>
          <a:lstStyle/>
          <a:p>
            <a:pPr marL="0" indent="0">
              <a:buNone/>
            </a:pPr>
            <a:r>
              <a:rPr lang="zh-CN" altLang="en-US"/>
              <a:t>（</a:t>
            </a:r>
            <a:r>
              <a:rPr lang="en-US" altLang="zh-CN"/>
              <a:t>1</a:t>
            </a:r>
            <a:r>
              <a:rPr lang="zh-CN" altLang="en-US"/>
              <a:t>）消费者收入水平的变化。</a:t>
            </a:r>
            <a:endParaRPr lang="zh-CN" altLang="en-US"/>
          </a:p>
          <a:p>
            <a:pPr marL="0" indent="0">
              <a:buNone/>
            </a:pPr>
            <a:r>
              <a:rPr lang="zh-CN" altLang="en-US"/>
              <a:t>消费者收入是指消费者个人从各种来源中所得的全部收入，包括消费</a:t>
            </a:r>
            <a:r>
              <a:rPr lang="zh-CN" altLang="en-US">
                <a:sym typeface="+mn-ea"/>
              </a:rPr>
              <a:t>者个人</a:t>
            </a:r>
            <a:r>
              <a:rPr lang="zh-CN" altLang="en-US"/>
              <a:t>的工资，退休金，红利，租金、赠予等收入。</a:t>
            </a:r>
            <a:endParaRPr lang="zh-CN" altLang="en-US"/>
          </a:p>
          <a:p>
            <a:pPr marL="0" indent="0">
              <a:buNone/>
            </a:pPr>
            <a:r>
              <a:rPr lang="zh-CN" altLang="en-US">
                <a:sym typeface="+mn-ea"/>
              </a:rPr>
              <a:t>（</a:t>
            </a:r>
            <a:r>
              <a:rPr lang="en-US" altLang="zh-CN">
                <a:sym typeface="+mn-ea"/>
              </a:rPr>
              <a:t>2</a:t>
            </a:r>
            <a:r>
              <a:rPr lang="zh-CN" altLang="en-US">
                <a:sym typeface="+mn-ea"/>
              </a:rPr>
              <a:t>）消费者支出模式和消费结构的变化。</a:t>
            </a:r>
            <a:endParaRPr lang="zh-CN" altLang="en-US"/>
          </a:p>
          <a:p>
            <a:pPr marL="0" indent="0">
              <a:buNone/>
            </a:pPr>
            <a:r>
              <a:rPr lang="zh-CN" altLang="en-US">
                <a:sym typeface="+mn-ea"/>
              </a:rPr>
              <a:t>1857年，世界著名的德国统计学家恩格尔阐明了一个定律：随着家庭和个人收入的增加，收入中用于食品方面的支出比例将逐渐降低，这一定律被称为恩格尔定律，反映这一定律的系数被称为恩格尔系数。</a:t>
            </a:r>
            <a:endParaRPr lang="zh-CN" altLang="en-US"/>
          </a:p>
          <a:p>
            <a:pPr marL="0" indent="0">
              <a:buNone/>
            </a:pP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501775" y="537210"/>
            <a:ext cx="9505950" cy="5640070"/>
          </a:xfrm>
        </p:spPr>
        <p:txBody>
          <a:bodyPr>
            <a:normAutofit/>
          </a:bodyPr>
          <a:lstStyle/>
          <a:p>
            <a:pPr marL="0" indent="0">
              <a:buNone/>
            </a:pPr>
            <a:r>
              <a:rPr lang="en-US" altLang="zh-CN" b="1">
                <a:solidFill>
                  <a:srgbClr val="FF0000"/>
                </a:solidFill>
              </a:rPr>
              <a:t>                                 </a:t>
            </a:r>
            <a:r>
              <a:rPr lang="zh-CN" altLang="en-US" sz="4000" b="1">
                <a:solidFill>
                  <a:srgbClr val="FF0000"/>
                </a:solidFill>
              </a:rPr>
              <a:t>恩格尔系数</a:t>
            </a:r>
            <a:endParaRPr lang="zh-CN" altLang="en-US" sz="4000" b="1">
              <a:solidFill>
                <a:srgbClr val="FF0000"/>
              </a:solidFill>
            </a:endParaRPr>
          </a:p>
          <a:p>
            <a:pPr marL="0" indent="0">
              <a:buNone/>
            </a:pPr>
            <a:r>
              <a:rPr lang="zh-CN" altLang="en-US" b="1">
                <a:solidFill>
                  <a:srgbClr val="FF0000"/>
                </a:solidFill>
              </a:rPr>
              <a:t>恩格尔系数</a:t>
            </a:r>
            <a:r>
              <a:rPr lang="en-US" altLang="zh-CN" b="1">
                <a:solidFill>
                  <a:srgbClr val="FF0000"/>
                </a:solidFill>
              </a:rPr>
              <a:t>=</a:t>
            </a:r>
            <a:r>
              <a:rPr lang="zh-CN" altLang="en-US" b="1">
                <a:solidFill>
                  <a:srgbClr val="FF0000"/>
                </a:solidFill>
              </a:rPr>
              <a:t>食品支出总额</a:t>
            </a:r>
            <a:r>
              <a:rPr lang="zh-CN" altLang="en-US" b="1">
                <a:solidFill>
                  <a:srgbClr val="FF0000"/>
                </a:solidFill>
                <a:latin typeface="微软雅黑"/>
                <a:ea typeface="微软雅黑"/>
              </a:rPr>
              <a:t>÷家庭或个人消费支出总额</a:t>
            </a:r>
            <a:r>
              <a:rPr lang="zh-CN" altLang="en-US" b="1">
                <a:solidFill>
                  <a:srgbClr val="FF0000"/>
                </a:solidFill>
                <a:latin typeface="Arial" pitchFamily="34" charset="0"/>
                <a:ea typeface="微软雅黑"/>
              </a:rPr>
              <a:t>×</a:t>
            </a:r>
            <a:r>
              <a:rPr lang="en-US" altLang="zh-CN" b="1">
                <a:solidFill>
                  <a:srgbClr val="FF0000"/>
                </a:solidFill>
                <a:latin typeface="Arial" pitchFamily="34" charset="0"/>
                <a:ea typeface="微软雅黑"/>
              </a:rPr>
              <a:t>100%</a:t>
            </a:r>
            <a:endParaRPr lang="en-US" altLang="zh-CN" b="1">
              <a:solidFill>
                <a:srgbClr val="FF0000"/>
              </a:solidFill>
              <a:latin typeface="Arial" pitchFamily="34" charset="0"/>
              <a:ea typeface="微软雅黑"/>
            </a:endParaRPr>
          </a:p>
          <a:p>
            <a:pPr marL="0" indent="0">
              <a:buNone/>
            </a:pPr>
            <a:r>
              <a:rPr lang="en-US" altLang="zh-CN">
                <a:latin typeface="Arial" pitchFamily="34" charset="0"/>
                <a:ea typeface="微软雅黑"/>
              </a:rPr>
              <a:t>恩格尔系数</a:t>
            </a:r>
            <a:r>
              <a:rPr lang="zh-CN" altLang="en-US">
                <a:latin typeface="Arial" pitchFamily="34" charset="0"/>
                <a:ea typeface="微软雅黑"/>
              </a:rPr>
              <a:t>表明</a:t>
            </a:r>
            <a:r>
              <a:rPr lang="en-US" altLang="zh-CN">
                <a:latin typeface="Arial" pitchFamily="34" charset="0"/>
                <a:ea typeface="微软雅黑"/>
              </a:rPr>
              <a:t>, 在一定条件下，当家庭个人收入增加，使收入中用于食物的开支部分的增长速度，要小于用于医疗</a:t>
            </a:r>
            <a:r>
              <a:rPr lang="zh-CN" altLang="en-US">
                <a:latin typeface="Arial" pitchFamily="34" charset="0"/>
                <a:ea typeface="微软雅黑"/>
              </a:rPr>
              <a:t>、</a:t>
            </a:r>
            <a:r>
              <a:rPr lang="en-US" altLang="zh-CN">
                <a:latin typeface="Arial" pitchFamily="34" charset="0"/>
                <a:ea typeface="微软雅黑"/>
              </a:rPr>
              <a:t>教育</a:t>
            </a:r>
            <a:r>
              <a:rPr lang="zh-CN" altLang="en-US">
                <a:latin typeface="Arial" pitchFamily="34" charset="0"/>
                <a:ea typeface="微软雅黑"/>
              </a:rPr>
              <a:t>、</a:t>
            </a:r>
            <a:r>
              <a:rPr lang="en-US" altLang="zh-CN">
                <a:latin typeface="Arial" pitchFamily="34" charset="0"/>
                <a:ea typeface="微软雅黑"/>
              </a:rPr>
              <a:t>享受等方面的开支增长速度，食物开支占总消费量的比重越大，恩格尔系数越高，生活水平越低</a:t>
            </a:r>
            <a:r>
              <a:rPr lang="zh-CN" altLang="en-US">
                <a:latin typeface="Arial" pitchFamily="34" charset="0"/>
                <a:ea typeface="微软雅黑"/>
              </a:rPr>
              <a:t>；</a:t>
            </a:r>
            <a:r>
              <a:rPr lang="en-US" altLang="zh-CN">
                <a:latin typeface="Arial" pitchFamily="34" charset="0"/>
                <a:ea typeface="微软雅黑"/>
              </a:rPr>
              <a:t>反之食物开支所占比重越小，恩格尔系数越小，生活水平越高。</a:t>
            </a:r>
            <a:endParaRPr lang="en-US" altLang="zh-CN">
              <a:latin typeface="Arial" pitchFamily="34" charset="0"/>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985645" y="959485"/>
            <a:ext cx="8073390" cy="4939030"/>
          </a:xfrm>
        </p:spPr>
        <p:txBody>
          <a:bodyPr>
            <a:normAutofit/>
          </a:bodyPr>
          <a:lstStyle/>
          <a:p>
            <a:pPr marL="0" indent="0">
              <a:buNone/>
            </a:pPr>
            <a:r>
              <a:rPr lang="zh-CN" altLang="en-US"/>
              <a:t>（</a:t>
            </a:r>
            <a:r>
              <a:rPr lang="en-US" altLang="zh-CN"/>
              <a:t>3</a:t>
            </a:r>
            <a:r>
              <a:rPr lang="zh-CN" altLang="en-US"/>
              <a:t>）消费者储蓄和信贷情况的变化。</a:t>
            </a:r>
            <a:endParaRPr lang="zh-CN" altLang="en-US"/>
          </a:p>
          <a:p>
            <a:pPr marL="0" indent="0">
              <a:buNone/>
            </a:pPr>
            <a:r>
              <a:rPr lang="zh-CN" altLang="en-US"/>
              <a:t>农产品经营企业，营销人员应当全面了解消费者的储蓄情况，尤其是要了解消费者储蓄目的的差别，储蓄目的不同往往影响到潜在的需求量，消费模式，消费内容，消费发展方向，这就要求企业营销人员在调查了解消费者的储蓄动机与目的的基础上，制定不同的营销策略，为消费者提供有效的产品。</a:t>
            </a: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015365" y="358775"/>
            <a:ext cx="10001885" cy="1009015"/>
          </a:xfrm>
        </p:spPr>
        <p:txBody>
          <a:bodyPr>
            <a:normAutofit/>
          </a:bodyPr>
          <a:lstStyle/>
          <a:p>
            <a:r>
              <a:rPr lang="en-US" altLang="zh-CN"/>
              <a:t>2</a:t>
            </a:r>
            <a:r>
              <a:rPr lang="zh-CN" altLang="en-US"/>
              <a:t>、间接影响营销活动的经济环境因素。</a:t>
            </a:r>
            <a:endParaRPr lang="zh-CN" altLang="en-US"/>
          </a:p>
        </p:txBody>
      </p:sp>
      <p:sp>
        <p:nvSpPr>
          <p:cNvPr id="3" name="内容占位符 2"/>
          <p:cNvSpPr>
            <a:spLocks noGrp="1"/>
          </p:cNvSpPr>
          <p:nvPr>
            <p:ph idx="1"/>
          </p:nvPr>
        </p:nvSpPr>
        <p:spPr>
          <a:xfrm>
            <a:off x="1016000" y="1238250"/>
            <a:ext cx="9916160" cy="4939030"/>
          </a:xfrm>
        </p:spPr>
        <p:txBody>
          <a:bodyPr/>
          <a:lstStyle/>
          <a:p>
            <a:pPr marL="0" indent="0">
              <a:buNone/>
            </a:pPr>
            <a:r>
              <a:rPr lang="zh-CN" altLang="en-US"/>
              <a:t>（</a:t>
            </a:r>
            <a:r>
              <a:rPr lang="en-US" altLang="zh-CN"/>
              <a:t>1</a:t>
            </a:r>
            <a:r>
              <a:rPr lang="zh-CN" altLang="en-US"/>
              <a:t>）经济发展水平</a:t>
            </a:r>
            <a:endParaRPr lang="zh-CN" altLang="en-US"/>
          </a:p>
          <a:p>
            <a:pPr marL="0" indent="0">
              <a:buNone/>
            </a:pPr>
            <a:r>
              <a:rPr lang="zh-CN" altLang="en-US"/>
              <a:t>农产品经营企业的市场营销活动要受到一个国家或地区的整个经济发展水平的限制，经济发展阶段不同居民的收入不同，顾客对产品的需求也不一样，从而会在一定程度上影响企业的营销。</a:t>
            </a:r>
            <a:endParaRPr lang="zh-CN" altLang="en-US"/>
          </a:p>
          <a:p>
            <a:pPr marL="0" indent="0">
              <a:buNone/>
            </a:pPr>
            <a:r>
              <a:rPr lang="zh-CN" altLang="en-US">
                <a:sym typeface="+mn-ea"/>
              </a:rPr>
              <a:t>美国学者罗斯顿，根据他的</a:t>
            </a:r>
            <a:r>
              <a:rPr lang="en-US" altLang="zh-CN">
                <a:sym typeface="+mn-ea"/>
              </a:rPr>
              <a:t>“</a:t>
            </a:r>
            <a:r>
              <a:rPr lang="zh-CN" altLang="en-US">
                <a:sym typeface="+mn-ea"/>
              </a:rPr>
              <a:t>经济成长阶段</a:t>
            </a:r>
            <a:r>
              <a:rPr lang="en-US" altLang="zh-CN">
                <a:sym typeface="+mn-ea"/>
              </a:rPr>
              <a:t>”</a:t>
            </a:r>
            <a:r>
              <a:rPr lang="zh-CN" altLang="en-US">
                <a:sym typeface="+mn-ea"/>
              </a:rPr>
              <a:t>理论，将世界各国的经济发展归纳为5种类型，</a:t>
            </a:r>
            <a:r>
              <a:rPr lang="zh-CN" altLang="en-US" b="1">
                <a:solidFill>
                  <a:srgbClr val="FF0000"/>
                </a:solidFill>
                <a:sym typeface="+mn-ea"/>
              </a:rPr>
              <a:t>传统经济社会、经济起飞前的准备阶段、经济起飞阶段、迈向经济成熟阶段、大众高消费阶段</a:t>
            </a:r>
            <a:r>
              <a:rPr lang="zh-CN" altLang="en-US">
                <a:sym typeface="+mn-ea"/>
              </a:rPr>
              <a:t>，凡属前三个阶段的国家称为</a:t>
            </a:r>
            <a:r>
              <a:rPr lang="zh-CN" altLang="en-US" b="1">
                <a:solidFill>
                  <a:srgbClr val="FF0000"/>
                </a:solidFill>
                <a:sym typeface="+mn-ea"/>
              </a:rPr>
              <a:t>发展中国家</a:t>
            </a:r>
            <a:r>
              <a:rPr lang="zh-CN" altLang="en-US">
                <a:sym typeface="+mn-ea"/>
              </a:rPr>
              <a:t>，而处在后两个阶段的国家则称为</a:t>
            </a:r>
            <a:r>
              <a:rPr lang="zh-CN" altLang="en-US" b="1">
                <a:solidFill>
                  <a:srgbClr val="FF0000"/>
                </a:solidFill>
                <a:sym typeface="+mn-ea"/>
              </a:rPr>
              <a:t>发达国家</a:t>
            </a:r>
            <a:r>
              <a:rPr lang="zh-CN" altLang="en-US">
                <a:sym typeface="+mn-ea"/>
              </a:rPr>
              <a:t>。</a:t>
            </a:r>
            <a:endParaRPr lang="zh-CN" altLang="en-US"/>
          </a:p>
          <a:p>
            <a:pPr marL="0" indent="0">
              <a:buNone/>
            </a:pP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544320" y="1238250"/>
            <a:ext cx="7383145" cy="4939030"/>
          </a:xfrm>
        </p:spPr>
        <p:txBody>
          <a:bodyPr/>
          <a:lstStyle/>
          <a:p>
            <a:pPr marL="0" indent="0">
              <a:buNone/>
            </a:pPr>
            <a:r>
              <a:rPr lang="zh-CN" altLang="en-US" sz="3200"/>
              <a:t>（</a:t>
            </a:r>
            <a:r>
              <a:rPr lang="en-US" altLang="zh-CN" sz="3200"/>
              <a:t>2</a:t>
            </a:r>
            <a:r>
              <a:rPr lang="zh-CN" altLang="en-US" sz="3200"/>
              <a:t>）经济体制</a:t>
            </a:r>
            <a:endParaRPr lang="zh-CN" altLang="en-US" sz="3200"/>
          </a:p>
          <a:p>
            <a:pPr marL="0" indent="0">
              <a:buNone/>
            </a:pPr>
            <a:r>
              <a:rPr lang="zh-CN" altLang="en-US" sz="3200"/>
              <a:t>（</a:t>
            </a:r>
            <a:r>
              <a:rPr lang="en-US" altLang="zh-CN" sz="3200"/>
              <a:t>3</a:t>
            </a:r>
            <a:r>
              <a:rPr lang="zh-CN" altLang="en-US" sz="3200"/>
              <a:t>）地区与行业发展状况</a:t>
            </a:r>
            <a:endParaRPr lang="zh-CN" altLang="en-US" sz="3200"/>
          </a:p>
          <a:p>
            <a:pPr marL="0" indent="0">
              <a:buNone/>
            </a:pPr>
            <a:r>
              <a:rPr lang="zh-CN" altLang="en-US" sz="3200"/>
              <a:t>（</a:t>
            </a:r>
            <a:r>
              <a:rPr lang="en-US" altLang="zh-CN" sz="3200"/>
              <a:t>4</a:t>
            </a:r>
            <a:r>
              <a:rPr lang="zh-CN" altLang="en-US" sz="3200"/>
              <a:t>）城市化进程</a:t>
            </a:r>
            <a:endParaRPr lang="zh-CN" altLang="en-US" sz="3200"/>
          </a:p>
          <a:p>
            <a:pPr marL="0" indent="0">
              <a:buNone/>
            </a:pPr>
            <a:r>
              <a:rPr lang="zh-CN" altLang="en-US" sz="2800"/>
              <a:t>城市化加速了市场的集中，集中增加了局部的消费能力</a:t>
            </a:r>
            <a:endParaRPr lang="zh-CN" altLang="en-US" sz="28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242060" y="401320"/>
            <a:ext cx="10099675" cy="1009015"/>
          </a:xfrm>
        </p:spPr>
        <p:txBody>
          <a:bodyPr>
            <a:normAutofit/>
          </a:bodyPr>
          <a:lstStyle/>
          <a:p>
            <a:r>
              <a:rPr lang="en-US" altLang="zh-CN"/>
              <a:t>2.2.3社会文化环境及其对企业营销的影响。</a:t>
            </a:r>
            <a:endParaRPr lang="en-US" altLang="zh-CN"/>
          </a:p>
        </p:txBody>
      </p:sp>
      <p:sp>
        <p:nvSpPr>
          <p:cNvPr id="3" name="内容占位符 2"/>
          <p:cNvSpPr>
            <a:spLocks noGrp="1"/>
          </p:cNvSpPr>
          <p:nvPr>
            <p:ph idx="1"/>
          </p:nvPr>
        </p:nvSpPr>
        <p:spPr>
          <a:xfrm>
            <a:off x="1586865" y="1722755"/>
            <a:ext cx="8623300" cy="4454525"/>
          </a:xfrm>
        </p:spPr>
        <p:txBody>
          <a:bodyPr/>
          <a:lstStyle/>
          <a:p>
            <a:pPr marL="0" indent="0">
              <a:buNone/>
            </a:pPr>
            <a:r>
              <a:rPr lang="zh-CN" altLang="en-US" b="1">
                <a:solidFill>
                  <a:srgbClr val="FF0000"/>
                </a:solidFill>
              </a:rPr>
              <a:t>社会文化环境</a:t>
            </a:r>
            <a:r>
              <a:rPr lang="zh-CN" altLang="en-US"/>
              <a:t>是指企业所处的社会结构、社会风俗和习惯、信仰和价值观念、行为规范、生活方式，文化传统、人口规模与地理分布等因素的形成和变动。</a:t>
            </a:r>
            <a:endParaRPr lang="zh-CN" altLang="en-US"/>
          </a:p>
          <a:p>
            <a:pPr marL="0" indent="0">
              <a:buNone/>
            </a:pPr>
            <a:r>
              <a:rPr lang="zh-CN" altLang="en-US"/>
              <a:t>企业应了解和分析社会文化环境，针对不同的文化环境制定不同的营销策略，组织不同的营销活动。</a:t>
            </a:r>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619250" y="767715"/>
            <a:ext cx="9808210" cy="1009015"/>
          </a:xfrm>
        </p:spPr>
        <p:txBody>
          <a:bodyPr>
            <a:normAutofit/>
          </a:bodyPr>
          <a:lstStyle/>
          <a:p>
            <a:r>
              <a:rPr lang="en-US" altLang="zh-CN"/>
              <a:t>2.2.4政治法律环境及其对企业营销的影响。</a:t>
            </a:r>
            <a:endParaRPr lang="en-US" altLang="zh-CN"/>
          </a:p>
        </p:txBody>
      </p:sp>
      <p:sp>
        <p:nvSpPr>
          <p:cNvPr id="3" name="内容占位符 2"/>
          <p:cNvSpPr>
            <a:spLocks noGrp="1"/>
          </p:cNvSpPr>
          <p:nvPr>
            <p:ph idx="1"/>
          </p:nvPr>
        </p:nvSpPr>
        <p:spPr>
          <a:xfrm>
            <a:off x="1619250" y="1776730"/>
            <a:ext cx="7966710" cy="4400550"/>
          </a:xfrm>
        </p:spPr>
        <p:txBody>
          <a:bodyPr/>
          <a:lstStyle/>
          <a:p>
            <a:pPr marL="0" indent="0">
              <a:buNone/>
            </a:pPr>
            <a:r>
              <a:rPr lang="zh-CN" altLang="en-US"/>
              <a:t>政治法律环境是指一个国家或地区的政治制度，体制方针，政策法律法规等方面，这些因素常常制约影响企业的经营行为，尤其是影响企业较长期的投资行为。</a:t>
            </a: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640205" y="358775"/>
            <a:ext cx="5238115" cy="1009015"/>
          </a:xfrm>
        </p:spPr>
        <p:txBody>
          <a:bodyPr/>
          <a:lstStyle/>
          <a:p>
            <a:r>
              <a:rPr lang="en-US" altLang="zh-CN"/>
              <a:t>1</a:t>
            </a:r>
            <a:r>
              <a:rPr lang="zh-CN" altLang="en-US"/>
              <a:t>、政治环境分析</a:t>
            </a:r>
            <a:endParaRPr lang="zh-CN" altLang="en-US"/>
          </a:p>
        </p:txBody>
      </p:sp>
      <p:sp>
        <p:nvSpPr>
          <p:cNvPr id="3" name="内容占位符 2"/>
          <p:cNvSpPr>
            <a:spLocks noGrp="1"/>
          </p:cNvSpPr>
          <p:nvPr>
            <p:ph idx="1"/>
          </p:nvPr>
        </p:nvSpPr>
        <p:spPr>
          <a:xfrm>
            <a:off x="1371600" y="1626235"/>
            <a:ext cx="9441815" cy="4551045"/>
          </a:xfrm>
        </p:spPr>
        <p:txBody>
          <a:bodyPr>
            <a:normAutofit/>
          </a:bodyPr>
          <a:lstStyle/>
          <a:p>
            <a:pPr marL="0" indent="0">
              <a:buNone/>
            </a:pPr>
            <a:r>
              <a:rPr lang="zh-CN" altLang="en-US"/>
              <a:t>政治环境是指企业市场营销活动的外部政治形势。</a:t>
            </a:r>
            <a:endParaRPr lang="zh-CN" altLang="en-US"/>
          </a:p>
          <a:p>
            <a:pPr marL="0" indent="0">
              <a:buNone/>
            </a:pPr>
            <a:r>
              <a:rPr lang="zh-CN" altLang="en-US"/>
              <a:t>政治环境分析，主要分析国内政治环境和国际政治环境。</a:t>
            </a:r>
            <a:endParaRPr lang="zh-CN" altLang="en-US"/>
          </a:p>
          <a:p>
            <a:pPr marL="0" indent="0">
              <a:buNone/>
            </a:pPr>
            <a:r>
              <a:rPr lang="zh-CN" altLang="en-US"/>
              <a:t>国内政治环境主要包括政治制度、政党和政党制度、政治性团体、党和国家的方针政策、政治气氛。</a:t>
            </a:r>
            <a:endParaRPr lang="zh-CN" altLang="en-US"/>
          </a:p>
          <a:p>
            <a:pPr marL="0" indent="0">
              <a:buNone/>
            </a:pPr>
            <a:r>
              <a:rPr lang="zh-CN" altLang="en-US"/>
              <a:t>国际政治环境主要包括国际政治局势、国际关系目标国的国内政治环境。</a:t>
            </a: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https://d.book118.com/245300230121011124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225787"/>
      </a:accent5>
      <a:accent6>
        <a:srgbClr val="70AD47"/>
      </a:accent6>
      <a:hlink>
        <a:srgbClr val="0563C1"/>
      </a:hlink>
      <a:folHlink>
        <a:srgbClr val="954F72"/>
      </a:folHlink>
    </a:clrScheme>
    <a:fontScheme name="自定义 1">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24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24</vt:i4>
      </vt:variant>
    </vt:vector>
  </HeadingPairs>
  <TitlesOfParts>
    <vt:vector baseType="lpstr" size="29">
      <vt:lpstr>Arial</vt:lpstr>
      <vt:lpstr>Calibri</vt:lpstr>
      <vt:lpstr>微软雅黑</vt:lpstr>
      <vt:lpstr>Arial Black</vt:lpstr>
      <vt:lpstr>Office Theme</vt:lpstr>
      <vt:lpstr>第二讲 农产品营销环境分析 </vt:lpstr>
      <vt:lpstr>PowerPoint Presentation</vt:lpstr>
      <vt:lpstr>PowerPoint Presentation</vt:lpstr>
      <vt:lpstr>2.1.1营销环境的含义</vt:lpstr>
      <vt:lpstr>2.1.2市场营销环境的构成因素</vt:lpstr>
      <vt:lpstr>图2-1市场营销环境构成因素图</vt:lpstr>
      <vt:lpstr>2.1.3农产品营销环境的特点</vt:lpstr>
      <vt:lpstr>2.1.4分析营销环境的意义</vt:lpstr>
      <vt:lpstr>PowerPoint Presentation</vt:lpstr>
      <vt:lpstr>农产品营销宏观环境</vt:lpstr>
      <vt:lpstr>2.2.1人口环境及其对企业营销的影响</vt:lpstr>
      <vt:lpstr>1、人口数量与增长速度对企业营销的影响</vt:lpstr>
      <vt:lpstr>2、人口结构对企业营销的影响。</vt:lpstr>
      <vt:lpstr>3、人口的地理分布及区间流动对企业营销的影响。</vt:lpstr>
      <vt:lpstr>2.2.2经济环境及其对企业营销的影响。</vt:lpstr>
      <vt:lpstr>1、直接影响营销活动的经济环境因素。</vt:lpstr>
      <vt:lpstr>PowerPoint Presentation</vt:lpstr>
      <vt:lpstr>PowerPoint Presentation</vt:lpstr>
      <vt:lpstr>2、间接影响营销活动的经济环境因素。</vt:lpstr>
      <vt:lpstr>PowerPoint Presentation</vt:lpstr>
      <vt:lpstr>2.2.3社会文化环境及其对企业营销的影响。</vt:lpstr>
      <vt:lpstr>2.2.4政治法律环境及其对企业营销的影响。</vt:lpstr>
      <vt:lpstr>1、政治环境分析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2024-09-28T14:16:59.347</cp:lastPrinted>
  <dcterms:created xsi:type="dcterms:W3CDTF">2024-09-28T06:16:59Z</dcterms:created>
  <dcterms:modified xsi:type="dcterms:W3CDTF">2024-09-28T06:17:01Z</dcterms:modified>
</cp:coreProperties>
</file>