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4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978E6-762E-4462-9C58-2D3A12343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3BC03-D67A-4DDC-A5F8-D73D13B1F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196E6-CE31-4A22-9199-76908E391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1E47C-D236-48AF-A338-D184D28A6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290354-1818-4258-9917-C03890F34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003829-9C8D-43B9-A976-8892BCC4F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514999-DC1A-4CF3-862D-5D4661FAD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984C9-E761-4F67-9B67-273EAF8EC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B5756-850A-40CA-9191-EB700EAA8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DE85D-1117-4B24-A4A5-E909F4168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379B0-F296-4427-A83C-89C492EEE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48360" y="4263390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1811020"/>
            <a:ext cx="5765800" cy="207645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tx1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838200" y="4248150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100000">
                <a:schemeClr val="accent1">
                  <a:lumMod val="75000"/>
                  <a:alpha val="70000"/>
                </a:schemeClr>
              </a:gs>
              <a:gs pos="73000">
                <a:schemeClr val="accent2">
                  <a:alpha val="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7525" y="2772441"/>
            <a:ext cx="2658015" cy="1313212"/>
          </a:xfrm>
        </p:spPr>
        <p:txBody>
          <a:bodyPr wrap="square" anchor="ctr" anchorCtr="0">
            <a:normAutofit/>
          </a:bodyPr>
          <a:lstStyle>
            <a:lvl1pPr>
              <a:defRPr sz="48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41000">
                <a:schemeClr val="lt1">
                  <a:alpha val="45000"/>
                </a:schemeClr>
              </a:gs>
              <a:gs pos="0">
                <a:srgbClr val="FFFFFF">
                  <a:alpha val="0"/>
                </a:srgb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81000">
                <a:schemeClr val="lt1">
                  <a:alpha val="100000"/>
                </a:schemeClr>
              </a:gs>
              <a:gs pos="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799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005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799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799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lt"/>
                <a:ea typeface="+mj-lt"/>
                <a:cs typeface="+mj-lt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lt"/>
                <a:ea typeface="+mn-lt"/>
                <a:cs typeface="+mn-lt"/>
              </a:defRPr>
            </a:lvl1pPr>
            <a:lvl2pPr>
              <a:defRPr>
                <a:latin typeface="+mn-lt"/>
                <a:ea typeface="+mn-lt"/>
                <a:cs typeface="+mn-lt"/>
              </a:defRPr>
            </a:lvl2pPr>
            <a:lvl3pPr>
              <a:defRPr>
                <a:latin typeface="+mn-lt"/>
                <a:ea typeface="+mn-lt"/>
                <a:cs typeface="+mn-lt"/>
              </a:defRPr>
            </a:lvl3pPr>
            <a:lvl4pPr>
              <a:defRPr>
                <a:latin typeface="+mn-lt"/>
                <a:ea typeface="+mn-lt"/>
                <a:cs typeface="+mn-lt"/>
              </a:defRPr>
            </a:lvl4pPr>
            <a:lvl5pPr>
              <a:defRPr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799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lt"/>
                <a:ea typeface="+mn-lt"/>
                <a:cs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  <a:gs pos="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3.xml" /><Relationship Id="rId13" Type="http://schemas.openxmlformats.org/officeDocument/2006/relationships/tags" Target="../tags/tag74.xml" /><Relationship Id="rId14" Type="http://schemas.openxmlformats.org/officeDocument/2006/relationships/tags" Target="../tags/tag75.xml" /><Relationship Id="rId15" Type="http://schemas.openxmlformats.org/officeDocument/2006/relationships/tags" Target="../tags/tag76.xml" /><Relationship Id="rId16" Type="http://schemas.openxmlformats.org/officeDocument/2006/relationships/tags" Target="../tags/tag77.xml" /><Relationship Id="rId17" Type="http://schemas.openxmlformats.org/officeDocument/2006/relationships/tags" Target="../tags/tag78.xml" /><Relationship Id="rId18" Type="http://schemas.openxmlformats.org/officeDocument/2006/relationships/tags" Target="../tags/tag79.xml" /><Relationship Id="rId19" Type="http://schemas.openxmlformats.org/officeDocument/2006/relationships/tags" Target="../tags/tag8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94799" y="1364400"/>
            <a:ext cx="10799999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94799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754001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1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20" Type="http://schemas.openxmlformats.org/officeDocument/2006/relationships/tags" Target="../tags/tag228.xml" /><Relationship Id="rId21" Type="http://schemas.openxmlformats.org/officeDocument/2006/relationships/tags" Target="../tags/tag229.xml" /><Relationship Id="rId22" Type="http://schemas.openxmlformats.org/officeDocument/2006/relationships/tags" Target="../tags/tag230.xml" /><Relationship Id="rId23" Type="http://schemas.openxmlformats.org/officeDocument/2006/relationships/tags" Target="../tags/tag231.xml" /><Relationship Id="rId24" Type="http://schemas.openxmlformats.org/officeDocument/2006/relationships/tags" Target="../tags/tag232.xml" /><Relationship Id="rId25" Type="http://schemas.openxmlformats.org/officeDocument/2006/relationships/tags" Target="../tags/tag233.xml" /><Relationship Id="rId26" Type="http://schemas.openxmlformats.org/officeDocument/2006/relationships/tags" Target="../tags/tag234.xml" /><Relationship Id="rId27" Type="http://schemas.openxmlformats.org/officeDocument/2006/relationships/tags" Target="../tags/tag235.xml" /><Relationship Id="rId28" Type="http://schemas.openxmlformats.org/officeDocument/2006/relationships/tags" Target="../tags/tag236.xml" /><Relationship Id="rId29" Type="http://schemas.openxmlformats.org/officeDocument/2006/relationships/tags" Target="../tags/tag237.xml" /><Relationship Id="rId3" Type="http://schemas.openxmlformats.org/officeDocument/2006/relationships/tags" Target="../tags/tag211.xml" /><Relationship Id="rId30" Type="http://schemas.openxmlformats.org/officeDocument/2006/relationships/tags" Target="../tags/tag238.xml" /><Relationship Id="rId31" Type="http://schemas.openxmlformats.org/officeDocument/2006/relationships/tags" Target="../tags/tag239.xml" /><Relationship Id="rId32" Type="http://schemas.openxmlformats.org/officeDocument/2006/relationships/tags" Target="../tags/tag240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30103310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便血的临床症状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-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73468" y="1053687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便血的症状表现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1" name="Ellipse 66_#color-2050&amp;12710"/>
          <p:cNvSpPr/>
          <p:nvPr>
            <p:custDataLst>
              <p:tags r:id="rId4"/>
            </p:custDataLst>
          </p:nvPr>
        </p:nvSpPr>
        <p:spPr>
          <a:xfrm>
            <a:off x="6290564" y="926211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@mix!m0_序号_01-2050-12354"/>
          <p:cNvSpPr/>
          <p:nvPr>
            <p:custDataLst>
              <p:tags r:id="rId5"/>
            </p:custDataLst>
          </p:nvPr>
        </p:nvSpPr>
        <p:spPr>
          <a:xfrm>
            <a:off x="6363716" y="100850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</a:rPr>
              <a:t>01</a:t>
            </a:r>
            <a:endParaRPr lang="zh-CN" alt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</a:endParaRPr>
          </a:p>
        </p:txBody>
      </p:sp>
      <p:sp>
        <p:nvSpPr>
          <p:cNvPr id="12" name="Ellipse 68_#color-2050&amp;12711"/>
          <p:cNvSpPr/>
          <p:nvPr>
            <p:custDataLst>
              <p:tags r:id="rId6"/>
            </p:custDataLst>
          </p:nvPr>
        </p:nvSpPr>
        <p:spPr>
          <a:xfrm>
            <a:off x="6646672" y="1975485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@mix!m0_序号_02-2050-12355"/>
          <p:cNvSpPr/>
          <p:nvPr>
            <p:custDataLst>
              <p:tags r:id="rId7"/>
            </p:custDataLst>
          </p:nvPr>
        </p:nvSpPr>
        <p:spPr>
          <a:xfrm>
            <a:off x="6719824" y="204863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02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2" name="项标题"/>
          <p:cNvSpPr txBox="1"/>
          <p:nvPr>
            <p:custDataLst>
              <p:tags r:id="rId8"/>
            </p:custDataLst>
          </p:nvPr>
        </p:nvSpPr>
        <p:spPr>
          <a:xfrm>
            <a:off x="7529576" y="2102961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便血的原因分析</a:t>
            </a:r>
            <a:endParaRPr lang="en-US" altLang="zh-CN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9" name="@mix!m0_序号_03-2050-12356"/>
          <p:cNvSpPr/>
          <p:nvPr>
            <p:custDataLst>
              <p:tags r:id="rId9"/>
            </p:custDataLst>
          </p:nvPr>
        </p:nvSpPr>
        <p:spPr>
          <a:xfrm>
            <a:off x="6719824" y="4147185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04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" name="Ellipse 70_#color-2050&amp;12709"/>
          <p:cNvSpPr/>
          <p:nvPr>
            <p:custDataLst>
              <p:tags r:id="rId10"/>
            </p:custDataLst>
          </p:nvPr>
        </p:nvSpPr>
        <p:spPr>
          <a:xfrm>
            <a:off x="6646672" y="4074033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项标题"/>
          <p:cNvSpPr txBox="1"/>
          <p:nvPr>
            <p:custDataLst>
              <p:tags r:id="rId11"/>
            </p:custDataLst>
          </p:nvPr>
        </p:nvSpPr>
        <p:spPr>
          <a:xfrm>
            <a:off x="7529576" y="4196937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便血的预防与治疗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3" name="Ellipse 72_#color-2050&amp;12712"/>
          <p:cNvSpPr/>
          <p:nvPr>
            <p:custDataLst>
              <p:tags r:id="rId12"/>
            </p:custDataLst>
          </p:nvPr>
        </p:nvSpPr>
        <p:spPr>
          <a:xfrm>
            <a:off x="6290564" y="5123307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@mix!m0_序号_04-2050-12357"/>
          <p:cNvSpPr/>
          <p:nvPr>
            <p:custDataLst>
              <p:tags r:id="rId13"/>
            </p:custDataLst>
          </p:nvPr>
        </p:nvSpPr>
        <p:spPr>
          <a:xfrm>
            <a:off x="6363716" y="5196459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05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8" name="项标题"/>
          <p:cNvSpPr txBox="1"/>
          <p:nvPr>
            <p:custDataLst>
              <p:tags r:id="rId14"/>
            </p:custDataLst>
          </p:nvPr>
        </p:nvSpPr>
        <p:spPr>
          <a:xfrm>
            <a:off x="7173468" y="5246211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便血的并发症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22" name="Ellipse 68_#color-2050&amp;12711"/>
          <p:cNvSpPr/>
          <p:nvPr>
            <p:custDataLst>
              <p:tags r:id="rId15"/>
            </p:custDataLst>
          </p:nvPr>
        </p:nvSpPr>
        <p:spPr>
          <a:xfrm>
            <a:off x="6811772" y="3024759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@mix!m0_序号_02-2050-12355"/>
          <p:cNvSpPr/>
          <p:nvPr>
            <p:custDataLst>
              <p:tags r:id="rId16"/>
            </p:custDataLst>
          </p:nvPr>
        </p:nvSpPr>
        <p:spPr>
          <a:xfrm>
            <a:off x="6884924" y="3097911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03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24" name="项标题"/>
          <p:cNvSpPr txBox="1"/>
          <p:nvPr>
            <p:custDataLst>
              <p:tags r:id="rId17"/>
            </p:custDataLst>
          </p:nvPr>
        </p:nvSpPr>
        <p:spPr>
          <a:xfrm>
            <a:off x="7694676" y="3152235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便血的诊断方法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便血的症状表现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鲜血便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78443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94799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14357" y="2334138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9456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860089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注意事项：保持良好的饮食习惯，避免刺激性食物，多喝水，保持大便通畅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9587" y="2334138"/>
            <a:ext cx="2873724" cy="2873724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8874" y="2391354"/>
            <a:ext cx="387946" cy="3879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5319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治疗方法：根据病因不同，采取不同的治疗方法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24817" y="2334138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04104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70548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原因：可能是痔疮、肛裂、直肠癌等疾病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957808" y="2334138"/>
            <a:ext cx="2873724" cy="2873724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337096" y="2391354"/>
            <a:ext cx="387946" cy="3879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40354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症状表现：大便中带有鲜血，颜色鲜红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脓血便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94799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97300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847387" y="2215725"/>
            <a:ext cx="2247686" cy="335265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症状：大便中带有脓液和血液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4389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4639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98979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原因：可能是肠道感染、炎症或溃疡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98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48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7445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颜色：大便呈暗红色或棕色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4207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4457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96535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伴随症状：可能伴有腹痛、腹泻、发热等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黑便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2" y="1551628"/>
            <a:ext cx="842420" cy="245126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3" y="4282386"/>
            <a:ext cx="800837" cy="219961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5828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0268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1" y="1552259"/>
            <a:ext cx="842420" cy="244982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5" y="4282386"/>
            <a:ext cx="800837" cy="219961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82098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94799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89" y="3051400"/>
            <a:ext cx="2199611" cy="1981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颜色：黑色或深褐色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8" y="3051400"/>
            <a:ext cx="2199611" cy="1981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症状：伴有腹痛、恶心、呕吐等症状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6" y="1564878"/>
            <a:ext cx="842420" cy="244982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8" y="4295005"/>
            <a:ext cx="800837" cy="219961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00653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3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6" y="1589485"/>
            <a:ext cx="842420" cy="244982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28" y="4318350"/>
            <a:ext cx="800837" cy="220104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170372" y="2389531"/>
            <a:ext cx="2201044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4" y="1761104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3" y="3087995"/>
            <a:ext cx="2199611" cy="1981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治疗：根据病因进行治疗，如药物治疗、手术治疗等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3" y="3063388"/>
            <a:ext cx="2199611" cy="1981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原因：上消化道出血、下消化道出血、血液疾病等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隐血便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477304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482036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719316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症状表现：粪便颜色呈黑色或深褐色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11609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17017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54973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原因：消化道出血，如胃溃疡、十二指肠溃疡等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477304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482036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718640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诊断方法：粪便隐血试验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11609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17017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5362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治疗方法：根据病因进行治疗，如药物治疗、内镜下治疗等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便血的原因分析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肠道炎症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78443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94799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14357" y="2334138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9456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860089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预防：注意饮食卫生，避免食用不洁食物，保持良好的生活习惯。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9587" y="2334138"/>
            <a:ext cx="2873724" cy="2873724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8874" y="2391354"/>
            <a:ext cx="387946" cy="3879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5319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治疗：抗生素、抗病毒药物、抗寄生虫药物等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24817" y="2334138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04104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70548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症状：腹痛、腹泻、便血等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957808" y="2334138"/>
            <a:ext cx="2873724" cy="2873724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337096" y="2391354"/>
            <a:ext cx="387946" cy="3879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40354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原因：细菌、病毒、寄生虫等感染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肠道息肉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49258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49258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4865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1397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肠道息肉的症状包括便血、腹痛、腹泻等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49258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49258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4865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1397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肠道息肉是便血的常见原因之一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49258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49258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4865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1397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肠道息肉可能发生在肠道的任何部位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49258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49258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4865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1397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肠道息肉的治疗方法包括药物治疗和手术治疗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肠道肿瘤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477304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482036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719316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肠道肿瘤是便血的常见原因之一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11609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17017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54973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肿瘤可能导致肠道出血，从而引起便血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477304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482036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718640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肠道肿瘤的类型包括结肠癌、直肠癌等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11609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17017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5362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肠道肿瘤的症状包括便血、腹痛、体重下降等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其他疾病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72706" y="4019379"/>
            <a:ext cx="7243683" cy="189511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11791" y="4098526"/>
            <a:ext cx="5492050" cy="162745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97468" y="4331462"/>
            <a:ext cx="3919811" cy="1161555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61529" y="4528364"/>
            <a:ext cx="2591443" cy="76792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42320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831119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72301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62672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44060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26543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67725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96324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93654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68726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35004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60575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45728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94799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肛肠疾病：如痔疮、肛裂等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37006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肿瘤：如直肠癌、结肠癌等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29"/>
            </p:custDataLst>
          </p:nvPr>
        </p:nvSpPr>
        <p:spPr>
          <a:xfrm>
            <a:off x="8209884" y="2645571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妇科疾病：如子宫肌瘤、卵巢囊肿等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正文"/>
          <p:cNvSpPr txBox="1"/>
          <p:nvPr>
            <p:custDataLst>
              <p:tags r:id="rId30"/>
            </p:custDataLst>
          </p:nvPr>
        </p:nvSpPr>
        <p:spPr>
          <a:xfrm>
            <a:off x="1854975" y="2645571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消化系统疾病：如胃溃疡、十二指肠溃疡等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31"/>
            </p:custDataLst>
          </p:nvPr>
        </p:nvSpPr>
        <p:spPr>
          <a:xfrm>
            <a:off x="6442916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泌尿系统疾病：如肾炎、膀胱炎等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2"/>
            </p:custDataLst>
          </p:nvPr>
        </p:nvSpPr>
        <p:spPr>
          <a:xfrm>
            <a:off x="3621944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血液系统疾病：如白血病、淋巴瘤等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便血的诊断方法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https://d.book118.com/245301033101011043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SLIDE_ID" val="custom20233105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4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PRESET_TEXT_INDEX" val="0"/>
  <p:tag name="KSO_WM_UNIT_PRESET_TEXT_LEN" val="0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1_1"/>
  <p:tag name="KSO_WM_UNIT_INDEX" val="1_1_1"/>
  <p:tag name="KSO_WM_UNIT_LAYERLEVEL" val="1_1_1"/>
  <p:tag name="KSO_WM_UNIT_PRESET_TEXT" val="01"/>
  <p:tag name="KSO_WM_UNIT_SUBTYPE" val="d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2_1"/>
  <p:tag name="KSO_WM_UNIT_INDEX" val="1_2_1"/>
  <p:tag name="KSO_WM_UNIT_LAYERLEVEL" val="1_1_1"/>
  <p:tag name="KSO_WM_UNIT_PRESET_TEXT" val="02"/>
  <p:tag name="KSO_WM_UNIT_SUBTYPE" val="d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PRESET_TEXT_INDEX" val="0"/>
  <p:tag name="KSO_WM_UNIT_PRESET_TEXT_LEN" val="0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4_1"/>
  <p:tag name="KSO_WM_UNIT_INDEX" val="1_4_1"/>
  <p:tag name="KSO_WM_UNIT_LAYERLEVEL" val="1_1_1"/>
  <p:tag name="KSO_WM_UNIT_PRESET_TEXT" val="04"/>
  <p:tag name="KSO_WM_UNIT_SUBTYPE" val="d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PRESET_TEXT_INDEX" val="0"/>
  <p:tag name="KSO_WM_UNIT_PRESET_TEXT_LEN" val="0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5_1"/>
  <p:tag name="KSO_WM_UNIT_INDEX" val="1_5_1"/>
  <p:tag name="KSO_WM_UNIT_LAYERLEVEL" val="1_1_1"/>
  <p:tag name="KSO_WM_UNIT_PRESET_TEXT" val="05"/>
  <p:tag name="KSO_WM_UNIT_SUBTYPE" val="d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PRESET_TEXT_INDEX" val="0"/>
  <p:tag name="KSO_WM_UNIT_PRESET_TEXT_LEN" val="0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5*l_h_i*1_3_1"/>
  <p:tag name="KSO_WM_UNIT_INDEX" val="1_3_1"/>
  <p:tag name="KSO_WM_UNIT_LAYERLEVEL" val="1_1_1"/>
  <p:tag name="KSO_WM_UNIT_PRESET_TEXT" val="03"/>
  <p:tag name="KSO_WM_UNIT_SUBTYPE" val="d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PRESET_TEXT_INDEX" val="0"/>
  <p:tag name="KSO_WM_UNIT_PRESET_TEXT_LEN" val="0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0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4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9.xml><?xml version="1.0" encoding="utf-8"?>
<p:tagLst xmlns:p="http://schemas.openxmlformats.org/presentationml/2006/main">
  <p:tag name="KSO_WM_TEMPLATE_CATEGORY" val="custom"/>
  <p:tag name="KSO_WM_TEMPLATE_INDEX" val="2023310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66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1.xml><?xml version="1.0" encoding="utf-8"?>
<p:tagLst xmlns:p="http://schemas.openxmlformats.org/presentationml/2006/main">
  <p:tag name="KSO_WM_TEMPLATE_CATEGORY" val="custom"/>
  <p:tag name="KSO_WM_TEMPLATE_INDEX" val="2023310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5"/>
  <p:tag name="KSO_WM_UNIT_INDEX" val="1_5"/>
  <p:tag name="KSO_WM_UNIT_LAYERLEVEL" val="1_1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3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宋体</vt:lpstr>
      <vt:lpstr>Office Theme</vt:lpstr>
      <vt:lpstr>便血的临床症状</vt:lpstr>
      <vt:lpstr>目录</vt:lpstr>
      <vt:lpstr>便血的症状表现</vt:lpstr>
      <vt:lpstr>鲜血便</vt:lpstr>
      <vt:lpstr>脓血便</vt:lpstr>
      <vt:lpstr>黑便</vt:lpstr>
      <vt:lpstr>隐血便</vt:lpstr>
      <vt:lpstr>便血的原因分析</vt:lpstr>
      <vt:lpstr>肠道炎症</vt:lpstr>
      <vt:lpstr>肠道息肉</vt:lpstr>
      <vt:lpstr>肠道肿瘤</vt:lpstr>
      <vt:lpstr>其他疾病</vt:lpstr>
      <vt:lpstr>便血的诊断方法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2024-09-04T22:19:07.468</cp:lastPrinted>
  <dcterms:created xsi:type="dcterms:W3CDTF">2024-09-04T14:19:07Z</dcterms:created>
  <dcterms:modified xsi:type="dcterms:W3CDTF">2024-09-04T14:19:09Z</dcterms:modified>
</cp:coreProperties>
</file>