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06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5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tags" Target="tags/tag238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8FE166-38C6-4FA5-B7B9-B003FE8A6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C4CFA6-5F92-4818-87D8-C8C73D455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A31048-125A-4A7D-A741-0A298B795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F0EB09-BA30-41D2-A185-7909417BF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0046EE-4AB7-4687-A2E4-CA609B037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8538D9-19C2-49F3-809D-497768351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A34C8A-C862-4E19-B9BD-BD4A974C1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2A4BE0-D1B6-492C-8C66-6037D36C9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ED0E5D-E0BC-4F79-9944-3BD15446D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E9DE69-6FA0-45A5-954C-97FF1855B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6A55A7-0B9D-4D87-A51F-8CBADD9A0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054" r:id="rId2"/>
    <p:sldLayoutId id="2147487055" r:id="rId3"/>
    <p:sldLayoutId id="2147487056" r:id="rId4"/>
    <p:sldLayoutId id="2147487057" r:id="rId5"/>
    <p:sldLayoutId id="2147487058" r:id="rId6"/>
    <p:sldLayoutId id="2147487059" r:id="rId7"/>
    <p:sldLayoutId id="2147487060" r:id="rId8"/>
    <p:sldLayoutId id="2147487061" r:id="rId9"/>
    <p:sldLayoutId id="2147487062" r:id="rId10"/>
    <p:sldLayoutId id="2147487063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14" Type="http://schemas.openxmlformats.org/officeDocument/2006/relationships/tags" Target="../tags/tag128.xml" /><Relationship Id="rId15" Type="http://schemas.openxmlformats.org/officeDocument/2006/relationships/tags" Target="../tags/tag129.xml" /><Relationship Id="rId16" Type="http://schemas.openxmlformats.org/officeDocument/2006/relationships/tags" Target="../tags/tag130.xml" /><Relationship Id="rId17" Type="http://schemas.openxmlformats.org/officeDocument/2006/relationships/tags" Target="../tags/tag131.xml" /><Relationship Id="rId18" Type="http://schemas.openxmlformats.org/officeDocument/2006/relationships/tags" Target="../tags/tag132.xml" /><Relationship Id="rId19" Type="http://schemas.openxmlformats.org/officeDocument/2006/relationships/tags" Target="../tags/tag133.xml" /><Relationship Id="rId2" Type="http://schemas.openxmlformats.org/officeDocument/2006/relationships/tags" Target="../tags/tag116.xml" /><Relationship Id="rId20" Type="http://schemas.openxmlformats.org/officeDocument/2006/relationships/tags" Target="../tags/tag134.xml" /><Relationship Id="rId21" Type="http://schemas.openxmlformats.org/officeDocument/2006/relationships/tags" Target="../tags/tag135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14" Type="http://schemas.openxmlformats.org/officeDocument/2006/relationships/tags" Target="../tags/tag160.xml" /><Relationship Id="rId15" Type="http://schemas.openxmlformats.org/officeDocument/2006/relationships/tags" Target="../tags/tag161.xml" /><Relationship Id="rId16" Type="http://schemas.openxmlformats.org/officeDocument/2006/relationships/tags" Target="../tags/tag162.xml" /><Relationship Id="rId17" Type="http://schemas.openxmlformats.org/officeDocument/2006/relationships/tags" Target="../tags/tag163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14" Type="http://schemas.openxmlformats.org/officeDocument/2006/relationships/tags" Target="../tags/tag191.xml" /><Relationship Id="rId15" Type="http://schemas.openxmlformats.org/officeDocument/2006/relationships/tags" Target="../tags/tag192.xml" /><Relationship Id="rId16" Type="http://schemas.openxmlformats.org/officeDocument/2006/relationships/tags" Target="../tags/tag193.xml" /><Relationship Id="rId17" Type="http://schemas.openxmlformats.org/officeDocument/2006/relationships/tags" Target="../tags/tag194.xml" /><Relationship Id="rId18" Type="http://schemas.openxmlformats.org/officeDocument/2006/relationships/tags" Target="../tags/tag195.xml" /><Relationship Id="rId19" Type="http://schemas.openxmlformats.org/officeDocument/2006/relationships/tags" Target="../tags/tag196.xml" /><Relationship Id="rId2" Type="http://schemas.openxmlformats.org/officeDocument/2006/relationships/tags" Target="../tags/tag179.xml" /><Relationship Id="rId20" Type="http://schemas.openxmlformats.org/officeDocument/2006/relationships/tags" Target="../tags/tag197.xml" /><Relationship Id="rId21" Type="http://schemas.openxmlformats.org/officeDocument/2006/relationships/tags" Target="../tags/tag198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Relationship Id="rId6" Type="http://schemas.openxmlformats.org/officeDocument/2006/relationships/tags" Target="../tags/tag234.xml" /><Relationship Id="rId7" Type="http://schemas.openxmlformats.org/officeDocument/2006/relationships/tags" Target="../tags/tag235.xml" /><Relationship Id="rId8" Type="http://schemas.openxmlformats.org/officeDocument/2006/relationships/tags" Target="../tags/tag236.xml" /><Relationship Id="rId9" Type="http://schemas.openxmlformats.org/officeDocument/2006/relationships/tags" Target="../tags/tag237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011100233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大客户管理内容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什么是大客户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大客户管理的基本原则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大客户的识别与选择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大客户的沟通与关系维护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大客户的个性化服务与方案设计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什么是大客户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大客户的定义</a:t>
            </a:r>
            <a:endParaRPr lang="zh-CN" altLang="en-US"/>
          </a:p>
        </p:txBody>
      </p:sp>
      <p:sp>
        <p:nvSpPr>
          <p:cNvPr id="104897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大客户是指具有较大市场份额或重要战略意义的客户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大客户对企业的业务发展具有重要影响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9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大客户管理是企业客户关系管理的重要组成部分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大客户通常具有较高的购买力和忠诚度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大客户的特点</a:t>
            </a:r>
            <a:endParaRPr lang="zh-CN" altLang="en-US"/>
          </a:p>
        </p:txBody>
      </p:sp>
      <p:sp>
        <p:nvSpPr>
          <p:cNvPr id="104904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购买频率高，需求量大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5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对价格敏感度较低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5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对服务要求高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6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具有较强的谈判能力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大客户的重要性</a:t>
            </a:r>
            <a:endParaRPr lang="zh-CN" altLang="en-US"/>
          </a:p>
        </p:txBody>
      </p:sp>
      <p:sp>
        <p:nvSpPr>
          <p:cNvPr id="104910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促进业务发展：大客户的需求和反馈可以促进企业业务的进一步发展和创新，提高企业的市场适应能力。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带来更多收入和利润：大客户通常具有更高的购买力和更稳定的业务关系，能够为企业带来更多的收入和利润。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提升品牌形象和知名度：大客户的认可和合作可以提升企业的品牌形象和知名度，增强企业在市场上的竞争力。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建立长期合作关系：与大客户建立长期稳定的合作关系，可以为企业带来更多的合作机会和业务拓展空间。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6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大客户管理的基本原则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互利共赢原则</a:t>
            </a:r>
            <a:endParaRPr lang="zh-CN" altLang="en-US"/>
          </a:p>
        </p:txBody>
      </p:sp>
      <p:sp>
        <p:nvSpPr>
          <p:cNvPr id="104923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定义：互利共赢原则是指在大客户管理过程中，企业与客户之间应该建立一种双赢的关系，通过合作实现双方的共同利益。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重要性：互利共赢原则是建立长期稳定客户关系的基础，能够提高客户满意度和忠诚度，促进企业与客户的共同发展。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实施方法：企业应该了解大客户的利益诉求，制定相应的策略和方案，满足客户的需求，同时也要关注自身的利益，实现双方的共赢。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案例分析：以某企业为例，通过与大客户建立互利共赢的关系，实现了双方的共同发展，提高了市场竞争力。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8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长期合作原则</a:t>
            </a:r>
            <a:endParaRPr lang="zh-CN" altLang="en-US"/>
          </a:p>
        </p:txBody>
      </p:sp>
      <p:sp>
        <p:nvSpPr>
          <p:cNvPr id="104929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建立互信：与大客户建立长期合作关系的基础是互信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定制化服务：根据大客户的特殊需求提供定制化服务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1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定期沟通：定期与大客户进行沟通，了解需求变化，及时调整策略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共同成长：与大客户共同成长，实现双赢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6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个性化服务原则</a:t>
            </a:r>
            <a:endParaRPr lang="zh-CN" altLang="en-US"/>
          </a:p>
        </p:txBody>
      </p:sp>
      <p:sp>
        <p:nvSpPr>
          <p:cNvPr id="104936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了解客户需求：深入了解大客户的个性化需求，提供定制化的服务方案。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7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灵活调整策略：根据客户需求和市场变化，灵活调整服务策略，确保满足客户需求。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7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7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建立长期关系：通过个性化服务，建立与大客户的长期合作关系，提高客户满意度和忠诚度。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8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持续改进：不断总结经验教训，持续改进个性化服务方案，提高服务质量和效率。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2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动态管理原则</a:t>
            </a:r>
            <a:endParaRPr lang="zh-CN" altLang="en-US"/>
          </a:p>
        </p:txBody>
      </p:sp>
      <p:sp>
        <p:nvSpPr>
          <p:cNvPr id="104942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及时调整策略：根据市场变化、客户需求等因素，及时调整大客户管理策略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灵活应对变化：对于突发情况或变化，能够迅速做出反应，灵活应对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保持沟通畅通：与大客户保持密切沟通，及时了解其需求和反馈，确保信息畅通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持续改进：不断总结经验教训，持续改进大客户管理方式和方法，提高管理效率和质量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6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46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大客户的识别与选择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2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大客户的识别方法</a:t>
            </a:r>
            <a:endParaRPr lang="zh-CN" altLang="en-US"/>
          </a:p>
        </p:txBody>
      </p:sp>
      <p:sp>
        <p:nvSpPr>
          <p:cNvPr id="1049528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判断客户规模和实力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0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分析客户行业地位和影响力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2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了解客户业务发展前景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4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考察客户内部管理水平和团队素质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5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大客户的选择标准</a:t>
            </a:r>
            <a:endParaRPr lang="zh-CN" altLang="en-US"/>
          </a:p>
        </p:txBody>
      </p:sp>
      <p:sp>
        <p:nvSpPr>
          <p:cNvPr id="1049570" name="矩形: 圆角 4"/>
          <p:cNvSpPr/>
          <p:nvPr>
            <p:custDataLst>
              <p:tags r:id="rId2"/>
            </p:custDataLst>
          </p:nvPr>
        </p:nvSpPr>
        <p:spPr>
          <a:xfrm>
            <a:off x="608400" y="3368738"/>
            <a:ext cx="2562130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572" name="正文"/>
          <p:cNvSpPr txBox="1"/>
          <p:nvPr>
            <p:custDataLst>
              <p:tags r:id="rId3"/>
            </p:custDataLst>
          </p:nvPr>
        </p:nvSpPr>
        <p:spPr>
          <a:xfrm>
            <a:off x="778352" y="3574335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客户的规模和实力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574" name="矩形: 圆角 4"/>
          <p:cNvSpPr/>
          <p:nvPr>
            <p:custDataLst>
              <p:tags r:id="rId4"/>
            </p:custDataLst>
          </p:nvPr>
        </p:nvSpPr>
        <p:spPr>
          <a:xfrm>
            <a:off x="9016232" y="3369375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576" name="正文"/>
          <p:cNvSpPr txBox="1"/>
          <p:nvPr>
            <p:custDataLst>
              <p:tags r:id="rId5"/>
            </p:custDataLst>
          </p:nvPr>
        </p:nvSpPr>
        <p:spPr>
          <a:xfrm>
            <a:off x="9186183" y="3574972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37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客户的合作意愿和态度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578" name="矩形: 圆角 4"/>
          <p:cNvSpPr/>
          <p:nvPr>
            <p:custDataLst>
              <p:tags r:id="rId6"/>
            </p:custDataLst>
          </p:nvPr>
        </p:nvSpPr>
        <p:spPr>
          <a:xfrm>
            <a:off x="3411011" y="3370011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580" name="正文"/>
          <p:cNvSpPr txBox="1"/>
          <p:nvPr>
            <p:custDataLst>
              <p:tags r:id="rId7"/>
            </p:custDataLst>
          </p:nvPr>
        </p:nvSpPr>
        <p:spPr>
          <a:xfrm>
            <a:off x="3581599" y="3575608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客户的信誉和口碑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582" name="矩形: 圆角 4"/>
          <p:cNvSpPr/>
          <p:nvPr>
            <p:custDataLst>
              <p:tags r:id="rId8"/>
            </p:custDataLst>
          </p:nvPr>
        </p:nvSpPr>
        <p:spPr>
          <a:xfrm>
            <a:off x="6213621" y="3370648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584" name="正文"/>
          <p:cNvSpPr txBox="1"/>
          <p:nvPr>
            <p:custDataLst>
              <p:tags r:id="rId9"/>
            </p:custDataLst>
          </p:nvPr>
        </p:nvSpPr>
        <p:spPr>
          <a:xfrm>
            <a:off x="6383573" y="3576245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客户的业务发展前景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61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大客户的选择流程</a:t>
            </a:r>
            <a:endParaRPr lang="zh-CN" altLang="en-US"/>
          </a:p>
        </p:txBody>
      </p:sp>
      <p:sp>
        <p:nvSpPr>
          <p:cNvPr id="1049620" name="矩形: 圆角 4"/>
          <p:cNvSpPr/>
          <p:nvPr>
            <p:custDataLst>
              <p:tags r:id="rId2"/>
            </p:custDataLst>
          </p:nvPr>
        </p:nvSpPr>
        <p:spPr>
          <a:xfrm>
            <a:off x="608400" y="3368738"/>
            <a:ext cx="2562130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622" name="正文"/>
          <p:cNvSpPr txBox="1"/>
          <p:nvPr>
            <p:custDataLst>
              <p:tags r:id="rId3"/>
            </p:custDataLst>
          </p:nvPr>
        </p:nvSpPr>
        <p:spPr>
          <a:xfrm>
            <a:off x="778352" y="3574335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明确目标客户群体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624" name="矩形: 圆角 4"/>
          <p:cNvSpPr/>
          <p:nvPr>
            <p:custDataLst>
              <p:tags r:id="rId4"/>
            </p:custDataLst>
          </p:nvPr>
        </p:nvSpPr>
        <p:spPr>
          <a:xfrm>
            <a:off x="9016232" y="3369375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626" name="正文"/>
          <p:cNvSpPr txBox="1"/>
          <p:nvPr>
            <p:custDataLst>
              <p:tags r:id="rId5"/>
            </p:custDataLst>
          </p:nvPr>
        </p:nvSpPr>
        <p:spPr>
          <a:xfrm>
            <a:off x="9186183" y="3574972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确定目标客户并建立联系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628" name="矩形: 圆角 4"/>
          <p:cNvSpPr/>
          <p:nvPr>
            <p:custDataLst>
              <p:tags r:id="rId6"/>
            </p:custDataLst>
          </p:nvPr>
        </p:nvSpPr>
        <p:spPr>
          <a:xfrm>
            <a:off x="3411011" y="3370011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630" name="正文"/>
          <p:cNvSpPr txBox="1"/>
          <p:nvPr>
            <p:custDataLst>
              <p:tags r:id="rId7"/>
            </p:custDataLst>
          </p:nvPr>
        </p:nvSpPr>
        <p:spPr>
          <a:xfrm>
            <a:off x="3581599" y="3575608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收集潜在客户信息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632" name="矩形: 圆角 4"/>
          <p:cNvSpPr/>
          <p:nvPr>
            <p:custDataLst>
              <p:tags r:id="rId8"/>
            </p:custDataLst>
          </p:nvPr>
        </p:nvSpPr>
        <p:spPr>
          <a:xfrm>
            <a:off x="6213621" y="3370648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634" name="正文"/>
          <p:cNvSpPr txBox="1"/>
          <p:nvPr>
            <p:custDataLst>
              <p:tags r:id="rId9"/>
            </p:custDataLst>
          </p:nvPr>
        </p:nvSpPr>
        <p:spPr>
          <a:xfrm>
            <a:off x="6383573" y="3576245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评估潜在客户价值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https://d.book118.com/246011100233010031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66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17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20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MiSans</vt:lpstr>
      <vt:lpstr>Wingdings</vt:lpstr>
      <vt:lpstr>Calibri Light</vt:lpstr>
      <vt:lpstr>宋体</vt:lpstr>
      <vt:lpstr>微软雅黑</vt:lpstr>
      <vt:lpstr>Office Theme</vt:lpstr>
      <vt:lpstr>大客户管理内容</vt:lpstr>
      <vt:lpstr>目录</vt:lpstr>
      <vt:lpstr>单击添加章节标题</vt:lpstr>
      <vt:lpstr>什么是大客户</vt:lpstr>
      <vt:lpstr>PowerPoint Presentation</vt:lpstr>
      <vt:lpstr>大客户的定义</vt:lpstr>
      <vt:lpstr>大客户的特点</vt:lpstr>
      <vt:lpstr>大客户的重要性</vt:lpstr>
      <vt:lpstr>大客户管理的基本原则</vt:lpstr>
      <vt:lpstr>PowerPoint Presentation</vt:lpstr>
      <vt:lpstr>互利共赢原则</vt:lpstr>
      <vt:lpstr>长期合作原则</vt:lpstr>
      <vt:lpstr>个性化服务原则</vt:lpstr>
      <vt:lpstr>动态管理原则</vt:lpstr>
      <vt:lpstr>大客户的识别与选择</vt:lpstr>
      <vt:lpstr>PowerPoint Presentation</vt:lpstr>
      <vt:lpstr>大客户的识别方法</vt:lpstr>
      <vt:lpstr>大客户的选择标准</vt:lpstr>
      <vt:lpstr>大客户的选择流程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2024-08-30T17:19:48.127</cp:lastPrinted>
  <dcterms:created xsi:type="dcterms:W3CDTF">2024-08-30T09:19:48Z</dcterms:created>
  <dcterms:modified xsi:type="dcterms:W3CDTF">2024-08-30T09:19:50Z</dcterms:modified>
</cp:coreProperties>
</file>