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6" r:id="rId29"/>
  </p:sldIdLst>
  <p:sldSz cx="9129848" cy="5135539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C21DE-B7A4-4DEA-8E9F-749C46C70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7B928-15F3-4CF1-98DC-9361FAF06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02F29-AE52-4DF3-A7CA-3165DD22E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F12D1-E9C8-45F4-B433-55143B23D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9A586E-6FA5-4B0F-8B3A-B7891B21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3033DF-0630-43BB-A2C2-CF68529F4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724B78-C5AA-40B8-B5A7-1CCDB8414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51B42-1D1C-4DCB-BFC1-FAD1648E7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A368E-0B72-4510-B001-628E7CC47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E02DF-7C37-4EE7-81E5-CD2139D26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58C3F-B124-4889-A303-89A26DF94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Relationship Id="rId3" Type="http://schemas.openxmlformats.org/officeDocument/2006/relationships/image" Target="../media/image4.jpeg" /><Relationship Id="rId4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Relationship Id="rId4" Type="http://schemas.openxmlformats.org/officeDocument/2006/relationships/image" Target="../media/image1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Relationship Id="rId3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Relationship Id="rId3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4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4.png" /><Relationship Id="rId11" Type="http://schemas.openxmlformats.org/officeDocument/2006/relationships/image" Target="../media/image25.png" /><Relationship Id="rId12" Type="http://schemas.openxmlformats.org/officeDocument/2006/relationships/image" Target="../media/image26.png" /><Relationship Id="rId13" Type="http://schemas.openxmlformats.org/officeDocument/2006/relationships/image" Target="../media/image27.png" /><Relationship Id="rId14" Type="http://schemas.openxmlformats.org/officeDocument/2006/relationships/image" Target="../media/image4.jpeg" /><Relationship Id="rId2" Type="http://schemas.openxmlformats.org/officeDocument/2006/relationships/image" Target="../media/image16.png" /><Relationship Id="rId3" Type="http://schemas.openxmlformats.org/officeDocument/2006/relationships/image" Target="../media/image17.png" /><Relationship Id="rId4" Type="http://schemas.openxmlformats.org/officeDocument/2006/relationships/image" Target="../media/image18.png" /><Relationship Id="rId5" Type="http://schemas.openxmlformats.org/officeDocument/2006/relationships/image" Target="../media/image19.png" /><Relationship Id="rId6" Type="http://schemas.openxmlformats.org/officeDocument/2006/relationships/image" Target="../media/image20.png" /><Relationship Id="rId7" Type="http://schemas.openxmlformats.org/officeDocument/2006/relationships/image" Target="../media/image21.png" /><Relationship Id="rId8" Type="http://schemas.openxmlformats.org/officeDocument/2006/relationships/image" Target="../media/image22.png" /><Relationship Id="rId9" Type="http://schemas.openxmlformats.org/officeDocument/2006/relationships/image" Target="../media/image2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8.jpeg" /><Relationship Id="rId3" Type="http://schemas.openxmlformats.org/officeDocument/2006/relationships/image" Target="../media/image4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7.png" /><Relationship Id="rId11" Type="http://schemas.openxmlformats.org/officeDocument/2006/relationships/image" Target="../media/image38.png" /><Relationship Id="rId12" Type="http://schemas.openxmlformats.org/officeDocument/2006/relationships/image" Target="../media/image39.png" /><Relationship Id="rId13" Type="http://schemas.openxmlformats.org/officeDocument/2006/relationships/image" Target="../media/image4.jpeg" /><Relationship Id="rId2" Type="http://schemas.openxmlformats.org/officeDocument/2006/relationships/image" Target="../media/image29.png" /><Relationship Id="rId3" Type="http://schemas.openxmlformats.org/officeDocument/2006/relationships/image" Target="../media/image30.png" /><Relationship Id="rId4" Type="http://schemas.openxmlformats.org/officeDocument/2006/relationships/image" Target="../media/image31.png" /><Relationship Id="rId5" Type="http://schemas.openxmlformats.org/officeDocument/2006/relationships/image" Target="../media/image32.png" /><Relationship Id="rId6" Type="http://schemas.openxmlformats.org/officeDocument/2006/relationships/image" Target="../media/image33.png" /><Relationship Id="rId7" Type="http://schemas.openxmlformats.org/officeDocument/2006/relationships/image" Target="../media/image34.png" /><Relationship Id="rId8" Type="http://schemas.openxmlformats.org/officeDocument/2006/relationships/image" Target="../media/image35.png" /><Relationship Id="rId9" Type="http://schemas.openxmlformats.org/officeDocument/2006/relationships/image" Target="../media/image36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0.jpeg" /><Relationship Id="rId3" Type="http://schemas.openxmlformats.org/officeDocument/2006/relationships/image" Target="../media/image41.jpeg" /><Relationship Id="rId4" Type="http://schemas.openxmlformats.org/officeDocument/2006/relationships/image" Target="../media/image42.jpeg" /><Relationship Id="rId5" Type="http://schemas.openxmlformats.org/officeDocument/2006/relationships/image" Target="../media/image43.jpeg" /><Relationship Id="rId6" Type="http://schemas.openxmlformats.org/officeDocument/2006/relationships/image" Target="../media/image44.jpeg" /><Relationship Id="rId7" Type="http://schemas.openxmlformats.org/officeDocument/2006/relationships/image" Target="../media/image45.jpeg" /><Relationship Id="rId8" Type="http://schemas.openxmlformats.org/officeDocument/2006/relationships/image" Target="../media/image4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6.png" /><Relationship Id="rId3" Type="http://schemas.openxmlformats.org/officeDocument/2006/relationships/image" Target="../media/image4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5.png" /><Relationship Id="rId11" Type="http://schemas.openxmlformats.org/officeDocument/2006/relationships/image" Target="../media/image56.png" /><Relationship Id="rId12" Type="http://schemas.openxmlformats.org/officeDocument/2006/relationships/image" Target="../media/image57.png" /><Relationship Id="rId13" Type="http://schemas.openxmlformats.org/officeDocument/2006/relationships/image" Target="../media/image58.png" /><Relationship Id="rId14" Type="http://schemas.openxmlformats.org/officeDocument/2006/relationships/image" Target="../media/image59.png" /><Relationship Id="rId15" Type="http://schemas.openxmlformats.org/officeDocument/2006/relationships/image" Target="../media/image4.jpeg" /><Relationship Id="rId2" Type="http://schemas.openxmlformats.org/officeDocument/2006/relationships/image" Target="../media/image47.png" /><Relationship Id="rId3" Type="http://schemas.openxmlformats.org/officeDocument/2006/relationships/image" Target="../media/image48.png" /><Relationship Id="rId4" Type="http://schemas.openxmlformats.org/officeDocument/2006/relationships/image" Target="../media/image49.png" /><Relationship Id="rId5" Type="http://schemas.openxmlformats.org/officeDocument/2006/relationships/image" Target="../media/image50.png" /><Relationship Id="rId6" Type="http://schemas.openxmlformats.org/officeDocument/2006/relationships/image" Target="../media/image51.png" /><Relationship Id="rId7" Type="http://schemas.openxmlformats.org/officeDocument/2006/relationships/image" Target="../media/image52.png" /><Relationship Id="rId8" Type="http://schemas.openxmlformats.org/officeDocument/2006/relationships/image" Target="../media/image53.png" /><Relationship Id="rId9" Type="http://schemas.openxmlformats.org/officeDocument/2006/relationships/image" Target="../media/image54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0.png" /><Relationship Id="rId3" Type="http://schemas.openxmlformats.org/officeDocument/2006/relationships/image" Target="../media/image4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1.jpeg" /><Relationship Id="rId3" Type="http://schemas.openxmlformats.org/officeDocument/2006/relationships/image" Target="../media/image4.jpeg" /><Relationship Id="rId4" Type="http://schemas.openxmlformats.org/officeDocument/2006/relationships/image" Target="../media/image62.png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232401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29848" cy="5135539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677906" y="1843968"/>
            <a:ext cx="4820284" cy="1102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06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200" b="1" kern="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绵阳房地产市场月报</a:t>
            </a:r>
            <a:endParaRPr lang="Microsoft YaHei" altLang="Microsoft YaHei" sz="42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9734"/>
              </a:lnSpc>
            </a:pPr>
            <a:endParaRPr lang="Arial" altLang="Arial" sz="100"/>
          </a:p>
          <a:p>
            <a:pPr marL="22225" algn="l" rtl="0" eaLnBrk="0">
              <a:lnSpc>
                <a:spcPct val="91000"/>
              </a:lnSpc>
            </a:pPr>
            <a:r>
              <a:rPr sz="2400" kern="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2023年12月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29848" cy="5135539"/>
          </a:xfrm>
          <a:prstGeom prst="rect">
            <a:avLst/>
          </a:prstGeom>
        </p:spPr>
      </p:pic>
      <p:sp>
        <p:nvSpPr>
          <p:cNvPr id="10" name="textbox 10"/>
          <p:cNvSpPr/>
          <p:nvPr/>
        </p:nvSpPr>
        <p:spPr>
          <a:xfrm>
            <a:off x="1452139" y="1100764"/>
            <a:ext cx="6931659" cy="1733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12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6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房地产市场</a:t>
            </a:r>
            <a:endParaRPr lang="KaiTi" altLang="KaiTi" sz="16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20320" algn="l" rtl="0" eaLnBrk="0">
              <a:lnSpc>
                <a:spcPct val="98000"/>
              </a:lnSpc>
              <a:spcBef>
                <a:spcPts val="481"/>
              </a:spcBef>
            </a:pPr>
            <a:r>
              <a:rPr sz="16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土地市场</a:t>
            </a:r>
            <a:endParaRPr lang="KaiTi" altLang="KaiTi" sz="1600"/>
          </a:p>
          <a:p>
            <a:pPr algn="l" rtl="0" eaLnBrk="0">
              <a:lnSpc>
                <a:spcPct val="151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algn="r" rtl="0" eaLnBrk="0">
              <a:lnSpc>
                <a:spcPts val="4914"/>
              </a:lnSpc>
              <a:spcBef>
                <a:spcPts val="2"/>
              </a:spcBef>
            </a:pPr>
            <a:r>
              <a:rPr sz="4000" kern="0" spc="-590">
                <a:ln w="17779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目</a:t>
            </a:r>
            <a:r>
              <a:rPr sz="4000" kern="0" spc="-110">
                <a:ln w="17779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录</a:t>
            </a:r>
            <a:endParaRPr lang="KaiTi" altLang="KaiTi" sz="4000"/>
          </a:p>
        </p:txBody>
      </p:sp>
      <p:sp>
        <p:nvSpPr>
          <p:cNvPr id="12" name="textbox 1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9129848" cy="5135539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1453333" y="990449"/>
            <a:ext cx="2306320" cy="21247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604"/>
              </a:lnSpc>
            </a:pPr>
            <a:endParaRPr lang="Arial" altLang="Arial" sz="100"/>
          </a:p>
          <a:p>
            <a:pPr marL="16509" algn="l" rtl="0" eaLnBrk="0">
              <a:lnSpc>
                <a:spcPct val="96000"/>
              </a:lnSpc>
            </a:pPr>
            <a:r>
              <a:rPr sz="3600" kern="0" spc="-20">
                <a:ln w="15240" cap="flat" cmpd="sng">
                  <a:solidFill>
                    <a:srgbClr val="000000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房地产市场</a:t>
            </a:r>
            <a:endParaRPr lang="KaiTi" altLang="KaiTi" sz="36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552"/>
              </a:spcBef>
            </a:pP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住宅市场</a:t>
            </a:r>
            <a:endParaRPr lang="KaiTi" altLang="KaiTi" sz="1800"/>
          </a:p>
          <a:p>
            <a:pPr marL="26034" algn="l" rtl="0" eaLnBrk="0">
              <a:lnSpc>
                <a:spcPts val="283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商业市场</a:t>
            </a:r>
            <a:endParaRPr lang="KaiTi" altLang="KaiTi" sz="1800"/>
          </a:p>
          <a:p>
            <a:pPr marL="26034" algn="l" rtl="0" eaLnBrk="0">
              <a:lnSpc>
                <a:spcPts val="283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商业项目</a:t>
            </a:r>
            <a:endParaRPr lang="KaiTi" altLang="KaiTi" sz="1800"/>
          </a:p>
          <a:p>
            <a:pPr marL="29209" algn="l" rtl="0" eaLnBrk="0">
              <a:lnSpc>
                <a:spcPts val="2830"/>
              </a:lnSpc>
            </a:pPr>
            <a:r>
              <a:rPr sz="18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办公市场</a:t>
            </a:r>
            <a:endParaRPr lang="KaiTi" altLang="KaiTi" sz="1800"/>
          </a:p>
        </p:txBody>
      </p:sp>
      <p:sp>
        <p:nvSpPr>
          <p:cNvPr id="18" name="textbox 18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 rot="21600000">
            <a:off x="763429" y="2413819"/>
            <a:ext cx="7602990" cy="2421604"/>
            <a:chExt cx="7602990" cy="2421604"/>
          </a:xfrm>
        </p:grpSpPr>
        <p:sp>
          <p:nvSpPr>
            <p:cNvPr id="20" name="path"/>
            <p:cNvSpPr/>
            <p:nvPr/>
          </p:nvSpPr>
          <p:spPr>
            <a:xfrm>
              <a:off x="58102" y="1008454"/>
              <a:ext cx="34501" cy="443238"/>
            </a:xfrm>
            <a:custGeom>
              <a:rect l="0" t="0" r="0" b="0"/>
              <a:pathLst>
                <a:path w="54" h="698">
                  <a:moveTo>
                    <a:pt x="0" y="0"/>
                  </a:moveTo>
                  <a:lnTo>
                    <a:pt x="54" y="0"/>
                  </a:lnTo>
                  <a:lnTo>
                    <a:pt x="54" y="698"/>
                  </a:lnTo>
                  <a:lnTo>
                    <a:pt x="0" y="6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53339" y="1003691"/>
              <a:ext cx="44026" cy="452763"/>
            </a:xfrm>
            <a:custGeom>
              <a:rect l="0" t="0" r="0" b="0"/>
              <a:pathLst>
                <a:path w="69" h="713">
                  <a:moveTo>
                    <a:pt x="7" y="7"/>
                  </a:moveTo>
                  <a:lnTo>
                    <a:pt x="61" y="7"/>
                  </a:lnTo>
                  <a:lnTo>
                    <a:pt x="61" y="705"/>
                  </a:lnTo>
                  <a:lnTo>
                    <a:pt x="7" y="705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96107" y="1378461"/>
              <a:ext cx="34501" cy="73230"/>
            </a:xfrm>
            <a:custGeom>
              <a:rect l="0" t="0" r="0" b="0"/>
              <a:pathLst>
                <a:path w="54" h="115">
                  <a:moveTo>
                    <a:pt x="0" y="0"/>
                  </a:moveTo>
                  <a:lnTo>
                    <a:pt x="54" y="0"/>
                  </a:lnTo>
                  <a:lnTo>
                    <a:pt x="54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191344" y="1373699"/>
              <a:ext cx="44026" cy="82755"/>
            </a:xfrm>
            <a:custGeom>
              <a:rect l="0" t="0" r="0" b="0"/>
              <a:pathLst>
                <a:path w="69" h="130">
                  <a:moveTo>
                    <a:pt x="7" y="7"/>
                  </a:moveTo>
                  <a:lnTo>
                    <a:pt x="61" y="7"/>
                  </a:lnTo>
                  <a:lnTo>
                    <a:pt x="61" y="122"/>
                  </a:lnTo>
                  <a:lnTo>
                    <a:pt x="7" y="122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334112" y="1352445"/>
              <a:ext cx="34501" cy="99246"/>
            </a:xfrm>
            <a:custGeom>
              <a:rect l="0" t="0" r="0" b="0"/>
              <a:pathLst>
                <a:path w="54" h="156">
                  <a:moveTo>
                    <a:pt x="0" y="0"/>
                  </a:moveTo>
                  <a:lnTo>
                    <a:pt x="54" y="0"/>
                  </a:lnTo>
                  <a:lnTo>
                    <a:pt x="54" y="156"/>
                  </a:lnTo>
                  <a:lnTo>
                    <a:pt x="0" y="15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29350" y="1347683"/>
              <a:ext cx="44026" cy="108771"/>
            </a:xfrm>
            <a:custGeom>
              <a:rect l="0" t="0" r="0" b="0"/>
              <a:pathLst>
                <a:path w="69" h="171">
                  <a:moveTo>
                    <a:pt x="7" y="7"/>
                  </a:moveTo>
                  <a:lnTo>
                    <a:pt x="61" y="7"/>
                  </a:lnTo>
                  <a:lnTo>
                    <a:pt x="61" y="163"/>
                  </a:lnTo>
                  <a:lnTo>
                    <a:pt x="7" y="163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72117" y="1348591"/>
              <a:ext cx="34501" cy="103101"/>
            </a:xfrm>
            <a:custGeom>
              <a:rect l="0" t="0" r="0" b="0"/>
              <a:pathLst>
                <a:path w="54" h="162">
                  <a:moveTo>
                    <a:pt x="0" y="0"/>
                  </a:moveTo>
                  <a:lnTo>
                    <a:pt x="54" y="0"/>
                  </a:lnTo>
                  <a:lnTo>
                    <a:pt x="54" y="162"/>
                  </a:lnTo>
                  <a:lnTo>
                    <a:pt x="0" y="1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467355" y="1343828"/>
              <a:ext cx="44026" cy="112626"/>
            </a:xfrm>
            <a:custGeom>
              <a:rect l="0" t="0" r="0" b="0"/>
              <a:pathLst>
                <a:path w="69" h="177">
                  <a:moveTo>
                    <a:pt x="7" y="7"/>
                  </a:moveTo>
                  <a:lnTo>
                    <a:pt x="61" y="7"/>
                  </a:lnTo>
                  <a:lnTo>
                    <a:pt x="61" y="169"/>
                  </a:lnTo>
                  <a:lnTo>
                    <a:pt x="7" y="169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610123" y="1451692"/>
              <a:ext cx="34501" cy="34688"/>
            </a:xfrm>
            <a:custGeom>
              <a:rect l="0" t="0" r="0" b="0"/>
              <a:pathLst>
                <a:path w="54" h="54">
                  <a:moveTo>
                    <a:pt x="0" y="0"/>
                  </a:moveTo>
                  <a:lnTo>
                    <a:pt x="54" y="0"/>
                  </a:lnTo>
                  <a:lnTo>
                    <a:pt x="54" y="54"/>
                  </a:lnTo>
                  <a:lnTo>
                    <a:pt x="0" y="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605360" y="1446929"/>
              <a:ext cx="44026" cy="44213"/>
            </a:xfrm>
            <a:custGeom>
              <a:rect l="0" t="0" r="0" b="0"/>
              <a:pathLst>
                <a:path w="69" h="69">
                  <a:moveTo>
                    <a:pt x="7" y="7"/>
                  </a:moveTo>
                  <a:lnTo>
                    <a:pt x="61" y="7"/>
                  </a:lnTo>
                  <a:lnTo>
                    <a:pt x="61" y="62"/>
                  </a:lnTo>
                  <a:lnTo>
                    <a:pt x="7" y="62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748128" y="1423748"/>
              <a:ext cx="34501" cy="27943"/>
            </a:xfrm>
            <a:custGeom>
              <a:rect l="0" t="0" r="0" b="0"/>
              <a:pathLst>
                <a:path w="54" h="44">
                  <a:moveTo>
                    <a:pt x="0" y="0"/>
                  </a:moveTo>
                  <a:lnTo>
                    <a:pt x="54" y="0"/>
                  </a:lnTo>
                  <a:lnTo>
                    <a:pt x="54" y="44"/>
                  </a:lnTo>
                  <a:lnTo>
                    <a:pt x="0" y="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743366" y="1418986"/>
              <a:ext cx="44026" cy="37468"/>
            </a:xfrm>
            <a:custGeom>
              <a:rect l="0" t="0" r="0" b="0"/>
              <a:pathLst>
                <a:path w="69" h="59">
                  <a:moveTo>
                    <a:pt x="7" y="7"/>
                  </a:moveTo>
                  <a:lnTo>
                    <a:pt x="61" y="7"/>
                  </a:lnTo>
                  <a:lnTo>
                    <a:pt x="61" y="51"/>
                  </a:lnTo>
                  <a:lnTo>
                    <a:pt x="7" y="51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886133" y="1389060"/>
              <a:ext cx="34501" cy="62631"/>
            </a:xfrm>
            <a:custGeom>
              <a:rect l="0" t="0" r="0" b="0"/>
              <a:pathLst>
                <a:path w="54" h="98">
                  <a:moveTo>
                    <a:pt x="0" y="0"/>
                  </a:moveTo>
                  <a:lnTo>
                    <a:pt x="54" y="0"/>
                  </a:lnTo>
                  <a:lnTo>
                    <a:pt x="54" y="98"/>
                  </a:lnTo>
                  <a:lnTo>
                    <a:pt x="0" y="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881371" y="1384298"/>
              <a:ext cx="44026" cy="72156"/>
            </a:xfrm>
            <a:custGeom>
              <a:rect l="0" t="0" r="0" b="0"/>
              <a:pathLst>
                <a:path w="69" h="113">
                  <a:moveTo>
                    <a:pt x="7" y="7"/>
                  </a:moveTo>
                  <a:lnTo>
                    <a:pt x="61" y="7"/>
                  </a:lnTo>
                  <a:lnTo>
                    <a:pt x="61" y="106"/>
                  </a:lnTo>
                  <a:lnTo>
                    <a:pt x="7" y="106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024139" y="1363044"/>
              <a:ext cx="34501" cy="88648"/>
            </a:xfrm>
            <a:custGeom>
              <a:rect l="0" t="0" r="0" b="0"/>
              <a:pathLst>
                <a:path w="54" h="139">
                  <a:moveTo>
                    <a:pt x="0" y="0"/>
                  </a:moveTo>
                  <a:lnTo>
                    <a:pt x="54" y="0"/>
                  </a:lnTo>
                  <a:lnTo>
                    <a:pt x="54" y="139"/>
                  </a:lnTo>
                  <a:lnTo>
                    <a:pt x="0" y="13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019376" y="1358282"/>
              <a:ext cx="44026" cy="98173"/>
            </a:xfrm>
            <a:custGeom>
              <a:rect l="0" t="0" r="0" b="0"/>
              <a:pathLst>
                <a:path w="69" h="154">
                  <a:moveTo>
                    <a:pt x="7" y="7"/>
                  </a:moveTo>
                  <a:lnTo>
                    <a:pt x="61" y="7"/>
                  </a:lnTo>
                  <a:lnTo>
                    <a:pt x="61" y="147"/>
                  </a:lnTo>
                  <a:lnTo>
                    <a:pt x="7" y="147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162144" y="1407368"/>
              <a:ext cx="34501" cy="44324"/>
            </a:xfrm>
            <a:custGeom>
              <a:rect l="0" t="0" r="0" b="0"/>
              <a:pathLst>
                <a:path w="54" h="69">
                  <a:moveTo>
                    <a:pt x="0" y="0"/>
                  </a:moveTo>
                  <a:lnTo>
                    <a:pt x="54" y="0"/>
                  </a:lnTo>
                  <a:lnTo>
                    <a:pt x="54" y="69"/>
                  </a:lnTo>
                  <a:lnTo>
                    <a:pt x="0" y="69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157381" y="1402605"/>
              <a:ext cx="44026" cy="53849"/>
            </a:xfrm>
            <a:custGeom>
              <a:rect l="0" t="0" r="0" b="0"/>
              <a:pathLst>
                <a:path w="69" h="84">
                  <a:moveTo>
                    <a:pt x="7" y="7"/>
                  </a:moveTo>
                  <a:lnTo>
                    <a:pt x="61" y="7"/>
                  </a:lnTo>
                  <a:lnTo>
                    <a:pt x="61" y="77"/>
                  </a:lnTo>
                  <a:lnTo>
                    <a:pt x="7" y="77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300149" y="1347627"/>
              <a:ext cx="34501" cy="104064"/>
            </a:xfrm>
            <a:custGeom>
              <a:rect l="0" t="0" r="0" b="0"/>
              <a:pathLst>
                <a:path w="54" h="163">
                  <a:moveTo>
                    <a:pt x="0" y="0"/>
                  </a:moveTo>
                  <a:lnTo>
                    <a:pt x="54" y="0"/>
                  </a:lnTo>
                  <a:lnTo>
                    <a:pt x="54" y="163"/>
                  </a:lnTo>
                  <a:lnTo>
                    <a:pt x="0" y="16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95387" y="1342865"/>
              <a:ext cx="44026" cy="113589"/>
            </a:xfrm>
            <a:custGeom>
              <a:rect l="0" t="0" r="0" b="0"/>
              <a:pathLst>
                <a:path w="69" h="178">
                  <a:moveTo>
                    <a:pt x="7" y="7"/>
                  </a:moveTo>
                  <a:lnTo>
                    <a:pt x="61" y="7"/>
                  </a:lnTo>
                  <a:lnTo>
                    <a:pt x="61" y="171"/>
                  </a:lnTo>
                  <a:lnTo>
                    <a:pt x="7" y="171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438155" y="1226219"/>
              <a:ext cx="34501" cy="225473"/>
            </a:xfrm>
            <a:custGeom>
              <a:rect l="0" t="0" r="0" b="0"/>
              <a:pathLst>
                <a:path w="54" h="355">
                  <a:moveTo>
                    <a:pt x="0" y="0"/>
                  </a:moveTo>
                  <a:lnTo>
                    <a:pt x="54" y="0"/>
                  </a:lnTo>
                  <a:lnTo>
                    <a:pt x="54" y="355"/>
                  </a:lnTo>
                  <a:lnTo>
                    <a:pt x="0" y="35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433392" y="1221456"/>
              <a:ext cx="44026" cy="234998"/>
            </a:xfrm>
            <a:custGeom>
              <a:rect l="0" t="0" r="0" b="0"/>
              <a:pathLst>
                <a:path w="69" h="370">
                  <a:moveTo>
                    <a:pt x="7" y="7"/>
                  </a:moveTo>
                  <a:lnTo>
                    <a:pt x="61" y="7"/>
                  </a:lnTo>
                  <a:lnTo>
                    <a:pt x="61" y="362"/>
                  </a:lnTo>
                  <a:lnTo>
                    <a:pt x="7" y="362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576159" y="1451692"/>
              <a:ext cx="34501" cy="482744"/>
            </a:xfrm>
            <a:custGeom>
              <a:rect l="0" t="0" r="0" b="0"/>
              <a:pathLst>
                <a:path w="54" h="760">
                  <a:moveTo>
                    <a:pt x="0" y="0"/>
                  </a:moveTo>
                  <a:lnTo>
                    <a:pt x="54" y="0"/>
                  </a:lnTo>
                  <a:lnTo>
                    <a:pt x="54" y="760"/>
                  </a:lnTo>
                  <a:lnTo>
                    <a:pt x="0" y="76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571397" y="1446929"/>
              <a:ext cx="44026" cy="492269"/>
            </a:xfrm>
            <a:custGeom>
              <a:rect l="0" t="0" r="0" b="0"/>
              <a:pathLst>
                <a:path w="69" h="775">
                  <a:moveTo>
                    <a:pt x="7" y="7"/>
                  </a:moveTo>
                  <a:lnTo>
                    <a:pt x="61" y="7"/>
                  </a:lnTo>
                  <a:lnTo>
                    <a:pt x="61" y="767"/>
                  </a:lnTo>
                  <a:lnTo>
                    <a:pt x="7" y="767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714165" y="1451692"/>
              <a:ext cx="34501" cy="108882"/>
            </a:xfrm>
            <a:custGeom>
              <a:rect l="0" t="0" r="0" b="0"/>
              <a:pathLst>
                <a:path w="54" h="171">
                  <a:moveTo>
                    <a:pt x="0" y="0"/>
                  </a:moveTo>
                  <a:lnTo>
                    <a:pt x="54" y="0"/>
                  </a:lnTo>
                  <a:lnTo>
                    <a:pt x="54" y="171"/>
                  </a:lnTo>
                  <a:lnTo>
                    <a:pt x="0" y="17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709402" y="1446929"/>
              <a:ext cx="44026" cy="118407"/>
            </a:xfrm>
            <a:custGeom>
              <a:rect l="0" t="0" r="0" b="0"/>
              <a:pathLst>
                <a:path w="69" h="186">
                  <a:moveTo>
                    <a:pt x="7" y="7"/>
                  </a:moveTo>
                  <a:lnTo>
                    <a:pt x="61" y="7"/>
                  </a:lnTo>
                  <a:lnTo>
                    <a:pt x="61" y="178"/>
                  </a:lnTo>
                  <a:lnTo>
                    <a:pt x="7" y="178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1852170" y="1451692"/>
              <a:ext cx="34501" cy="24089"/>
            </a:xfrm>
            <a:custGeom>
              <a:rect l="0" t="0" r="0" b="0"/>
              <a:pathLst>
                <a:path w="54" h="37">
                  <a:moveTo>
                    <a:pt x="0" y="0"/>
                  </a:moveTo>
                  <a:lnTo>
                    <a:pt x="54" y="0"/>
                  </a:lnTo>
                  <a:lnTo>
                    <a:pt x="54" y="37"/>
                  </a:lnTo>
                  <a:lnTo>
                    <a:pt x="0" y="3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847408" y="1446929"/>
              <a:ext cx="44026" cy="33614"/>
            </a:xfrm>
            <a:custGeom>
              <a:rect l="0" t="0" r="0" b="0"/>
              <a:pathLst>
                <a:path w="69" h="52">
                  <a:moveTo>
                    <a:pt x="7" y="7"/>
                  </a:moveTo>
                  <a:lnTo>
                    <a:pt x="61" y="7"/>
                  </a:lnTo>
                  <a:lnTo>
                    <a:pt x="61" y="45"/>
                  </a:lnTo>
                  <a:lnTo>
                    <a:pt x="7" y="45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990176" y="1440129"/>
              <a:ext cx="34501" cy="11562"/>
            </a:xfrm>
            <a:custGeom>
              <a:rect l="0" t="0" r="0" b="0"/>
              <a:pathLst>
                <a:path w="54" h="18">
                  <a:moveTo>
                    <a:pt x="0" y="0"/>
                  </a:moveTo>
                  <a:lnTo>
                    <a:pt x="54" y="0"/>
                  </a:lnTo>
                  <a:lnTo>
                    <a:pt x="54" y="18"/>
                  </a:lnTo>
                  <a:lnTo>
                    <a:pt x="0" y="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1985413" y="1435367"/>
              <a:ext cx="44026" cy="21087"/>
            </a:xfrm>
            <a:custGeom>
              <a:rect l="0" t="0" r="0" b="0"/>
              <a:pathLst>
                <a:path w="69" h="33">
                  <a:moveTo>
                    <a:pt x="7" y="7"/>
                  </a:moveTo>
                  <a:lnTo>
                    <a:pt x="61" y="7"/>
                  </a:lnTo>
                  <a:lnTo>
                    <a:pt x="61" y="25"/>
                  </a:lnTo>
                  <a:lnTo>
                    <a:pt x="7" y="25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128181" y="1451692"/>
              <a:ext cx="34501" cy="10599"/>
            </a:xfrm>
            <a:custGeom>
              <a:rect l="0" t="0" r="0" b="0"/>
              <a:pathLst>
                <a:path w="54" h="16">
                  <a:moveTo>
                    <a:pt x="0" y="0"/>
                  </a:moveTo>
                  <a:lnTo>
                    <a:pt x="54" y="0"/>
                  </a:lnTo>
                  <a:lnTo>
                    <a:pt x="54" y="16"/>
                  </a:lnTo>
                  <a:lnTo>
                    <a:pt x="0" y="1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2123418" y="1446929"/>
              <a:ext cx="44026" cy="20124"/>
            </a:xfrm>
            <a:custGeom>
              <a:rect l="0" t="0" r="0" b="0"/>
              <a:pathLst>
                <a:path w="69" h="31">
                  <a:moveTo>
                    <a:pt x="7" y="7"/>
                  </a:moveTo>
                  <a:lnTo>
                    <a:pt x="61" y="7"/>
                  </a:lnTo>
                  <a:lnTo>
                    <a:pt x="61" y="24"/>
                  </a:lnTo>
                  <a:lnTo>
                    <a:pt x="7" y="24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2266186" y="1432420"/>
              <a:ext cx="34501" cy="19271"/>
            </a:xfrm>
            <a:custGeom>
              <a:rect l="0" t="0" r="0" b="0"/>
              <a:pathLst>
                <a:path w="54" h="30">
                  <a:moveTo>
                    <a:pt x="0" y="0"/>
                  </a:moveTo>
                  <a:lnTo>
                    <a:pt x="54" y="0"/>
                  </a:lnTo>
                  <a:lnTo>
                    <a:pt x="54" y="30"/>
                  </a:lnTo>
                  <a:lnTo>
                    <a:pt x="0" y="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261424" y="1427658"/>
              <a:ext cx="44026" cy="28796"/>
            </a:xfrm>
            <a:custGeom>
              <a:rect l="0" t="0" r="0" b="0"/>
              <a:pathLst>
                <a:path w="69" h="45">
                  <a:moveTo>
                    <a:pt x="7" y="7"/>
                  </a:moveTo>
                  <a:lnTo>
                    <a:pt x="61" y="7"/>
                  </a:lnTo>
                  <a:lnTo>
                    <a:pt x="61" y="37"/>
                  </a:lnTo>
                  <a:lnTo>
                    <a:pt x="7" y="37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404191" y="1430493"/>
              <a:ext cx="34501" cy="21198"/>
            </a:xfrm>
            <a:custGeom>
              <a:rect l="0" t="0" r="0" b="0"/>
              <a:pathLst>
                <a:path w="54" h="33">
                  <a:moveTo>
                    <a:pt x="0" y="0"/>
                  </a:moveTo>
                  <a:lnTo>
                    <a:pt x="54" y="0"/>
                  </a:lnTo>
                  <a:lnTo>
                    <a:pt x="54" y="33"/>
                  </a:lnTo>
                  <a:lnTo>
                    <a:pt x="0" y="3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99429" y="1425731"/>
              <a:ext cx="44026" cy="30723"/>
            </a:xfrm>
            <a:custGeom>
              <a:rect l="0" t="0" r="0" b="0"/>
              <a:pathLst>
                <a:path w="69" h="48">
                  <a:moveTo>
                    <a:pt x="7" y="7"/>
                  </a:moveTo>
                  <a:lnTo>
                    <a:pt x="61" y="7"/>
                  </a:lnTo>
                  <a:lnTo>
                    <a:pt x="61" y="40"/>
                  </a:lnTo>
                  <a:lnTo>
                    <a:pt x="7" y="40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542196" y="1451692"/>
              <a:ext cx="34501" cy="7708"/>
            </a:xfrm>
            <a:custGeom>
              <a:rect l="0" t="0" r="0" b="0"/>
              <a:pathLst>
                <a:path w="54" h="12">
                  <a:moveTo>
                    <a:pt x="0" y="0"/>
                  </a:moveTo>
                  <a:lnTo>
                    <a:pt x="54" y="0"/>
                  </a:lnTo>
                  <a:lnTo>
                    <a:pt x="54" y="12"/>
                  </a:lnTo>
                  <a:lnTo>
                    <a:pt x="0" y="1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537434" y="1446929"/>
              <a:ext cx="44026" cy="17233"/>
            </a:xfrm>
            <a:custGeom>
              <a:rect l="0" t="0" r="0" b="0"/>
              <a:pathLst>
                <a:path w="69" h="27">
                  <a:moveTo>
                    <a:pt x="7" y="7"/>
                  </a:moveTo>
                  <a:lnTo>
                    <a:pt x="61" y="7"/>
                  </a:lnTo>
                  <a:lnTo>
                    <a:pt x="61" y="19"/>
                  </a:lnTo>
                  <a:lnTo>
                    <a:pt x="7" y="19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2680202" y="1420858"/>
              <a:ext cx="34500" cy="30834"/>
            </a:xfrm>
            <a:custGeom>
              <a:rect l="0" t="0" r="0" b="0"/>
              <a:pathLst>
                <a:path w="54" h="48">
                  <a:moveTo>
                    <a:pt x="0" y="0"/>
                  </a:moveTo>
                  <a:lnTo>
                    <a:pt x="54" y="0"/>
                  </a:lnTo>
                  <a:lnTo>
                    <a:pt x="54" y="48"/>
                  </a:lnTo>
                  <a:lnTo>
                    <a:pt x="0" y="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675439" y="1416095"/>
              <a:ext cx="44025" cy="40359"/>
            </a:xfrm>
            <a:custGeom>
              <a:rect l="0" t="0" r="0" b="0"/>
              <a:pathLst>
                <a:path w="69" h="62">
                  <a:moveTo>
                    <a:pt x="7" y="7"/>
                  </a:moveTo>
                  <a:lnTo>
                    <a:pt x="61" y="7"/>
                  </a:lnTo>
                  <a:lnTo>
                    <a:pt x="61" y="56"/>
                  </a:lnTo>
                  <a:lnTo>
                    <a:pt x="7" y="56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818207" y="1381352"/>
              <a:ext cx="34501" cy="70339"/>
            </a:xfrm>
            <a:custGeom>
              <a:rect l="0" t="0" r="0" b="0"/>
              <a:pathLst>
                <a:path w="54" h="110">
                  <a:moveTo>
                    <a:pt x="0" y="0"/>
                  </a:moveTo>
                  <a:lnTo>
                    <a:pt x="54" y="0"/>
                  </a:lnTo>
                  <a:lnTo>
                    <a:pt x="54" y="110"/>
                  </a:lnTo>
                  <a:lnTo>
                    <a:pt x="0" y="1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813445" y="1376589"/>
              <a:ext cx="44026" cy="79864"/>
            </a:xfrm>
            <a:custGeom>
              <a:rect l="0" t="0" r="0" b="0"/>
              <a:pathLst>
                <a:path w="69" h="125">
                  <a:moveTo>
                    <a:pt x="7" y="7"/>
                  </a:moveTo>
                  <a:lnTo>
                    <a:pt x="61" y="7"/>
                  </a:lnTo>
                  <a:lnTo>
                    <a:pt x="61" y="118"/>
                  </a:lnTo>
                  <a:lnTo>
                    <a:pt x="7" y="118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956212" y="1440129"/>
              <a:ext cx="34501" cy="11562"/>
            </a:xfrm>
            <a:custGeom>
              <a:rect l="0" t="0" r="0" b="0"/>
              <a:pathLst>
                <a:path w="54" h="18">
                  <a:moveTo>
                    <a:pt x="0" y="0"/>
                  </a:moveTo>
                  <a:lnTo>
                    <a:pt x="54" y="0"/>
                  </a:lnTo>
                  <a:lnTo>
                    <a:pt x="54" y="18"/>
                  </a:lnTo>
                  <a:lnTo>
                    <a:pt x="0" y="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2951450" y="1435367"/>
              <a:ext cx="44026" cy="21087"/>
            </a:xfrm>
            <a:custGeom>
              <a:rect l="0" t="0" r="0" b="0"/>
              <a:pathLst>
                <a:path w="69" h="33">
                  <a:moveTo>
                    <a:pt x="7" y="7"/>
                  </a:moveTo>
                  <a:lnTo>
                    <a:pt x="61" y="7"/>
                  </a:lnTo>
                  <a:lnTo>
                    <a:pt x="61" y="25"/>
                  </a:lnTo>
                  <a:lnTo>
                    <a:pt x="7" y="25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094218" y="147029"/>
              <a:ext cx="34500" cy="1304662"/>
            </a:xfrm>
            <a:custGeom>
              <a:rect l="0" t="0" r="0" b="0"/>
              <a:pathLst>
                <a:path w="54" h="2054">
                  <a:moveTo>
                    <a:pt x="0" y="0"/>
                  </a:moveTo>
                  <a:lnTo>
                    <a:pt x="54" y="0"/>
                  </a:lnTo>
                  <a:lnTo>
                    <a:pt x="54" y="2054"/>
                  </a:lnTo>
                  <a:lnTo>
                    <a:pt x="0" y="205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089455" y="142267"/>
              <a:ext cx="44025" cy="1314187"/>
            </a:xfrm>
            <a:custGeom>
              <a:rect l="0" t="0" r="0" b="0"/>
              <a:pathLst>
                <a:path w="69" h="2069">
                  <a:moveTo>
                    <a:pt x="7" y="7"/>
                  </a:moveTo>
                  <a:lnTo>
                    <a:pt x="61" y="7"/>
                  </a:lnTo>
                  <a:lnTo>
                    <a:pt x="61" y="2062"/>
                  </a:lnTo>
                  <a:lnTo>
                    <a:pt x="7" y="2062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3232223" y="1064340"/>
              <a:ext cx="34500" cy="387352"/>
            </a:xfrm>
            <a:custGeom>
              <a:rect l="0" t="0" r="0" b="0"/>
              <a:pathLst>
                <a:path w="54" h="610">
                  <a:moveTo>
                    <a:pt x="0" y="0"/>
                  </a:moveTo>
                  <a:lnTo>
                    <a:pt x="54" y="0"/>
                  </a:lnTo>
                  <a:lnTo>
                    <a:pt x="54" y="610"/>
                  </a:lnTo>
                  <a:lnTo>
                    <a:pt x="0" y="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227460" y="1059577"/>
              <a:ext cx="44025" cy="396877"/>
            </a:xfrm>
            <a:custGeom>
              <a:rect l="0" t="0" r="0" b="0"/>
              <a:pathLst>
                <a:path w="69" h="625">
                  <a:moveTo>
                    <a:pt x="7" y="7"/>
                  </a:moveTo>
                  <a:lnTo>
                    <a:pt x="61" y="7"/>
                  </a:lnTo>
                  <a:lnTo>
                    <a:pt x="61" y="617"/>
                  </a:lnTo>
                  <a:lnTo>
                    <a:pt x="7" y="617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370228" y="1106737"/>
              <a:ext cx="34501" cy="344954"/>
            </a:xfrm>
            <a:custGeom>
              <a:rect l="0" t="0" r="0" b="0"/>
              <a:pathLst>
                <a:path w="54" h="543">
                  <a:moveTo>
                    <a:pt x="0" y="0"/>
                  </a:moveTo>
                  <a:lnTo>
                    <a:pt x="54" y="0"/>
                  </a:lnTo>
                  <a:lnTo>
                    <a:pt x="54" y="543"/>
                  </a:lnTo>
                  <a:lnTo>
                    <a:pt x="0" y="54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3365465" y="1101975"/>
              <a:ext cx="44026" cy="354479"/>
            </a:xfrm>
            <a:custGeom>
              <a:rect l="0" t="0" r="0" b="0"/>
              <a:pathLst>
                <a:path w="69" h="558">
                  <a:moveTo>
                    <a:pt x="7" y="7"/>
                  </a:moveTo>
                  <a:lnTo>
                    <a:pt x="61" y="7"/>
                  </a:lnTo>
                  <a:lnTo>
                    <a:pt x="61" y="550"/>
                  </a:lnTo>
                  <a:lnTo>
                    <a:pt x="7" y="550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0" y="0"/>
              <a:ext cx="7602990" cy="2421604"/>
            </a:xfrm>
            <a:custGeom>
              <a:rect l="0" t="0" r="0" b="0"/>
              <a:pathLst>
                <a:path w="11973" h="3812">
                  <a:moveTo>
                    <a:pt x="10" y="2286"/>
                  </a:moveTo>
                  <a:lnTo>
                    <a:pt x="11963" y="2286"/>
                  </a:lnTo>
                  <a:moveTo>
                    <a:pt x="10" y="2232"/>
                  </a:moveTo>
                  <a:lnTo>
                    <a:pt x="10" y="2286"/>
                  </a:lnTo>
                  <a:moveTo>
                    <a:pt x="227" y="2232"/>
                  </a:moveTo>
                  <a:lnTo>
                    <a:pt x="227" y="2286"/>
                  </a:lnTo>
                  <a:moveTo>
                    <a:pt x="444" y="2232"/>
                  </a:moveTo>
                  <a:lnTo>
                    <a:pt x="444" y="2286"/>
                  </a:lnTo>
                  <a:moveTo>
                    <a:pt x="661" y="2232"/>
                  </a:moveTo>
                  <a:lnTo>
                    <a:pt x="661" y="2286"/>
                  </a:lnTo>
                  <a:moveTo>
                    <a:pt x="879" y="2232"/>
                  </a:moveTo>
                  <a:lnTo>
                    <a:pt x="879" y="2286"/>
                  </a:lnTo>
                  <a:moveTo>
                    <a:pt x="1096" y="2232"/>
                  </a:moveTo>
                  <a:lnTo>
                    <a:pt x="1096" y="2286"/>
                  </a:lnTo>
                  <a:moveTo>
                    <a:pt x="1313" y="2232"/>
                  </a:moveTo>
                  <a:lnTo>
                    <a:pt x="1313" y="2286"/>
                  </a:lnTo>
                  <a:moveTo>
                    <a:pt x="1531" y="2232"/>
                  </a:moveTo>
                  <a:lnTo>
                    <a:pt x="1531" y="2286"/>
                  </a:lnTo>
                  <a:moveTo>
                    <a:pt x="1748" y="2232"/>
                  </a:moveTo>
                  <a:lnTo>
                    <a:pt x="1748" y="2286"/>
                  </a:lnTo>
                  <a:moveTo>
                    <a:pt x="1965" y="2232"/>
                  </a:moveTo>
                  <a:lnTo>
                    <a:pt x="1965" y="2286"/>
                  </a:lnTo>
                  <a:moveTo>
                    <a:pt x="2183" y="2232"/>
                  </a:moveTo>
                  <a:lnTo>
                    <a:pt x="2183" y="2286"/>
                  </a:lnTo>
                  <a:moveTo>
                    <a:pt x="2400" y="2232"/>
                  </a:moveTo>
                  <a:lnTo>
                    <a:pt x="2400" y="2286"/>
                  </a:lnTo>
                  <a:moveTo>
                    <a:pt x="2617" y="2232"/>
                  </a:moveTo>
                  <a:lnTo>
                    <a:pt x="2617" y="2286"/>
                  </a:lnTo>
                  <a:moveTo>
                    <a:pt x="2835" y="2232"/>
                  </a:moveTo>
                  <a:lnTo>
                    <a:pt x="2835" y="2286"/>
                  </a:lnTo>
                  <a:moveTo>
                    <a:pt x="3052" y="2232"/>
                  </a:moveTo>
                  <a:lnTo>
                    <a:pt x="3052" y="2286"/>
                  </a:lnTo>
                  <a:moveTo>
                    <a:pt x="3269" y="2232"/>
                  </a:moveTo>
                  <a:lnTo>
                    <a:pt x="3269" y="2286"/>
                  </a:lnTo>
                  <a:moveTo>
                    <a:pt x="3487" y="2232"/>
                  </a:moveTo>
                  <a:lnTo>
                    <a:pt x="3487" y="2286"/>
                  </a:lnTo>
                  <a:moveTo>
                    <a:pt x="3704" y="2232"/>
                  </a:moveTo>
                  <a:lnTo>
                    <a:pt x="3704" y="2286"/>
                  </a:lnTo>
                  <a:moveTo>
                    <a:pt x="3921" y="2232"/>
                  </a:moveTo>
                  <a:lnTo>
                    <a:pt x="3921" y="2286"/>
                  </a:lnTo>
                  <a:moveTo>
                    <a:pt x="4139" y="2232"/>
                  </a:moveTo>
                  <a:lnTo>
                    <a:pt x="4139" y="2286"/>
                  </a:lnTo>
                  <a:moveTo>
                    <a:pt x="4356" y="2232"/>
                  </a:moveTo>
                  <a:lnTo>
                    <a:pt x="4356" y="2286"/>
                  </a:lnTo>
                  <a:moveTo>
                    <a:pt x="4573" y="2232"/>
                  </a:moveTo>
                  <a:lnTo>
                    <a:pt x="4573" y="2286"/>
                  </a:lnTo>
                  <a:moveTo>
                    <a:pt x="4791" y="2232"/>
                  </a:moveTo>
                  <a:lnTo>
                    <a:pt x="4791" y="2286"/>
                  </a:lnTo>
                  <a:moveTo>
                    <a:pt x="5008" y="2232"/>
                  </a:moveTo>
                  <a:lnTo>
                    <a:pt x="5008" y="2286"/>
                  </a:lnTo>
                  <a:moveTo>
                    <a:pt x="5225" y="2232"/>
                  </a:moveTo>
                  <a:lnTo>
                    <a:pt x="5225" y="2286"/>
                  </a:lnTo>
                  <a:moveTo>
                    <a:pt x="5443" y="2232"/>
                  </a:moveTo>
                  <a:lnTo>
                    <a:pt x="5443" y="2286"/>
                  </a:lnTo>
                  <a:moveTo>
                    <a:pt x="5660" y="2232"/>
                  </a:moveTo>
                  <a:lnTo>
                    <a:pt x="5660" y="2286"/>
                  </a:lnTo>
                  <a:moveTo>
                    <a:pt x="5877" y="2232"/>
                  </a:moveTo>
                  <a:lnTo>
                    <a:pt x="5877" y="2286"/>
                  </a:lnTo>
                  <a:moveTo>
                    <a:pt x="6095" y="2232"/>
                  </a:moveTo>
                  <a:lnTo>
                    <a:pt x="6095" y="2286"/>
                  </a:lnTo>
                  <a:moveTo>
                    <a:pt x="6312" y="2232"/>
                  </a:moveTo>
                  <a:lnTo>
                    <a:pt x="6312" y="2286"/>
                  </a:lnTo>
                  <a:moveTo>
                    <a:pt x="6529" y="2232"/>
                  </a:moveTo>
                  <a:lnTo>
                    <a:pt x="6529" y="2286"/>
                  </a:lnTo>
                  <a:moveTo>
                    <a:pt x="6747" y="2232"/>
                  </a:moveTo>
                  <a:lnTo>
                    <a:pt x="6747" y="2286"/>
                  </a:lnTo>
                  <a:moveTo>
                    <a:pt x="6964" y="2232"/>
                  </a:moveTo>
                  <a:lnTo>
                    <a:pt x="6964" y="2286"/>
                  </a:lnTo>
                  <a:moveTo>
                    <a:pt x="7181" y="2232"/>
                  </a:moveTo>
                  <a:lnTo>
                    <a:pt x="7181" y="2286"/>
                  </a:lnTo>
                  <a:moveTo>
                    <a:pt x="7399" y="2232"/>
                  </a:moveTo>
                  <a:lnTo>
                    <a:pt x="7399" y="2286"/>
                  </a:lnTo>
                  <a:moveTo>
                    <a:pt x="7616" y="2232"/>
                  </a:moveTo>
                  <a:lnTo>
                    <a:pt x="7616" y="2286"/>
                  </a:lnTo>
                  <a:moveTo>
                    <a:pt x="7833" y="2232"/>
                  </a:moveTo>
                  <a:lnTo>
                    <a:pt x="7833" y="2286"/>
                  </a:lnTo>
                  <a:moveTo>
                    <a:pt x="8051" y="2232"/>
                  </a:moveTo>
                  <a:lnTo>
                    <a:pt x="8051" y="2286"/>
                  </a:lnTo>
                  <a:moveTo>
                    <a:pt x="8268" y="2232"/>
                  </a:moveTo>
                  <a:lnTo>
                    <a:pt x="8268" y="2286"/>
                  </a:lnTo>
                  <a:moveTo>
                    <a:pt x="8485" y="2232"/>
                  </a:moveTo>
                  <a:lnTo>
                    <a:pt x="8485" y="2286"/>
                  </a:lnTo>
                  <a:moveTo>
                    <a:pt x="8703" y="2232"/>
                  </a:moveTo>
                  <a:lnTo>
                    <a:pt x="8703" y="2286"/>
                  </a:lnTo>
                  <a:moveTo>
                    <a:pt x="8920" y="2232"/>
                  </a:moveTo>
                  <a:lnTo>
                    <a:pt x="8920" y="2286"/>
                  </a:lnTo>
                  <a:moveTo>
                    <a:pt x="9137" y="2232"/>
                  </a:moveTo>
                  <a:lnTo>
                    <a:pt x="9137" y="2286"/>
                  </a:lnTo>
                  <a:moveTo>
                    <a:pt x="9355" y="2232"/>
                  </a:moveTo>
                  <a:lnTo>
                    <a:pt x="9355" y="2286"/>
                  </a:lnTo>
                  <a:moveTo>
                    <a:pt x="9572" y="2232"/>
                  </a:moveTo>
                  <a:lnTo>
                    <a:pt x="9572" y="2286"/>
                  </a:lnTo>
                  <a:moveTo>
                    <a:pt x="9789" y="2232"/>
                  </a:moveTo>
                  <a:lnTo>
                    <a:pt x="9789" y="2286"/>
                  </a:lnTo>
                  <a:moveTo>
                    <a:pt x="10007" y="2232"/>
                  </a:moveTo>
                  <a:lnTo>
                    <a:pt x="10007" y="2286"/>
                  </a:lnTo>
                  <a:moveTo>
                    <a:pt x="10224" y="2232"/>
                  </a:moveTo>
                  <a:lnTo>
                    <a:pt x="10224" y="2286"/>
                  </a:lnTo>
                  <a:moveTo>
                    <a:pt x="10441" y="2232"/>
                  </a:moveTo>
                  <a:lnTo>
                    <a:pt x="10441" y="2286"/>
                  </a:lnTo>
                  <a:moveTo>
                    <a:pt x="10659" y="2232"/>
                  </a:moveTo>
                  <a:lnTo>
                    <a:pt x="10659" y="2286"/>
                  </a:lnTo>
                  <a:moveTo>
                    <a:pt x="10876" y="2232"/>
                  </a:moveTo>
                  <a:lnTo>
                    <a:pt x="10876" y="2286"/>
                  </a:lnTo>
                  <a:moveTo>
                    <a:pt x="11093" y="2232"/>
                  </a:moveTo>
                  <a:lnTo>
                    <a:pt x="11093" y="2286"/>
                  </a:lnTo>
                  <a:moveTo>
                    <a:pt x="11311" y="2232"/>
                  </a:moveTo>
                  <a:lnTo>
                    <a:pt x="11311" y="2286"/>
                  </a:lnTo>
                  <a:moveTo>
                    <a:pt x="11528" y="2232"/>
                  </a:moveTo>
                  <a:lnTo>
                    <a:pt x="11528" y="2286"/>
                  </a:lnTo>
                  <a:moveTo>
                    <a:pt x="11745" y="2232"/>
                  </a:moveTo>
                  <a:lnTo>
                    <a:pt x="11745" y="2286"/>
                  </a:lnTo>
                  <a:moveTo>
                    <a:pt x="11963" y="2232"/>
                  </a:moveTo>
                  <a:lnTo>
                    <a:pt x="11963" y="2286"/>
                  </a:lnTo>
                  <a:moveTo>
                    <a:pt x="10" y="10"/>
                  </a:moveTo>
                  <a:lnTo>
                    <a:pt x="10" y="3803"/>
                  </a:lnTo>
                  <a:moveTo>
                    <a:pt x="10" y="3803"/>
                  </a:moveTo>
                  <a:lnTo>
                    <a:pt x="64" y="3803"/>
                  </a:lnTo>
                  <a:moveTo>
                    <a:pt x="10" y="3044"/>
                  </a:moveTo>
                  <a:lnTo>
                    <a:pt x="64" y="3044"/>
                  </a:lnTo>
                  <a:moveTo>
                    <a:pt x="10" y="2286"/>
                  </a:moveTo>
                  <a:lnTo>
                    <a:pt x="64" y="2286"/>
                  </a:lnTo>
                  <a:moveTo>
                    <a:pt x="10" y="1527"/>
                  </a:moveTo>
                  <a:lnTo>
                    <a:pt x="64" y="1527"/>
                  </a:lnTo>
                  <a:moveTo>
                    <a:pt x="10" y="768"/>
                  </a:moveTo>
                  <a:lnTo>
                    <a:pt x="64" y="768"/>
                  </a:lnTo>
                  <a:moveTo>
                    <a:pt x="10" y="10"/>
                  </a:moveTo>
                  <a:lnTo>
                    <a:pt x="64" y="10"/>
                  </a:lnTo>
                  <a:moveTo>
                    <a:pt x="11963" y="10"/>
                  </a:moveTo>
                  <a:lnTo>
                    <a:pt x="11963" y="3803"/>
                  </a:lnTo>
                  <a:moveTo>
                    <a:pt x="11909" y="3803"/>
                  </a:moveTo>
                  <a:lnTo>
                    <a:pt x="11963" y="3803"/>
                  </a:lnTo>
                  <a:moveTo>
                    <a:pt x="11909" y="3044"/>
                  </a:moveTo>
                  <a:lnTo>
                    <a:pt x="11963" y="3044"/>
                  </a:lnTo>
                  <a:moveTo>
                    <a:pt x="11909" y="2286"/>
                  </a:moveTo>
                  <a:lnTo>
                    <a:pt x="11963" y="2286"/>
                  </a:lnTo>
                  <a:moveTo>
                    <a:pt x="11909" y="1527"/>
                  </a:moveTo>
                  <a:lnTo>
                    <a:pt x="11963" y="1527"/>
                  </a:lnTo>
                  <a:moveTo>
                    <a:pt x="11909" y="768"/>
                  </a:moveTo>
                  <a:lnTo>
                    <a:pt x="11963" y="768"/>
                  </a:lnTo>
                  <a:moveTo>
                    <a:pt x="11909" y="10"/>
                  </a:moveTo>
                  <a:lnTo>
                    <a:pt x="11963" y="10"/>
                  </a:lnTo>
                </a:path>
              </a:pathLst>
            </a:custGeom>
            <a:noFill/>
            <a:ln w="12700" cap="flat">
              <a:solidFill>
                <a:srgbClr val="89898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62197" y="179115"/>
              <a:ext cx="3333546" cy="1790523"/>
            </a:xfrm>
            <a:custGeom>
              <a:rect l="0" t="0" r="0" b="0"/>
              <a:pathLst>
                <a:path w="5249" h="2819">
                  <a:moveTo>
                    <a:pt x="20" y="1412"/>
                  </a:moveTo>
                  <a:lnTo>
                    <a:pt x="42" y="1463"/>
                  </a:lnTo>
                  <a:lnTo>
                    <a:pt x="64" y="1518"/>
                  </a:lnTo>
                  <a:lnTo>
                    <a:pt x="85" y="1575"/>
                  </a:lnTo>
                  <a:lnTo>
                    <a:pt x="107" y="1632"/>
                  </a:lnTo>
                  <a:lnTo>
                    <a:pt x="129" y="1688"/>
                  </a:lnTo>
                  <a:lnTo>
                    <a:pt x="151" y="1742"/>
                  </a:lnTo>
                  <a:lnTo>
                    <a:pt x="172" y="1792"/>
                  </a:lnTo>
                  <a:lnTo>
                    <a:pt x="194" y="1836"/>
                  </a:lnTo>
                  <a:lnTo>
                    <a:pt x="216" y="1873"/>
                  </a:lnTo>
                  <a:lnTo>
                    <a:pt x="238" y="1902"/>
                  </a:lnTo>
                  <a:lnTo>
                    <a:pt x="259" y="1921"/>
                  </a:lnTo>
                  <a:lnTo>
                    <a:pt x="281" y="1931"/>
                  </a:lnTo>
                  <a:lnTo>
                    <a:pt x="303" y="1935"/>
                  </a:lnTo>
                  <a:lnTo>
                    <a:pt x="324" y="1933"/>
                  </a:lnTo>
                  <a:lnTo>
                    <a:pt x="346" y="1927"/>
                  </a:lnTo>
                  <a:lnTo>
                    <a:pt x="368" y="1918"/>
                  </a:lnTo>
                  <a:lnTo>
                    <a:pt x="390" y="1909"/>
                  </a:lnTo>
                  <a:lnTo>
                    <a:pt x="411" y="1899"/>
                  </a:lnTo>
                  <a:lnTo>
                    <a:pt x="433" y="1892"/>
                  </a:lnTo>
                  <a:lnTo>
                    <a:pt x="455" y="1888"/>
                  </a:lnTo>
                  <a:lnTo>
                    <a:pt x="477" y="1886"/>
                  </a:lnTo>
                  <a:lnTo>
                    <a:pt x="498" y="1881"/>
                  </a:lnTo>
                  <a:lnTo>
                    <a:pt x="520" y="1876"/>
                  </a:lnTo>
                  <a:lnTo>
                    <a:pt x="542" y="1871"/>
                  </a:lnTo>
                  <a:lnTo>
                    <a:pt x="564" y="1865"/>
                  </a:lnTo>
                  <a:lnTo>
                    <a:pt x="585" y="1861"/>
                  </a:lnTo>
                  <a:lnTo>
                    <a:pt x="607" y="1859"/>
                  </a:lnTo>
                  <a:lnTo>
                    <a:pt x="629" y="1859"/>
                  </a:lnTo>
                  <a:lnTo>
                    <a:pt x="650" y="1863"/>
                  </a:lnTo>
                  <a:lnTo>
                    <a:pt x="672" y="1870"/>
                  </a:lnTo>
                  <a:lnTo>
                    <a:pt x="694" y="1883"/>
                  </a:lnTo>
                  <a:lnTo>
                    <a:pt x="716" y="1901"/>
                  </a:lnTo>
                  <a:lnTo>
                    <a:pt x="737" y="1924"/>
                  </a:lnTo>
                  <a:lnTo>
                    <a:pt x="759" y="1950"/>
                  </a:lnTo>
                  <a:lnTo>
                    <a:pt x="781" y="1977"/>
                  </a:lnTo>
                  <a:lnTo>
                    <a:pt x="803" y="2003"/>
                  </a:lnTo>
                  <a:lnTo>
                    <a:pt x="824" y="2028"/>
                  </a:lnTo>
                  <a:lnTo>
                    <a:pt x="846" y="2049"/>
                  </a:lnTo>
                  <a:lnTo>
                    <a:pt x="868" y="2065"/>
                  </a:lnTo>
                  <a:lnTo>
                    <a:pt x="890" y="2075"/>
                  </a:lnTo>
                  <a:lnTo>
                    <a:pt x="911" y="2078"/>
                  </a:lnTo>
                  <a:lnTo>
                    <a:pt x="933" y="2076"/>
                  </a:lnTo>
                  <a:lnTo>
                    <a:pt x="955" y="2070"/>
                  </a:lnTo>
                  <a:lnTo>
                    <a:pt x="976" y="2060"/>
                  </a:lnTo>
                  <a:lnTo>
                    <a:pt x="998" y="2049"/>
                  </a:lnTo>
                  <a:lnTo>
                    <a:pt x="1020" y="2036"/>
                  </a:lnTo>
                  <a:lnTo>
                    <a:pt x="1042" y="2022"/>
                  </a:lnTo>
                  <a:lnTo>
                    <a:pt x="1063" y="2009"/>
                  </a:lnTo>
                  <a:lnTo>
                    <a:pt x="1085" y="1998"/>
                  </a:lnTo>
                  <a:lnTo>
                    <a:pt x="1107" y="1988"/>
                  </a:lnTo>
                  <a:lnTo>
                    <a:pt x="1129" y="1981"/>
                  </a:lnTo>
                  <a:lnTo>
                    <a:pt x="1150" y="1973"/>
                  </a:lnTo>
                  <a:lnTo>
                    <a:pt x="1172" y="1965"/>
                  </a:lnTo>
                  <a:lnTo>
                    <a:pt x="1194" y="1958"/>
                  </a:lnTo>
                  <a:lnTo>
                    <a:pt x="1216" y="1951"/>
                  </a:lnTo>
                  <a:lnTo>
                    <a:pt x="1237" y="1944"/>
                  </a:lnTo>
                  <a:lnTo>
                    <a:pt x="1259" y="1937"/>
                  </a:lnTo>
                  <a:lnTo>
                    <a:pt x="1281" y="1931"/>
                  </a:lnTo>
                  <a:lnTo>
                    <a:pt x="1302" y="1924"/>
                  </a:lnTo>
                  <a:lnTo>
                    <a:pt x="1324" y="1919"/>
                  </a:lnTo>
                  <a:lnTo>
                    <a:pt x="1346" y="1913"/>
                  </a:lnTo>
                  <a:lnTo>
                    <a:pt x="1368" y="1907"/>
                  </a:lnTo>
                  <a:lnTo>
                    <a:pt x="1389" y="1900"/>
                  </a:lnTo>
                  <a:lnTo>
                    <a:pt x="1411" y="1894"/>
                  </a:lnTo>
                  <a:lnTo>
                    <a:pt x="1433" y="1889"/>
                  </a:lnTo>
                  <a:lnTo>
                    <a:pt x="1455" y="1884"/>
                  </a:lnTo>
                  <a:lnTo>
                    <a:pt x="1476" y="1880"/>
                  </a:lnTo>
                  <a:lnTo>
                    <a:pt x="1498" y="1877"/>
                  </a:lnTo>
                  <a:lnTo>
                    <a:pt x="1520" y="1876"/>
                  </a:lnTo>
                  <a:lnTo>
                    <a:pt x="1542" y="1876"/>
                  </a:lnTo>
                  <a:lnTo>
                    <a:pt x="1563" y="1879"/>
                  </a:lnTo>
                  <a:lnTo>
                    <a:pt x="1585" y="1885"/>
                  </a:lnTo>
                  <a:lnTo>
                    <a:pt x="1607" y="1893"/>
                  </a:lnTo>
                  <a:lnTo>
                    <a:pt x="1628" y="1902"/>
                  </a:lnTo>
                  <a:lnTo>
                    <a:pt x="1650" y="1912"/>
                  </a:lnTo>
                  <a:lnTo>
                    <a:pt x="1672" y="1922"/>
                  </a:lnTo>
                  <a:lnTo>
                    <a:pt x="1694" y="1931"/>
                  </a:lnTo>
                  <a:lnTo>
                    <a:pt x="1715" y="1938"/>
                  </a:lnTo>
                  <a:lnTo>
                    <a:pt x="1737" y="1943"/>
                  </a:lnTo>
                  <a:lnTo>
                    <a:pt x="1759" y="1944"/>
                  </a:lnTo>
                  <a:lnTo>
                    <a:pt x="1781" y="1943"/>
                  </a:lnTo>
                  <a:lnTo>
                    <a:pt x="1802" y="1940"/>
                  </a:lnTo>
                  <a:lnTo>
                    <a:pt x="1824" y="1936"/>
                  </a:lnTo>
                  <a:lnTo>
                    <a:pt x="1846" y="1930"/>
                  </a:lnTo>
                  <a:lnTo>
                    <a:pt x="1868" y="1922"/>
                  </a:lnTo>
                  <a:lnTo>
                    <a:pt x="1889" y="1913"/>
                  </a:lnTo>
                  <a:lnTo>
                    <a:pt x="1911" y="1903"/>
                  </a:lnTo>
                  <a:lnTo>
                    <a:pt x="1933" y="1892"/>
                  </a:lnTo>
                  <a:lnTo>
                    <a:pt x="1954" y="1880"/>
                  </a:lnTo>
                  <a:lnTo>
                    <a:pt x="1976" y="1867"/>
                  </a:lnTo>
                  <a:lnTo>
                    <a:pt x="1996" y="1848"/>
                  </a:lnTo>
                  <a:lnTo>
                    <a:pt x="2017" y="1819"/>
                  </a:lnTo>
                  <a:lnTo>
                    <a:pt x="2039" y="1782"/>
                  </a:lnTo>
                  <a:lnTo>
                    <a:pt x="2062" y="1743"/>
                  </a:lnTo>
                  <a:lnTo>
                    <a:pt x="2085" y="1705"/>
                  </a:lnTo>
                  <a:lnTo>
                    <a:pt x="2108" y="1672"/>
                  </a:lnTo>
                  <a:lnTo>
                    <a:pt x="2131" y="1648"/>
                  </a:lnTo>
                  <a:lnTo>
                    <a:pt x="2153" y="1637"/>
                  </a:lnTo>
                  <a:lnTo>
                    <a:pt x="2174" y="1644"/>
                  </a:lnTo>
                  <a:lnTo>
                    <a:pt x="2194" y="1671"/>
                  </a:lnTo>
                  <a:lnTo>
                    <a:pt x="2215" y="1738"/>
                  </a:lnTo>
                  <a:lnTo>
                    <a:pt x="2237" y="1838"/>
                  </a:lnTo>
                  <a:lnTo>
                    <a:pt x="2259" y="1964"/>
                  </a:lnTo>
                  <a:lnTo>
                    <a:pt x="2280" y="2107"/>
                  </a:lnTo>
                  <a:lnTo>
                    <a:pt x="2302" y="2256"/>
                  </a:lnTo>
                  <a:lnTo>
                    <a:pt x="2324" y="2403"/>
                  </a:lnTo>
                  <a:lnTo>
                    <a:pt x="2346" y="2539"/>
                  </a:lnTo>
                  <a:lnTo>
                    <a:pt x="2367" y="2655"/>
                  </a:lnTo>
                  <a:lnTo>
                    <a:pt x="2389" y="2742"/>
                  </a:lnTo>
                  <a:lnTo>
                    <a:pt x="2411" y="2790"/>
                  </a:lnTo>
                  <a:lnTo>
                    <a:pt x="2420" y="2795"/>
                  </a:lnTo>
                  <a:lnTo>
                    <a:pt x="2433" y="2797"/>
                  </a:lnTo>
                  <a:lnTo>
                    <a:pt x="2454" y="2772"/>
                  </a:lnTo>
                  <a:lnTo>
                    <a:pt x="2476" y="2722"/>
                  </a:lnTo>
                  <a:lnTo>
                    <a:pt x="2498" y="2652"/>
                  </a:lnTo>
                  <a:lnTo>
                    <a:pt x="2520" y="2569"/>
                  </a:lnTo>
                  <a:lnTo>
                    <a:pt x="2541" y="2479"/>
                  </a:lnTo>
                  <a:lnTo>
                    <a:pt x="2563" y="2390"/>
                  </a:lnTo>
                  <a:lnTo>
                    <a:pt x="2585" y="2307"/>
                  </a:lnTo>
                  <a:lnTo>
                    <a:pt x="2606" y="2238"/>
                  </a:lnTo>
                  <a:lnTo>
                    <a:pt x="2628" y="2187"/>
                  </a:lnTo>
                  <a:lnTo>
                    <a:pt x="2649" y="2154"/>
                  </a:lnTo>
                  <a:lnTo>
                    <a:pt x="2670" y="2127"/>
                  </a:lnTo>
                  <a:lnTo>
                    <a:pt x="2692" y="2105"/>
                  </a:lnTo>
                  <a:lnTo>
                    <a:pt x="2714" y="2086"/>
                  </a:lnTo>
                  <a:lnTo>
                    <a:pt x="2737" y="2071"/>
                  </a:lnTo>
                  <a:lnTo>
                    <a:pt x="2759" y="2059"/>
                  </a:lnTo>
                  <a:lnTo>
                    <a:pt x="2782" y="2048"/>
                  </a:lnTo>
                  <a:lnTo>
                    <a:pt x="2803" y="2038"/>
                  </a:lnTo>
                  <a:lnTo>
                    <a:pt x="2825" y="2029"/>
                  </a:lnTo>
                  <a:lnTo>
                    <a:pt x="2846" y="2019"/>
                  </a:lnTo>
                  <a:lnTo>
                    <a:pt x="2867" y="2008"/>
                  </a:lnTo>
                  <a:lnTo>
                    <a:pt x="2889" y="1999"/>
                  </a:lnTo>
                  <a:lnTo>
                    <a:pt x="2911" y="1990"/>
                  </a:lnTo>
                  <a:lnTo>
                    <a:pt x="2932" y="1983"/>
                  </a:lnTo>
                  <a:lnTo>
                    <a:pt x="2954" y="1977"/>
                  </a:lnTo>
                  <a:lnTo>
                    <a:pt x="2976" y="1972"/>
                  </a:lnTo>
                  <a:lnTo>
                    <a:pt x="2998" y="1968"/>
                  </a:lnTo>
                  <a:lnTo>
                    <a:pt x="3019" y="1965"/>
                  </a:lnTo>
                  <a:lnTo>
                    <a:pt x="3041" y="1963"/>
                  </a:lnTo>
                  <a:lnTo>
                    <a:pt x="3063" y="1963"/>
                  </a:lnTo>
                  <a:lnTo>
                    <a:pt x="3085" y="1964"/>
                  </a:lnTo>
                  <a:lnTo>
                    <a:pt x="3106" y="1968"/>
                  </a:lnTo>
                  <a:lnTo>
                    <a:pt x="3128" y="1974"/>
                  </a:lnTo>
                  <a:lnTo>
                    <a:pt x="3150" y="1981"/>
                  </a:lnTo>
                  <a:lnTo>
                    <a:pt x="3172" y="1990"/>
                  </a:lnTo>
                  <a:lnTo>
                    <a:pt x="3193" y="1998"/>
                  </a:lnTo>
                  <a:lnTo>
                    <a:pt x="3215" y="2005"/>
                  </a:lnTo>
                  <a:lnTo>
                    <a:pt x="3237" y="2011"/>
                  </a:lnTo>
                  <a:lnTo>
                    <a:pt x="3258" y="2015"/>
                  </a:lnTo>
                  <a:lnTo>
                    <a:pt x="3280" y="2017"/>
                  </a:lnTo>
                  <a:lnTo>
                    <a:pt x="3302" y="2016"/>
                  </a:lnTo>
                  <a:lnTo>
                    <a:pt x="3324" y="2013"/>
                  </a:lnTo>
                  <a:lnTo>
                    <a:pt x="3345" y="2008"/>
                  </a:lnTo>
                  <a:lnTo>
                    <a:pt x="3367" y="2002"/>
                  </a:lnTo>
                  <a:lnTo>
                    <a:pt x="3389" y="1995"/>
                  </a:lnTo>
                  <a:lnTo>
                    <a:pt x="3411" y="1988"/>
                  </a:lnTo>
                  <a:lnTo>
                    <a:pt x="3432" y="1981"/>
                  </a:lnTo>
                  <a:lnTo>
                    <a:pt x="3454" y="1975"/>
                  </a:lnTo>
                  <a:lnTo>
                    <a:pt x="3476" y="1970"/>
                  </a:lnTo>
                  <a:lnTo>
                    <a:pt x="3498" y="1967"/>
                  </a:lnTo>
                  <a:lnTo>
                    <a:pt x="3519" y="1965"/>
                  </a:lnTo>
                  <a:lnTo>
                    <a:pt x="3541" y="1964"/>
                  </a:lnTo>
                  <a:lnTo>
                    <a:pt x="3563" y="1963"/>
                  </a:lnTo>
                  <a:lnTo>
                    <a:pt x="3584" y="1963"/>
                  </a:lnTo>
                  <a:lnTo>
                    <a:pt x="3606" y="1964"/>
                  </a:lnTo>
                  <a:lnTo>
                    <a:pt x="3628" y="1965"/>
                  </a:lnTo>
                  <a:lnTo>
                    <a:pt x="3650" y="1966"/>
                  </a:lnTo>
                  <a:lnTo>
                    <a:pt x="3671" y="1968"/>
                  </a:lnTo>
                  <a:lnTo>
                    <a:pt x="3693" y="1970"/>
                  </a:lnTo>
                  <a:lnTo>
                    <a:pt x="3715" y="1972"/>
                  </a:lnTo>
                  <a:lnTo>
                    <a:pt x="3737" y="1975"/>
                  </a:lnTo>
                  <a:lnTo>
                    <a:pt x="3758" y="1979"/>
                  </a:lnTo>
                  <a:lnTo>
                    <a:pt x="3780" y="1984"/>
                  </a:lnTo>
                  <a:lnTo>
                    <a:pt x="3802" y="1989"/>
                  </a:lnTo>
                  <a:lnTo>
                    <a:pt x="3824" y="1995"/>
                  </a:lnTo>
                  <a:lnTo>
                    <a:pt x="3845" y="2000"/>
                  </a:lnTo>
                  <a:lnTo>
                    <a:pt x="3867" y="2005"/>
                  </a:lnTo>
                  <a:lnTo>
                    <a:pt x="3889" y="2009"/>
                  </a:lnTo>
                  <a:lnTo>
                    <a:pt x="3910" y="2011"/>
                  </a:lnTo>
                  <a:lnTo>
                    <a:pt x="3932" y="2011"/>
                  </a:lnTo>
                  <a:lnTo>
                    <a:pt x="3954" y="2010"/>
                  </a:lnTo>
                  <a:lnTo>
                    <a:pt x="3976" y="2006"/>
                  </a:lnTo>
                  <a:lnTo>
                    <a:pt x="3997" y="2002"/>
                  </a:lnTo>
                  <a:lnTo>
                    <a:pt x="4019" y="1997"/>
                  </a:lnTo>
                  <a:lnTo>
                    <a:pt x="4041" y="1991"/>
                  </a:lnTo>
                  <a:lnTo>
                    <a:pt x="4063" y="1984"/>
                  </a:lnTo>
                  <a:lnTo>
                    <a:pt x="4084" y="1977"/>
                  </a:lnTo>
                  <a:lnTo>
                    <a:pt x="4106" y="1970"/>
                  </a:lnTo>
                  <a:lnTo>
                    <a:pt x="4128" y="1964"/>
                  </a:lnTo>
                  <a:lnTo>
                    <a:pt x="4150" y="1958"/>
                  </a:lnTo>
                  <a:lnTo>
                    <a:pt x="4171" y="1952"/>
                  </a:lnTo>
                  <a:lnTo>
                    <a:pt x="4193" y="1945"/>
                  </a:lnTo>
                  <a:lnTo>
                    <a:pt x="4215" y="1937"/>
                  </a:lnTo>
                  <a:lnTo>
                    <a:pt x="4236" y="1929"/>
                  </a:lnTo>
                  <a:lnTo>
                    <a:pt x="4258" y="1921"/>
                  </a:lnTo>
                  <a:lnTo>
                    <a:pt x="4280" y="1914"/>
                  </a:lnTo>
                  <a:lnTo>
                    <a:pt x="4302" y="1908"/>
                  </a:lnTo>
                  <a:lnTo>
                    <a:pt x="4323" y="1904"/>
                  </a:lnTo>
                  <a:lnTo>
                    <a:pt x="4345" y="1902"/>
                  </a:lnTo>
                  <a:lnTo>
                    <a:pt x="4367" y="1902"/>
                  </a:lnTo>
                  <a:lnTo>
                    <a:pt x="4379" y="1908"/>
                  </a:lnTo>
                  <a:lnTo>
                    <a:pt x="4397" y="1923"/>
                  </a:lnTo>
                  <a:lnTo>
                    <a:pt x="4420" y="1943"/>
                  </a:lnTo>
                  <a:lnTo>
                    <a:pt x="4447" y="1967"/>
                  </a:lnTo>
                  <a:lnTo>
                    <a:pt x="4476" y="1989"/>
                  </a:lnTo>
                  <a:lnTo>
                    <a:pt x="4504" y="2009"/>
                  </a:lnTo>
                  <a:lnTo>
                    <a:pt x="4531" y="2022"/>
                  </a:lnTo>
                  <a:lnTo>
                    <a:pt x="4554" y="2025"/>
                  </a:lnTo>
                  <a:lnTo>
                    <a:pt x="4572" y="2015"/>
                  </a:lnTo>
                  <a:lnTo>
                    <a:pt x="4584" y="1990"/>
                  </a:lnTo>
                  <a:lnTo>
                    <a:pt x="4606" y="1861"/>
                  </a:lnTo>
                  <a:lnTo>
                    <a:pt x="4628" y="1673"/>
                  </a:lnTo>
                  <a:lnTo>
                    <a:pt x="4649" y="1443"/>
                  </a:lnTo>
                  <a:lnTo>
                    <a:pt x="4671" y="1187"/>
                  </a:lnTo>
                  <a:lnTo>
                    <a:pt x="4693" y="921"/>
                  </a:lnTo>
                  <a:lnTo>
                    <a:pt x="4715" y="662"/>
                  </a:lnTo>
                  <a:lnTo>
                    <a:pt x="4736" y="426"/>
                  </a:lnTo>
                  <a:lnTo>
                    <a:pt x="4758" y="230"/>
                  </a:lnTo>
                  <a:lnTo>
                    <a:pt x="4780" y="90"/>
                  </a:lnTo>
                  <a:lnTo>
                    <a:pt x="4802" y="22"/>
                  </a:lnTo>
                  <a:lnTo>
                    <a:pt x="4811" y="23"/>
                  </a:lnTo>
                  <a:lnTo>
                    <a:pt x="4823" y="34"/>
                  </a:lnTo>
                  <a:lnTo>
                    <a:pt x="4845" y="114"/>
                  </a:lnTo>
                  <a:lnTo>
                    <a:pt x="4867" y="248"/>
                  </a:lnTo>
                  <a:lnTo>
                    <a:pt x="4888" y="420"/>
                  </a:lnTo>
                  <a:lnTo>
                    <a:pt x="4910" y="617"/>
                  </a:lnTo>
                  <a:lnTo>
                    <a:pt x="4932" y="824"/>
                  </a:lnTo>
                  <a:lnTo>
                    <a:pt x="4954" y="1027"/>
                  </a:lnTo>
                  <a:lnTo>
                    <a:pt x="4975" y="1212"/>
                  </a:lnTo>
                  <a:lnTo>
                    <a:pt x="4997" y="1364"/>
                  </a:lnTo>
                  <a:lnTo>
                    <a:pt x="5019" y="1469"/>
                  </a:lnTo>
                  <a:lnTo>
                    <a:pt x="5032" y="1499"/>
                  </a:lnTo>
                  <a:lnTo>
                    <a:pt x="5051" y="1520"/>
                  </a:lnTo>
                  <a:lnTo>
                    <a:pt x="5074" y="1533"/>
                  </a:lnTo>
                  <a:lnTo>
                    <a:pt x="5100" y="1542"/>
                  </a:lnTo>
                  <a:lnTo>
                    <a:pt x="5127" y="1546"/>
                  </a:lnTo>
                  <a:lnTo>
                    <a:pt x="5155" y="1548"/>
                  </a:lnTo>
                  <a:lnTo>
                    <a:pt x="5181" y="1550"/>
                  </a:lnTo>
                  <a:lnTo>
                    <a:pt x="5204" y="1552"/>
                  </a:lnTo>
                  <a:lnTo>
                    <a:pt x="5223" y="1557"/>
                  </a:lnTo>
                  <a:lnTo>
                    <a:pt x="5236" y="1567"/>
                  </a:lnTo>
                </a:path>
              </a:pathLst>
            </a:custGeom>
            <a:noFill/>
            <a:ln w="2857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4" name="textbox 124"/>
          <p:cNvSpPr/>
          <p:nvPr/>
        </p:nvSpPr>
        <p:spPr>
          <a:xfrm>
            <a:off x="-12700" y="-12700"/>
            <a:ext cx="6240145" cy="1304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住宅市场|商品房销售规模</a:t>
            </a:r>
            <a:endParaRPr lang="KaiTi" altLang="KaiTi" sz="1800"/>
          </a:p>
          <a:p>
            <a:pPr algn="r" rtl="0" eaLnBrk="0">
              <a:lnSpc>
                <a:spcPct val="95000"/>
              </a:lnSpc>
              <a:spcBef>
                <a:spcPts val="1452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根据统计局开发经营数据，</a:t>
            </a:r>
            <a:r>
              <a:rPr sz="1100" kern="0" spc="2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2022年1-12月，绵阳商品房销售面积为655.5万㎡，同比下降13.1</a:t>
            </a:r>
            <a:r>
              <a:rPr sz="11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%。</a:t>
            </a:r>
            <a:endParaRPr lang="KaiTi" altLang="KaiTi" sz="11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41000"/>
              </a:lnSpc>
            </a:pPr>
            <a:endParaRPr lang="Arial" altLang="Arial" sz="200"/>
          </a:p>
          <a:p>
            <a:pPr marL="381634" algn="l" rtl="0" eaLnBrk="0">
              <a:lnSpc>
                <a:spcPct val="95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2022年12月，全国商品房销售额为14660.2亿元，环比增长4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9.4%。</a:t>
            </a:r>
            <a:endParaRPr lang="KaiTi" altLang="KaiTi" sz="1100"/>
          </a:p>
        </p:txBody>
      </p:sp>
      <p:pic>
        <p:nvPicPr>
          <p:cNvPr id="126" name="picture 12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2461055" y="1636247"/>
            <a:ext cx="4213225" cy="187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2019年1月-2023年12月绵阳市商品房累计销售面积及销售额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同比增速</a:t>
            </a:r>
            <a:endParaRPr lang="KaiTi" altLang="KaiTi" sz="1100"/>
          </a:p>
        </p:txBody>
      </p:sp>
      <p:sp>
        <p:nvSpPr>
          <p:cNvPr id="130" name="textbox 130"/>
          <p:cNvSpPr/>
          <p:nvPr/>
        </p:nvSpPr>
        <p:spPr>
          <a:xfrm>
            <a:off x="430980" y="2375722"/>
            <a:ext cx="255270" cy="2543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algn="r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6364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-50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-100</a:t>
            </a:r>
            <a:endParaRPr lang="KaiTi" altLang="KaiTi" sz="900"/>
          </a:p>
        </p:txBody>
      </p:sp>
      <p:sp>
        <p:nvSpPr>
          <p:cNvPr id="132" name="textbox 132"/>
          <p:cNvSpPr/>
          <p:nvPr/>
        </p:nvSpPr>
        <p:spPr>
          <a:xfrm>
            <a:off x="8448983" y="2375722"/>
            <a:ext cx="252729" cy="2543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marL="24129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24129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7145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marL="15875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-50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-100</a:t>
            </a:r>
            <a:endParaRPr lang="KaiTi" altLang="KaiTi" sz="900"/>
          </a:p>
        </p:txBody>
      </p:sp>
      <p:sp>
        <p:nvSpPr>
          <p:cNvPr id="134" name="textbox 134"/>
          <p:cNvSpPr/>
          <p:nvPr/>
        </p:nvSpPr>
        <p:spPr>
          <a:xfrm>
            <a:off x="2907828" y="2099497"/>
            <a:ext cx="3309620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57"/>
              </a:lnSpc>
            </a:pPr>
            <a:endParaRPr lang="Arial" altLang="Arial" sz="100"/>
          </a:p>
          <a:p>
            <a:pPr marL="269875" algn="l" rtl="0" eaLnBrk="0">
              <a:lnSpc>
                <a:spcPct val="96000"/>
              </a:lnSpc>
              <a:tabLst>
                <a:tab pos="304800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商品房销售额同比增长率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商品房销售面积同比增长率</a:t>
            </a:r>
            <a:endParaRPr lang="KaiTi" altLang="KaiTi" sz="900"/>
          </a:p>
        </p:txBody>
      </p:sp>
      <p:sp>
        <p:nvSpPr>
          <p:cNvPr id="136" name="path"/>
          <p:cNvSpPr/>
          <p:nvPr/>
        </p:nvSpPr>
        <p:spPr>
          <a:xfrm>
            <a:off x="4554763" y="2154739"/>
            <a:ext cx="247650" cy="12700"/>
          </a:xfrm>
          <a:custGeom>
            <a:rect l="0" t="0" r="0" b="0"/>
            <a:pathLst>
              <a:path w="390" h="20">
                <a:moveTo>
                  <a:pt x="0" y="10"/>
                </a:moveTo>
                <a:lnTo>
                  <a:pt x="390" y="10"/>
                </a:lnTo>
              </a:path>
            </a:pathLst>
          </a:custGeom>
          <a:noFill/>
          <a:ln w="12700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path"/>
          <p:cNvSpPr/>
          <p:nvPr/>
        </p:nvSpPr>
        <p:spPr>
          <a:xfrm>
            <a:off x="2920528" y="2125466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" name="textbox 14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142" name="textbox 142"/>
          <p:cNvSpPr/>
          <p:nvPr/>
        </p:nvSpPr>
        <p:spPr>
          <a:xfrm rot="18000000">
            <a:off x="565294" y="4036748"/>
            <a:ext cx="35814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19:1-2</a:t>
            </a:r>
            <a:endParaRPr lang="KaiTi" altLang="KaiTi" sz="900"/>
          </a:p>
        </p:txBody>
      </p:sp>
      <p:sp>
        <p:nvSpPr>
          <p:cNvPr id="144" name="textbox 144"/>
          <p:cNvSpPr/>
          <p:nvPr/>
        </p:nvSpPr>
        <p:spPr>
          <a:xfrm rot="18000000">
            <a:off x="703571" y="4036276"/>
            <a:ext cx="35814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19:1-3</a:t>
            </a:r>
            <a:endParaRPr lang="KaiTi" altLang="KaiTi" sz="900"/>
          </a:p>
        </p:txBody>
      </p:sp>
      <p:sp>
        <p:nvSpPr>
          <p:cNvPr id="146" name="textbox 146"/>
          <p:cNvSpPr/>
          <p:nvPr/>
        </p:nvSpPr>
        <p:spPr>
          <a:xfrm rot="18000000">
            <a:off x="841502" y="4037319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19:1-4</a:t>
            </a:r>
            <a:endParaRPr lang="KaiTi" altLang="KaiTi" sz="900"/>
          </a:p>
        </p:txBody>
      </p:sp>
      <p:sp>
        <p:nvSpPr>
          <p:cNvPr id="148" name="textbox 148"/>
          <p:cNvSpPr/>
          <p:nvPr/>
        </p:nvSpPr>
        <p:spPr>
          <a:xfrm rot="18000000">
            <a:off x="980151" y="4036833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19:1-5</a:t>
            </a:r>
            <a:endParaRPr lang="KaiTi" altLang="KaiTi" sz="900"/>
          </a:p>
        </p:txBody>
      </p:sp>
      <p:sp>
        <p:nvSpPr>
          <p:cNvPr id="150" name="textbox 150"/>
          <p:cNvSpPr/>
          <p:nvPr/>
        </p:nvSpPr>
        <p:spPr>
          <a:xfrm rot="18000000">
            <a:off x="1117884" y="4036676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19:1-6</a:t>
            </a:r>
            <a:endParaRPr lang="KaiTi" altLang="KaiTi" sz="900"/>
          </a:p>
        </p:txBody>
      </p:sp>
      <p:sp>
        <p:nvSpPr>
          <p:cNvPr id="152" name="textbox 152"/>
          <p:cNvSpPr/>
          <p:nvPr/>
        </p:nvSpPr>
        <p:spPr>
          <a:xfrm rot="18000000">
            <a:off x="1255790" y="4037476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19:1-7</a:t>
            </a:r>
            <a:endParaRPr lang="KaiTi" altLang="KaiTi" sz="900"/>
          </a:p>
        </p:txBody>
      </p:sp>
      <p:sp>
        <p:nvSpPr>
          <p:cNvPr id="154" name="textbox 154"/>
          <p:cNvSpPr/>
          <p:nvPr/>
        </p:nvSpPr>
        <p:spPr>
          <a:xfrm rot="18000000">
            <a:off x="1393796" y="4036848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19:1-8</a:t>
            </a:r>
            <a:endParaRPr lang="KaiTi" altLang="KaiTi" sz="900"/>
          </a:p>
        </p:txBody>
      </p:sp>
      <p:sp>
        <p:nvSpPr>
          <p:cNvPr id="156" name="textbox 156"/>
          <p:cNvSpPr/>
          <p:nvPr/>
        </p:nvSpPr>
        <p:spPr>
          <a:xfrm rot="18000000">
            <a:off x="1531702" y="4036790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19:1-9</a:t>
            </a:r>
            <a:endParaRPr lang="KaiTi" altLang="KaiTi" sz="900"/>
          </a:p>
        </p:txBody>
      </p:sp>
      <p:sp>
        <p:nvSpPr>
          <p:cNvPr id="158" name="textbox 158"/>
          <p:cNvSpPr/>
          <p:nvPr/>
        </p:nvSpPr>
        <p:spPr>
          <a:xfrm rot="18000000">
            <a:off x="1627215" y="4061787"/>
            <a:ext cx="415290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19:1-10</a:t>
            </a:r>
            <a:endParaRPr lang="KaiTi" altLang="KaiTi" sz="900"/>
          </a:p>
        </p:txBody>
      </p:sp>
      <p:sp>
        <p:nvSpPr>
          <p:cNvPr id="160" name="textbox 160"/>
          <p:cNvSpPr/>
          <p:nvPr/>
        </p:nvSpPr>
        <p:spPr>
          <a:xfrm rot="18000000">
            <a:off x="1764676" y="4062066"/>
            <a:ext cx="41529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19:1-11</a:t>
            </a:r>
            <a:endParaRPr lang="KaiTi" altLang="KaiTi" sz="900"/>
          </a:p>
        </p:txBody>
      </p:sp>
      <p:sp>
        <p:nvSpPr>
          <p:cNvPr id="162" name="textbox 162"/>
          <p:cNvSpPr/>
          <p:nvPr/>
        </p:nvSpPr>
        <p:spPr>
          <a:xfrm rot="18000000">
            <a:off x="1902484" y="4061494"/>
            <a:ext cx="41529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19:1-12</a:t>
            </a:r>
            <a:endParaRPr lang="KaiTi" altLang="KaiTi" sz="900"/>
          </a:p>
        </p:txBody>
      </p:sp>
      <p:sp>
        <p:nvSpPr>
          <p:cNvPr id="164" name="textbox 164"/>
          <p:cNvSpPr/>
          <p:nvPr/>
        </p:nvSpPr>
        <p:spPr>
          <a:xfrm rot="18000000">
            <a:off x="2078368" y="4040832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20:1-2</a:t>
            </a:r>
            <a:endParaRPr lang="KaiTi" altLang="KaiTi" sz="900"/>
          </a:p>
        </p:txBody>
      </p:sp>
      <p:sp>
        <p:nvSpPr>
          <p:cNvPr id="166" name="textbox 166"/>
          <p:cNvSpPr/>
          <p:nvPr/>
        </p:nvSpPr>
        <p:spPr>
          <a:xfrm rot="18000000">
            <a:off x="2216646" y="4040361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20:1-3</a:t>
            </a:r>
            <a:endParaRPr lang="KaiTi" altLang="KaiTi" sz="900"/>
          </a:p>
        </p:txBody>
      </p:sp>
      <p:sp>
        <p:nvSpPr>
          <p:cNvPr id="168" name="textbox 168"/>
          <p:cNvSpPr/>
          <p:nvPr/>
        </p:nvSpPr>
        <p:spPr>
          <a:xfrm rot="18000000">
            <a:off x="2354577" y="4040947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20:1-4</a:t>
            </a:r>
            <a:endParaRPr lang="KaiTi" altLang="KaiTi" sz="900"/>
          </a:p>
        </p:txBody>
      </p:sp>
      <p:sp>
        <p:nvSpPr>
          <p:cNvPr id="170" name="textbox 170"/>
          <p:cNvSpPr/>
          <p:nvPr/>
        </p:nvSpPr>
        <p:spPr>
          <a:xfrm rot="18000000">
            <a:off x="2493226" y="4040461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20:1-5</a:t>
            </a:r>
            <a:endParaRPr lang="KaiTi" altLang="KaiTi" sz="900"/>
          </a:p>
        </p:txBody>
      </p:sp>
      <p:sp>
        <p:nvSpPr>
          <p:cNvPr id="172" name="textbox 172"/>
          <p:cNvSpPr/>
          <p:nvPr/>
        </p:nvSpPr>
        <p:spPr>
          <a:xfrm rot="18000000">
            <a:off x="2630958" y="4040303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20:1-6</a:t>
            </a:r>
            <a:endParaRPr lang="KaiTi" altLang="KaiTi" sz="900"/>
          </a:p>
        </p:txBody>
      </p:sp>
      <p:sp>
        <p:nvSpPr>
          <p:cNvPr id="174" name="textbox 174"/>
          <p:cNvSpPr/>
          <p:nvPr/>
        </p:nvSpPr>
        <p:spPr>
          <a:xfrm rot="18000000">
            <a:off x="2768865" y="4041104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20:1-7</a:t>
            </a:r>
            <a:endParaRPr lang="KaiTi" altLang="KaiTi" sz="900"/>
          </a:p>
        </p:txBody>
      </p:sp>
      <p:sp>
        <p:nvSpPr>
          <p:cNvPr id="176" name="textbox 176"/>
          <p:cNvSpPr/>
          <p:nvPr/>
        </p:nvSpPr>
        <p:spPr>
          <a:xfrm rot="18000000">
            <a:off x="2906870" y="4040475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20:1-8</a:t>
            </a:r>
            <a:endParaRPr lang="KaiTi" altLang="KaiTi" sz="900"/>
          </a:p>
        </p:txBody>
      </p:sp>
      <p:sp>
        <p:nvSpPr>
          <p:cNvPr id="178" name="textbox 178"/>
          <p:cNvSpPr/>
          <p:nvPr/>
        </p:nvSpPr>
        <p:spPr>
          <a:xfrm rot="18000000">
            <a:off x="3044776" y="4040418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20:1-9</a:t>
            </a:r>
            <a:endParaRPr lang="KaiTi" altLang="KaiTi" sz="900"/>
          </a:p>
        </p:txBody>
      </p:sp>
      <p:sp>
        <p:nvSpPr>
          <p:cNvPr id="180" name="textbox 180"/>
          <p:cNvSpPr/>
          <p:nvPr/>
        </p:nvSpPr>
        <p:spPr>
          <a:xfrm rot="18000000">
            <a:off x="3140290" y="4064521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20:1-10</a:t>
            </a:r>
            <a:endParaRPr lang="KaiTi" altLang="KaiTi" sz="900"/>
          </a:p>
        </p:txBody>
      </p:sp>
      <p:sp>
        <p:nvSpPr>
          <p:cNvPr id="182" name="textbox 182"/>
          <p:cNvSpPr/>
          <p:nvPr/>
        </p:nvSpPr>
        <p:spPr>
          <a:xfrm rot="18000000">
            <a:off x="3277751" y="4065693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20:1-11</a:t>
            </a:r>
            <a:endParaRPr lang="KaiTi" altLang="KaiTi" sz="900"/>
          </a:p>
        </p:txBody>
      </p:sp>
      <p:sp>
        <p:nvSpPr>
          <p:cNvPr id="184" name="textbox 184"/>
          <p:cNvSpPr/>
          <p:nvPr/>
        </p:nvSpPr>
        <p:spPr>
          <a:xfrm rot="18000000">
            <a:off x="3415558" y="4065578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20:1-12</a:t>
            </a:r>
            <a:endParaRPr lang="KaiTi" altLang="KaiTi" sz="900"/>
          </a:p>
        </p:txBody>
      </p:sp>
      <p:sp>
        <p:nvSpPr>
          <p:cNvPr id="186" name="textbox 186"/>
          <p:cNvSpPr/>
          <p:nvPr/>
        </p:nvSpPr>
        <p:spPr>
          <a:xfrm rot="18000000">
            <a:off x="3596253" y="4039839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21:1-2</a:t>
            </a:r>
            <a:endParaRPr lang="KaiTi" altLang="KaiTi" sz="900"/>
          </a:p>
        </p:txBody>
      </p:sp>
      <p:sp>
        <p:nvSpPr>
          <p:cNvPr id="188" name="textbox 188"/>
          <p:cNvSpPr/>
          <p:nvPr/>
        </p:nvSpPr>
        <p:spPr>
          <a:xfrm rot="18000000">
            <a:off x="3734530" y="403936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21:1-3</a:t>
            </a:r>
            <a:endParaRPr lang="KaiTi" altLang="KaiTi" sz="900"/>
          </a:p>
        </p:txBody>
      </p:sp>
      <p:sp>
        <p:nvSpPr>
          <p:cNvPr id="190" name="textbox 190"/>
          <p:cNvSpPr/>
          <p:nvPr/>
        </p:nvSpPr>
        <p:spPr>
          <a:xfrm rot="18000000">
            <a:off x="3872462" y="4039953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21:1-4</a:t>
            </a:r>
            <a:endParaRPr lang="KaiTi" altLang="KaiTi" sz="900"/>
          </a:p>
        </p:txBody>
      </p:sp>
      <p:sp>
        <p:nvSpPr>
          <p:cNvPr id="192" name="textbox 192"/>
          <p:cNvSpPr/>
          <p:nvPr/>
        </p:nvSpPr>
        <p:spPr>
          <a:xfrm rot="18000000">
            <a:off x="4011111" y="403946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21:1-5</a:t>
            </a:r>
            <a:endParaRPr lang="KaiTi" altLang="KaiTi" sz="900"/>
          </a:p>
        </p:txBody>
      </p:sp>
      <p:sp>
        <p:nvSpPr>
          <p:cNvPr id="194" name="textbox 194"/>
          <p:cNvSpPr/>
          <p:nvPr/>
        </p:nvSpPr>
        <p:spPr>
          <a:xfrm rot="18000000">
            <a:off x="4148844" y="4039311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21:1-6</a:t>
            </a:r>
            <a:endParaRPr lang="KaiTi" altLang="KaiTi" sz="900"/>
          </a:p>
        </p:txBody>
      </p:sp>
      <p:sp>
        <p:nvSpPr>
          <p:cNvPr id="196" name="textbox 196"/>
          <p:cNvSpPr/>
          <p:nvPr/>
        </p:nvSpPr>
        <p:spPr>
          <a:xfrm rot="18000000">
            <a:off x="4286749" y="4040111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21:1-7</a:t>
            </a:r>
            <a:endParaRPr lang="KaiTi" altLang="KaiTi" sz="900"/>
          </a:p>
        </p:txBody>
      </p:sp>
      <p:sp>
        <p:nvSpPr>
          <p:cNvPr id="198" name="textbox 198"/>
          <p:cNvSpPr/>
          <p:nvPr/>
        </p:nvSpPr>
        <p:spPr>
          <a:xfrm rot="18000000">
            <a:off x="4424755" y="4039482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21:1-8</a:t>
            </a:r>
            <a:endParaRPr lang="KaiTi" altLang="KaiTi" sz="900"/>
          </a:p>
        </p:txBody>
      </p:sp>
      <p:sp>
        <p:nvSpPr>
          <p:cNvPr id="200" name="textbox 200"/>
          <p:cNvSpPr/>
          <p:nvPr/>
        </p:nvSpPr>
        <p:spPr>
          <a:xfrm rot="18000000">
            <a:off x="4562662" y="403942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21:1-9</a:t>
            </a:r>
            <a:endParaRPr lang="KaiTi" altLang="KaiTi" sz="900"/>
          </a:p>
        </p:txBody>
      </p:sp>
      <p:sp>
        <p:nvSpPr>
          <p:cNvPr id="202" name="textbox 202"/>
          <p:cNvSpPr/>
          <p:nvPr/>
        </p:nvSpPr>
        <p:spPr>
          <a:xfrm rot="18000000">
            <a:off x="4658176" y="4064421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21:1-10</a:t>
            </a:r>
            <a:endParaRPr lang="KaiTi" altLang="KaiTi" sz="900"/>
          </a:p>
        </p:txBody>
      </p:sp>
      <p:sp>
        <p:nvSpPr>
          <p:cNvPr id="204" name="textbox 204"/>
          <p:cNvSpPr/>
          <p:nvPr/>
        </p:nvSpPr>
        <p:spPr>
          <a:xfrm rot="18000000">
            <a:off x="4795636" y="4064700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21:1-11</a:t>
            </a:r>
            <a:endParaRPr lang="KaiTi" altLang="KaiTi" sz="900"/>
          </a:p>
        </p:txBody>
      </p:sp>
      <p:sp>
        <p:nvSpPr>
          <p:cNvPr id="206" name="textbox 206"/>
          <p:cNvSpPr/>
          <p:nvPr/>
        </p:nvSpPr>
        <p:spPr>
          <a:xfrm rot="18000000">
            <a:off x="4933443" y="4064586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21:1-12</a:t>
            </a:r>
            <a:endParaRPr lang="KaiTi" altLang="KaiTi" sz="900"/>
          </a:p>
        </p:txBody>
      </p:sp>
      <p:sp>
        <p:nvSpPr>
          <p:cNvPr id="208" name="textbox 208"/>
          <p:cNvSpPr/>
          <p:nvPr/>
        </p:nvSpPr>
        <p:spPr>
          <a:xfrm rot="18000000">
            <a:off x="5114311" y="4039839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22:1-2</a:t>
            </a:r>
            <a:endParaRPr lang="KaiTi" altLang="KaiTi" sz="900"/>
          </a:p>
        </p:txBody>
      </p:sp>
      <p:sp>
        <p:nvSpPr>
          <p:cNvPr id="210" name="textbox 210"/>
          <p:cNvSpPr/>
          <p:nvPr/>
        </p:nvSpPr>
        <p:spPr>
          <a:xfrm rot="18000000">
            <a:off x="5252589" y="403936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22:1-3</a:t>
            </a:r>
            <a:endParaRPr lang="KaiTi" altLang="KaiTi" sz="900"/>
          </a:p>
        </p:txBody>
      </p:sp>
      <p:sp>
        <p:nvSpPr>
          <p:cNvPr id="212" name="textbox 212"/>
          <p:cNvSpPr/>
          <p:nvPr/>
        </p:nvSpPr>
        <p:spPr>
          <a:xfrm rot="18000000">
            <a:off x="5390520" y="4039954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22:1-4</a:t>
            </a:r>
            <a:endParaRPr lang="KaiTi" altLang="KaiTi" sz="900"/>
          </a:p>
        </p:txBody>
      </p:sp>
      <p:sp>
        <p:nvSpPr>
          <p:cNvPr id="214" name="textbox 214"/>
          <p:cNvSpPr/>
          <p:nvPr/>
        </p:nvSpPr>
        <p:spPr>
          <a:xfrm rot="18000000">
            <a:off x="5529169" y="4039467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22:1-5</a:t>
            </a:r>
            <a:endParaRPr lang="KaiTi" altLang="KaiTi" sz="900"/>
          </a:p>
        </p:txBody>
      </p:sp>
      <p:sp>
        <p:nvSpPr>
          <p:cNvPr id="216" name="textbox 216"/>
          <p:cNvSpPr/>
          <p:nvPr/>
        </p:nvSpPr>
        <p:spPr>
          <a:xfrm rot="18000000">
            <a:off x="5666902" y="4039310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22:1-6</a:t>
            </a:r>
            <a:endParaRPr lang="KaiTi" altLang="KaiTi" sz="900"/>
          </a:p>
        </p:txBody>
      </p:sp>
      <p:sp>
        <p:nvSpPr>
          <p:cNvPr id="218" name="textbox 218"/>
          <p:cNvSpPr/>
          <p:nvPr/>
        </p:nvSpPr>
        <p:spPr>
          <a:xfrm rot="18000000">
            <a:off x="5804808" y="4040111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22:1-7</a:t>
            </a:r>
            <a:endParaRPr lang="KaiTi" altLang="KaiTi" sz="900"/>
          </a:p>
        </p:txBody>
      </p:sp>
      <p:sp>
        <p:nvSpPr>
          <p:cNvPr id="220" name="textbox 220"/>
          <p:cNvSpPr/>
          <p:nvPr/>
        </p:nvSpPr>
        <p:spPr>
          <a:xfrm rot="18000000">
            <a:off x="5942814" y="4039482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22:1-8</a:t>
            </a:r>
            <a:endParaRPr lang="KaiTi" altLang="KaiTi" sz="900"/>
          </a:p>
        </p:txBody>
      </p:sp>
      <p:sp>
        <p:nvSpPr>
          <p:cNvPr id="222" name="textbox 222"/>
          <p:cNvSpPr/>
          <p:nvPr/>
        </p:nvSpPr>
        <p:spPr>
          <a:xfrm rot="18000000">
            <a:off x="6080720" y="403942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22:1-9</a:t>
            </a:r>
            <a:endParaRPr lang="KaiTi" altLang="KaiTi" sz="900"/>
          </a:p>
        </p:txBody>
      </p:sp>
      <p:sp>
        <p:nvSpPr>
          <p:cNvPr id="224" name="textbox 224"/>
          <p:cNvSpPr/>
          <p:nvPr/>
        </p:nvSpPr>
        <p:spPr>
          <a:xfrm rot="18000000">
            <a:off x="6176234" y="4064421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22:1-10</a:t>
            </a:r>
            <a:endParaRPr lang="KaiTi" altLang="KaiTi" sz="900"/>
          </a:p>
        </p:txBody>
      </p:sp>
      <p:sp>
        <p:nvSpPr>
          <p:cNvPr id="226" name="textbox 226"/>
          <p:cNvSpPr/>
          <p:nvPr/>
        </p:nvSpPr>
        <p:spPr>
          <a:xfrm rot="18000000">
            <a:off x="6313694" y="4064699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22:1-11</a:t>
            </a:r>
            <a:endParaRPr lang="KaiTi" altLang="KaiTi" sz="900"/>
          </a:p>
        </p:txBody>
      </p:sp>
      <p:sp>
        <p:nvSpPr>
          <p:cNvPr id="228" name="textbox 228"/>
          <p:cNvSpPr/>
          <p:nvPr/>
        </p:nvSpPr>
        <p:spPr>
          <a:xfrm rot="18000000">
            <a:off x="6451502" y="4064585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22:1-12</a:t>
            </a:r>
            <a:endParaRPr lang="KaiTi" altLang="KaiTi" sz="900"/>
          </a:p>
        </p:txBody>
      </p:sp>
      <p:sp>
        <p:nvSpPr>
          <p:cNvPr id="230" name="textbox 230"/>
          <p:cNvSpPr/>
          <p:nvPr/>
        </p:nvSpPr>
        <p:spPr>
          <a:xfrm rot="18000000">
            <a:off x="6632369" y="4039839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23:1-2</a:t>
            </a:r>
            <a:endParaRPr lang="KaiTi" altLang="KaiTi" sz="900"/>
          </a:p>
        </p:txBody>
      </p:sp>
      <p:sp>
        <p:nvSpPr>
          <p:cNvPr id="232" name="textbox 232"/>
          <p:cNvSpPr/>
          <p:nvPr/>
        </p:nvSpPr>
        <p:spPr>
          <a:xfrm rot="18000000">
            <a:off x="6770647" y="403936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23:1-3</a:t>
            </a:r>
            <a:endParaRPr lang="KaiTi" altLang="KaiTi" sz="900"/>
          </a:p>
        </p:txBody>
      </p:sp>
      <p:sp>
        <p:nvSpPr>
          <p:cNvPr id="234" name="textbox 234"/>
          <p:cNvSpPr/>
          <p:nvPr/>
        </p:nvSpPr>
        <p:spPr>
          <a:xfrm rot="18000000">
            <a:off x="6908578" y="4039953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23:1-4</a:t>
            </a:r>
            <a:endParaRPr lang="KaiTi" altLang="KaiTi" sz="900"/>
          </a:p>
        </p:txBody>
      </p:sp>
      <p:sp>
        <p:nvSpPr>
          <p:cNvPr id="236" name="textbox 236"/>
          <p:cNvSpPr/>
          <p:nvPr/>
        </p:nvSpPr>
        <p:spPr>
          <a:xfrm rot="18000000">
            <a:off x="7047225" y="4039467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23:1-5</a:t>
            </a:r>
            <a:endParaRPr lang="KaiTi" altLang="KaiTi" sz="900"/>
          </a:p>
        </p:txBody>
      </p:sp>
      <p:sp>
        <p:nvSpPr>
          <p:cNvPr id="238" name="textbox 238"/>
          <p:cNvSpPr/>
          <p:nvPr/>
        </p:nvSpPr>
        <p:spPr>
          <a:xfrm rot="18000000">
            <a:off x="7184959" y="4039310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23:1-6</a:t>
            </a:r>
            <a:endParaRPr lang="KaiTi" altLang="KaiTi" sz="900"/>
          </a:p>
        </p:txBody>
      </p:sp>
      <p:sp>
        <p:nvSpPr>
          <p:cNvPr id="240" name="textbox 240"/>
          <p:cNvSpPr/>
          <p:nvPr/>
        </p:nvSpPr>
        <p:spPr>
          <a:xfrm rot="18000000">
            <a:off x="7322866" y="4040111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23:1-7</a:t>
            </a:r>
            <a:endParaRPr lang="KaiTi" altLang="KaiTi" sz="900"/>
          </a:p>
        </p:txBody>
      </p:sp>
      <p:sp>
        <p:nvSpPr>
          <p:cNvPr id="242" name="textbox 242"/>
          <p:cNvSpPr/>
          <p:nvPr/>
        </p:nvSpPr>
        <p:spPr>
          <a:xfrm rot="18000000">
            <a:off x="7460871" y="4039481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23:1-8</a:t>
            </a:r>
            <a:endParaRPr lang="KaiTi" altLang="KaiTi" sz="900"/>
          </a:p>
        </p:txBody>
      </p:sp>
      <p:sp>
        <p:nvSpPr>
          <p:cNvPr id="244" name="textbox 244"/>
          <p:cNvSpPr/>
          <p:nvPr/>
        </p:nvSpPr>
        <p:spPr>
          <a:xfrm rot="18000000">
            <a:off x="7598776" y="4039423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23:1-9</a:t>
            </a:r>
            <a:endParaRPr lang="KaiTi" altLang="KaiTi" sz="900"/>
          </a:p>
        </p:txBody>
      </p:sp>
      <p:sp>
        <p:nvSpPr>
          <p:cNvPr id="246" name="textbox 246"/>
          <p:cNvSpPr/>
          <p:nvPr/>
        </p:nvSpPr>
        <p:spPr>
          <a:xfrm rot="18000000">
            <a:off x="7694290" y="4064422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23:1-10</a:t>
            </a:r>
            <a:endParaRPr lang="KaiTi" altLang="KaiTi" sz="900"/>
          </a:p>
        </p:txBody>
      </p:sp>
      <p:sp>
        <p:nvSpPr>
          <p:cNvPr id="248" name="textbox 248"/>
          <p:cNvSpPr/>
          <p:nvPr/>
        </p:nvSpPr>
        <p:spPr>
          <a:xfrm rot="18000000">
            <a:off x="7831753" y="4064699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23:1-11</a:t>
            </a:r>
            <a:endParaRPr lang="KaiTi" altLang="KaiTi" sz="900"/>
          </a:p>
        </p:txBody>
      </p:sp>
      <p:sp>
        <p:nvSpPr>
          <p:cNvPr id="250" name="textbox 250"/>
          <p:cNvSpPr/>
          <p:nvPr/>
        </p:nvSpPr>
        <p:spPr>
          <a:xfrm rot="18000000">
            <a:off x="7969557" y="4064586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23:1-12</a:t>
            </a:r>
            <a:endParaRPr lang="KaiTi" altLang="KaiTi" sz="900"/>
          </a:p>
        </p:txBody>
      </p:sp>
      <p:sp>
        <p:nvSpPr>
          <p:cNvPr id="252" name="textbox 252"/>
          <p:cNvSpPr/>
          <p:nvPr/>
        </p:nvSpPr>
        <p:spPr>
          <a:xfrm>
            <a:off x="8535508" y="1853118"/>
            <a:ext cx="8001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  <p:sp>
        <p:nvSpPr>
          <p:cNvPr id="254" name="textbox 254"/>
          <p:cNvSpPr/>
          <p:nvPr/>
        </p:nvSpPr>
        <p:spPr>
          <a:xfrm>
            <a:off x="898047" y="1853118"/>
            <a:ext cx="8001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6" name="picture 25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63429" y="2413819"/>
            <a:ext cx="7660140" cy="2012920"/>
          </a:xfrm>
          <a:prstGeom prst="rect">
            <a:avLst/>
          </a:prstGeom>
        </p:spPr>
      </p:pic>
      <p:sp>
        <p:nvSpPr>
          <p:cNvPr id="258" name="textbox 258"/>
          <p:cNvSpPr/>
          <p:nvPr/>
        </p:nvSpPr>
        <p:spPr>
          <a:xfrm>
            <a:off x="-12700" y="-12700"/>
            <a:ext cx="8894444" cy="774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住宅市场|开施工面积</a:t>
            </a:r>
            <a:endParaRPr lang="KaiTi" altLang="KaiTi" sz="18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10021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根据统计局开发经营数据，</a:t>
            </a:r>
            <a:r>
              <a:rPr sz="1100" kern="0" spc="2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2022年1-12月，房屋施工面积为2967.57万㎡，同比下降3.90%；全国房屋竣工86222.22万㎡，同比下降14.98%。</a:t>
            </a:r>
            <a:endParaRPr lang="KaiTi" altLang="KaiTi" sz="1100"/>
          </a:p>
        </p:txBody>
      </p:sp>
      <p:pic>
        <p:nvPicPr>
          <p:cNvPr id="260" name="picture 26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262" name="textbox 262"/>
          <p:cNvSpPr/>
          <p:nvPr/>
        </p:nvSpPr>
        <p:spPr>
          <a:xfrm>
            <a:off x="2391205" y="1636247"/>
            <a:ext cx="4352925" cy="187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2019年1月-2023年12月绵阳市房屋累计新开工和施工面积及其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同比增速</a:t>
            </a:r>
            <a:endParaRPr lang="KaiTi" altLang="KaiTi" sz="1100"/>
          </a:p>
        </p:txBody>
      </p:sp>
      <p:sp>
        <p:nvSpPr>
          <p:cNvPr id="264" name="textbox 264"/>
          <p:cNvSpPr/>
          <p:nvPr/>
        </p:nvSpPr>
        <p:spPr>
          <a:xfrm>
            <a:off x="432237" y="2375265"/>
            <a:ext cx="254000" cy="21348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3334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3500</a:t>
            </a:r>
            <a:endParaRPr lang="KaiTi" altLang="KaiTi" sz="900"/>
          </a:p>
          <a:p>
            <a:pPr marL="13334" algn="l" rtl="0" eaLnBrk="0">
              <a:lnSpc>
                <a:spcPct val="79000"/>
              </a:lnSpc>
              <a:spcBef>
                <a:spcPts val="139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39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39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139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1500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139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</a:t>
            </a:r>
            <a:endParaRPr lang="KaiTi" altLang="KaiTi" sz="900"/>
          </a:p>
          <a:p>
            <a:pPr marL="71119" algn="l" rtl="0" eaLnBrk="0">
              <a:lnSpc>
                <a:spcPct val="79000"/>
              </a:lnSpc>
              <a:spcBef>
                <a:spcPts val="139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</a:t>
            </a:r>
            <a:endParaRPr lang="KaiTi" altLang="KaiTi" sz="900"/>
          </a:p>
          <a:p>
            <a:pPr algn="l" rtl="0" eaLnBrk="0">
              <a:lnSpc>
                <a:spcPct val="105000"/>
              </a:lnSpc>
            </a:pPr>
            <a:endParaRPr lang="Arial" altLang="Arial" sz="1100"/>
          </a:p>
          <a:p>
            <a:pPr algn="l" rtl="0" eaLnBrk="0">
              <a:lnSpc>
                <a:spcPct val="9152"/>
              </a:lnSpc>
            </a:pPr>
            <a:endParaRPr lang="Arial" altLang="Arial" sz="100"/>
          </a:p>
          <a:p>
            <a:pPr algn="r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266" name="textbox 266"/>
          <p:cNvSpPr/>
          <p:nvPr/>
        </p:nvSpPr>
        <p:spPr>
          <a:xfrm>
            <a:off x="2590391" y="2099497"/>
            <a:ext cx="3944620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57"/>
              </a:lnSpc>
            </a:pPr>
            <a:endParaRPr lang="Arial" altLang="Arial" sz="100"/>
          </a:p>
          <a:p>
            <a:pPr marL="269875" algn="l" rtl="0" eaLnBrk="0">
              <a:lnSpc>
                <a:spcPct val="96000"/>
              </a:lnSpc>
              <a:tabLst>
                <a:tab pos="300354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施工面积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新开工面积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施工面积同比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新开工面积同比</a:t>
            </a:r>
            <a:endParaRPr lang="KaiTi" altLang="KaiTi" sz="9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5447001" y="2130926"/>
            <a:ext cx="247650" cy="60325"/>
            <a:chExt cx="247650" cy="60325"/>
          </a:xfrm>
        </p:grpSpPr>
        <p:sp>
          <p:nvSpPr>
            <p:cNvPr id="268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4387822" y="2130926"/>
            <a:ext cx="247650" cy="60325"/>
            <a:chExt cx="247650" cy="60325"/>
          </a:xfrm>
        </p:grpSpPr>
        <p:sp>
          <p:nvSpPr>
            <p:cNvPr id="272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6" name="path"/>
          <p:cNvSpPr/>
          <p:nvPr/>
        </p:nvSpPr>
        <p:spPr>
          <a:xfrm>
            <a:off x="3436910" y="2125466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E86CE">
              <a:alpha val="100000"/>
            </a:srgbClr>
          </a:solidFill>
          <a:ln w="9525" cap="flat">
            <a:solidFill>
              <a:srgbClr val="3E86CE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8" name="path"/>
          <p:cNvSpPr/>
          <p:nvPr/>
        </p:nvSpPr>
        <p:spPr>
          <a:xfrm>
            <a:off x="2603091" y="2125466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0" name="textbox 280"/>
          <p:cNvSpPr/>
          <p:nvPr/>
        </p:nvSpPr>
        <p:spPr>
          <a:xfrm>
            <a:off x="8505676" y="1853118"/>
            <a:ext cx="198754" cy="26568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41909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24765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</a:t>
            </a:r>
            <a:endParaRPr lang="KaiTi" altLang="KaiTi" sz="900"/>
          </a:p>
          <a:p>
            <a:pPr marL="24765" algn="l" rtl="0" eaLnBrk="0">
              <a:lnSpc>
                <a:spcPct val="79000"/>
              </a:lnSpc>
              <a:spcBef>
                <a:spcPts val="897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marL="13970" algn="l" rtl="0" eaLnBrk="0">
              <a:lnSpc>
                <a:spcPct val="79000"/>
              </a:lnSpc>
              <a:spcBef>
                <a:spcPts val="89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</a:t>
            </a:r>
            <a:endParaRPr lang="KaiTi" altLang="KaiTi" sz="900"/>
          </a:p>
          <a:p>
            <a:pPr marL="15240" algn="l" rtl="0" eaLnBrk="0">
              <a:lnSpc>
                <a:spcPct val="79000"/>
              </a:lnSpc>
              <a:spcBef>
                <a:spcPts val="89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89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</a:t>
            </a:r>
            <a:endParaRPr lang="KaiTi" altLang="KaiTi" sz="900"/>
          </a:p>
          <a:p>
            <a:pPr marL="14604" algn="l" rtl="0" eaLnBrk="0">
              <a:lnSpc>
                <a:spcPct val="79000"/>
              </a:lnSpc>
              <a:spcBef>
                <a:spcPts val="89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endParaRPr lang="KaiTi" altLang="KaiTi" sz="900"/>
          </a:p>
          <a:p>
            <a:pPr marL="17779" algn="l" rtl="0" eaLnBrk="0">
              <a:lnSpc>
                <a:spcPct val="79000"/>
              </a:lnSpc>
              <a:spcBef>
                <a:spcPts val="89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marL="16509" algn="l" rtl="0" eaLnBrk="0">
              <a:lnSpc>
                <a:spcPct val="79000"/>
              </a:lnSpc>
              <a:spcBef>
                <a:spcPts val="89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-20</a:t>
            </a:r>
            <a:endParaRPr lang="KaiTi" altLang="KaiTi" sz="900"/>
          </a:p>
          <a:p>
            <a:pPr marL="16509" algn="l" rtl="0" eaLnBrk="0">
              <a:lnSpc>
                <a:spcPct val="79000"/>
              </a:lnSpc>
              <a:spcBef>
                <a:spcPts val="89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-40</a:t>
            </a:r>
            <a:endParaRPr lang="KaiTi" altLang="KaiTi" sz="900"/>
          </a:p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16509" algn="l" rtl="0" eaLnBrk="0">
              <a:lnSpc>
                <a:spcPct val="79000"/>
              </a:lnSpc>
              <a:spcBef>
                <a:spcPts val="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-60</a:t>
            </a:r>
            <a:endParaRPr lang="KaiTi" altLang="KaiTi" sz="900"/>
          </a:p>
        </p:txBody>
      </p:sp>
      <p:sp>
        <p:nvSpPr>
          <p:cNvPr id="282" name="textbox 282"/>
          <p:cNvSpPr/>
          <p:nvPr/>
        </p:nvSpPr>
        <p:spPr>
          <a:xfrm rot="18000000">
            <a:off x="565814" y="4591625"/>
            <a:ext cx="35814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19:1-2</a:t>
            </a:r>
            <a:endParaRPr lang="KaiTi" altLang="KaiTi" sz="900"/>
          </a:p>
        </p:txBody>
      </p:sp>
      <p:sp>
        <p:nvSpPr>
          <p:cNvPr id="284" name="textbox 284"/>
          <p:cNvSpPr/>
          <p:nvPr/>
        </p:nvSpPr>
        <p:spPr>
          <a:xfrm rot="18000000">
            <a:off x="705130" y="4591153"/>
            <a:ext cx="35814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19:1-3</a:t>
            </a:r>
            <a:endParaRPr lang="KaiTi" altLang="KaiTi" sz="900"/>
          </a:p>
        </p:txBody>
      </p:sp>
      <p:sp>
        <p:nvSpPr>
          <p:cNvPr id="286" name="textbox 286"/>
          <p:cNvSpPr/>
          <p:nvPr/>
        </p:nvSpPr>
        <p:spPr>
          <a:xfrm rot="18000000">
            <a:off x="844100" y="4592196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19:1-4</a:t>
            </a:r>
            <a:endParaRPr lang="KaiTi" altLang="KaiTi" sz="900"/>
          </a:p>
        </p:txBody>
      </p:sp>
      <p:sp>
        <p:nvSpPr>
          <p:cNvPr id="288" name="textbox 288"/>
          <p:cNvSpPr/>
          <p:nvPr/>
        </p:nvSpPr>
        <p:spPr>
          <a:xfrm rot="18000000">
            <a:off x="983788" y="4591711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19:1-5</a:t>
            </a:r>
            <a:endParaRPr lang="KaiTi" altLang="KaiTi" sz="900"/>
          </a:p>
        </p:txBody>
      </p:sp>
      <p:sp>
        <p:nvSpPr>
          <p:cNvPr id="290" name="textbox 290"/>
          <p:cNvSpPr/>
          <p:nvPr/>
        </p:nvSpPr>
        <p:spPr>
          <a:xfrm rot="18000000">
            <a:off x="1122560" y="4591553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19:1-6</a:t>
            </a:r>
            <a:endParaRPr lang="KaiTi" altLang="KaiTi" sz="900"/>
          </a:p>
        </p:txBody>
      </p:sp>
      <p:sp>
        <p:nvSpPr>
          <p:cNvPr id="292" name="textbox 292"/>
          <p:cNvSpPr/>
          <p:nvPr/>
        </p:nvSpPr>
        <p:spPr>
          <a:xfrm rot="18000000">
            <a:off x="1261505" y="4592354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19:1-7</a:t>
            </a:r>
            <a:endParaRPr lang="KaiTi" altLang="KaiTi" sz="900"/>
          </a:p>
        </p:txBody>
      </p:sp>
      <p:sp>
        <p:nvSpPr>
          <p:cNvPr id="294" name="textbox 294"/>
          <p:cNvSpPr/>
          <p:nvPr/>
        </p:nvSpPr>
        <p:spPr>
          <a:xfrm rot="18000000">
            <a:off x="1400550" y="4591725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19:1-8</a:t>
            </a:r>
            <a:endParaRPr lang="KaiTi" altLang="KaiTi" sz="900"/>
          </a:p>
        </p:txBody>
      </p:sp>
      <p:sp>
        <p:nvSpPr>
          <p:cNvPr id="296" name="textbox 296"/>
          <p:cNvSpPr/>
          <p:nvPr/>
        </p:nvSpPr>
        <p:spPr>
          <a:xfrm rot="18000000">
            <a:off x="1539495" y="4591668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19:1-9</a:t>
            </a:r>
            <a:endParaRPr lang="KaiTi" altLang="KaiTi" sz="900"/>
          </a:p>
        </p:txBody>
      </p:sp>
      <p:sp>
        <p:nvSpPr>
          <p:cNvPr id="298" name="textbox 298"/>
          <p:cNvSpPr/>
          <p:nvPr/>
        </p:nvSpPr>
        <p:spPr>
          <a:xfrm rot="18000000">
            <a:off x="1636048" y="4616665"/>
            <a:ext cx="415290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19:1-10</a:t>
            </a:r>
            <a:endParaRPr lang="KaiTi" altLang="KaiTi" sz="900"/>
          </a:p>
        </p:txBody>
      </p:sp>
      <p:sp>
        <p:nvSpPr>
          <p:cNvPr id="300" name="textbox 300"/>
          <p:cNvSpPr/>
          <p:nvPr/>
        </p:nvSpPr>
        <p:spPr>
          <a:xfrm rot="18000000">
            <a:off x="1774548" y="4616943"/>
            <a:ext cx="41529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19:1-11</a:t>
            </a:r>
            <a:endParaRPr lang="KaiTi" altLang="KaiTi" sz="900"/>
          </a:p>
        </p:txBody>
      </p:sp>
      <p:sp>
        <p:nvSpPr>
          <p:cNvPr id="302" name="textbox 302"/>
          <p:cNvSpPr/>
          <p:nvPr/>
        </p:nvSpPr>
        <p:spPr>
          <a:xfrm rot="18000000">
            <a:off x="1913394" y="4616372"/>
            <a:ext cx="41529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19:1-12</a:t>
            </a:r>
            <a:endParaRPr lang="KaiTi" altLang="KaiTi" sz="900"/>
          </a:p>
        </p:txBody>
      </p:sp>
      <p:sp>
        <p:nvSpPr>
          <p:cNvPr id="304" name="textbox 304"/>
          <p:cNvSpPr/>
          <p:nvPr/>
        </p:nvSpPr>
        <p:spPr>
          <a:xfrm rot="18000000">
            <a:off x="2090318" y="4595709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20:1-2</a:t>
            </a:r>
            <a:endParaRPr lang="KaiTi" altLang="KaiTi" sz="900"/>
          </a:p>
        </p:txBody>
      </p:sp>
      <p:sp>
        <p:nvSpPr>
          <p:cNvPr id="306" name="textbox 306"/>
          <p:cNvSpPr/>
          <p:nvPr/>
        </p:nvSpPr>
        <p:spPr>
          <a:xfrm rot="18000000">
            <a:off x="2229634" y="4595238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20:1-3</a:t>
            </a:r>
            <a:endParaRPr lang="KaiTi" altLang="KaiTi" sz="900"/>
          </a:p>
        </p:txBody>
      </p:sp>
      <p:sp>
        <p:nvSpPr>
          <p:cNvPr id="308" name="textbox 308"/>
          <p:cNvSpPr/>
          <p:nvPr/>
        </p:nvSpPr>
        <p:spPr>
          <a:xfrm rot="18000000">
            <a:off x="2368605" y="4595824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20:1-4</a:t>
            </a:r>
            <a:endParaRPr lang="KaiTi" altLang="KaiTi" sz="900"/>
          </a:p>
        </p:txBody>
      </p:sp>
      <p:sp>
        <p:nvSpPr>
          <p:cNvPr id="310" name="textbox 310"/>
          <p:cNvSpPr/>
          <p:nvPr/>
        </p:nvSpPr>
        <p:spPr>
          <a:xfrm rot="18000000">
            <a:off x="2508292" y="4595338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20:1-5</a:t>
            </a:r>
            <a:endParaRPr lang="KaiTi" altLang="KaiTi" sz="900"/>
          </a:p>
        </p:txBody>
      </p:sp>
      <p:sp>
        <p:nvSpPr>
          <p:cNvPr id="312" name="textbox 312"/>
          <p:cNvSpPr/>
          <p:nvPr/>
        </p:nvSpPr>
        <p:spPr>
          <a:xfrm rot="18000000">
            <a:off x="2647064" y="4595181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20:1-6</a:t>
            </a:r>
            <a:endParaRPr lang="KaiTi" altLang="KaiTi" sz="900"/>
          </a:p>
        </p:txBody>
      </p:sp>
      <p:sp>
        <p:nvSpPr>
          <p:cNvPr id="314" name="textbox 314"/>
          <p:cNvSpPr/>
          <p:nvPr/>
        </p:nvSpPr>
        <p:spPr>
          <a:xfrm rot="18000000">
            <a:off x="2786010" y="4595981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20:1-7</a:t>
            </a:r>
            <a:endParaRPr lang="KaiTi" altLang="KaiTi" sz="900"/>
          </a:p>
        </p:txBody>
      </p:sp>
      <p:sp>
        <p:nvSpPr>
          <p:cNvPr id="316" name="textbox 316"/>
          <p:cNvSpPr/>
          <p:nvPr/>
        </p:nvSpPr>
        <p:spPr>
          <a:xfrm rot="18000000">
            <a:off x="2925054" y="4595352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20:1-8</a:t>
            </a:r>
            <a:endParaRPr lang="KaiTi" altLang="KaiTi" sz="900"/>
          </a:p>
        </p:txBody>
      </p:sp>
      <p:sp>
        <p:nvSpPr>
          <p:cNvPr id="318" name="textbox 318"/>
          <p:cNvSpPr/>
          <p:nvPr/>
        </p:nvSpPr>
        <p:spPr>
          <a:xfrm rot="18000000">
            <a:off x="3064000" y="4595295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20:1-9</a:t>
            </a:r>
            <a:endParaRPr lang="KaiTi" altLang="KaiTi" sz="900"/>
          </a:p>
        </p:txBody>
      </p:sp>
      <p:sp>
        <p:nvSpPr>
          <p:cNvPr id="320" name="textbox 320"/>
          <p:cNvSpPr/>
          <p:nvPr/>
        </p:nvSpPr>
        <p:spPr>
          <a:xfrm rot="18000000">
            <a:off x="3160553" y="4619399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20:1-10</a:t>
            </a:r>
            <a:endParaRPr lang="KaiTi" altLang="KaiTi" sz="900"/>
          </a:p>
        </p:txBody>
      </p:sp>
      <p:sp>
        <p:nvSpPr>
          <p:cNvPr id="322" name="textbox 322"/>
          <p:cNvSpPr/>
          <p:nvPr/>
        </p:nvSpPr>
        <p:spPr>
          <a:xfrm rot="18000000">
            <a:off x="3299052" y="4620571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20:1-11</a:t>
            </a:r>
            <a:endParaRPr lang="KaiTi" altLang="KaiTi" sz="900"/>
          </a:p>
        </p:txBody>
      </p:sp>
      <p:sp>
        <p:nvSpPr>
          <p:cNvPr id="324" name="textbox 324"/>
          <p:cNvSpPr/>
          <p:nvPr/>
        </p:nvSpPr>
        <p:spPr>
          <a:xfrm rot="18000000">
            <a:off x="3437899" y="4620456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20:1-12</a:t>
            </a:r>
            <a:endParaRPr lang="KaiTi" altLang="KaiTi" sz="900"/>
          </a:p>
        </p:txBody>
      </p:sp>
      <p:sp>
        <p:nvSpPr>
          <p:cNvPr id="326" name="textbox 326"/>
          <p:cNvSpPr/>
          <p:nvPr/>
        </p:nvSpPr>
        <p:spPr>
          <a:xfrm rot="18000000">
            <a:off x="3619632" y="4594716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21:1-2</a:t>
            </a:r>
            <a:endParaRPr lang="KaiTi" altLang="KaiTi" sz="900"/>
          </a:p>
        </p:txBody>
      </p:sp>
      <p:sp>
        <p:nvSpPr>
          <p:cNvPr id="328" name="textbox 328"/>
          <p:cNvSpPr/>
          <p:nvPr/>
        </p:nvSpPr>
        <p:spPr>
          <a:xfrm rot="18000000">
            <a:off x="3758949" y="459424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21:1-3</a:t>
            </a:r>
            <a:endParaRPr lang="KaiTi" altLang="KaiTi" sz="900"/>
          </a:p>
        </p:txBody>
      </p:sp>
      <p:sp>
        <p:nvSpPr>
          <p:cNvPr id="330" name="textbox 330"/>
          <p:cNvSpPr/>
          <p:nvPr/>
        </p:nvSpPr>
        <p:spPr>
          <a:xfrm rot="18000000">
            <a:off x="3897920" y="4594831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21:1-4</a:t>
            </a:r>
            <a:endParaRPr lang="KaiTi" altLang="KaiTi" sz="900"/>
          </a:p>
        </p:txBody>
      </p:sp>
      <p:sp>
        <p:nvSpPr>
          <p:cNvPr id="332" name="textbox 332"/>
          <p:cNvSpPr/>
          <p:nvPr/>
        </p:nvSpPr>
        <p:spPr>
          <a:xfrm rot="18000000">
            <a:off x="4037607" y="459434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21:1-5</a:t>
            </a:r>
            <a:endParaRPr lang="KaiTi" altLang="KaiTi" sz="900"/>
          </a:p>
        </p:txBody>
      </p:sp>
      <p:sp>
        <p:nvSpPr>
          <p:cNvPr id="334" name="textbox 334"/>
          <p:cNvSpPr/>
          <p:nvPr/>
        </p:nvSpPr>
        <p:spPr>
          <a:xfrm rot="18000000">
            <a:off x="4176380" y="459418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21:1-6</a:t>
            </a:r>
            <a:endParaRPr lang="KaiTi" altLang="KaiTi" sz="900"/>
          </a:p>
        </p:txBody>
      </p:sp>
      <p:sp>
        <p:nvSpPr>
          <p:cNvPr id="336" name="textbox 336"/>
          <p:cNvSpPr/>
          <p:nvPr/>
        </p:nvSpPr>
        <p:spPr>
          <a:xfrm rot="18000000">
            <a:off x="4315324" y="459498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21:1-7</a:t>
            </a:r>
            <a:endParaRPr lang="KaiTi" altLang="KaiTi" sz="900"/>
          </a:p>
        </p:txBody>
      </p:sp>
      <p:sp>
        <p:nvSpPr>
          <p:cNvPr id="338" name="textbox 338"/>
          <p:cNvSpPr/>
          <p:nvPr/>
        </p:nvSpPr>
        <p:spPr>
          <a:xfrm rot="18000000">
            <a:off x="4454369" y="4594359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21:1-8</a:t>
            </a:r>
            <a:endParaRPr lang="KaiTi" altLang="KaiTi" sz="900"/>
          </a:p>
        </p:txBody>
      </p:sp>
      <p:sp>
        <p:nvSpPr>
          <p:cNvPr id="340" name="textbox 340"/>
          <p:cNvSpPr/>
          <p:nvPr/>
        </p:nvSpPr>
        <p:spPr>
          <a:xfrm rot="18000000">
            <a:off x="4593314" y="4594302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21:1-9</a:t>
            </a:r>
            <a:endParaRPr lang="KaiTi" altLang="KaiTi" sz="900"/>
          </a:p>
        </p:txBody>
      </p:sp>
      <p:sp>
        <p:nvSpPr>
          <p:cNvPr id="342" name="textbox 342"/>
          <p:cNvSpPr/>
          <p:nvPr/>
        </p:nvSpPr>
        <p:spPr>
          <a:xfrm rot="18000000">
            <a:off x="4689868" y="4619299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21:1-10</a:t>
            </a:r>
            <a:endParaRPr lang="KaiTi" altLang="KaiTi" sz="900"/>
          </a:p>
        </p:txBody>
      </p:sp>
      <p:sp>
        <p:nvSpPr>
          <p:cNvPr id="344" name="textbox 344"/>
          <p:cNvSpPr/>
          <p:nvPr/>
        </p:nvSpPr>
        <p:spPr>
          <a:xfrm rot="18000000">
            <a:off x="4828368" y="4619578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21:1-11</a:t>
            </a:r>
            <a:endParaRPr lang="KaiTi" altLang="KaiTi" sz="900"/>
          </a:p>
        </p:txBody>
      </p:sp>
      <p:sp>
        <p:nvSpPr>
          <p:cNvPr id="346" name="textbox 346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348" name="textbox 348"/>
          <p:cNvSpPr/>
          <p:nvPr/>
        </p:nvSpPr>
        <p:spPr>
          <a:xfrm rot="18000000">
            <a:off x="4967214" y="4619463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21:1-12</a:t>
            </a:r>
            <a:endParaRPr lang="KaiTi" altLang="KaiTi" sz="900"/>
          </a:p>
        </p:txBody>
      </p:sp>
      <p:sp>
        <p:nvSpPr>
          <p:cNvPr id="350" name="textbox 350"/>
          <p:cNvSpPr/>
          <p:nvPr/>
        </p:nvSpPr>
        <p:spPr>
          <a:xfrm rot="18000000">
            <a:off x="5149121" y="4594716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22:1-2</a:t>
            </a:r>
            <a:endParaRPr lang="KaiTi" altLang="KaiTi" sz="900"/>
          </a:p>
        </p:txBody>
      </p:sp>
      <p:sp>
        <p:nvSpPr>
          <p:cNvPr id="352" name="textbox 352"/>
          <p:cNvSpPr/>
          <p:nvPr/>
        </p:nvSpPr>
        <p:spPr>
          <a:xfrm rot="18000000">
            <a:off x="5288439" y="459424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22:1-3</a:t>
            </a:r>
            <a:endParaRPr lang="KaiTi" altLang="KaiTi" sz="900"/>
          </a:p>
        </p:txBody>
      </p:sp>
      <p:sp>
        <p:nvSpPr>
          <p:cNvPr id="354" name="textbox 354"/>
          <p:cNvSpPr/>
          <p:nvPr/>
        </p:nvSpPr>
        <p:spPr>
          <a:xfrm rot="18000000">
            <a:off x="5427407" y="4594831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22:1-4</a:t>
            </a:r>
            <a:endParaRPr lang="KaiTi" altLang="KaiTi" sz="900"/>
          </a:p>
        </p:txBody>
      </p:sp>
      <p:sp>
        <p:nvSpPr>
          <p:cNvPr id="356" name="textbox 356"/>
          <p:cNvSpPr/>
          <p:nvPr/>
        </p:nvSpPr>
        <p:spPr>
          <a:xfrm rot="18000000">
            <a:off x="5567095" y="459434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22:1-5</a:t>
            </a:r>
            <a:endParaRPr lang="KaiTi" altLang="KaiTi" sz="900"/>
          </a:p>
        </p:txBody>
      </p:sp>
      <p:sp>
        <p:nvSpPr>
          <p:cNvPr id="358" name="textbox 358"/>
          <p:cNvSpPr/>
          <p:nvPr/>
        </p:nvSpPr>
        <p:spPr>
          <a:xfrm rot="18000000">
            <a:off x="5705868" y="4594187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22:1-6</a:t>
            </a:r>
            <a:endParaRPr lang="KaiTi" altLang="KaiTi" sz="900"/>
          </a:p>
        </p:txBody>
      </p:sp>
      <p:sp>
        <p:nvSpPr>
          <p:cNvPr id="360" name="textbox 360"/>
          <p:cNvSpPr/>
          <p:nvPr/>
        </p:nvSpPr>
        <p:spPr>
          <a:xfrm rot="18000000">
            <a:off x="5844813" y="459498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22:1-7</a:t>
            </a:r>
            <a:endParaRPr lang="KaiTi" altLang="KaiTi" sz="900"/>
          </a:p>
        </p:txBody>
      </p:sp>
      <p:sp>
        <p:nvSpPr>
          <p:cNvPr id="362" name="textbox 362"/>
          <p:cNvSpPr/>
          <p:nvPr/>
        </p:nvSpPr>
        <p:spPr>
          <a:xfrm rot="18000000">
            <a:off x="5983857" y="4594359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22:1-8</a:t>
            </a:r>
            <a:endParaRPr lang="KaiTi" altLang="KaiTi" sz="900"/>
          </a:p>
        </p:txBody>
      </p:sp>
      <p:sp>
        <p:nvSpPr>
          <p:cNvPr id="364" name="textbox 364"/>
          <p:cNvSpPr/>
          <p:nvPr/>
        </p:nvSpPr>
        <p:spPr>
          <a:xfrm rot="18000000">
            <a:off x="6122803" y="4594302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22:1-9</a:t>
            </a:r>
            <a:endParaRPr lang="KaiTi" altLang="KaiTi" sz="900"/>
          </a:p>
        </p:txBody>
      </p:sp>
      <p:sp>
        <p:nvSpPr>
          <p:cNvPr id="366" name="textbox 366"/>
          <p:cNvSpPr/>
          <p:nvPr/>
        </p:nvSpPr>
        <p:spPr>
          <a:xfrm rot="18000000">
            <a:off x="6219356" y="4619299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22:1-10</a:t>
            </a:r>
            <a:endParaRPr lang="KaiTi" altLang="KaiTi" sz="900"/>
          </a:p>
        </p:txBody>
      </p:sp>
      <p:sp>
        <p:nvSpPr>
          <p:cNvPr id="368" name="textbox 368"/>
          <p:cNvSpPr/>
          <p:nvPr/>
        </p:nvSpPr>
        <p:spPr>
          <a:xfrm rot="18000000">
            <a:off x="6357855" y="4619579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22:1-11</a:t>
            </a:r>
            <a:endParaRPr lang="KaiTi" altLang="KaiTi" sz="900"/>
          </a:p>
        </p:txBody>
      </p:sp>
      <p:sp>
        <p:nvSpPr>
          <p:cNvPr id="370" name="textbox 370"/>
          <p:cNvSpPr/>
          <p:nvPr/>
        </p:nvSpPr>
        <p:spPr>
          <a:xfrm rot="18000000">
            <a:off x="6496701" y="4619463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22:1-12</a:t>
            </a:r>
            <a:endParaRPr lang="KaiTi" altLang="KaiTi" sz="900"/>
          </a:p>
        </p:txBody>
      </p:sp>
      <p:sp>
        <p:nvSpPr>
          <p:cNvPr id="372" name="textbox 372"/>
          <p:cNvSpPr/>
          <p:nvPr/>
        </p:nvSpPr>
        <p:spPr>
          <a:xfrm rot="18000000">
            <a:off x="6678608" y="4594716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23:1-2</a:t>
            </a:r>
            <a:endParaRPr lang="KaiTi" altLang="KaiTi" sz="900"/>
          </a:p>
        </p:txBody>
      </p:sp>
      <p:sp>
        <p:nvSpPr>
          <p:cNvPr id="374" name="textbox 374"/>
          <p:cNvSpPr/>
          <p:nvPr/>
        </p:nvSpPr>
        <p:spPr>
          <a:xfrm rot="18000000">
            <a:off x="6817924" y="459424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23:1-3</a:t>
            </a:r>
            <a:endParaRPr lang="KaiTi" altLang="KaiTi" sz="900"/>
          </a:p>
        </p:txBody>
      </p:sp>
      <p:sp>
        <p:nvSpPr>
          <p:cNvPr id="376" name="textbox 376"/>
          <p:cNvSpPr/>
          <p:nvPr/>
        </p:nvSpPr>
        <p:spPr>
          <a:xfrm rot="18000000">
            <a:off x="6956895" y="4594830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23:1-4</a:t>
            </a:r>
            <a:endParaRPr lang="KaiTi" altLang="KaiTi" sz="900"/>
          </a:p>
        </p:txBody>
      </p:sp>
      <p:sp>
        <p:nvSpPr>
          <p:cNvPr id="378" name="textbox 378"/>
          <p:cNvSpPr/>
          <p:nvPr/>
        </p:nvSpPr>
        <p:spPr>
          <a:xfrm rot="18000000">
            <a:off x="7096583" y="459434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23:1-5</a:t>
            </a:r>
            <a:endParaRPr lang="KaiTi" altLang="KaiTi" sz="900"/>
          </a:p>
        </p:txBody>
      </p:sp>
      <p:sp>
        <p:nvSpPr>
          <p:cNvPr id="380" name="textbox 380"/>
          <p:cNvSpPr/>
          <p:nvPr/>
        </p:nvSpPr>
        <p:spPr>
          <a:xfrm rot="18000000">
            <a:off x="7235356" y="459418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23:1-6</a:t>
            </a:r>
            <a:endParaRPr lang="KaiTi" altLang="KaiTi" sz="900"/>
          </a:p>
        </p:txBody>
      </p:sp>
      <p:sp>
        <p:nvSpPr>
          <p:cNvPr id="382" name="textbox 382"/>
          <p:cNvSpPr/>
          <p:nvPr/>
        </p:nvSpPr>
        <p:spPr>
          <a:xfrm rot="18000000">
            <a:off x="7374300" y="459498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23:1-7</a:t>
            </a:r>
            <a:endParaRPr lang="KaiTi" altLang="KaiTi" sz="900"/>
          </a:p>
        </p:txBody>
      </p:sp>
      <p:sp>
        <p:nvSpPr>
          <p:cNvPr id="384" name="textbox 384"/>
          <p:cNvSpPr/>
          <p:nvPr/>
        </p:nvSpPr>
        <p:spPr>
          <a:xfrm rot="18000000">
            <a:off x="7513344" y="4594359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23:1-8</a:t>
            </a:r>
            <a:endParaRPr lang="KaiTi" altLang="KaiTi" sz="900"/>
          </a:p>
        </p:txBody>
      </p:sp>
      <p:sp>
        <p:nvSpPr>
          <p:cNvPr id="386" name="textbox 386"/>
          <p:cNvSpPr/>
          <p:nvPr/>
        </p:nvSpPr>
        <p:spPr>
          <a:xfrm rot="18000000">
            <a:off x="7652290" y="4594302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23:1-9</a:t>
            </a:r>
            <a:endParaRPr lang="KaiTi" altLang="KaiTi" sz="900"/>
          </a:p>
        </p:txBody>
      </p:sp>
      <p:sp>
        <p:nvSpPr>
          <p:cNvPr id="388" name="textbox 388"/>
          <p:cNvSpPr/>
          <p:nvPr/>
        </p:nvSpPr>
        <p:spPr>
          <a:xfrm rot="18000000">
            <a:off x="7748842" y="4619299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23:1-10</a:t>
            </a:r>
            <a:endParaRPr lang="KaiTi" altLang="KaiTi" sz="900"/>
          </a:p>
        </p:txBody>
      </p:sp>
      <p:sp>
        <p:nvSpPr>
          <p:cNvPr id="390" name="textbox 390"/>
          <p:cNvSpPr/>
          <p:nvPr/>
        </p:nvSpPr>
        <p:spPr>
          <a:xfrm rot="18000000">
            <a:off x="7887341" y="4619577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23:1-11</a:t>
            </a:r>
            <a:endParaRPr lang="KaiTi" altLang="KaiTi" sz="900"/>
          </a:p>
        </p:txBody>
      </p:sp>
      <p:sp>
        <p:nvSpPr>
          <p:cNvPr id="392" name="textbox 392"/>
          <p:cNvSpPr/>
          <p:nvPr/>
        </p:nvSpPr>
        <p:spPr>
          <a:xfrm rot="18000000">
            <a:off x="8026188" y="4619463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23:1-12</a:t>
            </a:r>
            <a:endParaRPr lang="KaiTi" altLang="KaiTi" sz="900"/>
          </a:p>
        </p:txBody>
      </p:sp>
      <p:sp>
        <p:nvSpPr>
          <p:cNvPr id="394" name="textbox 394"/>
          <p:cNvSpPr/>
          <p:nvPr/>
        </p:nvSpPr>
        <p:spPr>
          <a:xfrm>
            <a:off x="811979" y="1853118"/>
            <a:ext cx="243840" cy="166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8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亿㎡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6" name="picture 39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6279" y="2060494"/>
            <a:ext cx="7717290" cy="2366245"/>
          </a:xfrm>
          <a:prstGeom prst="rect">
            <a:avLst/>
          </a:prstGeom>
        </p:spPr>
      </p:pic>
      <p:sp>
        <p:nvSpPr>
          <p:cNvPr id="398" name="textbox 398"/>
          <p:cNvSpPr/>
          <p:nvPr/>
        </p:nvSpPr>
        <p:spPr>
          <a:xfrm>
            <a:off x="-12700" y="-12700"/>
            <a:ext cx="6449695" cy="774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住宅市场|开发投资额</a:t>
            </a:r>
            <a:endParaRPr lang="KaiTi" altLang="KaiTi" sz="18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10021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根据统计局开发经营数据，</a:t>
            </a:r>
            <a:r>
              <a:rPr sz="1100" kern="0" spc="3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2022年1-12月，绵阳房地产开发投资额为450.89亿元，同比下降3.08%。</a:t>
            </a:r>
            <a:endParaRPr lang="KaiTi" altLang="KaiTi" sz="1100"/>
          </a:p>
        </p:txBody>
      </p:sp>
      <p:pic>
        <p:nvPicPr>
          <p:cNvPr id="400" name="picture 40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402" name="textbox 402"/>
          <p:cNvSpPr/>
          <p:nvPr/>
        </p:nvSpPr>
        <p:spPr>
          <a:xfrm>
            <a:off x="2530905" y="1282922"/>
            <a:ext cx="4073525" cy="187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2019年1月-2023年12月绵阳市房地产累计开发投资额及其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同比增速</a:t>
            </a:r>
            <a:endParaRPr lang="KaiTi" altLang="KaiTi" sz="1100"/>
          </a:p>
        </p:txBody>
      </p:sp>
      <p:sp>
        <p:nvSpPr>
          <p:cNvPr id="404" name="textbox 404"/>
          <p:cNvSpPr/>
          <p:nvPr/>
        </p:nvSpPr>
        <p:spPr>
          <a:xfrm>
            <a:off x="8505676" y="1499792"/>
            <a:ext cx="198754" cy="30105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41909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24765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</a:t>
            </a:r>
            <a:endParaRPr lang="KaiTi" altLang="KaiTi" sz="900"/>
          </a:p>
          <a:p>
            <a:pPr marL="24765" algn="l" rtl="0" eaLnBrk="0">
              <a:lnSpc>
                <a:spcPct val="79000"/>
              </a:lnSpc>
              <a:spcBef>
                <a:spcPts val="1463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marL="13970" algn="l" rtl="0" eaLnBrk="0">
              <a:lnSpc>
                <a:spcPct val="79000"/>
              </a:lnSpc>
              <a:spcBef>
                <a:spcPts val="146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</a:t>
            </a:r>
            <a:endParaRPr lang="KaiTi" altLang="KaiTi" sz="900"/>
          </a:p>
          <a:p>
            <a:pPr marL="15240" algn="l" rtl="0" eaLnBrk="0">
              <a:lnSpc>
                <a:spcPct val="79000"/>
              </a:lnSpc>
              <a:spcBef>
                <a:spcPts val="146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46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</a:t>
            </a:r>
            <a:endParaRPr lang="KaiTi" altLang="KaiTi" sz="900"/>
          </a:p>
          <a:p>
            <a:pPr marL="14604" algn="l" rtl="0" eaLnBrk="0">
              <a:lnSpc>
                <a:spcPct val="79000"/>
              </a:lnSpc>
              <a:spcBef>
                <a:spcPts val="146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endParaRPr lang="KaiTi" altLang="KaiTi" sz="900"/>
          </a:p>
          <a:p>
            <a:pPr marL="17779" algn="l" rtl="0" eaLnBrk="0">
              <a:lnSpc>
                <a:spcPct val="79000"/>
              </a:lnSpc>
              <a:spcBef>
                <a:spcPts val="146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marL="16509" algn="l" rtl="0" eaLnBrk="0">
              <a:lnSpc>
                <a:spcPct val="79000"/>
              </a:lnSpc>
              <a:spcBef>
                <a:spcPts val="146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-20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7588"/>
              </a:lnSpc>
            </a:pPr>
            <a:endParaRPr lang="Arial" altLang="Arial" sz="100"/>
          </a:p>
          <a:p>
            <a:pPr marL="16509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-40</a:t>
            </a:r>
            <a:endParaRPr lang="KaiTi" altLang="KaiTi" sz="900"/>
          </a:p>
        </p:txBody>
      </p:sp>
      <p:sp>
        <p:nvSpPr>
          <p:cNvPr id="406" name="textbox 406"/>
          <p:cNvSpPr/>
          <p:nvPr/>
        </p:nvSpPr>
        <p:spPr>
          <a:xfrm>
            <a:off x="433240" y="2022397"/>
            <a:ext cx="195579" cy="2487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0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450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10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</a:t>
            </a:r>
            <a:endParaRPr lang="KaiTi" altLang="KaiTi" sz="900"/>
          </a:p>
          <a:p>
            <a:pPr marL="15240" algn="l" rtl="0" eaLnBrk="0">
              <a:lnSpc>
                <a:spcPct val="79000"/>
              </a:lnSpc>
              <a:spcBef>
                <a:spcPts val="10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350</a:t>
            </a:r>
            <a:endParaRPr lang="KaiTi" altLang="KaiTi" sz="900"/>
          </a:p>
          <a:p>
            <a:pPr marL="15240" algn="l" rtl="0" eaLnBrk="0">
              <a:lnSpc>
                <a:spcPct val="79000"/>
              </a:lnSpc>
              <a:spcBef>
                <a:spcPts val="1000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</a:t>
            </a:r>
            <a:endParaRPr lang="KaiTi" altLang="KaiTi" sz="900"/>
          </a:p>
          <a:p>
            <a:pPr marL="14604" algn="l" rtl="0" eaLnBrk="0">
              <a:lnSpc>
                <a:spcPct val="79000"/>
              </a:lnSpc>
              <a:spcBef>
                <a:spcPts val="10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</a:t>
            </a:r>
            <a:endParaRPr lang="KaiTi" altLang="KaiTi" sz="900"/>
          </a:p>
          <a:p>
            <a:pPr marL="14604" algn="l" rtl="0" eaLnBrk="0">
              <a:lnSpc>
                <a:spcPct val="79000"/>
              </a:lnSpc>
              <a:spcBef>
                <a:spcPts val="10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marL="21590" algn="l" rtl="0" eaLnBrk="0">
              <a:lnSpc>
                <a:spcPct val="79000"/>
              </a:lnSpc>
              <a:spcBef>
                <a:spcPts val="1000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</a:t>
            </a:r>
            <a:endParaRPr lang="KaiTi" altLang="KaiTi" sz="900"/>
          </a:p>
          <a:p>
            <a:pPr marL="21590" algn="l" rtl="0" eaLnBrk="0">
              <a:lnSpc>
                <a:spcPct val="79000"/>
              </a:lnSpc>
              <a:spcBef>
                <a:spcPts val="1000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marL="66675" algn="l" rtl="0" eaLnBrk="0">
              <a:lnSpc>
                <a:spcPct val="79000"/>
              </a:lnSpc>
              <a:spcBef>
                <a:spcPts val="1000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</a:t>
            </a:r>
            <a:endParaRPr lang="KaiTi" altLang="KaiTi" sz="9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algn="r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408" name="textbox 408"/>
          <p:cNvSpPr/>
          <p:nvPr/>
        </p:nvSpPr>
        <p:spPr>
          <a:xfrm>
            <a:off x="3193578" y="1746172"/>
            <a:ext cx="2738120" cy="158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56"/>
              </a:lnSpc>
            </a:pPr>
            <a:endParaRPr lang="Arial" altLang="Arial" sz="100"/>
          </a:p>
          <a:p>
            <a:pPr marL="269240" algn="l" rtl="0" eaLnBrk="0">
              <a:lnSpc>
                <a:spcPct val="96000"/>
              </a:lnSpc>
              <a:tabLst>
                <a:tab pos="29781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房地产开发投资额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房地产开发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投资额同比</a:t>
            </a:r>
            <a:endParaRPr lang="KaiTi" altLang="KaiTi" sz="9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04599" y="1777601"/>
            <a:ext cx="247650" cy="60325"/>
            <a:chExt cx="247650" cy="60325"/>
          </a:xfrm>
        </p:grpSpPr>
        <p:sp>
          <p:nvSpPr>
            <p:cNvPr id="410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2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14" name="path"/>
          <p:cNvSpPr/>
          <p:nvPr/>
        </p:nvSpPr>
        <p:spPr>
          <a:xfrm>
            <a:off x="3206278" y="1772141"/>
            <a:ext cx="257174" cy="71246"/>
          </a:xfrm>
          <a:custGeom>
            <a:rect l="0" t="0" r="0" b="0"/>
            <a:pathLst>
              <a:path w="402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6" name="textbox 416"/>
          <p:cNvSpPr/>
          <p:nvPr/>
        </p:nvSpPr>
        <p:spPr>
          <a:xfrm rot="18000000">
            <a:off x="509183" y="4591625"/>
            <a:ext cx="35814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19:1-2</a:t>
            </a:r>
            <a:endParaRPr lang="KaiTi" altLang="KaiTi" sz="900"/>
          </a:p>
        </p:txBody>
      </p:sp>
      <p:sp>
        <p:nvSpPr>
          <p:cNvPr id="418" name="textbox 418"/>
          <p:cNvSpPr/>
          <p:nvPr/>
        </p:nvSpPr>
        <p:spPr>
          <a:xfrm rot="18000000">
            <a:off x="649539" y="4591153"/>
            <a:ext cx="35814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19:1-3</a:t>
            </a:r>
            <a:endParaRPr lang="KaiTi" altLang="KaiTi" sz="900"/>
          </a:p>
        </p:txBody>
      </p:sp>
      <p:sp>
        <p:nvSpPr>
          <p:cNvPr id="420" name="textbox 420"/>
          <p:cNvSpPr/>
          <p:nvPr/>
        </p:nvSpPr>
        <p:spPr>
          <a:xfrm rot="18000000">
            <a:off x="789548" y="4592196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19:1-4</a:t>
            </a:r>
            <a:endParaRPr lang="KaiTi" altLang="KaiTi" sz="900"/>
          </a:p>
        </p:txBody>
      </p:sp>
      <p:sp>
        <p:nvSpPr>
          <p:cNvPr id="422" name="textbox 422"/>
          <p:cNvSpPr/>
          <p:nvPr/>
        </p:nvSpPr>
        <p:spPr>
          <a:xfrm rot="18000000">
            <a:off x="930274" y="4591711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19:1-5</a:t>
            </a:r>
            <a:endParaRPr lang="KaiTi" altLang="KaiTi" sz="900"/>
          </a:p>
        </p:txBody>
      </p:sp>
      <p:sp>
        <p:nvSpPr>
          <p:cNvPr id="424" name="textbox 424"/>
          <p:cNvSpPr/>
          <p:nvPr/>
        </p:nvSpPr>
        <p:spPr>
          <a:xfrm rot="18000000">
            <a:off x="1070086" y="4591553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19:1-6</a:t>
            </a:r>
            <a:endParaRPr lang="KaiTi" altLang="KaiTi" sz="900"/>
          </a:p>
        </p:txBody>
      </p:sp>
      <p:sp>
        <p:nvSpPr>
          <p:cNvPr id="426" name="textbox 426"/>
          <p:cNvSpPr/>
          <p:nvPr/>
        </p:nvSpPr>
        <p:spPr>
          <a:xfrm rot="18000000">
            <a:off x="1210070" y="4592354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19:1-7</a:t>
            </a:r>
            <a:endParaRPr lang="KaiTi" altLang="KaiTi" sz="900"/>
          </a:p>
        </p:txBody>
      </p:sp>
      <p:sp>
        <p:nvSpPr>
          <p:cNvPr id="428" name="textbox 428"/>
          <p:cNvSpPr/>
          <p:nvPr/>
        </p:nvSpPr>
        <p:spPr>
          <a:xfrm rot="18000000">
            <a:off x="1350153" y="4591725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19:1-8</a:t>
            </a:r>
            <a:endParaRPr lang="KaiTi" altLang="KaiTi" sz="900"/>
          </a:p>
        </p:txBody>
      </p:sp>
      <p:sp>
        <p:nvSpPr>
          <p:cNvPr id="430" name="textbox 430"/>
          <p:cNvSpPr/>
          <p:nvPr/>
        </p:nvSpPr>
        <p:spPr>
          <a:xfrm rot="18000000">
            <a:off x="1490138" y="4591668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19:1-9</a:t>
            </a:r>
            <a:endParaRPr lang="KaiTi" altLang="KaiTi" sz="900"/>
          </a:p>
        </p:txBody>
      </p:sp>
      <p:sp>
        <p:nvSpPr>
          <p:cNvPr id="432" name="textbox 432"/>
          <p:cNvSpPr/>
          <p:nvPr/>
        </p:nvSpPr>
        <p:spPr>
          <a:xfrm rot="18000000">
            <a:off x="1587730" y="4616665"/>
            <a:ext cx="415290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19:1-10</a:t>
            </a:r>
            <a:endParaRPr lang="KaiTi" altLang="KaiTi" sz="900"/>
          </a:p>
        </p:txBody>
      </p:sp>
      <p:sp>
        <p:nvSpPr>
          <p:cNvPr id="434" name="textbox 434"/>
          <p:cNvSpPr/>
          <p:nvPr/>
        </p:nvSpPr>
        <p:spPr>
          <a:xfrm rot="18000000">
            <a:off x="1727269" y="4616943"/>
            <a:ext cx="41529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19:1-11</a:t>
            </a:r>
            <a:endParaRPr lang="KaiTi" altLang="KaiTi" sz="900"/>
          </a:p>
        </p:txBody>
      </p:sp>
      <p:sp>
        <p:nvSpPr>
          <p:cNvPr id="436" name="textbox 436"/>
          <p:cNvSpPr/>
          <p:nvPr/>
        </p:nvSpPr>
        <p:spPr>
          <a:xfrm rot="18000000">
            <a:off x="1867154" y="4616372"/>
            <a:ext cx="41529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19:1-12</a:t>
            </a:r>
            <a:endParaRPr lang="KaiTi" altLang="KaiTi" sz="900"/>
          </a:p>
        </p:txBody>
      </p:sp>
      <p:sp>
        <p:nvSpPr>
          <p:cNvPr id="438" name="textbox 438"/>
          <p:cNvSpPr/>
          <p:nvPr/>
        </p:nvSpPr>
        <p:spPr>
          <a:xfrm rot="18000000">
            <a:off x="2045117" y="4595710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20:1-2</a:t>
            </a:r>
            <a:endParaRPr lang="KaiTi" altLang="KaiTi" sz="900"/>
          </a:p>
        </p:txBody>
      </p:sp>
      <p:sp>
        <p:nvSpPr>
          <p:cNvPr id="440" name="textbox 440"/>
          <p:cNvSpPr/>
          <p:nvPr/>
        </p:nvSpPr>
        <p:spPr>
          <a:xfrm rot="18000000">
            <a:off x="2185473" y="4595238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20:1-3</a:t>
            </a:r>
            <a:endParaRPr lang="KaiTi" altLang="KaiTi" sz="900"/>
          </a:p>
        </p:txBody>
      </p:sp>
      <p:sp>
        <p:nvSpPr>
          <p:cNvPr id="442" name="textbox 442"/>
          <p:cNvSpPr/>
          <p:nvPr/>
        </p:nvSpPr>
        <p:spPr>
          <a:xfrm rot="18000000">
            <a:off x="2325482" y="4595824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20:1-4</a:t>
            </a:r>
            <a:endParaRPr lang="KaiTi" altLang="KaiTi" sz="900"/>
          </a:p>
        </p:txBody>
      </p:sp>
      <p:sp>
        <p:nvSpPr>
          <p:cNvPr id="444" name="textbox 444"/>
          <p:cNvSpPr/>
          <p:nvPr/>
        </p:nvSpPr>
        <p:spPr>
          <a:xfrm rot="18000000">
            <a:off x="2466209" y="4595338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20:1-5</a:t>
            </a:r>
            <a:endParaRPr lang="KaiTi" altLang="KaiTi" sz="900"/>
          </a:p>
        </p:txBody>
      </p:sp>
      <p:sp>
        <p:nvSpPr>
          <p:cNvPr id="446" name="textbox 446"/>
          <p:cNvSpPr/>
          <p:nvPr/>
        </p:nvSpPr>
        <p:spPr>
          <a:xfrm rot="18000000">
            <a:off x="2606020" y="4595181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20:1-6</a:t>
            </a:r>
            <a:endParaRPr lang="KaiTi" altLang="KaiTi" sz="900"/>
          </a:p>
        </p:txBody>
      </p:sp>
      <p:sp>
        <p:nvSpPr>
          <p:cNvPr id="448" name="textbox 448"/>
          <p:cNvSpPr/>
          <p:nvPr/>
        </p:nvSpPr>
        <p:spPr>
          <a:xfrm rot="18000000">
            <a:off x="2746005" y="4595981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20:1-7</a:t>
            </a:r>
            <a:endParaRPr lang="KaiTi" altLang="KaiTi" sz="900"/>
          </a:p>
        </p:txBody>
      </p:sp>
      <p:sp>
        <p:nvSpPr>
          <p:cNvPr id="450" name="textbox 450"/>
          <p:cNvSpPr/>
          <p:nvPr/>
        </p:nvSpPr>
        <p:spPr>
          <a:xfrm rot="18000000">
            <a:off x="2886088" y="4595352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20:1-8</a:t>
            </a:r>
            <a:endParaRPr lang="KaiTi" altLang="KaiTi" sz="900"/>
          </a:p>
        </p:txBody>
      </p:sp>
      <p:sp>
        <p:nvSpPr>
          <p:cNvPr id="452" name="textbox 452"/>
          <p:cNvSpPr/>
          <p:nvPr/>
        </p:nvSpPr>
        <p:spPr>
          <a:xfrm rot="18000000">
            <a:off x="3026073" y="4595295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20:1-9</a:t>
            </a:r>
            <a:endParaRPr lang="KaiTi" altLang="KaiTi" sz="900"/>
          </a:p>
        </p:txBody>
      </p:sp>
      <p:sp>
        <p:nvSpPr>
          <p:cNvPr id="454" name="textbox 454"/>
          <p:cNvSpPr/>
          <p:nvPr/>
        </p:nvSpPr>
        <p:spPr>
          <a:xfrm rot="18000000">
            <a:off x="3123665" y="4619399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20:1-10</a:t>
            </a:r>
            <a:endParaRPr lang="KaiTi" altLang="KaiTi" sz="900"/>
          </a:p>
        </p:txBody>
      </p:sp>
      <p:sp>
        <p:nvSpPr>
          <p:cNvPr id="456" name="textbox 456"/>
          <p:cNvSpPr/>
          <p:nvPr/>
        </p:nvSpPr>
        <p:spPr>
          <a:xfrm rot="18000000">
            <a:off x="3263203" y="4620571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20:1-11</a:t>
            </a:r>
            <a:endParaRPr lang="KaiTi" altLang="KaiTi" sz="900"/>
          </a:p>
        </p:txBody>
      </p:sp>
      <p:sp>
        <p:nvSpPr>
          <p:cNvPr id="458" name="textbox 458"/>
          <p:cNvSpPr/>
          <p:nvPr/>
        </p:nvSpPr>
        <p:spPr>
          <a:xfrm rot="18000000">
            <a:off x="3403089" y="4620456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20:1-12</a:t>
            </a:r>
            <a:endParaRPr lang="KaiTi" altLang="KaiTi" sz="900"/>
          </a:p>
        </p:txBody>
      </p:sp>
      <p:sp>
        <p:nvSpPr>
          <p:cNvPr id="460" name="textbox 460"/>
          <p:cNvSpPr/>
          <p:nvPr/>
        </p:nvSpPr>
        <p:spPr>
          <a:xfrm rot="18000000">
            <a:off x="3585862" y="4594716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21:1-2</a:t>
            </a:r>
            <a:endParaRPr lang="KaiTi" altLang="KaiTi" sz="900"/>
          </a:p>
        </p:txBody>
      </p:sp>
      <p:sp>
        <p:nvSpPr>
          <p:cNvPr id="462" name="textbox 462"/>
          <p:cNvSpPr/>
          <p:nvPr/>
        </p:nvSpPr>
        <p:spPr>
          <a:xfrm rot="18000000">
            <a:off x="3726218" y="459424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21:1-3</a:t>
            </a:r>
            <a:endParaRPr lang="KaiTi" altLang="KaiTi" sz="900"/>
          </a:p>
        </p:txBody>
      </p:sp>
      <p:sp>
        <p:nvSpPr>
          <p:cNvPr id="464" name="textbox 464"/>
          <p:cNvSpPr/>
          <p:nvPr/>
        </p:nvSpPr>
        <p:spPr>
          <a:xfrm rot="18000000">
            <a:off x="3866227" y="4594831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21:1-4</a:t>
            </a:r>
            <a:endParaRPr lang="KaiTi" altLang="KaiTi" sz="900"/>
          </a:p>
        </p:txBody>
      </p:sp>
      <p:sp>
        <p:nvSpPr>
          <p:cNvPr id="466" name="textbox 466"/>
          <p:cNvSpPr/>
          <p:nvPr/>
        </p:nvSpPr>
        <p:spPr>
          <a:xfrm rot="18000000">
            <a:off x="4006955" y="459434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21:1-5</a:t>
            </a:r>
            <a:endParaRPr lang="KaiTi" altLang="KaiTi" sz="900"/>
          </a:p>
        </p:txBody>
      </p:sp>
      <p:sp>
        <p:nvSpPr>
          <p:cNvPr id="468" name="textbox 468"/>
          <p:cNvSpPr/>
          <p:nvPr/>
        </p:nvSpPr>
        <p:spPr>
          <a:xfrm rot="18000000">
            <a:off x="4146766" y="459418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21:1-6</a:t>
            </a:r>
            <a:endParaRPr lang="KaiTi" altLang="KaiTi" sz="900"/>
          </a:p>
        </p:txBody>
      </p:sp>
      <p:sp>
        <p:nvSpPr>
          <p:cNvPr id="470" name="textbox 470"/>
          <p:cNvSpPr/>
          <p:nvPr/>
        </p:nvSpPr>
        <p:spPr>
          <a:xfrm rot="18000000">
            <a:off x="4286749" y="459498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21:1-7</a:t>
            </a:r>
            <a:endParaRPr lang="KaiTi" altLang="KaiTi" sz="900"/>
          </a:p>
        </p:txBody>
      </p:sp>
      <p:sp>
        <p:nvSpPr>
          <p:cNvPr id="472" name="textbox 472"/>
          <p:cNvSpPr/>
          <p:nvPr/>
        </p:nvSpPr>
        <p:spPr>
          <a:xfrm rot="18000000">
            <a:off x="4426834" y="4594359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21:1-8</a:t>
            </a:r>
            <a:endParaRPr lang="KaiTi" altLang="KaiTi" sz="900"/>
          </a:p>
        </p:txBody>
      </p:sp>
      <p:sp>
        <p:nvSpPr>
          <p:cNvPr id="474" name="textbox 474"/>
          <p:cNvSpPr/>
          <p:nvPr/>
        </p:nvSpPr>
        <p:spPr>
          <a:xfrm rot="18000000">
            <a:off x="4566818" y="4594302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21:1-9</a:t>
            </a:r>
            <a:endParaRPr lang="KaiTi" altLang="KaiTi" sz="900"/>
          </a:p>
        </p:txBody>
      </p:sp>
      <p:sp>
        <p:nvSpPr>
          <p:cNvPr id="476" name="textbox 476"/>
          <p:cNvSpPr/>
          <p:nvPr/>
        </p:nvSpPr>
        <p:spPr>
          <a:xfrm rot="18000000">
            <a:off x="4664410" y="4619299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21:1-10</a:t>
            </a:r>
            <a:endParaRPr lang="KaiTi" altLang="KaiTi" sz="900"/>
          </a:p>
        </p:txBody>
      </p:sp>
      <p:sp>
        <p:nvSpPr>
          <p:cNvPr id="478" name="textbox 478"/>
          <p:cNvSpPr/>
          <p:nvPr/>
        </p:nvSpPr>
        <p:spPr>
          <a:xfrm rot="18000000">
            <a:off x="4803949" y="4619578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21:1-11</a:t>
            </a:r>
            <a:endParaRPr lang="KaiTi" altLang="KaiTi" sz="900"/>
          </a:p>
        </p:txBody>
      </p:sp>
      <p:sp>
        <p:nvSpPr>
          <p:cNvPr id="480" name="textbox 48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482" name="textbox 482"/>
          <p:cNvSpPr/>
          <p:nvPr/>
        </p:nvSpPr>
        <p:spPr>
          <a:xfrm rot="18000000">
            <a:off x="4943834" y="4619463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21:1-12</a:t>
            </a:r>
            <a:endParaRPr lang="KaiTi" altLang="KaiTi" sz="900"/>
          </a:p>
        </p:txBody>
      </p:sp>
      <p:sp>
        <p:nvSpPr>
          <p:cNvPr id="484" name="textbox 484"/>
          <p:cNvSpPr/>
          <p:nvPr/>
        </p:nvSpPr>
        <p:spPr>
          <a:xfrm rot="18000000">
            <a:off x="5126780" y="4594716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22:1-2</a:t>
            </a:r>
            <a:endParaRPr lang="KaiTi" altLang="KaiTi" sz="900"/>
          </a:p>
        </p:txBody>
      </p:sp>
      <p:sp>
        <p:nvSpPr>
          <p:cNvPr id="486" name="textbox 486"/>
          <p:cNvSpPr/>
          <p:nvPr/>
        </p:nvSpPr>
        <p:spPr>
          <a:xfrm rot="18000000">
            <a:off x="5267136" y="459424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22:1-3</a:t>
            </a:r>
            <a:endParaRPr lang="KaiTi" altLang="KaiTi" sz="900"/>
          </a:p>
        </p:txBody>
      </p:sp>
      <p:sp>
        <p:nvSpPr>
          <p:cNvPr id="488" name="textbox 488"/>
          <p:cNvSpPr/>
          <p:nvPr/>
        </p:nvSpPr>
        <p:spPr>
          <a:xfrm rot="18000000">
            <a:off x="5407145" y="4594831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22:1-4</a:t>
            </a:r>
            <a:endParaRPr lang="KaiTi" altLang="KaiTi" sz="900"/>
          </a:p>
        </p:txBody>
      </p:sp>
      <p:sp>
        <p:nvSpPr>
          <p:cNvPr id="490" name="textbox 490"/>
          <p:cNvSpPr/>
          <p:nvPr/>
        </p:nvSpPr>
        <p:spPr>
          <a:xfrm rot="18000000">
            <a:off x="5547872" y="459434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22:1-5</a:t>
            </a:r>
            <a:endParaRPr lang="KaiTi" altLang="KaiTi" sz="900"/>
          </a:p>
        </p:txBody>
      </p:sp>
      <p:sp>
        <p:nvSpPr>
          <p:cNvPr id="492" name="textbox 492"/>
          <p:cNvSpPr/>
          <p:nvPr/>
        </p:nvSpPr>
        <p:spPr>
          <a:xfrm rot="18000000">
            <a:off x="5687683" y="459418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22:1-6</a:t>
            </a:r>
            <a:endParaRPr lang="KaiTi" altLang="KaiTi" sz="900"/>
          </a:p>
        </p:txBody>
      </p:sp>
      <p:sp>
        <p:nvSpPr>
          <p:cNvPr id="494" name="textbox 494"/>
          <p:cNvSpPr/>
          <p:nvPr/>
        </p:nvSpPr>
        <p:spPr>
          <a:xfrm rot="18000000">
            <a:off x="5827667" y="459498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22:1-7</a:t>
            </a:r>
            <a:endParaRPr lang="KaiTi" altLang="KaiTi" sz="900"/>
          </a:p>
        </p:txBody>
      </p:sp>
      <p:sp>
        <p:nvSpPr>
          <p:cNvPr id="496" name="textbox 496"/>
          <p:cNvSpPr/>
          <p:nvPr/>
        </p:nvSpPr>
        <p:spPr>
          <a:xfrm rot="18000000">
            <a:off x="5967751" y="4594359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22:1-8</a:t>
            </a:r>
            <a:endParaRPr lang="KaiTi" altLang="KaiTi" sz="900"/>
          </a:p>
        </p:txBody>
      </p:sp>
      <p:sp>
        <p:nvSpPr>
          <p:cNvPr id="498" name="textbox 498"/>
          <p:cNvSpPr/>
          <p:nvPr/>
        </p:nvSpPr>
        <p:spPr>
          <a:xfrm rot="18000000">
            <a:off x="6107736" y="4594302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22:1-9</a:t>
            </a:r>
            <a:endParaRPr lang="KaiTi" altLang="KaiTi" sz="900"/>
          </a:p>
        </p:txBody>
      </p:sp>
      <p:sp>
        <p:nvSpPr>
          <p:cNvPr id="500" name="textbox 500"/>
          <p:cNvSpPr/>
          <p:nvPr/>
        </p:nvSpPr>
        <p:spPr>
          <a:xfrm rot="18000000">
            <a:off x="6205327" y="4619299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22:1-10</a:t>
            </a:r>
            <a:endParaRPr lang="KaiTi" altLang="KaiTi" sz="900"/>
          </a:p>
        </p:txBody>
      </p:sp>
      <p:sp>
        <p:nvSpPr>
          <p:cNvPr id="502" name="textbox 502"/>
          <p:cNvSpPr/>
          <p:nvPr/>
        </p:nvSpPr>
        <p:spPr>
          <a:xfrm rot="18000000">
            <a:off x="6344866" y="4619579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22:1-11</a:t>
            </a:r>
            <a:endParaRPr lang="KaiTi" altLang="KaiTi" sz="900"/>
          </a:p>
        </p:txBody>
      </p:sp>
      <p:sp>
        <p:nvSpPr>
          <p:cNvPr id="504" name="textbox 504"/>
          <p:cNvSpPr/>
          <p:nvPr/>
        </p:nvSpPr>
        <p:spPr>
          <a:xfrm rot="18000000">
            <a:off x="6484753" y="4619463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22:1-12</a:t>
            </a:r>
            <a:endParaRPr lang="KaiTi" altLang="KaiTi" sz="900"/>
          </a:p>
        </p:txBody>
      </p:sp>
      <p:sp>
        <p:nvSpPr>
          <p:cNvPr id="506" name="textbox 506"/>
          <p:cNvSpPr/>
          <p:nvPr/>
        </p:nvSpPr>
        <p:spPr>
          <a:xfrm rot="18000000">
            <a:off x="6667696" y="4594716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23:1-2</a:t>
            </a:r>
            <a:endParaRPr lang="KaiTi" altLang="KaiTi" sz="900"/>
          </a:p>
        </p:txBody>
      </p:sp>
      <p:sp>
        <p:nvSpPr>
          <p:cNvPr id="508" name="textbox 508"/>
          <p:cNvSpPr/>
          <p:nvPr/>
        </p:nvSpPr>
        <p:spPr>
          <a:xfrm rot="18000000">
            <a:off x="6808054" y="4594244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23:1-3</a:t>
            </a:r>
            <a:endParaRPr lang="KaiTi" altLang="KaiTi" sz="900"/>
          </a:p>
        </p:txBody>
      </p:sp>
      <p:sp>
        <p:nvSpPr>
          <p:cNvPr id="510" name="textbox 510"/>
          <p:cNvSpPr/>
          <p:nvPr/>
        </p:nvSpPr>
        <p:spPr>
          <a:xfrm rot="18000000">
            <a:off x="6948063" y="4594830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23:1-4</a:t>
            </a:r>
            <a:endParaRPr lang="KaiTi" altLang="KaiTi" sz="900"/>
          </a:p>
        </p:txBody>
      </p:sp>
      <p:sp>
        <p:nvSpPr>
          <p:cNvPr id="512" name="textbox 512"/>
          <p:cNvSpPr/>
          <p:nvPr/>
        </p:nvSpPr>
        <p:spPr>
          <a:xfrm rot="18000000">
            <a:off x="7088789" y="459434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23:1-5</a:t>
            </a:r>
            <a:endParaRPr lang="KaiTi" altLang="KaiTi" sz="900"/>
          </a:p>
        </p:txBody>
      </p:sp>
      <p:sp>
        <p:nvSpPr>
          <p:cNvPr id="514" name="textbox 514"/>
          <p:cNvSpPr/>
          <p:nvPr/>
        </p:nvSpPr>
        <p:spPr>
          <a:xfrm rot="18000000">
            <a:off x="7228599" y="459418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23:1-6</a:t>
            </a:r>
            <a:endParaRPr lang="KaiTi" altLang="KaiTi" sz="900"/>
          </a:p>
        </p:txBody>
      </p:sp>
      <p:sp>
        <p:nvSpPr>
          <p:cNvPr id="516" name="textbox 516"/>
          <p:cNvSpPr/>
          <p:nvPr/>
        </p:nvSpPr>
        <p:spPr>
          <a:xfrm rot="18000000">
            <a:off x="7368585" y="459498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23:1-7</a:t>
            </a:r>
            <a:endParaRPr lang="KaiTi" altLang="KaiTi" sz="900"/>
          </a:p>
        </p:txBody>
      </p:sp>
      <p:sp>
        <p:nvSpPr>
          <p:cNvPr id="518" name="textbox 518"/>
          <p:cNvSpPr/>
          <p:nvPr/>
        </p:nvSpPr>
        <p:spPr>
          <a:xfrm rot="18000000">
            <a:off x="7508669" y="4594359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23:1-8</a:t>
            </a:r>
            <a:endParaRPr lang="KaiTi" altLang="KaiTi" sz="900"/>
          </a:p>
        </p:txBody>
      </p:sp>
      <p:sp>
        <p:nvSpPr>
          <p:cNvPr id="520" name="textbox 520"/>
          <p:cNvSpPr/>
          <p:nvPr/>
        </p:nvSpPr>
        <p:spPr>
          <a:xfrm rot="18000000">
            <a:off x="7648651" y="4594302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23:1-9</a:t>
            </a:r>
            <a:endParaRPr lang="KaiTi" altLang="KaiTi" sz="900"/>
          </a:p>
        </p:txBody>
      </p:sp>
      <p:sp>
        <p:nvSpPr>
          <p:cNvPr id="522" name="textbox 522"/>
          <p:cNvSpPr/>
          <p:nvPr/>
        </p:nvSpPr>
        <p:spPr>
          <a:xfrm rot="18000000">
            <a:off x="7746244" y="4619299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23:1-10</a:t>
            </a:r>
            <a:endParaRPr lang="KaiTi" altLang="KaiTi" sz="900"/>
          </a:p>
        </p:txBody>
      </p:sp>
      <p:sp>
        <p:nvSpPr>
          <p:cNvPr id="524" name="textbox 524"/>
          <p:cNvSpPr/>
          <p:nvPr/>
        </p:nvSpPr>
        <p:spPr>
          <a:xfrm rot="18000000">
            <a:off x="7885783" y="4619578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23:1-11</a:t>
            </a:r>
            <a:endParaRPr lang="KaiTi" altLang="KaiTi" sz="900"/>
          </a:p>
        </p:txBody>
      </p:sp>
      <p:sp>
        <p:nvSpPr>
          <p:cNvPr id="526" name="textbox 526"/>
          <p:cNvSpPr/>
          <p:nvPr/>
        </p:nvSpPr>
        <p:spPr>
          <a:xfrm rot="18000000">
            <a:off x="8025669" y="4619463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23:1-12</a:t>
            </a:r>
            <a:endParaRPr lang="KaiTi" altLang="KaiTi" sz="900"/>
          </a:p>
        </p:txBody>
      </p:sp>
      <p:sp>
        <p:nvSpPr>
          <p:cNvPr id="528" name="textbox 528"/>
          <p:cNvSpPr/>
          <p:nvPr/>
        </p:nvSpPr>
        <p:spPr>
          <a:xfrm>
            <a:off x="811979" y="1499792"/>
            <a:ext cx="252095" cy="1663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08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亿元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0" name="textbox 530"/>
          <p:cNvSpPr/>
          <p:nvPr/>
        </p:nvSpPr>
        <p:spPr>
          <a:xfrm>
            <a:off x="-12700" y="-12700"/>
            <a:ext cx="4471034" cy="1682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住宅市场|开发到位资金</a:t>
            </a:r>
            <a:endParaRPr lang="KaiTi" altLang="KaiTi" sz="1800"/>
          </a:p>
          <a:p>
            <a:pPr marL="379729" algn="l" rtl="0" eaLnBrk="0">
              <a:lnSpc>
                <a:spcPct val="98000"/>
              </a:lnSpc>
              <a:spcBef>
                <a:spcPts val="1439"/>
              </a:spcBef>
            </a:pP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根据统计局开发经营数据，</a:t>
            </a:r>
            <a:r>
              <a:rPr sz="1100" kern="0" spc="3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2021年1-4月，绵阳房地产开发企业到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位资金为193.83亿元，同比增长54.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47%。</a:t>
            </a:r>
            <a:endParaRPr lang="KaiTi" altLang="KaiTi" sz="1100"/>
          </a:p>
          <a:p>
            <a:pPr marL="389254" indent="-7620" algn="l" rtl="0" eaLnBrk="0">
              <a:lnSpc>
                <a:spcPct val="96000"/>
              </a:lnSpc>
              <a:spcBef>
                <a:spcPts val="20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2021年4月，绵阳房地产开发企业到位资金为35.37亿元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，同比下降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15.01%。</a:t>
            </a:r>
            <a:endParaRPr lang="KaiTi" altLang="KaiTi" sz="1100"/>
          </a:p>
          <a:p>
            <a:pPr marL="922655" indent="-512444" algn="l" rtl="0" eaLnBrk="0">
              <a:lnSpc>
                <a:spcPct val="111000"/>
              </a:lnSpc>
              <a:spcBef>
                <a:spcPts val="246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2019年1月-2023年12月绵阳市房地产开发企业到位资金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及其同比增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300" kern="0" spc="10" baseline="-8013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       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      </a:t>
            </a:r>
            <a:r>
              <a:rPr sz="1600" kern="0" spc="0" baseline="3255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速</a:t>
            </a:r>
            <a:endParaRPr lang="KaiTi" altLang="KaiTi" sz="1600" baseline="3255"/>
          </a:p>
        </p:txBody>
      </p:sp>
      <p:pic>
        <p:nvPicPr>
          <p:cNvPr id="532" name="picture 5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534" name="path"/>
          <p:cNvSpPr/>
          <p:nvPr/>
        </p:nvSpPr>
        <p:spPr>
          <a:xfrm>
            <a:off x="706279" y="4116608"/>
            <a:ext cx="3517695" cy="40639"/>
          </a:xfrm>
          <a:custGeom>
            <a:rect l="0" t="0" r="0" b="0"/>
            <a:pathLst>
              <a:path w="5539" h="62">
                <a:moveTo>
                  <a:pt x="10" y="53"/>
                </a:moveTo>
                <a:lnTo>
                  <a:pt x="5529" y="53"/>
                </a:lnTo>
                <a:moveTo>
                  <a:pt x="10" y="0"/>
                </a:moveTo>
                <a:lnTo>
                  <a:pt x="10" y="53"/>
                </a:lnTo>
                <a:moveTo>
                  <a:pt x="110" y="0"/>
                </a:moveTo>
                <a:lnTo>
                  <a:pt x="110" y="53"/>
                </a:lnTo>
                <a:moveTo>
                  <a:pt x="210" y="0"/>
                </a:moveTo>
                <a:lnTo>
                  <a:pt x="210" y="53"/>
                </a:lnTo>
                <a:moveTo>
                  <a:pt x="311" y="0"/>
                </a:moveTo>
                <a:lnTo>
                  <a:pt x="311" y="53"/>
                </a:lnTo>
                <a:moveTo>
                  <a:pt x="411" y="0"/>
                </a:moveTo>
                <a:lnTo>
                  <a:pt x="411" y="53"/>
                </a:lnTo>
                <a:moveTo>
                  <a:pt x="511" y="0"/>
                </a:moveTo>
                <a:lnTo>
                  <a:pt x="511" y="53"/>
                </a:lnTo>
                <a:moveTo>
                  <a:pt x="612" y="0"/>
                </a:moveTo>
                <a:lnTo>
                  <a:pt x="612" y="53"/>
                </a:lnTo>
                <a:moveTo>
                  <a:pt x="712" y="0"/>
                </a:moveTo>
                <a:lnTo>
                  <a:pt x="712" y="53"/>
                </a:lnTo>
                <a:moveTo>
                  <a:pt x="812" y="0"/>
                </a:moveTo>
                <a:lnTo>
                  <a:pt x="812" y="53"/>
                </a:lnTo>
                <a:moveTo>
                  <a:pt x="913" y="0"/>
                </a:moveTo>
                <a:lnTo>
                  <a:pt x="913" y="53"/>
                </a:lnTo>
                <a:moveTo>
                  <a:pt x="1013" y="0"/>
                </a:moveTo>
                <a:lnTo>
                  <a:pt x="1013" y="53"/>
                </a:lnTo>
                <a:moveTo>
                  <a:pt x="1113" y="0"/>
                </a:moveTo>
                <a:lnTo>
                  <a:pt x="1113" y="53"/>
                </a:lnTo>
                <a:moveTo>
                  <a:pt x="1214" y="0"/>
                </a:moveTo>
                <a:lnTo>
                  <a:pt x="1214" y="53"/>
                </a:lnTo>
                <a:moveTo>
                  <a:pt x="1314" y="0"/>
                </a:moveTo>
                <a:lnTo>
                  <a:pt x="1314" y="53"/>
                </a:lnTo>
                <a:moveTo>
                  <a:pt x="1415" y="0"/>
                </a:moveTo>
                <a:lnTo>
                  <a:pt x="1415" y="53"/>
                </a:lnTo>
                <a:moveTo>
                  <a:pt x="1515" y="0"/>
                </a:moveTo>
                <a:lnTo>
                  <a:pt x="1515" y="53"/>
                </a:lnTo>
                <a:moveTo>
                  <a:pt x="1615" y="0"/>
                </a:moveTo>
                <a:lnTo>
                  <a:pt x="1615" y="53"/>
                </a:lnTo>
                <a:moveTo>
                  <a:pt x="1716" y="0"/>
                </a:moveTo>
                <a:lnTo>
                  <a:pt x="1716" y="53"/>
                </a:lnTo>
                <a:moveTo>
                  <a:pt x="1816" y="0"/>
                </a:moveTo>
                <a:lnTo>
                  <a:pt x="1816" y="53"/>
                </a:lnTo>
                <a:moveTo>
                  <a:pt x="1916" y="0"/>
                </a:moveTo>
                <a:lnTo>
                  <a:pt x="1916" y="53"/>
                </a:lnTo>
                <a:moveTo>
                  <a:pt x="2017" y="0"/>
                </a:moveTo>
                <a:lnTo>
                  <a:pt x="2017" y="53"/>
                </a:lnTo>
                <a:moveTo>
                  <a:pt x="2117" y="0"/>
                </a:moveTo>
                <a:lnTo>
                  <a:pt x="2117" y="53"/>
                </a:lnTo>
                <a:moveTo>
                  <a:pt x="2217" y="0"/>
                </a:moveTo>
                <a:lnTo>
                  <a:pt x="2217" y="53"/>
                </a:lnTo>
                <a:moveTo>
                  <a:pt x="2318" y="0"/>
                </a:moveTo>
                <a:lnTo>
                  <a:pt x="2318" y="53"/>
                </a:lnTo>
                <a:moveTo>
                  <a:pt x="2418" y="0"/>
                </a:moveTo>
                <a:lnTo>
                  <a:pt x="2418" y="53"/>
                </a:lnTo>
                <a:moveTo>
                  <a:pt x="2518" y="0"/>
                </a:moveTo>
                <a:lnTo>
                  <a:pt x="2518" y="53"/>
                </a:lnTo>
                <a:moveTo>
                  <a:pt x="2619" y="0"/>
                </a:moveTo>
                <a:lnTo>
                  <a:pt x="2619" y="53"/>
                </a:lnTo>
                <a:moveTo>
                  <a:pt x="2719" y="0"/>
                </a:moveTo>
                <a:lnTo>
                  <a:pt x="2719" y="53"/>
                </a:lnTo>
                <a:moveTo>
                  <a:pt x="2820" y="0"/>
                </a:moveTo>
                <a:lnTo>
                  <a:pt x="2820" y="53"/>
                </a:lnTo>
                <a:moveTo>
                  <a:pt x="2920" y="0"/>
                </a:moveTo>
                <a:lnTo>
                  <a:pt x="2920" y="53"/>
                </a:lnTo>
                <a:moveTo>
                  <a:pt x="3020" y="0"/>
                </a:moveTo>
                <a:lnTo>
                  <a:pt x="3020" y="53"/>
                </a:lnTo>
                <a:moveTo>
                  <a:pt x="3121" y="0"/>
                </a:moveTo>
                <a:lnTo>
                  <a:pt x="3121" y="53"/>
                </a:lnTo>
                <a:moveTo>
                  <a:pt x="3221" y="0"/>
                </a:moveTo>
                <a:lnTo>
                  <a:pt x="3221" y="53"/>
                </a:lnTo>
                <a:moveTo>
                  <a:pt x="3321" y="0"/>
                </a:moveTo>
                <a:lnTo>
                  <a:pt x="3321" y="53"/>
                </a:lnTo>
                <a:moveTo>
                  <a:pt x="3422" y="0"/>
                </a:moveTo>
                <a:lnTo>
                  <a:pt x="3422" y="53"/>
                </a:lnTo>
                <a:moveTo>
                  <a:pt x="3522" y="0"/>
                </a:moveTo>
                <a:lnTo>
                  <a:pt x="3522" y="53"/>
                </a:lnTo>
                <a:moveTo>
                  <a:pt x="3622" y="0"/>
                </a:moveTo>
                <a:lnTo>
                  <a:pt x="3622" y="53"/>
                </a:lnTo>
                <a:moveTo>
                  <a:pt x="3723" y="0"/>
                </a:moveTo>
                <a:lnTo>
                  <a:pt x="3723" y="53"/>
                </a:lnTo>
                <a:moveTo>
                  <a:pt x="3823" y="0"/>
                </a:moveTo>
                <a:lnTo>
                  <a:pt x="3823" y="53"/>
                </a:lnTo>
                <a:moveTo>
                  <a:pt x="3923" y="0"/>
                </a:moveTo>
                <a:lnTo>
                  <a:pt x="3923" y="53"/>
                </a:lnTo>
                <a:moveTo>
                  <a:pt x="4024" y="0"/>
                </a:moveTo>
                <a:lnTo>
                  <a:pt x="4024" y="53"/>
                </a:lnTo>
                <a:moveTo>
                  <a:pt x="4124" y="0"/>
                </a:moveTo>
                <a:lnTo>
                  <a:pt x="4124" y="53"/>
                </a:lnTo>
                <a:moveTo>
                  <a:pt x="4225" y="0"/>
                </a:moveTo>
                <a:lnTo>
                  <a:pt x="4225" y="53"/>
                </a:lnTo>
                <a:moveTo>
                  <a:pt x="4325" y="0"/>
                </a:moveTo>
                <a:lnTo>
                  <a:pt x="4325" y="53"/>
                </a:lnTo>
                <a:moveTo>
                  <a:pt x="4425" y="0"/>
                </a:moveTo>
                <a:lnTo>
                  <a:pt x="4425" y="53"/>
                </a:lnTo>
                <a:moveTo>
                  <a:pt x="4526" y="0"/>
                </a:moveTo>
                <a:lnTo>
                  <a:pt x="4526" y="53"/>
                </a:lnTo>
                <a:moveTo>
                  <a:pt x="4626" y="0"/>
                </a:moveTo>
                <a:lnTo>
                  <a:pt x="4626" y="53"/>
                </a:lnTo>
                <a:moveTo>
                  <a:pt x="4726" y="0"/>
                </a:moveTo>
                <a:lnTo>
                  <a:pt x="4726" y="53"/>
                </a:lnTo>
                <a:moveTo>
                  <a:pt x="4827" y="0"/>
                </a:moveTo>
                <a:lnTo>
                  <a:pt x="4827" y="53"/>
                </a:lnTo>
                <a:moveTo>
                  <a:pt x="4927" y="0"/>
                </a:moveTo>
                <a:lnTo>
                  <a:pt x="4927" y="53"/>
                </a:lnTo>
                <a:moveTo>
                  <a:pt x="5027" y="0"/>
                </a:moveTo>
                <a:lnTo>
                  <a:pt x="5027" y="53"/>
                </a:lnTo>
                <a:moveTo>
                  <a:pt x="5128" y="0"/>
                </a:moveTo>
                <a:lnTo>
                  <a:pt x="5128" y="53"/>
                </a:lnTo>
                <a:moveTo>
                  <a:pt x="5228" y="0"/>
                </a:moveTo>
                <a:lnTo>
                  <a:pt x="5228" y="53"/>
                </a:lnTo>
                <a:moveTo>
                  <a:pt x="5328" y="0"/>
                </a:moveTo>
                <a:lnTo>
                  <a:pt x="5328" y="53"/>
                </a:lnTo>
                <a:moveTo>
                  <a:pt x="5429" y="0"/>
                </a:moveTo>
                <a:lnTo>
                  <a:pt x="5429" y="53"/>
                </a:lnTo>
                <a:moveTo>
                  <a:pt x="5529" y="0"/>
                </a:moveTo>
                <a:lnTo>
                  <a:pt x="5529" y="53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6" name="path"/>
          <p:cNvSpPr/>
          <p:nvPr/>
        </p:nvSpPr>
        <p:spPr>
          <a:xfrm>
            <a:off x="706279" y="1770934"/>
            <a:ext cx="40640" cy="3058139"/>
          </a:xfrm>
          <a:custGeom>
            <a:rect l="0" t="0" r="0" b="0"/>
            <a:pathLst>
              <a:path w="64" h="4815">
                <a:moveTo>
                  <a:pt x="10" y="10"/>
                </a:moveTo>
                <a:lnTo>
                  <a:pt x="10" y="4815"/>
                </a:lnTo>
                <a:moveTo>
                  <a:pt x="10" y="2145"/>
                </a:moveTo>
                <a:lnTo>
                  <a:pt x="64" y="2145"/>
                </a:lnTo>
                <a:moveTo>
                  <a:pt x="10" y="1611"/>
                </a:moveTo>
                <a:lnTo>
                  <a:pt x="64" y="1611"/>
                </a:lnTo>
                <a:moveTo>
                  <a:pt x="10" y="1077"/>
                </a:moveTo>
                <a:lnTo>
                  <a:pt x="64" y="1077"/>
                </a:lnTo>
                <a:moveTo>
                  <a:pt x="10" y="543"/>
                </a:moveTo>
                <a:lnTo>
                  <a:pt x="64" y="543"/>
                </a:lnTo>
                <a:moveTo>
                  <a:pt x="10" y="10"/>
                </a:moveTo>
                <a:lnTo>
                  <a:pt x="64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8" name="path"/>
          <p:cNvSpPr/>
          <p:nvPr/>
        </p:nvSpPr>
        <p:spPr>
          <a:xfrm>
            <a:off x="1424998" y="3597768"/>
            <a:ext cx="671351" cy="944596"/>
          </a:xfrm>
          <a:custGeom>
            <a:rect l="0" t="0" r="0" b="0"/>
            <a:pathLst>
              <a:path w="1057" h="1487">
                <a:moveTo>
                  <a:pt x="22" y="1390"/>
                </a:moveTo>
                <a:lnTo>
                  <a:pt x="32" y="1455"/>
                </a:lnTo>
                <a:lnTo>
                  <a:pt x="42" y="1475"/>
                </a:lnTo>
                <a:lnTo>
                  <a:pt x="52" y="1459"/>
                </a:lnTo>
                <a:lnTo>
                  <a:pt x="62" y="1416"/>
                </a:lnTo>
                <a:lnTo>
                  <a:pt x="72" y="1350"/>
                </a:lnTo>
                <a:lnTo>
                  <a:pt x="82" y="1270"/>
                </a:lnTo>
                <a:lnTo>
                  <a:pt x="92" y="1181"/>
                </a:lnTo>
                <a:lnTo>
                  <a:pt x="102" y="1092"/>
                </a:lnTo>
                <a:lnTo>
                  <a:pt x="112" y="1007"/>
                </a:lnTo>
                <a:lnTo>
                  <a:pt x="122" y="935"/>
                </a:lnTo>
                <a:lnTo>
                  <a:pt x="132" y="882"/>
                </a:lnTo>
                <a:lnTo>
                  <a:pt x="142" y="844"/>
                </a:lnTo>
                <a:lnTo>
                  <a:pt x="152" y="809"/>
                </a:lnTo>
                <a:lnTo>
                  <a:pt x="162" y="777"/>
                </a:lnTo>
                <a:lnTo>
                  <a:pt x="172" y="748"/>
                </a:lnTo>
                <a:lnTo>
                  <a:pt x="182" y="722"/>
                </a:lnTo>
                <a:lnTo>
                  <a:pt x="193" y="698"/>
                </a:lnTo>
                <a:lnTo>
                  <a:pt x="203" y="677"/>
                </a:lnTo>
                <a:lnTo>
                  <a:pt x="213" y="658"/>
                </a:lnTo>
                <a:lnTo>
                  <a:pt x="223" y="642"/>
                </a:lnTo>
                <a:lnTo>
                  <a:pt x="232" y="627"/>
                </a:lnTo>
                <a:lnTo>
                  <a:pt x="242" y="616"/>
                </a:lnTo>
                <a:lnTo>
                  <a:pt x="252" y="610"/>
                </a:lnTo>
                <a:lnTo>
                  <a:pt x="262" y="607"/>
                </a:lnTo>
                <a:lnTo>
                  <a:pt x="272" y="607"/>
                </a:lnTo>
                <a:lnTo>
                  <a:pt x="283" y="608"/>
                </a:lnTo>
                <a:lnTo>
                  <a:pt x="293" y="609"/>
                </a:lnTo>
                <a:lnTo>
                  <a:pt x="303" y="608"/>
                </a:lnTo>
                <a:lnTo>
                  <a:pt x="314" y="606"/>
                </a:lnTo>
                <a:lnTo>
                  <a:pt x="323" y="600"/>
                </a:lnTo>
                <a:lnTo>
                  <a:pt x="333" y="589"/>
                </a:lnTo>
                <a:lnTo>
                  <a:pt x="343" y="572"/>
                </a:lnTo>
                <a:lnTo>
                  <a:pt x="353" y="548"/>
                </a:lnTo>
                <a:lnTo>
                  <a:pt x="363" y="521"/>
                </a:lnTo>
                <a:lnTo>
                  <a:pt x="373" y="491"/>
                </a:lnTo>
                <a:lnTo>
                  <a:pt x="383" y="460"/>
                </a:lnTo>
                <a:lnTo>
                  <a:pt x="393" y="429"/>
                </a:lnTo>
                <a:lnTo>
                  <a:pt x="403" y="400"/>
                </a:lnTo>
                <a:lnTo>
                  <a:pt x="413" y="374"/>
                </a:lnTo>
                <a:lnTo>
                  <a:pt x="423" y="353"/>
                </a:lnTo>
                <a:lnTo>
                  <a:pt x="433" y="338"/>
                </a:lnTo>
                <a:lnTo>
                  <a:pt x="443" y="329"/>
                </a:lnTo>
                <a:lnTo>
                  <a:pt x="453" y="325"/>
                </a:lnTo>
                <a:lnTo>
                  <a:pt x="463" y="325"/>
                </a:lnTo>
                <a:lnTo>
                  <a:pt x="473" y="328"/>
                </a:lnTo>
                <a:lnTo>
                  <a:pt x="483" y="334"/>
                </a:lnTo>
                <a:lnTo>
                  <a:pt x="493" y="340"/>
                </a:lnTo>
                <a:lnTo>
                  <a:pt x="503" y="346"/>
                </a:lnTo>
                <a:lnTo>
                  <a:pt x="513" y="352"/>
                </a:lnTo>
                <a:lnTo>
                  <a:pt x="524" y="357"/>
                </a:lnTo>
                <a:lnTo>
                  <a:pt x="534" y="358"/>
                </a:lnTo>
                <a:lnTo>
                  <a:pt x="544" y="358"/>
                </a:lnTo>
                <a:lnTo>
                  <a:pt x="554" y="358"/>
                </a:lnTo>
                <a:lnTo>
                  <a:pt x="564" y="357"/>
                </a:lnTo>
                <a:lnTo>
                  <a:pt x="574" y="356"/>
                </a:lnTo>
                <a:lnTo>
                  <a:pt x="584" y="355"/>
                </a:lnTo>
                <a:lnTo>
                  <a:pt x="594" y="353"/>
                </a:lnTo>
                <a:lnTo>
                  <a:pt x="604" y="350"/>
                </a:lnTo>
                <a:lnTo>
                  <a:pt x="614" y="347"/>
                </a:lnTo>
                <a:lnTo>
                  <a:pt x="624" y="343"/>
                </a:lnTo>
                <a:lnTo>
                  <a:pt x="634" y="338"/>
                </a:lnTo>
                <a:lnTo>
                  <a:pt x="644" y="332"/>
                </a:lnTo>
                <a:lnTo>
                  <a:pt x="654" y="324"/>
                </a:lnTo>
                <a:lnTo>
                  <a:pt x="664" y="314"/>
                </a:lnTo>
                <a:lnTo>
                  <a:pt x="674" y="304"/>
                </a:lnTo>
                <a:lnTo>
                  <a:pt x="684" y="293"/>
                </a:lnTo>
                <a:lnTo>
                  <a:pt x="694" y="283"/>
                </a:lnTo>
                <a:lnTo>
                  <a:pt x="704" y="273"/>
                </a:lnTo>
                <a:lnTo>
                  <a:pt x="714" y="265"/>
                </a:lnTo>
                <a:lnTo>
                  <a:pt x="724" y="259"/>
                </a:lnTo>
                <a:lnTo>
                  <a:pt x="734" y="255"/>
                </a:lnTo>
                <a:lnTo>
                  <a:pt x="744" y="255"/>
                </a:lnTo>
                <a:lnTo>
                  <a:pt x="754" y="259"/>
                </a:lnTo>
                <a:lnTo>
                  <a:pt x="764" y="267"/>
                </a:lnTo>
                <a:lnTo>
                  <a:pt x="774" y="275"/>
                </a:lnTo>
                <a:lnTo>
                  <a:pt x="784" y="284"/>
                </a:lnTo>
                <a:lnTo>
                  <a:pt x="794" y="292"/>
                </a:lnTo>
                <a:lnTo>
                  <a:pt x="805" y="298"/>
                </a:lnTo>
                <a:lnTo>
                  <a:pt x="815" y="301"/>
                </a:lnTo>
                <a:lnTo>
                  <a:pt x="825" y="298"/>
                </a:lnTo>
                <a:lnTo>
                  <a:pt x="835" y="290"/>
                </a:lnTo>
                <a:lnTo>
                  <a:pt x="845" y="274"/>
                </a:lnTo>
                <a:lnTo>
                  <a:pt x="855" y="251"/>
                </a:lnTo>
                <a:lnTo>
                  <a:pt x="865" y="222"/>
                </a:lnTo>
                <a:lnTo>
                  <a:pt x="875" y="189"/>
                </a:lnTo>
                <a:lnTo>
                  <a:pt x="885" y="154"/>
                </a:lnTo>
                <a:lnTo>
                  <a:pt x="895" y="120"/>
                </a:lnTo>
                <a:lnTo>
                  <a:pt x="905" y="87"/>
                </a:lnTo>
                <a:lnTo>
                  <a:pt x="915" y="59"/>
                </a:lnTo>
                <a:lnTo>
                  <a:pt x="925" y="36"/>
                </a:lnTo>
                <a:lnTo>
                  <a:pt x="935" y="20"/>
                </a:lnTo>
                <a:lnTo>
                  <a:pt x="939" y="22"/>
                </a:lnTo>
                <a:lnTo>
                  <a:pt x="947" y="29"/>
                </a:lnTo>
                <a:lnTo>
                  <a:pt x="958" y="39"/>
                </a:lnTo>
                <a:lnTo>
                  <a:pt x="971" y="51"/>
                </a:lnTo>
                <a:lnTo>
                  <a:pt x="985" y="64"/>
                </a:lnTo>
                <a:lnTo>
                  <a:pt x="999" y="75"/>
                </a:lnTo>
                <a:lnTo>
                  <a:pt x="1012" y="83"/>
                </a:lnTo>
                <a:lnTo>
                  <a:pt x="1023" y="86"/>
                </a:lnTo>
                <a:lnTo>
                  <a:pt x="1031" y="82"/>
                </a:lnTo>
                <a:lnTo>
                  <a:pt x="1035" y="70"/>
                </a:lnTo>
              </a:path>
            </a:pathLst>
          </a:custGeom>
          <a:noFill/>
          <a:ln w="2857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695280" y="3371121"/>
            <a:ext cx="1436696" cy="1200120"/>
            <a:chExt cx="1436696" cy="1200120"/>
          </a:xfrm>
        </p:grpSpPr>
        <p:sp>
          <p:nvSpPr>
            <p:cNvPr id="540" name="path"/>
            <p:cNvSpPr/>
            <p:nvPr/>
          </p:nvSpPr>
          <p:spPr>
            <a:xfrm>
              <a:off x="17348" y="95251"/>
              <a:ext cx="34290" cy="351787"/>
            </a:xfrm>
            <a:custGeom>
              <a:rect l="0" t="0" r="0" b="0"/>
              <a:pathLst>
                <a:path w="54" h="553">
                  <a:moveTo>
                    <a:pt x="0" y="543"/>
                  </a:moveTo>
                  <a:lnTo>
                    <a:pt x="54" y="543"/>
                  </a:lnTo>
                  <a:moveTo>
                    <a:pt x="0" y="10"/>
                  </a:moveTo>
                  <a:lnTo>
                    <a:pt x="54" y="10"/>
                  </a:lnTo>
                </a:path>
              </a:pathLst>
            </a:custGeom>
            <a:noFill/>
            <a:ln w="12700" cap="flat">
              <a:solidFill>
                <a:srgbClr val="89898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2" name="path"/>
            <p:cNvSpPr/>
            <p:nvPr/>
          </p:nvSpPr>
          <p:spPr>
            <a:xfrm>
              <a:off x="35097" y="46998"/>
              <a:ext cx="1379401" cy="1063779"/>
            </a:xfrm>
            <a:custGeom>
              <a:rect l="0" t="0" r="0" b="0"/>
              <a:pathLst>
                <a:path w="2172" h="1674">
                  <a:moveTo>
                    <a:pt x="22" y="3"/>
                  </a:moveTo>
                  <a:lnTo>
                    <a:pt x="32" y="67"/>
                  </a:lnTo>
                  <a:lnTo>
                    <a:pt x="42" y="137"/>
                  </a:lnTo>
                  <a:lnTo>
                    <a:pt x="52" y="210"/>
                  </a:lnTo>
                  <a:lnTo>
                    <a:pt x="62" y="284"/>
                  </a:lnTo>
                  <a:lnTo>
                    <a:pt x="72" y="356"/>
                  </a:lnTo>
                  <a:lnTo>
                    <a:pt x="82" y="425"/>
                  </a:lnTo>
                  <a:lnTo>
                    <a:pt x="92" y="486"/>
                  </a:lnTo>
                  <a:lnTo>
                    <a:pt x="102" y="538"/>
                  </a:lnTo>
                  <a:lnTo>
                    <a:pt x="112" y="579"/>
                  </a:lnTo>
                  <a:lnTo>
                    <a:pt x="122" y="605"/>
                  </a:lnTo>
                  <a:lnTo>
                    <a:pt x="132" y="614"/>
                  </a:lnTo>
                  <a:lnTo>
                    <a:pt x="142" y="607"/>
                  </a:lnTo>
                  <a:lnTo>
                    <a:pt x="152" y="588"/>
                  </a:lnTo>
                  <a:lnTo>
                    <a:pt x="162" y="558"/>
                  </a:lnTo>
                  <a:lnTo>
                    <a:pt x="172" y="523"/>
                  </a:lnTo>
                  <a:lnTo>
                    <a:pt x="182" y="485"/>
                  </a:lnTo>
                  <a:lnTo>
                    <a:pt x="192" y="447"/>
                  </a:lnTo>
                  <a:lnTo>
                    <a:pt x="202" y="413"/>
                  </a:lnTo>
                  <a:lnTo>
                    <a:pt x="212" y="386"/>
                  </a:lnTo>
                  <a:lnTo>
                    <a:pt x="222" y="370"/>
                  </a:lnTo>
                  <a:lnTo>
                    <a:pt x="231" y="363"/>
                  </a:lnTo>
                  <a:lnTo>
                    <a:pt x="240" y="359"/>
                  </a:lnTo>
                  <a:lnTo>
                    <a:pt x="251" y="356"/>
                  </a:lnTo>
                  <a:lnTo>
                    <a:pt x="261" y="356"/>
                  </a:lnTo>
                  <a:lnTo>
                    <a:pt x="273" y="359"/>
                  </a:lnTo>
                  <a:lnTo>
                    <a:pt x="284" y="363"/>
                  </a:lnTo>
                  <a:lnTo>
                    <a:pt x="295" y="369"/>
                  </a:lnTo>
                  <a:lnTo>
                    <a:pt x="305" y="378"/>
                  </a:lnTo>
                  <a:lnTo>
                    <a:pt x="314" y="389"/>
                  </a:lnTo>
                  <a:lnTo>
                    <a:pt x="323" y="401"/>
                  </a:lnTo>
                  <a:lnTo>
                    <a:pt x="333" y="424"/>
                  </a:lnTo>
                  <a:lnTo>
                    <a:pt x="343" y="454"/>
                  </a:lnTo>
                  <a:lnTo>
                    <a:pt x="353" y="489"/>
                  </a:lnTo>
                  <a:lnTo>
                    <a:pt x="363" y="529"/>
                  </a:lnTo>
                  <a:lnTo>
                    <a:pt x="373" y="569"/>
                  </a:lnTo>
                  <a:lnTo>
                    <a:pt x="383" y="610"/>
                  </a:lnTo>
                  <a:lnTo>
                    <a:pt x="393" y="648"/>
                  </a:lnTo>
                  <a:lnTo>
                    <a:pt x="403" y="681"/>
                  </a:lnTo>
                  <a:lnTo>
                    <a:pt x="413" y="708"/>
                  </a:lnTo>
                  <a:lnTo>
                    <a:pt x="423" y="726"/>
                  </a:lnTo>
                  <a:lnTo>
                    <a:pt x="433" y="736"/>
                  </a:lnTo>
                  <a:lnTo>
                    <a:pt x="443" y="738"/>
                  </a:lnTo>
                  <a:lnTo>
                    <a:pt x="453" y="735"/>
                  </a:lnTo>
                  <a:lnTo>
                    <a:pt x="463" y="727"/>
                  </a:lnTo>
                  <a:lnTo>
                    <a:pt x="473" y="717"/>
                  </a:lnTo>
                  <a:lnTo>
                    <a:pt x="483" y="705"/>
                  </a:lnTo>
                  <a:lnTo>
                    <a:pt x="493" y="693"/>
                  </a:lnTo>
                  <a:lnTo>
                    <a:pt x="503" y="681"/>
                  </a:lnTo>
                  <a:lnTo>
                    <a:pt x="513" y="673"/>
                  </a:lnTo>
                  <a:lnTo>
                    <a:pt x="524" y="668"/>
                  </a:lnTo>
                  <a:lnTo>
                    <a:pt x="534" y="666"/>
                  </a:lnTo>
                  <a:lnTo>
                    <a:pt x="544" y="665"/>
                  </a:lnTo>
                  <a:lnTo>
                    <a:pt x="554" y="665"/>
                  </a:lnTo>
                  <a:lnTo>
                    <a:pt x="564" y="666"/>
                  </a:lnTo>
                  <a:lnTo>
                    <a:pt x="574" y="667"/>
                  </a:lnTo>
                  <a:lnTo>
                    <a:pt x="584" y="668"/>
                  </a:lnTo>
                  <a:lnTo>
                    <a:pt x="594" y="670"/>
                  </a:lnTo>
                  <a:lnTo>
                    <a:pt x="604" y="672"/>
                  </a:lnTo>
                  <a:lnTo>
                    <a:pt x="614" y="674"/>
                  </a:lnTo>
                  <a:lnTo>
                    <a:pt x="624" y="675"/>
                  </a:lnTo>
                  <a:lnTo>
                    <a:pt x="634" y="677"/>
                  </a:lnTo>
                  <a:lnTo>
                    <a:pt x="644" y="680"/>
                  </a:lnTo>
                  <a:lnTo>
                    <a:pt x="654" y="684"/>
                  </a:lnTo>
                  <a:lnTo>
                    <a:pt x="664" y="688"/>
                  </a:lnTo>
                  <a:lnTo>
                    <a:pt x="674" y="691"/>
                  </a:lnTo>
                  <a:lnTo>
                    <a:pt x="684" y="694"/>
                  </a:lnTo>
                  <a:lnTo>
                    <a:pt x="694" y="697"/>
                  </a:lnTo>
                  <a:lnTo>
                    <a:pt x="704" y="697"/>
                  </a:lnTo>
                  <a:lnTo>
                    <a:pt x="714" y="696"/>
                  </a:lnTo>
                  <a:lnTo>
                    <a:pt x="724" y="693"/>
                  </a:lnTo>
                  <a:lnTo>
                    <a:pt x="734" y="687"/>
                  </a:lnTo>
                  <a:lnTo>
                    <a:pt x="744" y="677"/>
                  </a:lnTo>
                  <a:lnTo>
                    <a:pt x="754" y="665"/>
                  </a:lnTo>
                  <a:lnTo>
                    <a:pt x="764" y="652"/>
                  </a:lnTo>
                  <a:lnTo>
                    <a:pt x="774" y="637"/>
                  </a:lnTo>
                  <a:lnTo>
                    <a:pt x="784" y="623"/>
                  </a:lnTo>
                  <a:lnTo>
                    <a:pt x="794" y="610"/>
                  </a:lnTo>
                  <a:lnTo>
                    <a:pt x="805" y="599"/>
                  </a:lnTo>
                  <a:lnTo>
                    <a:pt x="815" y="590"/>
                  </a:lnTo>
                  <a:lnTo>
                    <a:pt x="825" y="585"/>
                  </a:lnTo>
                  <a:lnTo>
                    <a:pt x="835" y="584"/>
                  </a:lnTo>
                  <a:lnTo>
                    <a:pt x="845" y="587"/>
                  </a:lnTo>
                  <a:lnTo>
                    <a:pt x="855" y="594"/>
                  </a:lnTo>
                  <a:lnTo>
                    <a:pt x="865" y="603"/>
                  </a:lnTo>
                  <a:lnTo>
                    <a:pt x="875" y="612"/>
                  </a:lnTo>
                  <a:lnTo>
                    <a:pt x="885" y="621"/>
                  </a:lnTo>
                  <a:lnTo>
                    <a:pt x="895" y="628"/>
                  </a:lnTo>
                  <a:lnTo>
                    <a:pt x="905" y="631"/>
                  </a:lnTo>
                  <a:lnTo>
                    <a:pt x="915" y="630"/>
                  </a:lnTo>
                  <a:lnTo>
                    <a:pt x="925" y="622"/>
                  </a:lnTo>
                  <a:lnTo>
                    <a:pt x="933" y="606"/>
                  </a:lnTo>
                  <a:lnTo>
                    <a:pt x="942" y="574"/>
                  </a:lnTo>
                  <a:lnTo>
                    <a:pt x="953" y="533"/>
                  </a:lnTo>
                  <a:lnTo>
                    <a:pt x="964" y="486"/>
                  </a:lnTo>
                  <a:lnTo>
                    <a:pt x="975" y="439"/>
                  </a:lnTo>
                  <a:lnTo>
                    <a:pt x="987" y="397"/>
                  </a:lnTo>
                  <a:lnTo>
                    <a:pt x="998" y="364"/>
                  </a:lnTo>
                  <a:lnTo>
                    <a:pt x="1008" y="346"/>
                  </a:lnTo>
                  <a:lnTo>
                    <a:pt x="1017" y="347"/>
                  </a:lnTo>
                  <a:lnTo>
                    <a:pt x="1025" y="373"/>
                  </a:lnTo>
                  <a:lnTo>
                    <a:pt x="1035" y="453"/>
                  </a:lnTo>
                  <a:lnTo>
                    <a:pt x="1045" y="574"/>
                  </a:lnTo>
                  <a:lnTo>
                    <a:pt x="1055" y="725"/>
                  </a:lnTo>
                  <a:lnTo>
                    <a:pt x="1065" y="896"/>
                  </a:lnTo>
                  <a:lnTo>
                    <a:pt x="1075" y="1076"/>
                  </a:lnTo>
                  <a:lnTo>
                    <a:pt x="1086" y="1254"/>
                  </a:lnTo>
                  <a:lnTo>
                    <a:pt x="1096" y="1420"/>
                  </a:lnTo>
                  <a:lnTo>
                    <a:pt x="1106" y="1563"/>
                  </a:lnTo>
                  <a:lnTo>
                    <a:pt x="1116" y="1673"/>
                  </a:lnTo>
                  <a:moveTo>
                    <a:pt x="2129" y="353"/>
                  </a:moveTo>
                  <a:lnTo>
                    <a:pt x="2139" y="208"/>
                  </a:lnTo>
                  <a:lnTo>
                    <a:pt x="2149" y="3"/>
                  </a:lnTo>
                </a:path>
              </a:pathLst>
            </a:custGeom>
            <a:noFill/>
            <a:ln w="2857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4" name="path"/>
            <p:cNvSpPr/>
            <p:nvPr/>
          </p:nvSpPr>
          <p:spPr>
            <a:xfrm>
              <a:off x="0" y="0"/>
              <a:ext cx="1436696" cy="1200120"/>
            </a:xfrm>
            <a:custGeom>
              <a:rect l="0" t="0" r="0" b="0"/>
              <a:pathLst>
                <a:path w="2262" h="1889">
                  <a:moveTo>
                    <a:pt x="147" y="77"/>
                  </a:moveTo>
                  <a:lnTo>
                    <a:pt x="141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1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  <a:path w="2262" h="1889">
                  <a:moveTo>
                    <a:pt x="247" y="679"/>
                  </a:moveTo>
                  <a:lnTo>
                    <a:pt x="242" y="706"/>
                  </a:lnTo>
                  <a:lnTo>
                    <a:pt x="227" y="729"/>
                  </a:lnTo>
                  <a:lnTo>
                    <a:pt x="205" y="744"/>
                  </a:lnTo>
                  <a:lnTo>
                    <a:pt x="177" y="749"/>
                  </a:lnTo>
                  <a:lnTo>
                    <a:pt x="150" y="744"/>
                  </a:lnTo>
                  <a:lnTo>
                    <a:pt x="128" y="729"/>
                  </a:lnTo>
                  <a:lnTo>
                    <a:pt x="113" y="706"/>
                  </a:lnTo>
                  <a:lnTo>
                    <a:pt x="107" y="679"/>
                  </a:lnTo>
                  <a:lnTo>
                    <a:pt x="113" y="652"/>
                  </a:lnTo>
                  <a:lnTo>
                    <a:pt x="128" y="630"/>
                  </a:lnTo>
                  <a:lnTo>
                    <a:pt x="150" y="615"/>
                  </a:lnTo>
                  <a:lnTo>
                    <a:pt x="177" y="609"/>
                  </a:lnTo>
                  <a:lnTo>
                    <a:pt x="205" y="615"/>
                  </a:lnTo>
                  <a:lnTo>
                    <a:pt x="227" y="630"/>
                  </a:lnTo>
                  <a:lnTo>
                    <a:pt x="242" y="652"/>
                  </a:lnTo>
                  <a:lnTo>
                    <a:pt x="247" y="679"/>
                  </a:lnTo>
                  <a:close/>
                  <a:lnTo>
                    <a:pt x="247" y="679"/>
                  </a:lnTo>
                  <a:close/>
                </a:path>
                <a:path w="2262" h="1889">
                  <a:moveTo>
                    <a:pt x="348" y="444"/>
                  </a:moveTo>
                  <a:lnTo>
                    <a:pt x="342" y="471"/>
                  </a:lnTo>
                  <a:lnTo>
                    <a:pt x="327" y="493"/>
                  </a:lnTo>
                  <a:lnTo>
                    <a:pt x="305" y="508"/>
                  </a:lnTo>
                  <a:lnTo>
                    <a:pt x="278" y="514"/>
                  </a:lnTo>
                  <a:lnTo>
                    <a:pt x="250" y="508"/>
                  </a:lnTo>
                  <a:lnTo>
                    <a:pt x="228" y="493"/>
                  </a:lnTo>
                  <a:lnTo>
                    <a:pt x="213" y="471"/>
                  </a:lnTo>
                  <a:lnTo>
                    <a:pt x="208" y="444"/>
                  </a:lnTo>
                  <a:lnTo>
                    <a:pt x="213" y="417"/>
                  </a:lnTo>
                  <a:lnTo>
                    <a:pt x="228" y="394"/>
                  </a:lnTo>
                  <a:lnTo>
                    <a:pt x="250" y="379"/>
                  </a:lnTo>
                  <a:lnTo>
                    <a:pt x="278" y="374"/>
                  </a:lnTo>
                  <a:lnTo>
                    <a:pt x="305" y="379"/>
                  </a:lnTo>
                  <a:lnTo>
                    <a:pt x="327" y="394"/>
                  </a:lnTo>
                  <a:lnTo>
                    <a:pt x="342" y="417"/>
                  </a:lnTo>
                  <a:lnTo>
                    <a:pt x="348" y="444"/>
                  </a:lnTo>
                  <a:close/>
                  <a:lnTo>
                    <a:pt x="348" y="444"/>
                  </a:lnTo>
                  <a:close/>
                </a:path>
                <a:path w="2262" h="1889">
                  <a:moveTo>
                    <a:pt x="448" y="475"/>
                  </a:moveTo>
                  <a:lnTo>
                    <a:pt x="443" y="503"/>
                  </a:lnTo>
                  <a:lnTo>
                    <a:pt x="428" y="525"/>
                  </a:lnTo>
                  <a:lnTo>
                    <a:pt x="405" y="540"/>
                  </a:lnTo>
                  <a:lnTo>
                    <a:pt x="378" y="545"/>
                  </a:lnTo>
                  <a:lnTo>
                    <a:pt x="351" y="540"/>
                  </a:lnTo>
                  <a:lnTo>
                    <a:pt x="329" y="525"/>
                  </a:lnTo>
                  <a:lnTo>
                    <a:pt x="314" y="503"/>
                  </a:lnTo>
                  <a:lnTo>
                    <a:pt x="308" y="475"/>
                  </a:lnTo>
                  <a:lnTo>
                    <a:pt x="314" y="448"/>
                  </a:lnTo>
                  <a:lnTo>
                    <a:pt x="329" y="426"/>
                  </a:lnTo>
                  <a:lnTo>
                    <a:pt x="351" y="411"/>
                  </a:lnTo>
                  <a:lnTo>
                    <a:pt x="378" y="405"/>
                  </a:lnTo>
                  <a:lnTo>
                    <a:pt x="405" y="411"/>
                  </a:lnTo>
                  <a:lnTo>
                    <a:pt x="428" y="426"/>
                  </a:lnTo>
                  <a:lnTo>
                    <a:pt x="443" y="448"/>
                  </a:lnTo>
                  <a:lnTo>
                    <a:pt x="448" y="475"/>
                  </a:lnTo>
                  <a:close/>
                  <a:lnTo>
                    <a:pt x="448" y="475"/>
                  </a:lnTo>
                  <a:close/>
                </a:path>
                <a:path w="2262" h="1889">
                  <a:moveTo>
                    <a:pt x="548" y="800"/>
                  </a:moveTo>
                  <a:lnTo>
                    <a:pt x="543" y="828"/>
                  </a:lnTo>
                  <a:lnTo>
                    <a:pt x="528" y="850"/>
                  </a:lnTo>
                  <a:lnTo>
                    <a:pt x="506" y="865"/>
                  </a:lnTo>
                  <a:lnTo>
                    <a:pt x="478" y="870"/>
                  </a:lnTo>
                  <a:lnTo>
                    <a:pt x="451" y="865"/>
                  </a:lnTo>
                  <a:lnTo>
                    <a:pt x="429" y="850"/>
                  </a:lnTo>
                  <a:lnTo>
                    <a:pt x="414" y="828"/>
                  </a:lnTo>
                  <a:lnTo>
                    <a:pt x="408" y="800"/>
                  </a:lnTo>
                  <a:lnTo>
                    <a:pt x="414" y="773"/>
                  </a:lnTo>
                  <a:lnTo>
                    <a:pt x="429" y="751"/>
                  </a:lnTo>
                  <a:lnTo>
                    <a:pt x="451" y="736"/>
                  </a:lnTo>
                  <a:lnTo>
                    <a:pt x="478" y="730"/>
                  </a:lnTo>
                  <a:lnTo>
                    <a:pt x="506" y="736"/>
                  </a:lnTo>
                  <a:lnTo>
                    <a:pt x="528" y="751"/>
                  </a:lnTo>
                  <a:lnTo>
                    <a:pt x="543" y="773"/>
                  </a:lnTo>
                  <a:lnTo>
                    <a:pt x="548" y="800"/>
                  </a:lnTo>
                  <a:close/>
                  <a:lnTo>
                    <a:pt x="548" y="800"/>
                  </a:lnTo>
                  <a:close/>
                </a:path>
                <a:path w="2262" h="1889">
                  <a:moveTo>
                    <a:pt x="649" y="742"/>
                  </a:moveTo>
                  <a:lnTo>
                    <a:pt x="643" y="769"/>
                  </a:lnTo>
                  <a:lnTo>
                    <a:pt x="628" y="791"/>
                  </a:lnTo>
                  <a:lnTo>
                    <a:pt x="606" y="806"/>
                  </a:lnTo>
                  <a:lnTo>
                    <a:pt x="579" y="812"/>
                  </a:lnTo>
                  <a:lnTo>
                    <a:pt x="552" y="806"/>
                  </a:lnTo>
                  <a:lnTo>
                    <a:pt x="529" y="791"/>
                  </a:lnTo>
                  <a:lnTo>
                    <a:pt x="514" y="769"/>
                  </a:lnTo>
                  <a:lnTo>
                    <a:pt x="509" y="742"/>
                  </a:lnTo>
                  <a:lnTo>
                    <a:pt x="514" y="715"/>
                  </a:lnTo>
                  <a:lnTo>
                    <a:pt x="529" y="692"/>
                  </a:lnTo>
                  <a:lnTo>
                    <a:pt x="552" y="677"/>
                  </a:lnTo>
                  <a:lnTo>
                    <a:pt x="579" y="672"/>
                  </a:lnTo>
                  <a:lnTo>
                    <a:pt x="606" y="677"/>
                  </a:lnTo>
                  <a:lnTo>
                    <a:pt x="628" y="692"/>
                  </a:lnTo>
                  <a:lnTo>
                    <a:pt x="643" y="715"/>
                  </a:lnTo>
                  <a:lnTo>
                    <a:pt x="649" y="742"/>
                  </a:lnTo>
                  <a:close/>
                  <a:lnTo>
                    <a:pt x="649" y="742"/>
                  </a:lnTo>
                  <a:close/>
                </a:path>
                <a:path w="2262" h="1889">
                  <a:moveTo>
                    <a:pt x="749" y="749"/>
                  </a:moveTo>
                  <a:lnTo>
                    <a:pt x="744" y="777"/>
                  </a:lnTo>
                  <a:lnTo>
                    <a:pt x="729" y="799"/>
                  </a:lnTo>
                  <a:lnTo>
                    <a:pt x="706" y="814"/>
                  </a:lnTo>
                  <a:lnTo>
                    <a:pt x="679" y="819"/>
                  </a:lnTo>
                  <a:lnTo>
                    <a:pt x="652" y="814"/>
                  </a:lnTo>
                  <a:lnTo>
                    <a:pt x="630" y="799"/>
                  </a:lnTo>
                  <a:lnTo>
                    <a:pt x="615" y="777"/>
                  </a:lnTo>
                  <a:lnTo>
                    <a:pt x="609" y="749"/>
                  </a:lnTo>
                  <a:lnTo>
                    <a:pt x="615" y="722"/>
                  </a:lnTo>
                  <a:lnTo>
                    <a:pt x="630" y="700"/>
                  </a:lnTo>
                  <a:lnTo>
                    <a:pt x="652" y="685"/>
                  </a:lnTo>
                  <a:lnTo>
                    <a:pt x="679" y="679"/>
                  </a:lnTo>
                  <a:lnTo>
                    <a:pt x="706" y="685"/>
                  </a:lnTo>
                  <a:lnTo>
                    <a:pt x="729" y="700"/>
                  </a:lnTo>
                  <a:lnTo>
                    <a:pt x="744" y="722"/>
                  </a:lnTo>
                  <a:lnTo>
                    <a:pt x="749" y="749"/>
                  </a:lnTo>
                  <a:close/>
                  <a:lnTo>
                    <a:pt x="749" y="749"/>
                  </a:lnTo>
                  <a:close/>
                </a:path>
                <a:path w="2262" h="1889">
                  <a:moveTo>
                    <a:pt x="850" y="767"/>
                  </a:moveTo>
                  <a:lnTo>
                    <a:pt x="844" y="794"/>
                  </a:lnTo>
                  <a:lnTo>
                    <a:pt x="829" y="816"/>
                  </a:lnTo>
                  <a:lnTo>
                    <a:pt x="807" y="831"/>
                  </a:lnTo>
                  <a:lnTo>
                    <a:pt x="780" y="837"/>
                  </a:lnTo>
                  <a:lnTo>
                    <a:pt x="752" y="831"/>
                  </a:lnTo>
                  <a:lnTo>
                    <a:pt x="730" y="816"/>
                  </a:lnTo>
                  <a:lnTo>
                    <a:pt x="715" y="794"/>
                  </a:lnTo>
                  <a:lnTo>
                    <a:pt x="710" y="767"/>
                  </a:lnTo>
                  <a:lnTo>
                    <a:pt x="715" y="740"/>
                  </a:lnTo>
                  <a:lnTo>
                    <a:pt x="730" y="717"/>
                  </a:lnTo>
                  <a:lnTo>
                    <a:pt x="752" y="702"/>
                  </a:lnTo>
                  <a:lnTo>
                    <a:pt x="780" y="697"/>
                  </a:lnTo>
                  <a:lnTo>
                    <a:pt x="807" y="702"/>
                  </a:lnTo>
                  <a:lnTo>
                    <a:pt x="829" y="717"/>
                  </a:lnTo>
                  <a:lnTo>
                    <a:pt x="844" y="740"/>
                  </a:lnTo>
                  <a:lnTo>
                    <a:pt x="850" y="767"/>
                  </a:lnTo>
                  <a:close/>
                  <a:lnTo>
                    <a:pt x="850" y="767"/>
                  </a:lnTo>
                  <a:close/>
                </a:path>
                <a:path w="2262" h="1889">
                  <a:moveTo>
                    <a:pt x="950" y="659"/>
                  </a:moveTo>
                  <a:lnTo>
                    <a:pt x="944" y="686"/>
                  </a:lnTo>
                  <a:lnTo>
                    <a:pt x="929" y="708"/>
                  </a:lnTo>
                  <a:lnTo>
                    <a:pt x="907" y="723"/>
                  </a:lnTo>
                  <a:lnTo>
                    <a:pt x="880" y="729"/>
                  </a:lnTo>
                  <a:lnTo>
                    <a:pt x="853" y="723"/>
                  </a:lnTo>
                  <a:lnTo>
                    <a:pt x="830" y="708"/>
                  </a:lnTo>
                  <a:lnTo>
                    <a:pt x="815" y="686"/>
                  </a:lnTo>
                  <a:lnTo>
                    <a:pt x="810" y="659"/>
                  </a:lnTo>
                  <a:lnTo>
                    <a:pt x="815" y="631"/>
                  </a:lnTo>
                  <a:lnTo>
                    <a:pt x="830" y="609"/>
                  </a:lnTo>
                  <a:lnTo>
                    <a:pt x="853" y="594"/>
                  </a:lnTo>
                  <a:lnTo>
                    <a:pt x="880" y="589"/>
                  </a:lnTo>
                  <a:lnTo>
                    <a:pt x="907" y="594"/>
                  </a:lnTo>
                  <a:lnTo>
                    <a:pt x="929" y="609"/>
                  </a:lnTo>
                  <a:lnTo>
                    <a:pt x="944" y="631"/>
                  </a:lnTo>
                  <a:lnTo>
                    <a:pt x="950" y="659"/>
                  </a:lnTo>
                  <a:close/>
                  <a:lnTo>
                    <a:pt x="950" y="659"/>
                  </a:lnTo>
                  <a:close/>
                </a:path>
                <a:path w="2262" h="1889">
                  <a:moveTo>
                    <a:pt x="1050" y="696"/>
                  </a:moveTo>
                  <a:lnTo>
                    <a:pt x="1045" y="724"/>
                  </a:lnTo>
                  <a:lnTo>
                    <a:pt x="1030" y="746"/>
                  </a:lnTo>
                  <a:lnTo>
                    <a:pt x="1007" y="761"/>
                  </a:lnTo>
                  <a:lnTo>
                    <a:pt x="980" y="766"/>
                  </a:lnTo>
                  <a:lnTo>
                    <a:pt x="953" y="761"/>
                  </a:lnTo>
                  <a:lnTo>
                    <a:pt x="931" y="746"/>
                  </a:lnTo>
                  <a:lnTo>
                    <a:pt x="916" y="724"/>
                  </a:lnTo>
                  <a:lnTo>
                    <a:pt x="910" y="696"/>
                  </a:lnTo>
                  <a:lnTo>
                    <a:pt x="916" y="669"/>
                  </a:lnTo>
                  <a:lnTo>
                    <a:pt x="931" y="647"/>
                  </a:lnTo>
                  <a:lnTo>
                    <a:pt x="953" y="632"/>
                  </a:lnTo>
                  <a:lnTo>
                    <a:pt x="980" y="626"/>
                  </a:lnTo>
                  <a:lnTo>
                    <a:pt x="1007" y="632"/>
                  </a:lnTo>
                  <a:lnTo>
                    <a:pt x="1030" y="647"/>
                  </a:lnTo>
                  <a:lnTo>
                    <a:pt x="1045" y="669"/>
                  </a:lnTo>
                  <a:lnTo>
                    <a:pt x="1050" y="696"/>
                  </a:lnTo>
                  <a:close/>
                  <a:lnTo>
                    <a:pt x="1050" y="696"/>
                  </a:lnTo>
                  <a:close/>
                </a:path>
                <a:path w="2262" h="1889">
                  <a:moveTo>
                    <a:pt x="1151" y="447"/>
                  </a:moveTo>
                  <a:lnTo>
                    <a:pt x="1145" y="475"/>
                  </a:lnTo>
                  <a:lnTo>
                    <a:pt x="1130" y="497"/>
                  </a:lnTo>
                  <a:lnTo>
                    <a:pt x="1108" y="512"/>
                  </a:lnTo>
                  <a:lnTo>
                    <a:pt x="1081" y="517"/>
                  </a:lnTo>
                  <a:lnTo>
                    <a:pt x="1053" y="512"/>
                  </a:lnTo>
                  <a:lnTo>
                    <a:pt x="1031" y="497"/>
                  </a:lnTo>
                  <a:lnTo>
                    <a:pt x="1016" y="475"/>
                  </a:lnTo>
                  <a:lnTo>
                    <a:pt x="1011" y="447"/>
                  </a:lnTo>
                  <a:lnTo>
                    <a:pt x="1016" y="420"/>
                  </a:lnTo>
                  <a:lnTo>
                    <a:pt x="1031" y="398"/>
                  </a:lnTo>
                  <a:lnTo>
                    <a:pt x="1053" y="383"/>
                  </a:lnTo>
                  <a:lnTo>
                    <a:pt x="1081" y="377"/>
                  </a:lnTo>
                  <a:lnTo>
                    <a:pt x="1108" y="383"/>
                  </a:lnTo>
                  <a:lnTo>
                    <a:pt x="1130" y="398"/>
                  </a:lnTo>
                  <a:lnTo>
                    <a:pt x="1145" y="420"/>
                  </a:lnTo>
                  <a:lnTo>
                    <a:pt x="1151" y="447"/>
                  </a:lnTo>
                  <a:close/>
                  <a:lnTo>
                    <a:pt x="1151" y="447"/>
                  </a:lnTo>
                  <a:close/>
                </a:path>
                <a:path w="2262" h="1889">
                  <a:moveTo>
                    <a:pt x="1251" y="1812"/>
                  </a:moveTo>
                  <a:lnTo>
                    <a:pt x="1245" y="1839"/>
                  </a:lnTo>
                  <a:lnTo>
                    <a:pt x="1230" y="1861"/>
                  </a:lnTo>
                  <a:lnTo>
                    <a:pt x="1208" y="1876"/>
                  </a:lnTo>
                  <a:lnTo>
                    <a:pt x="1181" y="1882"/>
                  </a:lnTo>
                  <a:lnTo>
                    <a:pt x="1154" y="1876"/>
                  </a:lnTo>
                  <a:lnTo>
                    <a:pt x="1131" y="1861"/>
                  </a:lnTo>
                  <a:lnTo>
                    <a:pt x="1116" y="1839"/>
                  </a:lnTo>
                  <a:lnTo>
                    <a:pt x="1111" y="1812"/>
                  </a:lnTo>
                  <a:lnTo>
                    <a:pt x="1116" y="1785"/>
                  </a:lnTo>
                  <a:lnTo>
                    <a:pt x="1131" y="1762"/>
                  </a:lnTo>
                  <a:lnTo>
                    <a:pt x="1154" y="1747"/>
                  </a:lnTo>
                  <a:lnTo>
                    <a:pt x="1181" y="1742"/>
                  </a:lnTo>
                  <a:lnTo>
                    <a:pt x="1208" y="1747"/>
                  </a:lnTo>
                  <a:lnTo>
                    <a:pt x="1230" y="1762"/>
                  </a:lnTo>
                  <a:lnTo>
                    <a:pt x="1245" y="1785"/>
                  </a:lnTo>
                  <a:lnTo>
                    <a:pt x="1251" y="1812"/>
                  </a:lnTo>
                  <a:close/>
                  <a:lnTo>
                    <a:pt x="1251" y="1812"/>
                  </a:lnTo>
                  <a:close/>
                </a:path>
                <a:path w="2262" h="1889">
                  <a:moveTo>
                    <a:pt x="1351" y="1239"/>
                  </a:moveTo>
                  <a:lnTo>
                    <a:pt x="1346" y="1266"/>
                  </a:lnTo>
                  <a:lnTo>
                    <a:pt x="1331" y="1288"/>
                  </a:lnTo>
                  <a:lnTo>
                    <a:pt x="1309" y="1303"/>
                  </a:lnTo>
                  <a:lnTo>
                    <a:pt x="1281" y="1309"/>
                  </a:lnTo>
                  <a:lnTo>
                    <a:pt x="1254" y="1303"/>
                  </a:lnTo>
                  <a:lnTo>
                    <a:pt x="1232" y="1288"/>
                  </a:lnTo>
                  <a:lnTo>
                    <a:pt x="1217" y="1266"/>
                  </a:lnTo>
                  <a:lnTo>
                    <a:pt x="1211" y="1239"/>
                  </a:lnTo>
                  <a:lnTo>
                    <a:pt x="1217" y="1212"/>
                  </a:lnTo>
                  <a:lnTo>
                    <a:pt x="1232" y="1189"/>
                  </a:lnTo>
                  <a:lnTo>
                    <a:pt x="1254" y="1174"/>
                  </a:lnTo>
                  <a:lnTo>
                    <a:pt x="1281" y="1169"/>
                  </a:lnTo>
                  <a:lnTo>
                    <a:pt x="1309" y="1174"/>
                  </a:lnTo>
                  <a:lnTo>
                    <a:pt x="1331" y="1189"/>
                  </a:lnTo>
                  <a:lnTo>
                    <a:pt x="1346" y="1212"/>
                  </a:lnTo>
                  <a:lnTo>
                    <a:pt x="1351" y="1239"/>
                  </a:lnTo>
                  <a:close/>
                  <a:lnTo>
                    <a:pt x="1351" y="1239"/>
                  </a:lnTo>
                  <a:close/>
                </a:path>
                <a:path w="2262" h="1889">
                  <a:moveTo>
                    <a:pt x="1452" y="983"/>
                  </a:moveTo>
                  <a:lnTo>
                    <a:pt x="1446" y="1011"/>
                  </a:lnTo>
                  <a:lnTo>
                    <a:pt x="1431" y="1033"/>
                  </a:lnTo>
                  <a:lnTo>
                    <a:pt x="1409" y="1048"/>
                  </a:lnTo>
                  <a:lnTo>
                    <a:pt x="1382" y="1053"/>
                  </a:lnTo>
                  <a:lnTo>
                    <a:pt x="1354" y="1048"/>
                  </a:lnTo>
                  <a:lnTo>
                    <a:pt x="1332" y="1033"/>
                  </a:lnTo>
                  <a:lnTo>
                    <a:pt x="1317" y="1011"/>
                  </a:lnTo>
                  <a:lnTo>
                    <a:pt x="1312" y="983"/>
                  </a:lnTo>
                  <a:lnTo>
                    <a:pt x="1317" y="956"/>
                  </a:lnTo>
                  <a:lnTo>
                    <a:pt x="1332" y="934"/>
                  </a:lnTo>
                  <a:lnTo>
                    <a:pt x="1354" y="919"/>
                  </a:lnTo>
                  <a:lnTo>
                    <a:pt x="1382" y="913"/>
                  </a:lnTo>
                  <a:lnTo>
                    <a:pt x="1409" y="919"/>
                  </a:lnTo>
                  <a:lnTo>
                    <a:pt x="1431" y="934"/>
                  </a:lnTo>
                  <a:lnTo>
                    <a:pt x="1446" y="956"/>
                  </a:lnTo>
                  <a:lnTo>
                    <a:pt x="1452" y="983"/>
                  </a:lnTo>
                  <a:close/>
                  <a:lnTo>
                    <a:pt x="1452" y="983"/>
                  </a:lnTo>
                  <a:close/>
                </a:path>
                <a:path w="2262" h="1889">
                  <a:moveTo>
                    <a:pt x="1552" y="946"/>
                  </a:moveTo>
                  <a:lnTo>
                    <a:pt x="1547" y="974"/>
                  </a:lnTo>
                  <a:lnTo>
                    <a:pt x="1532" y="996"/>
                  </a:lnTo>
                  <a:lnTo>
                    <a:pt x="1509" y="1011"/>
                  </a:lnTo>
                  <a:lnTo>
                    <a:pt x="1482" y="1016"/>
                  </a:lnTo>
                  <a:lnTo>
                    <a:pt x="1455" y="1011"/>
                  </a:lnTo>
                  <a:lnTo>
                    <a:pt x="1433" y="996"/>
                  </a:lnTo>
                  <a:lnTo>
                    <a:pt x="1418" y="974"/>
                  </a:lnTo>
                  <a:lnTo>
                    <a:pt x="1412" y="946"/>
                  </a:lnTo>
                  <a:lnTo>
                    <a:pt x="1418" y="919"/>
                  </a:lnTo>
                  <a:lnTo>
                    <a:pt x="1433" y="897"/>
                  </a:lnTo>
                  <a:lnTo>
                    <a:pt x="1455" y="882"/>
                  </a:lnTo>
                  <a:lnTo>
                    <a:pt x="1482" y="876"/>
                  </a:lnTo>
                  <a:lnTo>
                    <a:pt x="1509" y="882"/>
                  </a:lnTo>
                  <a:lnTo>
                    <a:pt x="1532" y="897"/>
                  </a:lnTo>
                  <a:lnTo>
                    <a:pt x="1547" y="919"/>
                  </a:lnTo>
                  <a:lnTo>
                    <a:pt x="1552" y="946"/>
                  </a:lnTo>
                  <a:close/>
                  <a:lnTo>
                    <a:pt x="1552" y="946"/>
                  </a:lnTo>
                  <a:close/>
                </a:path>
                <a:path w="2262" h="1889">
                  <a:moveTo>
                    <a:pt x="1652" y="695"/>
                  </a:moveTo>
                  <a:lnTo>
                    <a:pt x="1647" y="722"/>
                  </a:lnTo>
                  <a:lnTo>
                    <a:pt x="1632" y="744"/>
                  </a:lnTo>
                  <a:lnTo>
                    <a:pt x="1610" y="759"/>
                  </a:lnTo>
                  <a:lnTo>
                    <a:pt x="1582" y="765"/>
                  </a:lnTo>
                  <a:lnTo>
                    <a:pt x="1555" y="759"/>
                  </a:lnTo>
                  <a:lnTo>
                    <a:pt x="1533" y="744"/>
                  </a:lnTo>
                  <a:lnTo>
                    <a:pt x="1518" y="722"/>
                  </a:lnTo>
                  <a:lnTo>
                    <a:pt x="1512" y="695"/>
                  </a:lnTo>
                  <a:lnTo>
                    <a:pt x="1518" y="668"/>
                  </a:lnTo>
                  <a:lnTo>
                    <a:pt x="1533" y="645"/>
                  </a:lnTo>
                  <a:lnTo>
                    <a:pt x="1555" y="630"/>
                  </a:lnTo>
                  <a:lnTo>
                    <a:pt x="1582" y="625"/>
                  </a:lnTo>
                  <a:lnTo>
                    <a:pt x="1610" y="630"/>
                  </a:lnTo>
                  <a:lnTo>
                    <a:pt x="1632" y="645"/>
                  </a:lnTo>
                  <a:lnTo>
                    <a:pt x="1647" y="668"/>
                  </a:lnTo>
                  <a:lnTo>
                    <a:pt x="1652" y="695"/>
                  </a:lnTo>
                  <a:close/>
                  <a:lnTo>
                    <a:pt x="1652" y="695"/>
                  </a:lnTo>
                  <a:close/>
                </a:path>
                <a:path w="2262" h="1889">
                  <a:moveTo>
                    <a:pt x="1753" y="715"/>
                  </a:moveTo>
                  <a:lnTo>
                    <a:pt x="1747" y="742"/>
                  </a:lnTo>
                  <a:lnTo>
                    <a:pt x="1732" y="765"/>
                  </a:lnTo>
                  <a:lnTo>
                    <a:pt x="1710" y="780"/>
                  </a:lnTo>
                  <a:lnTo>
                    <a:pt x="1683" y="785"/>
                  </a:lnTo>
                  <a:lnTo>
                    <a:pt x="1655" y="780"/>
                  </a:lnTo>
                  <a:lnTo>
                    <a:pt x="1633" y="765"/>
                  </a:lnTo>
                  <a:lnTo>
                    <a:pt x="1618" y="742"/>
                  </a:lnTo>
                  <a:lnTo>
                    <a:pt x="1613" y="715"/>
                  </a:lnTo>
                  <a:lnTo>
                    <a:pt x="1618" y="688"/>
                  </a:lnTo>
                  <a:lnTo>
                    <a:pt x="1633" y="666"/>
                  </a:lnTo>
                  <a:lnTo>
                    <a:pt x="1655" y="651"/>
                  </a:lnTo>
                  <a:lnTo>
                    <a:pt x="1683" y="645"/>
                  </a:lnTo>
                  <a:lnTo>
                    <a:pt x="1710" y="651"/>
                  </a:lnTo>
                  <a:lnTo>
                    <a:pt x="1732" y="666"/>
                  </a:lnTo>
                  <a:lnTo>
                    <a:pt x="1747" y="688"/>
                  </a:lnTo>
                  <a:lnTo>
                    <a:pt x="1753" y="715"/>
                  </a:lnTo>
                  <a:close/>
                  <a:lnTo>
                    <a:pt x="1753" y="715"/>
                  </a:lnTo>
                  <a:close/>
                </a:path>
                <a:path w="2262" h="1889">
                  <a:moveTo>
                    <a:pt x="1853" y="695"/>
                  </a:moveTo>
                  <a:lnTo>
                    <a:pt x="1848" y="723"/>
                  </a:lnTo>
                  <a:lnTo>
                    <a:pt x="1833" y="745"/>
                  </a:lnTo>
                  <a:lnTo>
                    <a:pt x="1810" y="760"/>
                  </a:lnTo>
                  <a:lnTo>
                    <a:pt x="1783" y="765"/>
                  </a:lnTo>
                  <a:lnTo>
                    <a:pt x="1756" y="760"/>
                  </a:lnTo>
                  <a:lnTo>
                    <a:pt x="1734" y="745"/>
                  </a:lnTo>
                  <a:lnTo>
                    <a:pt x="1719" y="723"/>
                  </a:lnTo>
                  <a:lnTo>
                    <a:pt x="1713" y="695"/>
                  </a:lnTo>
                  <a:lnTo>
                    <a:pt x="1719" y="668"/>
                  </a:lnTo>
                  <a:lnTo>
                    <a:pt x="1734" y="646"/>
                  </a:lnTo>
                  <a:lnTo>
                    <a:pt x="1756" y="631"/>
                  </a:lnTo>
                  <a:lnTo>
                    <a:pt x="1783" y="625"/>
                  </a:lnTo>
                  <a:lnTo>
                    <a:pt x="1810" y="631"/>
                  </a:lnTo>
                  <a:lnTo>
                    <a:pt x="1833" y="646"/>
                  </a:lnTo>
                  <a:lnTo>
                    <a:pt x="1848" y="668"/>
                  </a:lnTo>
                  <a:lnTo>
                    <a:pt x="1853" y="695"/>
                  </a:lnTo>
                  <a:close/>
                  <a:lnTo>
                    <a:pt x="1853" y="695"/>
                  </a:lnTo>
                  <a:close/>
                </a:path>
                <a:path w="2262" h="1889">
                  <a:moveTo>
                    <a:pt x="1953" y="612"/>
                  </a:moveTo>
                  <a:lnTo>
                    <a:pt x="1948" y="639"/>
                  </a:lnTo>
                  <a:lnTo>
                    <a:pt x="1933" y="662"/>
                  </a:lnTo>
                  <a:lnTo>
                    <a:pt x="1911" y="677"/>
                  </a:lnTo>
                  <a:lnTo>
                    <a:pt x="1883" y="682"/>
                  </a:lnTo>
                  <a:lnTo>
                    <a:pt x="1856" y="677"/>
                  </a:lnTo>
                  <a:lnTo>
                    <a:pt x="1834" y="662"/>
                  </a:lnTo>
                  <a:lnTo>
                    <a:pt x="1819" y="639"/>
                  </a:lnTo>
                  <a:lnTo>
                    <a:pt x="1813" y="612"/>
                  </a:lnTo>
                  <a:lnTo>
                    <a:pt x="1819" y="585"/>
                  </a:lnTo>
                  <a:lnTo>
                    <a:pt x="1834" y="563"/>
                  </a:lnTo>
                  <a:lnTo>
                    <a:pt x="1856" y="548"/>
                  </a:lnTo>
                  <a:lnTo>
                    <a:pt x="1883" y="542"/>
                  </a:lnTo>
                  <a:lnTo>
                    <a:pt x="1911" y="548"/>
                  </a:lnTo>
                  <a:lnTo>
                    <a:pt x="1933" y="563"/>
                  </a:lnTo>
                  <a:lnTo>
                    <a:pt x="1948" y="585"/>
                  </a:lnTo>
                  <a:lnTo>
                    <a:pt x="1953" y="612"/>
                  </a:lnTo>
                  <a:close/>
                  <a:lnTo>
                    <a:pt x="1953" y="612"/>
                  </a:lnTo>
                  <a:close/>
                </a:path>
                <a:path w="2262" h="1889">
                  <a:moveTo>
                    <a:pt x="2054" y="647"/>
                  </a:moveTo>
                  <a:lnTo>
                    <a:pt x="2048" y="674"/>
                  </a:lnTo>
                  <a:lnTo>
                    <a:pt x="2033" y="697"/>
                  </a:lnTo>
                  <a:lnTo>
                    <a:pt x="2011" y="712"/>
                  </a:lnTo>
                  <a:lnTo>
                    <a:pt x="1984" y="717"/>
                  </a:lnTo>
                  <a:lnTo>
                    <a:pt x="1957" y="712"/>
                  </a:lnTo>
                  <a:lnTo>
                    <a:pt x="1934" y="697"/>
                  </a:lnTo>
                  <a:lnTo>
                    <a:pt x="1919" y="674"/>
                  </a:lnTo>
                  <a:lnTo>
                    <a:pt x="1914" y="647"/>
                  </a:lnTo>
                  <a:lnTo>
                    <a:pt x="1919" y="620"/>
                  </a:lnTo>
                  <a:lnTo>
                    <a:pt x="1934" y="598"/>
                  </a:lnTo>
                  <a:lnTo>
                    <a:pt x="1957" y="583"/>
                  </a:lnTo>
                  <a:lnTo>
                    <a:pt x="1984" y="577"/>
                  </a:lnTo>
                  <a:lnTo>
                    <a:pt x="2011" y="583"/>
                  </a:lnTo>
                  <a:lnTo>
                    <a:pt x="2033" y="598"/>
                  </a:lnTo>
                  <a:lnTo>
                    <a:pt x="2048" y="620"/>
                  </a:lnTo>
                  <a:lnTo>
                    <a:pt x="2054" y="647"/>
                  </a:lnTo>
                  <a:close/>
                  <a:lnTo>
                    <a:pt x="2054" y="647"/>
                  </a:lnTo>
                  <a:close/>
                </a:path>
                <a:path w="2262" h="1889">
                  <a:moveTo>
                    <a:pt x="2154" y="377"/>
                  </a:moveTo>
                  <a:lnTo>
                    <a:pt x="2149" y="405"/>
                  </a:lnTo>
                  <a:lnTo>
                    <a:pt x="2134" y="427"/>
                  </a:lnTo>
                  <a:lnTo>
                    <a:pt x="2111" y="442"/>
                  </a:lnTo>
                  <a:lnTo>
                    <a:pt x="2084" y="447"/>
                  </a:lnTo>
                  <a:lnTo>
                    <a:pt x="2057" y="442"/>
                  </a:lnTo>
                  <a:lnTo>
                    <a:pt x="2035" y="427"/>
                  </a:lnTo>
                  <a:lnTo>
                    <a:pt x="2020" y="405"/>
                  </a:lnTo>
                  <a:lnTo>
                    <a:pt x="2014" y="377"/>
                  </a:lnTo>
                  <a:lnTo>
                    <a:pt x="2020" y="350"/>
                  </a:lnTo>
                  <a:lnTo>
                    <a:pt x="2035" y="328"/>
                  </a:lnTo>
                  <a:lnTo>
                    <a:pt x="2057" y="313"/>
                  </a:lnTo>
                  <a:lnTo>
                    <a:pt x="2084" y="307"/>
                  </a:lnTo>
                  <a:lnTo>
                    <a:pt x="2111" y="313"/>
                  </a:lnTo>
                  <a:lnTo>
                    <a:pt x="2134" y="328"/>
                  </a:lnTo>
                  <a:lnTo>
                    <a:pt x="2149" y="350"/>
                  </a:lnTo>
                  <a:lnTo>
                    <a:pt x="2154" y="377"/>
                  </a:lnTo>
                  <a:close/>
                  <a:lnTo>
                    <a:pt x="2154" y="377"/>
                  </a:lnTo>
                  <a:close/>
                </a:path>
                <a:path w="2262" h="1889">
                  <a:moveTo>
                    <a:pt x="2255" y="427"/>
                  </a:moveTo>
                  <a:lnTo>
                    <a:pt x="2249" y="454"/>
                  </a:lnTo>
                  <a:lnTo>
                    <a:pt x="2234" y="476"/>
                  </a:lnTo>
                  <a:lnTo>
                    <a:pt x="2212" y="491"/>
                  </a:lnTo>
                  <a:lnTo>
                    <a:pt x="2185" y="497"/>
                  </a:lnTo>
                  <a:lnTo>
                    <a:pt x="2157" y="491"/>
                  </a:lnTo>
                  <a:lnTo>
                    <a:pt x="2135" y="476"/>
                  </a:lnTo>
                  <a:lnTo>
                    <a:pt x="2120" y="454"/>
                  </a:lnTo>
                  <a:lnTo>
                    <a:pt x="2115" y="427"/>
                  </a:lnTo>
                  <a:lnTo>
                    <a:pt x="2120" y="400"/>
                  </a:lnTo>
                  <a:lnTo>
                    <a:pt x="2135" y="377"/>
                  </a:lnTo>
                  <a:lnTo>
                    <a:pt x="2157" y="362"/>
                  </a:lnTo>
                  <a:lnTo>
                    <a:pt x="2185" y="357"/>
                  </a:lnTo>
                  <a:lnTo>
                    <a:pt x="2212" y="362"/>
                  </a:lnTo>
                  <a:lnTo>
                    <a:pt x="2234" y="377"/>
                  </a:lnTo>
                  <a:lnTo>
                    <a:pt x="2249" y="400"/>
                  </a:lnTo>
                  <a:lnTo>
                    <a:pt x="2255" y="427"/>
                  </a:lnTo>
                  <a:close/>
                  <a:lnTo>
                    <a:pt x="2255" y="427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46" name="textbox 546"/>
          <p:cNvSpPr/>
          <p:nvPr/>
        </p:nvSpPr>
        <p:spPr>
          <a:xfrm rot="18000000">
            <a:off x="471004" y="4322134"/>
            <a:ext cx="35814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19:1-2</a:t>
            </a:r>
            <a:endParaRPr lang="KaiTi" altLang="KaiTi" sz="900"/>
          </a:p>
        </p:txBody>
      </p:sp>
      <p:sp>
        <p:nvSpPr>
          <p:cNvPr id="548" name="textbox 548"/>
          <p:cNvSpPr/>
          <p:nvPr/>
        </p:nvSpPr>
        <p:spPr>
          <a:xfrm>
            <a:off x="434155" y="1732837"/>
            <a:ext cx="194945" cy="3185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4"/>
              </a:lnSpc>
            </a:pPr>
            <a:endParaRPr lang="Arial" altLang="Arial" sz="100"/>
          </a:p>
          <a:p>
            <a:pPr marL="20320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</a:t>
            </a:r>
            <a:endParaRPr lang="KaiTi" altLang="KaiTi" sz="9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2032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</a:t>
            </a:r>
            <a:endParaRPr lang="KaiTi" altLang="KaiTi" sz="9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2032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6731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</a:t>
            </a:r>
            <a:endParaRPr lang="KaiTi" altLang="KaiTi" sz="9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67944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</a:t>
            </a:r>
            <a:endParaRPr lang="KaiTi" altLang="KaiTi" sz="9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65405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</a:t>
            </a:r>
            <a:endParaRPr lang="KaiTi" altLang="KaiTi" sz="9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6731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endParaRPr lang="KaiTi" altLang="KaiTi" sz="9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-20</a:t>
            </a:r>
            <a:endParaRPr lang="KaiTi" altLang="KaiTi" sz="9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-40</a:t>
            </a:r>
            <a:endParaRPr lang="KaiTi" altLang="KaiTi" sz="900"/>
          </a:p>
        </p:txBody>
      </p:sp>
      <p:sp>
        <p:nvSpPr>
          <p:cNvPr id="550" name="textbox 55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552" name="rect"/>
          <p:cNvSpPr/>
          <p:nvPr/>
        </p:nvSpPr>
        <p:spPr>
          <a:xfrm>
            <a:off x="712629" y="4483636"/>
            <a:ext cx="34290" cy="12700"/>
          </a:xfrm>
          <a:prstGeom prst="rect">
            <a:avLst/>
          </a:prstGeom>
          <a:solidFill>
            <a:srgbClr val="89898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4" name="textbox 554"/>
          <p:cNvSpPr/>
          <p:nvPr/>
        </p:nvSpPr>
        <p:spPr>
          <a:xfrm rot="18000000">
            <a:off x="598657" y="4322705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19:1-4</a:t>
            </a:r>
            <a:endParaRPr lang="KaiTi" altLang="KaiTi" sz="900"/>
          </a:p>
        </p:txBody>
      </p:sp>
      <p:sp>
        <p:nvSpPr>
          <p:cNvPr id="556" name="textbox 556"/>
          <p:cNvSpPr/>
          <p:nvPr/>
        </p:nvSpPr>
        <p:spPr>
          <a:xfrm rot="18000000">
            <a:off x="726483" y="4322062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19:1-6</a:t>
            </a:r>
            <a:endParaRPr lang="KaiTi" altLang="KaiTi" sz="900"/>
          </a:p>
        </p:txBody>
      </p:sp>
      <p:sp>
        <p:nvSpPr>
          <p:cNvPr id="558" name="textbox 558"/>
          <p:cNvSpPr/>
          <p:nvPr/>
        </p:nvSpPr>
        <p:spPr>
          <a:xfrm rot="18000000">
            <a:off x="853838" y="4322234"/>
            <a:ext cx="358140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19:1-8</a:t>
            </a:r>
            <a:endParaRPr lang="KaiTi" altLang="KaiTi" sz="900"/>
          </a:p>
        </p:txBody>
      </p:sp>
      <p:sp>
        <p:nvSpPr>
          <p:cNvPr id="560" name="textbox 560"/>
          <p:cNvSpPr/>
          <p:nvPr/>
        </p:nvSpPr>
        <p:spPr>
          <a:xfrm rot="18000000">
            <a:off x="938702" y="4347173"/>
            <a:ext cx="415290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19:1-10</a:t>
            </a:r>
            <a:endParaRPr lang="KaiTi" altLang="KaiTi" sz="900"/>
          </a:p>
        </p:txBody>
      </p:sp>
      <p:sp>
        <p:nvSpPr>
          <p:cNvPr id="562" name="textbox 562"/>
          <p:cNvSpPr/>
          <p:nvPr/>
        </p:nvSpPr>
        <p:spPr>
          <a:xfrm rot="18000000">
            <a:off x="1065414" y="4346880"/>
            <a:ext cx="415290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19:1-12</a:t>
            </a:r>
            <a:endParaRPr lang="KaiTi" altLang="KaiTi" sz="900"/>
          </a:p>
        </p:txBody>
      </p:sp>
      <p:sp>
        <p:nvSpPr>
          <p:cNvPr id="564" name="textbox 564"/>
          <p:cNvSpPr/>
          <p:nvPr/>
        </p:nvSpPr>
        <p:spPr>
          <a:xfrm rot="18000000">
            <a:off x="1231019" y="4325747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20:1-3</a:t>
            </a:r>
            <a:endParaRPr lang="KaiTi" altLang="KaiTi" sz="900"/>
          </a:p>
        </p:txBody>
      </p:sp>
      <p:sp>
        <p:nvSpPr>
          <p:cNvPr id="566" name="textbox 566"/>
          <p:cNvSpPr/>
          <p:nvPr/>
        </p:nvSpPr>
        <p:spPr>
          <a:xfrm rot="18000000">
            <a:off x="1359043" y="4325847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20:1-5</a:t>
            </a:r>
            <a:endParaRPr lang="KaiTi" altLang="KaiTi" sz="900"/>
          </a:p>
        </p:txBody>
      </p:sp>
      <p:sp>
        <p:nvSpPr>
          <p:cNvPr id="568" name="textbox 568"/>
          <p:cNvSpPr/>
          <p:nvPr/>
        </p:nvSpPr>
        <p:spPr>
          <a:xfrm rot="18000000">
            <a:off x="1486126" y="4326490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20:1-7</a:t>
            </a:r>
            <a:endParaRPr lang="KaiTi" altLang="KaiTi" sz="900"/>
          </a:p>
        </p:txBody>
      </p:sp>
      <p:sp>
        <p:nvSpPr>
          <p:cNvPr id="570" name="textbox 570"/>
          <p:cNvSpPr/>
          <p:nvPr/>
        </p:nvSpPr>
        <p:spPr>
          <a:xfrm rot="18000000">
            <a:off x="1613482" y="4325804"/>
            <a:ext cx="36512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20:1-9</a:t>
            </a:r>
            <a:endParaRPr lang="KaiTi" altLang="KaiTi" sz="900"/>
          </a:p>
        </p:txBody>
      </p:sp>
      <p:sp>
        <p:nvSpPr>
          <p:cNvPr id="572" name="textbox 572"/>
          <p:cNvSpPr/>
          <p:nvPr/>
        </p:nvSpPr>
        <p:spPr>
          <a:xfrm rot="18000000">
            <a:off x="1697900" y="4351079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20:1-11</a:t>
            </a:r>
            <a:endParaRPr lang="KaiTi" altLang="KaiTi" sz="900"/>
          </a:p>
        </p:txBody>
      </p:sp>
      <p:sp>
        <p:nvSpPr>
          <p:cNvPr id="574" name="textbox 574"/>
          <p:cNvSpPr/>
          <p:nvPr/>
        </p:nvSpPr>
        <p:spPr>
          <a:xfrm rot="18000000">
            <a:off x="1867845" y="4325226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21:1-2</a:t>
            </a:r>
            <a:endParaRPr lang="KaiTi" altLang="KaiTi" sz="900"/>
          </a:p>
        </p:txBody>
      </p:sp>
      <p:sp>
        <p:nvSpPr>
          <p:cNvPr id="576" name="textbox 576"/>
          <p:cNvSpPr/>
          <p:nvPr/>
        </p:nvSpPr>
        <p:spPr>
          <a:xfrm rot="18000000">
            <a:off x="1995498" y="4325340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21:1-4</a:t>
            </a:r>
            <a:endParaRPr lang="KaiTi" altLang="KaiTi" sz="900"/>
          </a:p>
        </p:txBody>
      </p:sp>
      <p:sp>
        <p:nvSpPr>
          <p:cNvPr id="578" name="textbox 578"/>
          <p:cNvSpPr/>
          <p:nvPr/>
        </p:nvSpPr>
        <p:spPr>
          <a:xfrm rot="18000000">
            <a:off x="2123324" y="4324697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21:1-6</a:t>
            </a:r>
            <a:endParaRPr lang="KaiTi" altLang="KaiTi" sz="900"/>
          </a:p>
        </p:txBody>
      </p:sp>
      <p:sp>
        <p:nvSpPr>
          <p:cNvPr id="580" name="textbox 580"/>
          <p:cNvSpPr/>
          <p:nvPr/>
        </p:nvSpPr>
        <p:spPr>
          <a:xfrm rot="18000000">
            <a:off x="2250679" y="432486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21:1-8</a:t>
            </a:r>
            <a:endParaRPr lang="KaiTi" altLang="KaiTi" sz="900"/>
          </a:p>
        </p:txBody>
      </p:sp>
      <p:sp>
        <p:nvSpPr>
          <p:cNvPr id="582" name="textbox 582"/>
          <p:cNvSpPr/>
          <p:nvPr/>
        </p:nvSpPr>
        <p:spPr>
          <a:xfrm rot="18000000">
            <a:off x="2335543" y="4349808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21:1-10</a:t>
            </a:r>
            <a:endParaRPr lang="KaiTi" altLang="KaiTi" sz="900"/>
          </a:p>
        </p:txBody>
      </p:sp>
      <p:sp>
        <p:nvSpPr>
          <p:cNvPr id="584" name="textbox 584"/>
          <p:cNvSpPr/>
          <p:nvPr/>
        </p:nvSpPr>
        <p:spPr>
          <a:xfrm rot="18000000">
            <a:off x="2462255" y="4349972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21:1-12</a:t>
            </a:r>
            <a:endParaRPr lang="KaiTi" altLang="KaiTi" sz="900"/>
          </a:p>
        </p:txBody>
      </p:sp>
      <p:sp>
        <p:nvSpPr>
          <p:cNvPr id="586" name="textbox 586"/>
          <p:cNvSpPr/>
          <p:nvPr/>
        </p:nvSpPr>
        <p:spPr>
          <a:xfrm rot="18000000">
            <a:off x="2632844" y="4324754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22:1-3</a:t>
            </a:r>
            <a:endParaRPr lang="KaiTi" altLang="KaiTi" sz="900"/>
          </a:p>
        </p:txBody>
      </p:sp>
      <p:sp>
        <p:nvSpPr>
          <p:cNvPr id="588" name="textbox 588"/>
          <p:cNvSpPr/>
          <p:nvPr/>
        </p:nvSpPr>
        <p:spPr>
          <a:xfrm rot="18000000">
            <a:off x="2760868" y="4324854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22:1-5</a:t>
            </a:r>
            <a:endParaRPr lang="KaiTi" altLang="KaiTi" sz="900"/>
          </a:p>
        </p:txBody>
      </p:sp>
      <p:sp>
        <p:nvSpPr>
          <p:cNvPr id="590" name="textbox 590"/>
          <p:cNvSpPr/>
          <p:nvPr/>
        </p:nvSpPr>
        <p:spPr>
          <a:xfrm rot="18000000">
            <a:off x="2887951" y="4325497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22:1-7</a:t>
            </a:r>
            <a:endParaRPr lang="KaiTi" altLang="KaiTi" sz="900"/>
          </a:p>
        </p:txBody>
      </p:sp>
      <p:sp>
        <p:nvSpPr>
          <p:cNvPr id="592" name="textbox 592"/>
          <p:cNvSpPr/>
          <p:nvPr/>
        </p:nvSpPr>
        <p:spPr>
          <a:xfrm rot="18000000">
            <a:off x="3015307" y="4324811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22:1-9</a:t>
            </a:r>
            <a:endParaRPr lang="KaiTi" altLang="KaiTi" sz="900"/>
          </a:p>
        </p:txBody>
      </p:sp>
      <p:sp>
        <p:nvSpPr>
          <p:cNvPr id="594" name="textbox 594"/>
          <p:cNvSpPr/>
          <p:nvPr/>
        </p:nvSpPr>
        <p:spPr>
          <a:xfrm rot="18000000">
            <a:off x="3099725" y="4350086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22:1-11</a:t>
            </a:r>
            <a:endParaRPr lang="KaiTi" altLang="KaiTi" sz="900"/>
          </a:p>
        </p:txBody>
      </p:sp>
      <p:sp>
        <p:nvSpPr>
          <p:cNvPr id="596" name="textbox 596"/>
          <p:cNvSpPr/>
          <p:nvPr/>
        </p:nvSpPr>
        <p:spPr>
          <a:xfrm rot="18000000">
            <a:off x="3269844" y="4325225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23:1-2</a:t>
            </a:r>
            <a:endParaRPr lang="KaiTi" altLang="KaiTi" sz="900"/>
          </a:p>
        </p:txBody>
      </p:sp>
      <p:sp>
        <p:nvSpPr>
          <p:cNvPr id="598" name="textbox 598"/>
          <p:cNvSpPr/>
          <p:nvPr/>
        </p:nvSpPr>
        <p:spPr>
          <a:xfrm rot="18000000">
            <a:off x="3397496" y="4325340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23:1-4</a:t>
            </a:r>
            <a:endParaRPr lang="KaiTi" altLang="KaiTi" sz="900"/>
          </a:p>
        </p:txBody>
      </p:sp>
      <p:sp>
        <p:nvSpPr>
          <p:cNvPr id="600" name="textbox 600"/>
          <p:cNvSpPr/>
          <p:nvPr/>
        </p:nvSpPr>
        <p:spPr>
          <a:xfrm rot="18000000">
            <a:off x="3525322" y="4324697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23:1-6</a:t>
            </a:r>
            <a:endParaRPr lang="KaiTi" altLang="KaiTi" sz="900"/>
          </a:p>
        </p:txBody>
      </p:sp>
      <p:sp>
        <p:nvSpPr>
          <p:cNvPr id="602" name="textbox 602"/>
          <p:cNvSpPr/>
          <p:nvPr/>
        </p:nvSpPr>
        <p:spPr>
          <a:xfrm rot="18000000">
            <a:off x="3652677" y="4324868"/>
            <a:ext cx="36512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23:1-8</a:t>
            </a:r>
            <a:endParaRPr lang="KaiTi" altLang="KaiTi" sz="900"/>
          </a:p>
        </p:txBody>
      </p:sp>
      <p:sp>
        <p:nvSpPr>
          <p:cNvPr id="604" name="textbox 604"/>
          <p:cNvSpPr/>
          <p:nvPr/>
        </p:nvSpPr>
        <p:spPr>
          <a:xfrm rot="18000000">
            <a:off x="3737542" y="4349808"/>
            <a:ext cx="422275" cy="161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23:1-10</a:t>
            </a:r>
            <a:endParaRPr lang="KaiTi" altLang="KaiTi" sz="900"/>
          </a:p>
        </p:txBody>
      </p:sp>
      <p:sp>
        <p:nvSpPr>
          <p:cNvPr id="606" name="textbox 606"/>
          <p:cNvSpPr/>
          <p:nvPr/>
        </p:nvSpPr>
        <p:spPr>
          <a:xfrm rot="18000000">
            <a:off x="3864254" y="4349972"/>
            <a:ext cx="422275" cy="1625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5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23:1-12</a:t>
            </a:r>
            <a:endParaRPr lang="KaiTi" altLang="KaiTi" sz="900"/>
          </a:p>
        </p:txBody>
      </p:sp>
      <p:sp>
        <p:nvSpPr>
          <p:cNvPr id="608" name="path"/>
          <p:cNvSpPr/>
          <p:nvPr/>
        </p:nvSpPr>
        <p:spPr>
          <a:xfrm>
            <a:off x="2081234" y="2403581"/>
            <a:ext cx="66786" cy="1017457"/>
          </a:xfrm>
          <a:custGeom>
            <a:rect l="0" t="0" r="0" b="0"/>
            <a:pathLst>
              <a:path w="105" h="1602">
                <a:moveTo>
                  <a:pt x="22" y="1601"/>
                </a:moveTo>
                <a:lnTo>
                  <a:pt x="32" y="1352"/>
                </a:lnTo>
                <a:lnTo>
                  <a:pt x="42" y="1076"/>
                </a:lnTo>
                <a:lnTo>
                  <a:pt x="52" y="787"/>
                </a:lnTo>
                <a:lnTo>
                  <a:pt x="62" y="501"/>
                </a:lnTo>
                <a:lnTo>
                  <a:pt x="72" y="233"/>
                </a:lnTo>
                <a:lnTo>
                  <a:pt x="82" y="0"/>
                </a:lnTo>
              </a:path>
            </a:pathLst>
          </a:custGeom>
          <a:noFill/>
          <a:ln w="2857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0" name="path"/>
          <p:cNvSpPr/>
          <p:nvPr/>
        </p:nvSpPr>
        <p:spPr>
          <a:xfrm>
            <a:off x="2189645" y="2583853"/>
            <a:ext cx="79391" cy="439890"/>
          </a:xfrm>
          <a:custGeom>
            <a:rect l="0" t="0" r="0" b="0"/>
            <a:pathLst>
              <a:path w="125" h="692">
                <a:moveTo>
                  <a:pt x="22" y="2"/>
                </a:moveTo>
                <a:lnTo>
                  <a:pt x="32" y="93"/>
                </a:lnTo>
                <a:lnTo>
                  <a:pt x="42" y="172"/>
                </a:lnTo>
                <a:lnTo>
                  <a:pt x="52" y="252"/>
                </a:lnTo>
                <a:lnTo>
                  <a:pt x="62" y="334"/>
                </a:lnTo>
                <a:lnTo>
                  <a:pt x="72" y="417"/>
                </a:lnTo>
                <a:lnTo>
                  <a:pt x="82" y="504"/>
                </a:lnTo>
                <a:lnTo>
                  <a:pt x="92" y="595"/>
                </a:lnTo>
                <a:lnTo>
                  <a:pt x="102" y="690"/>
                </a:lnTo>
              </a:path>
            </a:pathLst>
          </a:custGeom>
          <a:noFill/>
          <a:ln w="2857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2097278" y="2164518"/>
            <a:ext cx="101674" cy="240461"/>
            <a:chExt cx="101674" cy="240461"/>
          </a:xfrm>
        </p:grpSpPr>
        <p:sp>
          <p:nvSpPr>
            <p:cNvPr id="612" name="path"/>
            <p:cNvSpPr/>
            <p:nvPr/>
          </p:nvSpPr>
          <p:spPr>
            <a:xfrm>
              <a:off x="22201" y="0"/>
              <a:ext cx="79473" cy="240461"/>
            </a:xfrm>
            <a:custGeom>
              <a:rect l="0" t="0" r="0" b="0"/>
              <a:pathLst>
                <a:path w="125" h="378">
                  <a:moveTo>
                    <a:pt x="22" y="377"/>
                  </a:moveTo>
                  <a:lnTo>
                    <a:pt x="32" y="194"/>
                  </a:lnTo>
                  <a:lnTo>
                    <a:pt x="42" y="77"/>
                  </a:lnTo>
                  <a:lnTo>
                    <a:pt x="52" y="25"/>
                  </a:lnTo>
                  <a:lnTo>
                    <a:pt x="57" y="18"/>
                  </a:lnTo>
                  <a:lnTo>
                    <a:pt x="62" y="21"/>
                  </a:lnTo>
                  <a:lnTo>
                    <a:pt x="72" y="57"/>
                  </a:lnTo>
                  <a:lnTo>
                    <a:pt x="82" y="125"/>
                  </a:lnTo>
                  <a:lnTo>
                    <a:pt x="92" y="217"/>
                  </a:lnTo>
                  <a:lnTo>
                    <a:pt x="102" y="325"/>
                  </a:lnTo>
                </a:path>
              </a:pathLst>
            </a:custGeom>
            <a:noFill/>
            <a:ln w="2857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4" name="path"/>
            <p:cNvSpPr/>
            <p:nvPr/>
          </p:nvSpPr>
          <p:spPr>
            <a:xfrm>
              <a:off x="0" y="298"/>
              <a:ext cx="98425" cy="98425"/>
            </a:xfrm>
            <a:custGeom>
              <a:rect l="0" t="0" r="0" b="0"/>
              <a:pathLst>
                <a:path w="155" h="155">
                  <a:moveTo>
                    <a:pt x="147" y="77"/>
                  </a:moveTo>
                  <a:lnTo>
                    <a:pt x="141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1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16" name="path"/>
          <p:cNvSpPr/>
          <p:nvPr/>
        </p:nvSpPr>
        <p:spPr>
          <a:xfrm>
            <a:off x="2170493" y="2369812"/>
            <a:ext cx="47577" cy="216948"/>
          </a:xfrm>
          <a:custGeom>
            <a:rect l="0" t="0" r="0" b="0"/>
            <a:pathLst>
              <a:path w="74" h="341">
                <a:moveTo>
                  <a:pt x="22" y="1"/>
                </a:moveTo>
                <a:lnTo>
                  <a:pt x="32" y="117"/>
                </a:lnTo>
                <a:lnTo>
                  <a:pt x="42" y="232"/>
                </a:lnTo>
                <a:lnTo>
                  <a:pt x="52" y="339"/>
                </a:lnTo>
              </a:path>
            </a:pathLst>
          </a:custGeom>
          <a:noFill/>
          <a:ln w="2857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8" name="path"/>
          <p:cNvSpPr/>
          <p:nvPr/>
        </p:nvSpPr>
        <p:spPr>
          <a:xfrm>
            <a:off x="2240610" y="3020833"/>
            <a:ext cx="47568" cy="207804"/>
          </a:xfrm>
          <a:custGeom>
            <a:rect l="0" t="0" r="0" b="0"/>
            <a:pathLst>
              <a:path w="74" h="327">
                <a:moveTo>
                  <a:pt x="22" y="2"/>
                </a:moveTo>
                <a:lnTo>
                  <a:pt x="32" y="103"/>
                </a:lnTo>
                <a:lnTo>
                  <a:pt x="42" y="210"/>
                </a:lnTo>
                <a:lnTo>
                  <a:pt x="52" y="325"/>
                </a:lnTo>
              </a:path>
            </a:pathLst>
          </a:custGeom>
          <a:noFill/>
          <a:ln w="2857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0" name="path"/>
          <p:cNvSpPr/>
          <p:nvPr/>
        </p:nvSpPr>
        <p:spPr>
          <a:xfrm>
            <a:off x="2161006" y="2593762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2" name="path"/>
          <p:cNvSpPr/>
          <p:nvPr/>
        </p:nvSpPr>
        <p:spPr>
          <a:xfrm>
            <a:off x="2224733" y="3178180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4" name="path"/>
          <p:cNvSpPr/>
          <p:nvPr/>
        </p:nvSpPr>
        <p:spPr>
          <a:xfrm>
            <a:off x="712629" y="4144548"/>
            <a:ext cx="34290" cy="12700"/>
          </a:xfrm>
          <a:custGeom>
            <a:rect l="0" t="0" r="0" b="0"/>
            <a:pathLst>
              <a:path w="54" h="20">
                <a:moveTo>
                  <a:pt x="0" y="10"/>
                </a:moveTo>
                <a:lnTo>
                  <a:pt x="54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6" name="rect"/>
          <p:cNvSpPr/>
          <p:nvPr/>
        </p:nvSpPr>
        <p:spPr>
          <a:xfrm>
            <a:off x="712629" y="4822723"/>
            <a:ext cx="34290" cy="12700"/>
          </a:xfrm>
          <a:prstGeom prst="rect">
            <a:avLst/>
          </a:prstGeom>
          <a:solidFill>
            <a:srgbClr val="89898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28" name="picture 6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68300" y="1625599"/>
            <a:ext cx="4115735" cy="3356588"/>
          </a:xfrm>
          <a:prstGeom prst="rect">
            <a:avLst/>
          </a:prstGeom>
        </p:spPr>
      </p:pic>
      <p:sp>
        <p:nvSpPr>
          <p:cNvPr id="630" name="textbox 630"/>
          <p:cNvSpPr/>
          <p:nvPr/>
        </p:nvSpPr>
        <p:spPr>
          <a:xfrm>
            <a:off x="-12700" y="-12700"/>
            <a:ext cx="8769984" cy="1483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住宅市场|价格水平-新房</a:t>
            </a:r>
            <a:endParaRPr lang="KaiTi" altLang="KaiTi" sz="1800"/>
          </a:p>
          <a:p>
            <a:pPr marL="389254" indent="-7620" algn="l" rtl="0" eaLnBrk="0">
              <a:lnSpc>
                <a:spcPct val="100000"/>
              </a:lnSpc>
              <a:spcBef>
                <a:spcPts val="145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2023年1-12月,仙海区、科技城科教创业园区、游仙区等区域为绵阳商品住宅成交均价最高区域。其中，成交均价同比上涨的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区域有仙海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区、经济技术开发区、高新区等，同比分别上涨8.9%、4.4%、1.4%；成交均价同比下跌的区域有涪城区、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科技城科教创业园区等，同比分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别下跌9.7%、6.3%。</a:t>
            </a:r>
            <a:endParaRPr lang="KaiTi" altLang="KaiTi" sz="11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38000"/>
              </a:lnSpc>
            </a:pPr>
            <a:endParaRPr lang="Arial" altLang="Arial" sz="200"/>
          </a:p>
          <a:p>
            <a:pPr marL="3044825" algn="l" rtl="0" eaLnBrk="0">
              <a:lnSpc>
                <a:spcPct val="97000"/>
              </a:lnSpc>
              <a:spcBef>
                <a:spcPts val="2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2023年1-12月绵阳市商品住宅分区域成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交均价情况</a:t>
            </a:r>
            <a:endParaRPr lang="KaiTi" altLang="KaiTi" sz="1100"/>
          </a:p>
        </p:txBody>
      </p:sp>
      <p:pic>
        <p:nvPicPr>
          <p:cNvPr id="632" name="picture 6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graphicFrame>
        <p:nvGraphicFramePr>
          <p:cNvPr id="634" name="table 634"/>
          <p:cNvGraphicFramePr>
            <a:graphicFrameLocks noGrp="1"/>
          </p:cNvGraphicFramePr>
          <p:nvPr/>
        </p:nvGraphicFramePr>
        <p:xfrm>
          <a:off x="4647013" y="1622979"/>
          <a:ext cx="4119245" cy="2163444"/>
        </p:xfrm>
        <a:graphic>
          <a:graphicData uri="http://schemas.openxmlformats.org/drawingml/2006/table">
            <a:tbl>
              <a:tblPr/>
              <a:tblGrid>
                <a:gridCol w="824864"/>
                <a:gridCol w="822960"/>
                <a:gridCol w="535304"/>
                <a:gridCol w="822960"/>
                <a:gridCol w="535304"/>
                <a:gridCol w="577850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319404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区域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"/>
                    </a:p>
                    <a:p>
                      <a:pPr marL="21590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1-12月成交均价</a:t>
                      </a:r>
                      <a:endParaRPr lang="KaiTi" altLang="KaiTi" sz="900"/>
                    </a:p>
                    <a:p>
                      <a:pPr marL="237490" algn="l" rtl="0" eaLnBrk="0">
                        <a:lnSpc>
                          <a:spcPct val="81000"/>
                        </a:lnSpc>
                        <a:spcBef>
                          <a:spcPts val="25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7081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0764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"/>
                    </a:p>
                    <a:p>
                      <a:pPr marL="78739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12月成交均价</a:t>
                      </a:r>
                      <a:endParaRPr lang="KaiTi" altLang="KaiTi" sz="900"/>
                    </a:p>
                    <a:p>
                      <a:pPr marL="237490" algn="l" rtl="0" eaLnBrk="0">
                        <a:lnSpc>
                          <a:spcPct val="81000"/>
                        </a:lnSpc>
                        <a:spcBef>
                          <a:spcPts val="25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7081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20764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7843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环比</a:t>
                      </a:r>
                      <a:endParaRPr lang="KaiTi" altLang="KaiTi" sz="900"/>
                    </a:p>
                    <a:p>
                      <a:pPr marL="227965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268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5080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仙海区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11015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11138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32.3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-11.7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274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20320" indent="-16509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科技城科教创业</a:t>
                      </a:r>
                      <a:r>
                        <a:rPr sz="900" kern="0" spc="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园区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9341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8603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-26.1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9525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游仙区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9214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8814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26797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8889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经济技术开发区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8641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8708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16509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高新区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8614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5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1.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8608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268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0160" algn="l" rtl="0" eaLnBrk="0">
                        <a:lnSpc>
                          <a:spcPts val="109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涪城区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8491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-9.7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8825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-16.7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050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7620" algn="l" rtl="0" eaLnBrk="0">
                        <a:lnSpc>
                          <a:spcPct val="100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安州区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6935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</a:tbl>
          </a:graphicData>
        </a:graphic>
      </p:graphicFrame>
      <p:grpSp>
        <p:nvGrpSpPr>
          <p:cNvPr id="14" name="group 14"/>
          <p:cNvGrpSpPr/>
          <p:nvPr/>
        </p:nvGrpSpPr>
        <p:grpSpPr>
          <a:xfrm rot="21600000">
            <a:off x="3213100" y="3593537"/>
            <a:ext cx="1219200" cy="1321699"/>
            <a:chExt cx="1219200" cy="1321699"/>
          </a:xfrm>
        </p:grpSpPr>
        <p:pic>
          <p:nvPicPr>
            <p:cNvPr id="636" name="picture 63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219200" cy="1321699"/>
            </a:xfrm>
            <a:prstGeom prst="rect">
              <a:avLst/>
            </a:prstGeom>
          </p:spPr>
        </p:pic>
        <p:sp>
          <p:nvSpPr>
            <p:cNvPr id="638" name="rect"/>
            <p:cNvSpPr/>
            <p:nvPr/>
          </p:nvSpPr>
          <p:spPr>
            <a:xfrm>
              <a:off x="35389" y="37692"/>
              <a:ext cx="1150124" cy="125515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0" name="textbox 640"/>
            <p:cNvSpPr/>
            <p:nvPr/>
          </p:nvSpPr>
          <p:spPr>
            <a:xfrm>
              <a:off x="80196" y="80697"/>
              <a:ext cx="916939" cy="114744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527"/>
                </a:lnSpc>
              </a:pPr>
              <a:endParaRPr lang="Arial" altLang="Arial" sz="100"/>
            </a:p>
            <a:p>
              <a:pPr marL="51435" algn="l" rtl="0" eaLnBrk="0">
                <a:lnSpc>
                  <a:spcPct val="99000"/>
                </a:lnSpc>
              </a:pP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成交均价(元/㎡)</a:t>
              </a:r>
              <a:endParaRPr lang="KaiTi" altLang="KaiTi" sz="900"/>
            </a:p>
            <a:p>
              <a:pPr marL="116839" algn="l" rtl="0" eaLnBrk="0">
                <a:lnSpc>
                  <a:spcPts val="665"/>
                </a:lnSpc>
                <a:spcBef>
                  <a:spcPts val="294"/>
                </a:spcBef>
                <a:tabLst>
                  <a:tab pos="209550"/>
                </a:tabLst>
              </a:pP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	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9341-11015</a:t>
              </a:r>
              <a:endParaRPr lang="KaiTi" altLang="KaiTi" sz="900"/>
            </a:p>
            <a:p>
              <a:pPr marL="116839" algn="l" rtl="0" eaLnBrk="0">
                <a:lnSpc>
                  <a:spcPct val="153000"/>
                </a:lnSpc>
                <a:spcBef>
                  <a:spcPts val="171"/>
                </a:spcBef>
                <a:tabLst>
                  <a:tab pos="211454"/>
                  <a:tab pos="212090"/>
                </a:tabLst>
              </a:pP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	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8641-9341</a:t>
              </a:r>
              <a:r>
                <a:rPr sz="900" kern="0" spc="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   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	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8491-8641</a:t>
              </a:r>
              <a:r>
                <a:rPr sz="900" kern="0" spc="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   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		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6935-8491</a:t>
              </a:r>
              <a:r>
                <a:rPr sz="900" kern="0" spc="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    </a:t>
              </a: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		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0-6935</a:t>
              </a:r>
              <a:endParaRPr lang="KaiTi" altLang="KaiTi" sz="900"/>
            </a:p>
          </p:txBody>
        </p:sp>
        <p:sp>
          <p:nvSpPr>
            <p:cNvPr id="642" name="path"/>
            <p:cNvSpPr/>
            <p:nvPr/>
          </p:nvSpPr>
          <p:spPr>
            <a:xfrm>
              <a:off x="92896" y="1083655"/>
              <a:ext cx="104595" cy="104595"/>
            </a:xfrm>
            <a:custGeom>
              <a:rect l="0" t="0" r="0" b="0"/>
              <a:pathLst>
                <a:path w="164" h="164">
                  <a:moveTo>
                    <a:pt x="0" y="82"/>
                  </a:moveTo>
                  <a:cubicBezTo>
                    <a:pt x="0" y="36"/>
                    <a:pt x="36" y="0"/>
                    <a:pt x="82" y="0"/>
                  </a:cubicBezTo>
                  <a:lnTo>
                    <a:pt x="82" y="0"/>
                  </a:lnTo>
                  <a:cubicBezTo>
                    <a:pt x="127" y="0"/>
                    <a:pt x="164" y="36"/>
                    <a:pt x="164" y="82"/>
                  </a:cubicBezTo>
                  <a:lnTo>
                    <a:pt x="164" y="82"/>
                  </a:lnTo>
                  <a:cubicBezTo>
                    <a:pt x="164" y="127"/>
                    <a:pt x="127" y="164"/>
                    <a:pt x="82" y="164"/>
                  </a:cubicBezTo>
                  <a:lnTo>
                    <a:pt x="82" y="164"/>
                  </a:lnTo>
                  <a:cubicBezTo>
                    <a:pt x="36" y="164"/>
                    <a:pt x="0" y="127"/>
                    <a:pt x="0" y="82"/>
                  </a:cubicBezTo>
                </a:path>
              </a:pathLst>
            </a:custGeom>
            <a:solidFill>
              <a:srgbClr val="1A87C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4" name="path"/>
            <p:cNvSpPr/>
            <p:nvPr/>
          </p:nvSpPr>
          <p:spPr>
            <a:xfrm>
              <a:off x="92896" y="874464"/>
              <a:ext cx="104595" cy="104595"/>
            </a:xfrm>
            <a:custGeom>
              <a:rect l="0" t="0" r="0" b="0"/>
              <a:pathLst>
                <a:path w="164" h="164">
                  <a:moveTo>
                    <a:pt x="0" y="82"/>
                  </a:moveTo>
                  <a:cubicBezTo>
                    <a:pt x="0" y="36"/>
                    <a:pt x="36" y="0"/>
                    <a:pt x="82" y="0"/>
                  </a:cubicBezTo>
                  <a:lnTo>
                    <a:pt x="82" y="0"/>
                  </a:lnTo>
                  <a:cubicBezTo>
                    <a:pt x="127" y="0"/>
                    <a:pt x="164" y="36"/>
                    <a:pt x="164" y="82"/>
                  </a:cubicBezTo>
                  <a:lnTo>
                    <a:pt x="164" y="82"/>
                  </a:lnTo>
                  <a:cubicBezTo>
                    <a:pt x="164" y="127"/>
                    <a:pt x="127" y="164"/>
                    <a:pt x="82" y="164"/>
                  </a:cubicBezTo>
                  <a:lnTo>
                    <a:pt x="82" y="164"/>
                  </a:lnTo>
                  <a:cubicBezTo>
                    <a:pt x="36" y="164"/>
                    <a:pt x="0" y="127"/>
                    <a:pt x="0" y="82"/>
                  </a:cubicBezTo>
                </a:path>
              </a:pathLst>
            </a:custGeom>
            <a:solidFill>
              <a:srgbClr val="D1E3F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6" name="path"/>
            <p:cNvSpPr/>
            <p:nvPr/>
          </p:nvSpPr>
          <p:spPr>
            <a:xfrm>
              <a:off x="92896" y="665271"/>
              <a:ext cx="104595" cy="104595"/>
            </a:xfrm>
            <a:custGeom>
              <a:rect l="0" t="0" r="0" b="0"/>
              <a:pathLst>
                <a:path w="164" h="164">
                  <a:moveTo>
                    <a:pt x="0" y="82"/>
                  </a:moveTo>
                  <a:cubicBezTo>
                    <a:pt x="0" y="36"/>
                    <a:pt x="36" y="0"/>
                    <a:pt x="82" y="0"/>
                  </a:cubicBezTo>
                  <a:lnTo>
                    <a:pt x="82" y="0"/>
                  </a:lnTo>
                  <a:cubicBezTo>
                    <a:pt x="127" y="0"/>
                    <a:pt x="164" y="36"/>
                    <a:pt x="164" y="82"/>
                  </a:cubicBezTo>
                  <a:lnTo>
                    <a:pt x="164" y="82"/>
                  </a:lnTo>
                  <a:cubicBezTo>
                    <a:pt x="164" y="127"/>
                    <a:pt x="127" y="164"/>
                    <a:pt x="82" y="164"/>
                  </a:cubicBezTo>
                  <a:lnTo>
                    <a:pt x="82" y="164"/>
                  </a:lnTo>
                  <a:cubicBezTo>
                    <a:pt x="36" y="164"/>
                    <a:pt x="0" y="127"/>
                    <a:pt x="0" y="82"/>
                  </a:cubicBezTo>
                </a:path>
              </a:pathLst>
            </a:custGeom>
            <a:solidFill>
              <a:srgbClr val="F2E7D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8" name="path"/>
            <p:cNvSpPr/>
            <p:nvPr/>
          </p:nvSpPr>
          <p:spPr>
            <a:xfrm>
              <a:off x="92896" y="456077"/>
              <a:ext cx="104595" cy="104596"/>
            </a:xfrm>
            <a:custGeom>
              <a:rect l="0" t="0" r="0" b="0"/>
              <a:pathLst>
                <a:path w="164" h="164">
                  <a:moveTo>
                    <a:pt x="0" y="82"/>
                  </a:moveTo>
                  <a:cubicBezTo>
                    <a:pt x="0" y="36"/>
                    <a:pt x="36" y="0"/>
                    <a:pt x="82" y="0"/>
                  </a:cubicBezTo>
                  <a:lnTo>
                    <a:pt x="82" y="0"/>
                  </a:lnTo>
                  <a:cubicBezTo>
                    <a:pt x="127" y="0"/>
                    <a:pt x="164" y="36"/>
                    <a:pt x="164" y="82"/>
                  </a:cubicBezTo>
                  <a:lnTo>
                    <a:pt x="164" y="82"/>
                  </a:lnTo>
                  <a:cubicBezTo>
                    <a:pt x="164" y="127"/>
                    <a:pt x="127" y="164"/>
                    <a:pt x="82" y="164"/>
                  </a:cubicBezTo>
                  <a:lnTo>
                    <a:pt x="82" y="164"/>
                  </a:lnTo>
                  <a:cubicBezTo>
                    <a:pt x="36" y="164"/>
                    <a:pt x="0" y="127"/>
                    <a:pt x="0" y="82"/>
                  </a:cubicBezTo>
                </a:path>
              </a:pathLst>
            </a:custGeom>
            <a:solidFill>
              <a:srgbClr val="FDC76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0" name="path"/>
            <p:cNvSpPr/>
            <p:nvPr/>
          </p:nvSpPr>
          <p:spPr>
            <a:xfrm>
              <a:off x="92896" y="246885"/>
              <a:ext cx="104595" cy="104596"/>
            </a:xfrm>
            <a:custGeom>
              <a:rect l="0" t="0" r="0" b="0"/>
              <a:pathLst>
                <a:path w="164" h="164">
                  <a:moveTo>
                    <a:pt x="0" y="82"/>
                  </a:moveTo>
                  <a:cubicBezTo>
                    <a:pt x="0" y="36"/>
                    <a:pt x="36" y="0"/>
                    <a:pt x="82" y="0"/>
                  </a:cubicBezTo>
                  <a:lnTo>
                    <a:pt x="82" y="0"/>
                  </a:lnTo>
                  <a:cubicBezTo>
                    <a:pt x="127" y="0"/>
                    <a:pt x="164" y="36"/>
                    <a:pt x="164" y="82"/>
                  </a:cubicBezTo>
                  <a:lnTo>
                    <a:pt x="164" y="82"/>
                  </a:lnTo>
                  <a:cubicBezTo>
                    <a:pt x="164" y="127"/>
                    <a:pt x="127" y="164"/>
                    <a:pt x="82" y="164"/>
                  </a:cubicBezTo>
                  <a:lnTo>
                    <a:pt x="82" y="164"/>
                  </a:lnTo>
                  <a:cubicBezTo>
                    <a:pt x="36" y="164"/>
                    <a:pt x="0" y="127"/>
                    <a:pt x="0" y="82"/>
                  </a:cubicBezTo>
                </a:path>
              </a:pathLst>
            </a:custGeom>
            <a:solidFill>
              <a:srgbClr val="FD511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52" name="textbox 65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654" name="table 654"/>
          <p:cNvGraphicFramePr>
            <a:graphicFrameLocks noGrp="1"/>
          </p:cNvGraphicFramePr>
          <p:nvPr/>
        </p:nvGraphicFramePr>
        <p:xfrm>
          <a:off x="4227347" y="1997677"/>
          <a:ext cx="4391024" cy="2750185"/>
        </p:xfrm>
        <a:graphic>
          <a:graphicData uri="http://schemas.openxmlformats.org/drawingml/2006/table">
            <a:tbl>
              <a:tblPr/>
              <a:tblGrid>
                <a:gridCol w="339725"/>
                <a:gridCol w="327659"/>
                <a:gridCol w="3723639"/>
              </a:tblGrid>
              <a:tr h="27501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40</a:t>
                      </a:r>
                      <a:endParaRPr lang="KaiTi" altLang="KaiTi" sz="900"/>
                    </a:p>
                    <a:p>
                      <a:pPr marL="2540" algn="l" rtl="0" eaLnBrk="0">
                        <a:lnSpc>
                          <a:spcPct val="79000"/>
                        </a:lnSpc>
                        <a:spcBef>
                          <a:spcPts val="1410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</a:t>
                      </a:r>
                      <a:endParaRPr lang="KaiTi" altLang="KaiTi" sz="900"/>
                    </a:p>
                    <a:p>
                      <a:pPr marL="1905" algn="l" rtl="0" eaLnBrk="0">
                        <a:lnSpc>
                          <a:spcPct val="79000"/>
                        </a:lnSpc>
                        <a:spcBef>
                          <a:spcPts val="1410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</a:t>
                      </a:r>
                      <a:endParaRPr lang="KaiTi" altLang="KaiTi" sz="900"/>
                    </a:p>
                    <a:p>
                      <a:pPr marL="8889" algn="l" rtl="0" eaLnBrk="0">
                        <a:lnSpc>
                          <a:spcPct val="79000"/>
                        </a:lnSpc>
                        <a:spcBef>
                          <a:spcPts val="1410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</a:t>
                      </a:r>
                      <a:endParaRPr lang="KaiTi" altLang="KaiTi" sz="900"/>
                    </a:p>
                    <a:p>
                      <a:pPr marL="5080" algn="l" rtl="0" eaLnBrk="0">
                        <a:lnSpc>
                          <a:spcPct val="79000"/>
                        </a:lnSpc>
                        <a:spcBef>
                          <a:spcPts val="141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  <a:p>
                      <a:pPr marL="3810" algn="l" rtl="0" eaLnBrk="0">
                        <a:lnSpc>
                          <a:spcPct val="79000"/>
                        </a:lnSpc>
                        <a:spcBef>
                          <a:spcPts val="141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-10</a:t>
                      </a:r>
                      <a:endParaRPr lang="KaiTi" altLang="KaiTi" sz="900"/>
                    </a:p>
                    <a:p>
                      <a:pPr marL="3810" algn="l" rtl="0" eaLnBrk="0">
                        <a:lnSpc>
                          <a:spcPct val="79000"/>
                        </a:lnSpc>
                        <a:spcBef>
                          <a:spcPts val="141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-20</a:t>
                      </a:r>
                      <a:endParaRPr lang="KaiTi" altLang="KaiTi" sz="900"/>
                    </a:p>
                    <a:p>
                      <a:pPr marL="3810" algn="l" rtl="0" eaLnBrk="0">
                        <a:lnSpc>
                          <a:spcPct val="79000"/>
                        </a:lnSpc>
                        <a:spcBef>
                          <a:spcPts val="141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-30</a:t>
                      </a:r>
                      <a:endParaRPr lang="KaiTi" altLang="KaiTi" sz="900"/>
                    </a:p>
                    <a:p>
                      <a:pPr marL="3810" algn="l" rtl="0" eaLnBrk="0">
                        <a:lnSpc>
                          <a:spcPct val="79000"/>
                        </a:lnSpc>
                        <a:spcBef>
                          <a:spcPts val="141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-40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100"/>
                    </a:p>
                    <a:p>
                      <a:pPr algn="l" rtl="0" eaLnBrk="0">
                        <a:lnSpc>
                          <a:spcPct val="9363"/>
                        </a:lnSpc>
                      </a:pPr>
                      <a:endParaRPr lang="Arial" altLang="Arial" sz="100"/>
                    </a:p>
                    <a:p>
                      <a:pPr marL="3810" algn="l" rtl="0" eaLnBrk="0">
                        <a:lnSpc>
                          <a:spcPts val="59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-50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02"/>
                        </a:lnSpc>
                      </a:pPr>
                      <a:endParaRPr lang="Arial" altLang="Arial" sz="100"/>
                    </a:p>
                    <a:p>
                      <a:pPr marL="1663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45</a:t>
                      </a:r>
                      <a:endParaRPr lang="KaiTi" altLang="KaiTi" sz="900"/>
                    </a:p>
                    <a:p>
                      <a:pPr marL="166370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40</a:t>
                      </a:r>
                      <a:endParaRPr lang="KaiTi" altLang="KaiTi" sz="900"/>
                    </a:p>
                    <a:p>
                      <a:pPr marL="169545" algn="l" rtl="0" eaLnBrk="0">
                        <a:lnSpc>
                          <a:spcPct val="79000"/>
                        </a:lnSpc>
                        <a:spcBef>
                          <a:spcPts val="72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35</a:t>
                      </a:r>
                      <a:endParaRPr lang="KaiTi" altLang="KaiTi" sz="900"/>
                    </a:p>
                    <a:p>
                      <a:pPr marL="169545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</a:t>
                      </a:r>
                      <a:endParaRPr lang="KaiTi" altLang="KaiTi" sz="900"/>
                    </a:p>
                    <a:p>
                      <a:pPr marL="168275" algn="l" rtl="0" eaLnBrk="0">
                        <a:lnSpc>
                          <a:spcPct val="79000"/>
                        </a:lnSpc>
                        <a:spcBef>
                          <a:spcPts val="72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</a:t>
                      </a:r>
                      <a:endParaRPr lang="KaiTi" altLang="KaiTi" sz="900"/>
                    </a:p>
                    <a:p>
                      <a:pPr marL="168275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</a:t>
                      </a:r>
                      <a:endParaRPr lang="KaiTi" altLang="KaiTi" sz="900"/>
                    </a:p>
                    <a:p>
                      <a:pPr marL="175260" algn="l" rtl="0" eaLnBrk="0">
                        <a:lnSpc>
                          <a:spcPct val="79000"/>
                        </a:lnSpc>
                        <a:spcBef>
                          <a:spcPts val="72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</a:t>
                      </a:r>
                      <a:endParaRPr lang="KaiTi" altLang="KaiTi" sz="900"/>
                    </a:p>
                    <a:p>
                      <a:pPr marL="175260" algn="l" rtl="0" eaLnBrk="0">
                        <a:lnSpc>
                          <a:spcPct val="79000"/>
                        </a:lnSpc>
                        <a:spcBef>
                          <a:spcPts val="720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</a:t>
                      </a:r>
                      <a:endParaRPr lang="KaiTi" altLang="KaiTi" sz="900"/>
                    </a:p>
                    <a:p>
                      <a:pPr marL="227329" algn="l" rtl="0" eaLnBrk="0">
                        <a:lnSpc>
                          <a:spcPct val="78000"/>
                        </a:lnSpc>
                        <a:spcBef>
                          <a:spcPts val="73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600"/>
                    </a:p>
                    <a:p>
                      <a:pPr marL="228600" algn="l" rtl="0" eaLnBrk="0">
                        <a:lnSpc>
                          <a:spcPts val="59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7575"/>
                        </a:lnSpc>
                      </a:pPr>
                      <a:endParaRPr lang="Arial" altLang="Arial" sz="100"/>
                    </a:p>
                    <a:p>
                      <a:pPr marL="1145539" algn="l" rtl="0" eaLnBrk="0">
                        <a:lnSpc>
                          <a:spcPct val="86000"/>
                        </a:lnSpc>
                        <a:tabLst>
                          <a:tab pos="1174114"/>
                        </a:tabLst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	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2021年各月度成交面积</a:t>
                      </a:r>
                      <a:endParaRPr lang="KaiTi" altLang="KaiTi" sz="900"/>
                    </a:p>
                    <a:p>
                      <a:pPr marL="1145539" algn="l" rtl="0" eaLnBrk="0">
                        <a:lnSpc>
                          <a:spcPts val="1570"/>
                        </a:lnSpc>
                        <a:tabLst>
                          <a:tab pos="1174114"/>
                        </a:tabLst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	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2022年各月度成交面积</a:t>
                      </a:r>
                      <a:endParaRPr lang="KaiTi" altLang="KaiTi" sz="900"/>
                    </a:p>
                    <a:p>
                      <a:pPr marL="1145539" algn="l" rtl="0" eaLnBrk="0">
                        <a:lnSpc>
                          <a:spcPct val="87000"/>
                        </a:lnSpc>
                        <a:spcBef>
                          <a:spcPts val="631"/>
                        </a:spcBef>
                        <a:tabLst>
                          <a:tab pos="1174114"/>
                        </a:tabLst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	2023年截止月份各月度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成交面积</a:t>
                      </a:r>
                      <a:endParaRPr lang="KaiTi" altLang="KaiTi" sz="900"/>
                    </a:p>
                    <a:p>
                      <a:pPr marL="1145539" algn="l" rtl="0" eaLnBrk="0">
                        <a:lnSpc>
                          <a:spcPts val="1570"/>
                        </a:lnSpc>
                        <a:tabLst>
                          <a:tab pos="1174114"/>
                        </a:tabLst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	2020-2022年月均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成交面积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16" name="group 16"/>
          <p:cNvGrpSpPr/>
          <p:nvPr/>
        </p:nvGrpSpPr>
        <p:grpSpPr>
          <a:xfrm rot="21600000">
            <a:off x="5792863" y="2614729"/>
            <a:ext cx="247650" cy="60325"/>
            <a:chExt cx="247650" cy="60325"/>
          </a:xfrm>
        </p:grpSpPr>
        <p:sp>
          <p:nvSpPr>
            <p:cNvPr id="656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6DC5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8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6DC5F2">
                <a:alpha val="100000"/>
              </a:srgbClr>
            </a:solidFill>
            <a:ln w="9525" cap="flat">
              <a:solidFill>
                <a:srgbClr val="6DC5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5792863" y="2415288"/>
            <a:ext cx="247650" cy="60325"/>
            <a:chExt cx="247650" cy="60325"/>
          </a:xfrm>
        </p:grpSpPr>
        <p:sp>
          <p:nvSpPr>
            <p:cNvPr id="660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2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5792863" y="2215848"/>
            <a:ext cx="247650" cy="60325"/>
            <a:chExt cx="247650" cy="60325"/>
          </a:xfrm>
        </p:grpSpPr>
        <p:sp>
          <p:nvSpPr>
            <p:cNvPr id="664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3E86C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6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3E86CE">
                <a:alpha val="100000"/>
              </a:srgbClr>
            </a:solidFill>
            <a:ln w="9525" cap="flat">
              <a:solidFill>
                <a:srgbClr val="3E86C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5792863" y="2016407"/>
            <a:ext cx="247650" cy="60325"/>
            <a:chExt cx="247650" cy="60325"/>
          </a:xfrm>
        </p:grpSpPr>
        <p:sp>
          <p:nvSpPr>
            <p:cNvPr id="668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0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672" name="picture 6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6279" y="2104659"/>
            <a:ext cx="3426260" cy="2599952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4940157" y="2892821"/>
            <a:ext cx="3678446" cy="1811790"/>
            <a:chExt cx="3678446" cy="1811790"/>
          </a:xfrm>
        </p:grpSpPr>
        <p:sp>
          <p:nvSpPr>
            <p:cNvPr id="674" name="path"/>
            <p:cNvSpPr/>
            <p:nvPr/>
          </p:nvSpPr>
          <p:spPr>
            <a:xfrm>
              <a:off x="0" y="0"/>
              <a:ext cx="3678446" cy="1811790"/>
            </a:xfrm>
            <a:custGeom>
              <a:rect l="0" t="0" r="0" b="0"/>
              <a:pathLst>
                <a:path w="5792" h="2853">
                  <a:moveTo>
                    <a:pt x="10" y="2843"/>
                  </a:moveTo>
                  <a:lnTo>
                    <a:pt x="5782" y="2843"/>
                  </a:lnTo>
                  <a:moveTo>
                    <a:pt x="10" y="2789"/>
                  </a:moveTo>
                  <a:lnTo>
                    <a:pt x="10" y="2843"/>
                  </a:lnTo>
                  <a:moveTo>
                    <a:pt x="491" y="2789"/>
                  </a:moveTo>
                  <a:lnTo>
                    <a:pt x="491" y="2843"/>
                  </a:lnTo>
                  <a:moveTo>
                    <a:pt x="972" y="2789"/>
                  </a:moveTo>
                  <a:lnTo>
                    <a:pt x="972" y="2843"/>
                  </a:lnTo>
                  <a:moveTo>
                    <a:pt x="1453" y="2789"/>
                  </a:moveTo>
                  <a:lnTo>
                    <a:pt x="1453" y="2843"/>
                  </a:lnTo>
                  <a:moveTo>
                    <a:pt x="1934" y="2789"/>
                  </a:moveTo>
                  <a:lnTo>
                    <a:pt x="1934" y="2843"/>
                  </a:lnTo>
                  <a:moveTo>
                    <a:pt x="2415" y="2789"/>
                  </a:moveTo>
                  <a:lnTo>
                    <a:pt x="2415" y="2843"/>
                  </a:lnTo>
                  <a:moveTo>
                    <a:pt x="2896" y="2789"/>
                  </a:moveTo>
                  <a:lnTo>
                    <a:pt x="2896" y="2843"/>
                  </a:lnTo>
                  <a:moveTo>
                    <a:pt x="3377" y="2789"/>
                  </a:moveTo>
                  <a:lnTo>
                    <a:pt x="3377" y="2843"/>
                  </a:lnTo>
                  <a:moveTo>
                    <a:pt x="3858" y="2789"/>
                  </a:moveTo>
                  <a:lnTo>
                    <a:pt x="3858" y="2843"/>
                  </a:lnTo>
                  <a:moveTo>
                    <a:pt x="4339" y="2789"/>
                  </a:moveTo>
                  <a:lnTo>
                    <a:pt x="4339" y="2843"/>
                  </a:lnTo>
                  <a:moveTo>
                    <a:pt x="4820" y="2789"/>
                  </a:moveTo>
                  <a:lnTo>
                    <a:pt x="4820" y="2843"/>
                  </a:lnTo>
                  <a:moveTo>
                    <a:pt x="5301" y="2789"/>
                  </a:moveTo>
                  <a:lnTo>
                    <a:pt x="5301" y="2843"/>
                  </a:lnTo>
                  <a:moveTo>
                    <a:pt x="5782" y="2789"/>
                  </a:moveTo>
                  <a:lnTo>
                    <a:pt x="5782" y="2843"/>
                  </a:lnTo>
                  <a:moveTo>
                    <a:pt x="10" y="10"/>
                  </a:moveTo>
                  <a:lnTo>
                    <a:pt x="10" y="2843"/>
                  </a:lnTo>
                  <a:moveTo>
                    <a:pt x="10" y="2843"/>
                  </a:moveTo>
                  <a:lnTo>
                    <a:pt x="64" y="2843"/>
                  </a:lnTo>
                  <a:moveTo>
                    <a:pt x="10" y="2528"/>
                  </a:moveTo>
                  <a:lnTo>
                    <a:pt x="64" y="2528"/>
                  </a:lnTo>
                  <a:moveTo>
                    <a:pt x="10" y="2213"/>
                  </a:moveTo>
                  <a:lnTo>
                    <a:pt x="64" y="2213"/>
                  </a:lnTo>
                  <a:moveTo>
                    <a:pt x="10" y="1898"/>
                  </a:moveTo>
                  <a:lnTo>
                    <a:pt x="64" y="1898"/>
                  </a:lnTo>
                  <a:moveTo>
                    <a:pt x="10" y="1584"/>
                  </a:moveTo>
                  <a:lnTo>
                    <a:pt x="64" y="1584"/>
                  </a:lnTo>
                  <a:moveTo>
                    <a:pt x="10" y="1269"/>
                  </a:moveTo>
                  <a:lnTo>
                    <a:pt x="64" y="1269"/>
                  </a:lnTo>
                  <a:moveTo>
                    <a:pt x="10" y="954"/>
                  </a:moveTo>
                  <a:lnTo>
                    <a:pt x="64" y="954"/>
                  </a:lnTo>
                  <a:moveTo>
                    <a:pt x="10" y="639"/>
                  </a:moveTo>
                  <a:lnTo>
                    <a:pt x="64" y="639"/>
                  </a:lnTo>
                  <a:moveTo>
                    <a:pt x="10" y="324"/>
                  </a:moveTo>
                  <a:lnTo>
                    <a:pt x="64" y="324"/>
                  </a:lnTo>
                  <a:moveTo>
                    <a:pt x="10" y="10"/>
                  </a:moveTo>
                  <a:lnTo>
                    <a:pt x="64" y="10"/>
                  </a:lnTo>
                </a:path>
              </a:pathLst>
            </a:custGeom>
            <a:noFill/>
            <a:ln w="12700" cap="flat">
              <a:solidFill>
                <a:srgbClr val="89898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6" name="path"/>
            <p:cNvSpPr/>
            <p:nvPr/>
          </p:nvSpPr>
          <p:spPr>
            <a:xfrm>
              <a:off x="147587" y="560612"/>
              <a:ext cx="3383622" cy="960591"/>
            </a:xfrm>
            <a:custGeom>
              <a:rect l="0" t="0" r="0" b="0"/>
              <a:pathLst>
                <a:path w="5328" h="1512">
                  <a:moveTo>
                    <a:pt x="18" y="903"/>
                  </a:moveTo>
                  <a:lnTo>
                    <a:pt x="66" y="968"/>
                  </a:lnTo>
                  <a:lnTo>
                    <a:pt x="114" y="1045"/>
                  </a:lnTo>
                  <a:lnTo>
                    <a:pt x="162" y="1129"/>
                  </a:lnTo>
                  <a:lnTo>
                    <a:pt x="210" y="1215"/>
                  </a:lnTo>
                  <a:lnTo>
                    <a:pt x="258" y="1297"/>
                  </a:lnTo>
                  <a:lnTo>
                    <a:pt x="306" y="1371"/>
                  </a:lnTo>
                  <a:lnTo>
                    <a:pt x="354" y="1431"/>
                  </a:lnTo>
                  <a:lnTo>
                    <a:pt x="402" y="1472"/>
                  </a:lnTo>
                  <a:lnTo>
                    <a:pt x="451" y="1490"/>
                  </a:lnTo>
                  <a:lnTo>
                    <a:pt x="499" y="1479"/>
                  </a:lnTo>
                  <a:lnTo>
                    <a:pt x="547" y="1432"/>
                  </a:lnTo>
                  <a:lnTo>
                    <a:pt x="595" y="1348"/>
                  </a:lnTo>
                  <a:lnTo>
                    <a:pt x="643" y="1236"/>
                  </a:lnTo>
                  <a:lnTo>
                    <a:pt x="691" y="1105"/>
                  </a:lnTo>
                  <a:lnTo>
                    <a:pt x="739" y="962"/>
                  </a:lnTo>
                  <a:lnTo>
                    <a:pt x="787" y="816"/>
                  </a:lnTo>
                  <a:lnTo>
                    <a:pt x="835" y="675"/>
                  </a:lnTo>
                  <a:lnTo>
                    <a:pt x="884" y="548"/>
                  </a:lnTo>
                  <a:lnTo>
                    <a:pt x="932" y="442"/>
                  </a:lnTo>
                  <a:lnTo>
                    <a:pt x="980" y="365"/>
                  </a:lnTo>
                  <a:lnTo>
                    <a:pt x="1026" y="317"/>
                  </a:lnTo>
                  <a:lnTo>
                    <a:pt x="1074" y="285"/>
                  </a:lnTo>
                  <a:lnTo>
                    <a:pt x="1122" y="266"/>
                  </a:lnTo>
                  <a:lnTo>
                    <a:pt x="1171" y="258"/>
                  </a:lnTo>
                  <a:lnTo>
                    <a:pt x="1220" y="259"/>
                  </a:lnTo>
                  <a:lnTo>
                    <a:pt x="1269" y="265"/>
                  </a:lnTo>
                  <a:lnTo>
                    <a:pt x="1318" y="275"/>
                  </a:lnTo>
                  <a:lnTo>
                    <a:pt x="1367" y="285"/>
                  </a:lnTo>
                  <a:lnTo>
                    <a:pt x="1414" y="295"/>
                  </a:lnTo>
                  <a:lnTo>
                    <a:pt x="1461" y="301"/>
                  </a:lnTo>
                  <a:lnTo>
                    <a:pt x="1509" y="308"/>
                  </a:lnTo>
                  <a:lnTo>
                    <a:pt x="1557" y="323"/>
                  </a:lnTo>
                  <a:lnTo>
                    <a:pt x="1605" y="343"/>
                  </a:lnTo>
                  <a:lnTo>
                    <a:pt x="1653" y="365"/>
                  </a:lnTo>
                  <a:lnTo>
                    <a:pt x="1701" y="388"/>
                  </a:lnTo>
                  <a:lnTo>
                    <a:pt x="1749" y="409"/>
                  </a:lnTo>
                  <a:lnTo>
                    <a:pt x="1798" y="426"/>
                  </a:lnTo>
                  <a:lnTo>
                    <a:pt x="1846" y="437"/>
                  </a:lnTo>
                  <a:lnTo>
                    <a:pt x="1894" y="439"/>
                  </a:lnTo>
                  <a:lnTo>
                    <a:pt x="1942" y="431"/>
                  </a:lnTo>
                  <a:lnTo>
                    <a:pt x="1990" y="409"/>
                  </a:lnTo>
                  <a:lnTo>
                    <a:pt x="2038" y="372"/>
                  </a:lnTo>
                  <a:lnTo>
                    <a:pt x="2086" y="325"/>
                  </a:lnTo>
                  <a:lnTo>
                    <a:pt x="2134" y="272"/>
                  </a:lnTo>
                  <a:lnTo>
                    <a:pt x="2182" y="215"/>
                  </a:lnTo>
                  <a:lnTo>
                    <a:pt x="2231" y="160"/>
                  </a:lnTo>
                  <a:lnTo>
                    <a:pt x="2279" y="109"/>
                  </a:lnTo>
                  <a:lnTo>
                    <a:pt x="2327" y="66"/>
                  </a:lnTo>
                  <a:lnTo>
                    <a:pt x="2375" y="36"/>
                  </a:lnTo>
                  <a:lnTo>
                    <a:pt x="2423" y="22"/>
                  </a:lnTo>
                  <a:lnTo>
                    <a:pt x="2471" y="25"/>
                  </a:lnTo>
                  <a:lnTo>
                    <a:pt x="2519" y="43"/>
                  </a:lnTo>
                  <a:lnTo>
                    <a:pt x="2567" y="73"/>
                  </a:lnTo>
                  <a:lnTo>
                    <a:pt x="2615" y="111"/>
                  </a:lnTo>
                  <a:lnTo>
                    <a:pt x="2663" y="153"/>
                  </a:lnTo>
                  <a:lnTo>
                    <a:pt x="2712" y="198"/>
                  </a:lnTo>
                  <a:lnTo>
                    <a:pt x="2760" y="242"/>
                  </a:lnTo>
                  <a:lnTo>
                    <a:pt x="2808" y="281"/>
                  </a:lnTo>
                  <a:lnTo>
                    <a:pt x="2856" y="313"/>
                  </a:lnTo>
                  <a:lnTo>
                    <a:pt x="2904" y="334"/>
                  </a:lnTo>
                  <a:lnTo>
                    <a:pt x="2952" y="345"/>
                  </a:lnTo>
                  <a:lnTo>
                    <a:pt x="3000" y="351"/>
                  </a:lnTo>
                  <a:lnTo>
                    <a:pt x="3048" y="352"/>
                  </a:lnTo>
                  <a:lnTo>
                    <a:pt x="3096" y="349"/>
                  </a:lnTo>
                  <a:lnTo>
                    <a:pt x="3145" y="344"/>
                  </a:lnTo>
                  <a:lnTo>
                    <a:pt x="3193" y="337"/>
                  </a:lnTo>
                  <a:lnTo>
                    <a:pt x="3241" y="330"/>
                  </a:lnTo>
                  <a:lnTo>
                    <a:pt x="3289" y="322"/>
                  </a:lnTo>
                  <a:lnTo>
                    <a:pt x="3337" y="317"/>
                  </a:lnTo>
                  <a:lnTo>
                    <a:pt x="3385" y="313"/>
                  </a:lnTo>
                  <a:lnTo>
                    <a:pt x="3433" y="311"/>
                  </a:lnTo>
                  <a:lnTo>
                    <a:pt x="3481" y="309"/>
                  </a:lnTo>
                  <a:lnTo>
                    <a:pt x="3529" y="307"/>
                  </a:lnTo>
                  <a:lnTo>
                    <a:pt x="3578" y="304"/>
                  </a:lnTo>
                  <a:lnTo>
                    <a:pt x="3626" y="302"/>
                  </a:lnTo>
                  <a:lnTo>
                    <a:pt x="3674" y="300"/>
                  </a:lnTo>
                  <a:lnTo>
                    <a:pt x="3722" y="298"/>
                  </a:lnTo>
                  <a:lnTo>
                    <a:pt x="3770" y="298"/>
                  </a:lnTo>
                  <a:lnTo>
                    <a:pt x="3818" y="298"/>
                  </a:lnTo>
                  <a:lnTo>
                    <a:pt x="3866" y="299"/>
                  </a:lnTo>
                  <a:lnTo>
                    <a:pt x="3914" y="300"/>
                  </a:lnTo>
                  <a:lnTo>
                    <a:pt x="3962" y="300"/>
                  </a:lnTo>
                  <a:lnTo>
                    <a:pt x="4010" y="300"/>
                  </a:lnTo>
                  <a:lnTo>
                    <a:pt x="4059" y="301"/>
                  </a:lnTo>
                  <a:lnTo>
                    <a:pt x="4107" y="302"/>
                  </a:lnTo>
                  <a:lnTo>
                    <a:pt x="4155" y="306"/>
                  </a:lnTo>
                  <a:lnTo>
                    <a:pt x="4203" y="311"/>
                  </a:lnTo>
                  <a:lnTo>
                    <a:pt x="4251" y="320"/>
                  </a:lnTo>
                  <a:lnTo>
                    <a:pt x="4299" y="333"/>
                  </a:lnTo>
                  <a:lnTo>
                    <a:pt x="4347" y="351"/>
                  </a:lnTo>
                  <a:lnTo>
                    <a:pt x="4395" y="378"/>
                  </a:lnTo>
                  <a:lnTo>
                    <a:pt x="4443" y="417"/>
                  </a:lnTo>
                  <a:lnTo>
                    <a:pt x="4492" y="465"/>
                  </a:lnTo>
                  <a:lnTo>
                    <a:pt x="4540" y="517"/>
                  </a:lnTo>
                  <a:lnTo>
                    <a:pt x="4588" y="569"/>
                  </a:lnTo>
                  <a:lnTo>
                    <a:pt x="4636" y="617"/>
                  </a:lnTo>
                  <a:lnTo>
                    <a:pt x="4684" y="658"/>
                  </a:lnTo>
                  <a:lnTo>
                    <a:pt x="4732" y="688"/>
                  </a:lnTo>
                  <a:lnTo>
                    <a:pt x="4780" y="702"/>
                  </a:lnTo>
                  <a:lnTo>
                    <a:pt x="4828" y="697"/>
                  </a:lnTo>
                  <a:lnTo>
                    <a:pt x="4876" y="671"/>
                  </a:lnTo>
                  <a:lnTo>
                    <a:pt x="4925" y="628"/>
                  </a:lnTo>
                  <a:lnTo>
                    <a:pt x="4973" y="571"/>
                  </a:lnTo>
                  <a:lnTo>
                    <a:pt x="5021" y="502"/>
                  </a:lnTo>
                  <a:lnTo>
                    <a:pt x="5069" y="426"/>
                  </a:lnTo>
                  <a:lnTo>
                    <a:pt x="5117" y="344"/>
                  </a:lnTo>
                  <a:lnTo>
                    <a:pt x="5165" y="260"/>
                  </a:lnTo>
                  <a:lnTo>
                    <a:pt x="5213" y="178"/>
                  </a:lnTo>
                  <a:lnTo>
                    <a:pt x="5261" y="99"/>
                  </a:lnTo>
                  <a:lnTo>
                    <a:pt x="5309" y="28"/>
                  </a:lnTo>
                </a:path>
              </a:pathLst>
            </a:custGeom>
            <a:noFill/>
            <a:ln w="2857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8" name="path"/>
            <p:cNvSpPr/>
            <p:nvPr/>
          </p:nvSpPr>
          <p:spPr>
            <a:xfrm>
              <a:off x="109877" y="525650"/>
              <a:ext cx="3458691" cy="1023957"/>
            </a:xfrm>
            <a:custGeom>
              <a:rect l="0" t="0" r="0" b="0"/>
              <a:pathLst>
                <a:path w="5446" h="1611">
                  <a:moveTo>
                    <a:pt x="147" y="958"/>
                  </a:moveTo>
                  <a:lnTo>
                    <a:pt x="141" y="985"/>
                  </a:lnTo>
                  <a:lnTo>
                    <a:pt x="126" y="1007"/>
                  </a:lnTo>
                  <a:lnTo>
                    <a:pt x="104" y="1022"/>
                  </a:lnTo>
                  <a:lnTo>
                    <a:pt x="77" y="1028"/>
                  </a:lnTo>
                  <a:lnTo>
                    <a:pt x="50" y="1022"/>
                  </a:lnTo>
                  <a:lnTo>
                    <a:pt x="28" y="1007"/>
                  </a:lnTo>
                  <a:lnTo>
                    <a:pt x="13" y="985"/>
                  </a:lnTo>
                  <a:lnTo>
                    <a:pt x="7" y="958"/>
                  </a:lnTo>
                  <a:lnTo>
                    <a:pt x="13" y="931"/>
                  </a:lnTo>
                  <a:lnTo>
                    <a:pt x="28" y="908"/>
                  </a:lnTo>
                  <a:lnTo>
                    <a:pt x="50" y="893"/>
                  </a:lnTo>
                  <a:lnTo>
                    <a:pt x="77" y="888"/>
                  </a:lnTo>
                  <a:lnTo>
                    <a:pt x="104" y="893"/>
                  </a:lnTo>
                  <a:lnTo>
                    <a:pt x="126" y="908"/>
                  </a:lnTo>
                  <a:lnTo>
                    <a:pt x="141" y="931"/>
                  </a:lnTo>
                  <a:lnTo>
                    <a:pt x="147" y="958"/>
                  </a:lnTo>
                  <a:close/>
                  <a:lnTo>
                    <a:pt x="147" y="958"/>
                  </a:lnTo>
                  <a:close/>
                </a:path>
                <a:path w="5446" h="1611">
                  <a:moveTo>
                    <a:pt x="628" y="1535"/>
                  </a:moveTo>
                  <a:lnTo>
                    <a:pt x="623" y="1562"/>
                  </a:lnTo>
                  <a:lnTo>
                    <a:pt x="608" y="1584"/>
                  </a:lnTo>
                  <a:lnTo>
                    <a:pt x="585" y="1599"/>
                  </a:lnTo>
                  <a:lnTo>
                    <a:pt x="558" y="1605"/>
                  </a:lnTo>
                  <a:lnTo>
                    <a:pt x="531" y="1599"/>
                  </a:lnTo>
                  <a:lnTo>
                    <a:pt x="509" y="1584"/>
                  </a:lnTo>
                  <a:lnTo>
                    <a:pt x="494" y="1562"/>
                  </a:lnTo>
                  <a:lnTo>
                    <a:pt x="488" y="1535"/>
                  </a:lnTo>
                  <a:lnTo>
                    <a:pt x="494" y="1507"/>
                  </a:lnTo>
                  <a:lnTo>
                    <a:pt x="509" y="1485"/>
                  </a:lnTo>
                  <a:lnTo>
                    <a:pt x="531" y="1470"/>
                  </a:lnTo>
                  <a:lnTo>
                    <a:pt x="558" y="1465"/>
                  </a:lnTo>
                  <a:lnTo>
                    <a:pt x="585" y="1470"/>
                  </a:lnTo>
                  <a:lnTo>
                    <a:pt x="608" y="1485"/>
                  </a:lnTo>
                  <a:lnTo>
                    <a:pt x="623" y="1507"/>
                  </a:lnTo>
                  <a:lnTo>
                    <a:pt x="628" y="1535"/>
                  </a:lnTo>
                  <a:close/>
                  <a:lnTo>
                    <a:pt x="628" y="1535"/>
                  </a:lnTo>
                  <a:close/>
                </a:path>
                <a:path w="5446" h="1611">
                  <a:moveTo>
                    <a:pt x="1109" y="420"/>
                  </a:moveTo>
                  <a:lnTo>
                    <a:pt x="1104" y="447"/>
                  </a:lnTo>
                  <a:lnTo>
                    <a:pt x="1089" y="470"/>
                  </a:lnTo>
                  <a:lnTo>
                    <a:pt x="1066" y="485"/>
                  </a:lnTo>
                  <a:lnTo>
                    <a:pt x="1039" y="490"/>
                  </a:lnTo>
                  <a:lnTo>
                    <a:pt x="1012" y="485"/>
                  </a:lnTo>
                  <a:lnTo>
                    <a:pt x="990" y="470"/>
                  </a:lnTo>
                  <a:lnTo>
                    <a:pt x="975" y="447"/>
                  </a:lnTo>
                  <a:lnTo>
                    <a:pt x="969" y="420"/>
                  </a:lnTo>
                  <a:lnTo>
                    <a:pt x="975" y="393"/>
                  </a:lnTo>
                  <a:lnTo>
                    <a:pt x="990" y="371"/>
                  </a:lnTo>
                  <a:lnTo>
                    <a:pt x="1012" y="356"/>
                  </a:lnTo>
                  <a:lnTo>
                    <a:pt x="1039" y="350"/>
                  </a:lnTo>
                  <a:lnTo>
                    <a:pt x="1066" y="356"/>
                  </a:lnTo>
                  <a:lnTo>
                    <a:pt x="1089" y="371"/>
                  </a:lnTo>
                  <a:lnTo>
                    <a:pt x="1104" y="393"/>
                  </a:lnTo>
                  <a:lnTo>
                    <a:pt x="1109" y="420"/>
                  </a:lnTo>
                  <a:close/>
                  <a:lnTo>
                    <a:pt x="1109" y="420"/>
                  </a:lnTo>
                  <a:close/>
                </a:path>
                <a:path w="5446" h="1611">
                  <a:moveTo>
                    <a:pt x="1590" y="356"/>
                  </a:moveTo>
                  <a:lnTo>
                    <a:pt x="1585" y="383"/>
                  </a:lnTo>
                  <a:lnTo>
                    <a:pt x="1570" y="405"/>
                  </a:lnTo>
                  <a:lnTo>
                    <a:pt x="1547" y="420"/>
                  </a:lnTo>
                  <a:lnTo>
                    <a:pt x="1520" y="426"/>
                  </a:lnTo>
                  <a:lnTo>
                    <a:pt x="1493" y="420"/>
                  </a:lnTo>
                  <a:lnTo>
                    <a:pt x="1471" y="405"/>
                  </a:lnTo>
                  <a:lnTo>
                    <a:pt x="1456" y="383"/>
                  </a:lnTo>
                  <a:lnTo>
                    <a:pt x="1450" y="356"/>
                  </a:lnTo>
                  <a:lnTo>
                    <a:pt x="1456" y="329"/>
                  </a:lnTo>
                  <a:lnTo>
                    <a:pt x="1471" y="306"/>
                  </a:lnTo>
                  <a:lnTo>
                    <a:pt x="1493" y="291"/>
                  </a:lnTo>
                  <a:lnTo>
                    <a:pt x="1520" y="286"/>
                  </a:lnTo>
                  <a:lnTo>
                    <a:pt x="1547" y="291"/>
                  </a:lnTo>
                  <a:lnTo>
                    <a:pt x="1570" y="306"/>
                  </a:lnTo>
                  <a:lnTo>
                    <a:pt x="1585" y="329"/>
                  </a:lnTo>
                  <a:lnTo>
                    <a:pt x="1590" y="356"/>
                  </a:lnTo>
                  <a:close/>
                  <a:lnTo>
                    <a:pt x="1590" y="356"/>
                  </a:lnTo>
                  <a:close/>
                </a:path>
                <a:path w="5446" h="1611">
                  <a:moveTo>
                    <a:pt x="2071" y="486"/>
                  </a:moveTo>
                  <a:lnTo>
                    <a:pt x="2066" y="513"/>
                  </a:lnTo>
                  <a:lnTo>
                    <a:pt x="2051" y="536"/>
                  </a:lnTo>
                  <a:lnTo>
                    <a:pt x="2029" y="551"/>
                  </a:lnTo>
                  <a:lnTo>
                    <a:pt x="2001" y="556"/>
                  </a:lnTo>
                  <a:lnTo>
                    <a:pt x="1974" y="551"/>
                  </a:lnTo>
                  <a:lnTo>
                    <a:pt x="1952" y="536"/>
                  </a:lnTo>
                  <a:lnTo>
                    <a:pt x="1937" y="513"/>
                  </a:lnTo>
                  <a:lnTo>
                    <a:pt x="1931" y="486"/>
                  </a:lnTo>
                  <a:lnTo>
                    <a:pt x="1937" y="459"/>
                  </a:lnTo>
                  <a:lnTo>
                    <a:pt x="1952" y="437"/>
                  </a:lnTo>
                  <a:lnTo>
                    <a:pt x="1974" y="422"/>
                  </a:lnTo>
                  <a:lnTo>
                    <a:pt x="2001" y="416"/>
                  </a:lnTo>
                  <a:lnTo>
                    <a:pt x="2029" y="422"/>
                  </a:lnTo>
                  <a:lnTo>
                    <a:pt x="2051" y="437"/>
                  </a:lnTo>
                  <a:lnTo>
                    <a:pt x="2066" y="459"/>
                  </a:lnTo>
                  <a:lnTo>
                    <a:pt x="2071" y="486"/>
                  </a:lnTo>
                  <a:close/>
                  <a:lnTo>
                    <a:pt x="2071" y="486"/>
                  </a:lnTo>
                  <a:close/>
                </a:path>
                <a:path w="5446" h="1611">
                  <a:moveTo>
                    <a:pt x="2552" y="77"/>
                  </a:moveTo>
                  <a:lnTo>
                    <a:pt x="2547" y="104"/>
                  </a:lnTo>
                  <a:lnTo>
                    <a:pt x="2532" y="126"/>
                  </a:lnTo>
                  <a:lnTo>
                    <a:pt x="2510" y="141"/>
                  </a:lnTo>
                  <a:lnTo>
                    <a:pt x="2482" y="147"/>
                  </a:lnTo>
                  <a:lnTo>
                    <a:pt x="2455" y="141"/>
                  </a:lnTo>
                  <a:lnTo>
                    <a:pt x="2433" y="126"/>
                  </a:lnTo>
                  <a:lnTo>
                    <a:pt x="2418" y="104"/>
                  </a:lnTo>
                  <a:lnTo>
                    <a:pt x="2412" y="77"/>
                  </a:lnTo>
                  <a:lnTo>
                    <a:pt x="2418" y="50"/>
                  </a:lnTo>
                  <a:lnTo>
                    <a:pt x="2433" y="28"/>
                  </a:lnTo>
                  <a:lnTo>
                    <a:pt x="2455" y="12"/>
                  </a:lnTo>
                  <a:lnTo>
                    <a:pt x="2482" y="7"/>
                  </a:lnTo>
                  <a:lnTo>
                    <a:pt x="2510" y="12"/>
                  </a:lnTo>
                  <a:lnTo>
                    <a:pt x="2532" y="28"/>
                  </a:lnTo>
                  <a:lnTo>
                    <a:pt x="2547" y="50"/>
                  </a:lnTo>
                  <a:lnTo>
                    <a:pt x="2552" y="77"/>
                  </a:lnTo>
                  <a:close/>
                  <a:lnTo>
                    <a:pt x="2552" y="77"/>
                  </a:lnTo>
                  <a:close/>
                </a:path>
                <a:path w="5446" h="1611">
                  <a:moveTo>
                    <a:pt x="3033" y="389"/>
                  </a:moveTo>
                  <a:lnTo>
                    <a:pt x="3028" y="416"/>
                  </a:lnTo>
                  <a:lnTo>
                    <a:pt x="3013" y="438"/>
                  </a:lnTo>
                  <a:lnTo>
                    <a:pt x="2991" y="453"/>
                  </a:lnTo>
                  <a:lnTo>
                    <a:pt x="2963" y="459"/>
                  </a:lnTo>
                  <a:lnTo>
                    <a:pt x="2936" y="453"/>
                  </a:lnTo>
                  <a:lnTo>
                    <a:pt x="2914" y="438"/>
                  </a:lnTo>
                  <a:lnTo>
                    <a:pt x="2899" y="416"/>
                  </a:lnTo>
                  <a:lnTo>
                    <a:pt x="2893" y="389"/>
                  </a:lnTo>
                  <a:lnTo>
                    <a:pt x="2899" y="361"/>
                  </a:lnTo>
                  <a:lnTo>
                    <a:pt x="2914" y="339"/>
                  </a:lnTo>
                  <a:lnTo>
                    <a:pt x="2936" y="324"/>
                  </a:lnTo>
                  <a:lnTo>
                    <a:pt x="2963" y="319"/>
                  </a:lnTo>
                  <a:lnTo>
                    <a:pt x="2991" y="324"/>
                  </a:lnTo>
                  <a:lnTo>
                    <a:pt x="3013" y="339"/>
                  </a:lnTo>
                  <a:lnTo>
                    <a:pt x="3028" y="361"/>
                  </a:lnTo>
                  <a:lnTo>
                    <a:pt x="3033" y="389"/>
                  </a:lnTo>
                  <a:close/>
                  <a:lnTo>
                    <a:pt x="3033" y="389"/>
                  </a:lnTo>
                  <a:close/>
                </a:path>
                <a:path w="5446" h="1611">
                  <a:moveTo>
                    <a:pt x="3514" y="369"/>
                  </a:moveTo>
                  <a:lnTo>
                    <a:pt x="3509" y="396"/>
                  </a:lnTo>
                  <a:lnTo>
                    <a:pt x="3494" y="418"/>
                  </a:lnTo>
                  <a:lnTo>
                    <a:pt x="3472" y="433"/>
                  </a:lnTo>
                  <a:lnTo>
                    <a:pt x="3444" y="439"/>
                  </a:lnTo>
                  <a:lnTo>
                    <a:pt x="3417" y="433"/>
                  </a:lnTo>
                  <a:lnTo>
                    <a:pt x="3395" y="418"/>
                  </a:lnTo>
                  <a:lnTo>
                    <a:pt x="3380" y="396"/>
                  </a:lnTo>
                  <a:lnTo>
                    <a:pt x="3374" y="369"/>
                  </a:lnTo>
                  <a:lnTo>
                    <a:pt x="3380" y="341"/>
                  </a:lnTo>
                  <a:lnTo>
                    <a:pt x="3395" y="319"/>
                  </a:lnTo>
                  <a:lnTo>
                    <a:pt x="3417" y="304"/>
                  </a:lnTo>
                  <a:lnTo>
                    <a:pt x="3444" y="299"/>
                  </a:lnTo>
                  <a:lnTo>
                    <a:pt x="3472" y="304"/>
                  </a:lnTo>
                  <a:lnTo>
                    <a:pt x="3494" y="319"/>
                  </a:lnTo>
                  <a:lnTo>
                    <a:pt x="3509" y="341"/>
                  </a:lnTo>
                  <a:lnTo>
                    <a:pt x="3514" y="369"/>
                  </a:lnTo>
                  <a:close/>
                  <a:lnTo>
                    <a:pt x="3514" y="369"/>
                  </a:lnTo>
                  <a:close/>
                </a:path>
                <a:path w="5446" h="1611">
                  <a:moveTo>
                    <a:pt x="3996" y="354"/>
                  </a:moveTo>
                  <a:lnTo>
                    <a:pt x="3990" y="381"/>
                  </a:lnTo>
                  <a:lnTo>
                    <a:pt x="3975" y="404"/>
                  </a:lnTo>
                  <a:lnTo>
                    <a:pt x="3953" y="419"/>
                  </a:lnTo>
                  <a:lnTo>
                    <a:pt x="3926" y="424"/>
                  </a:lnTo>
                  <a:lnTo>
                    <a:pt x="3898" y="419"/>
                  </a:lnTo>
                  <a:lnTo>
                    <a:pt x="3876" y="404"/>
                  </a:lnTo>
                  <a:lnTo>
                    <a:pt x="3861" y="381"/>
                  </a:lnTo>
                  <a:lnTo>
                    <a:pt x="3856" y="354"/>
                  </a:lnTo>
                  <a:lnTo>
                    <a:pt x="3861" y="327"/>
                  </a:lnTo>
                  <a:lnTo>
                    <a:pt x="3876" y="305"/>
                  </a:lnTo>
                  <a:lnTo>
                    <a:pt x="3898" y="290"/>
                  </a:lnTo>
                  <a:lnTo>
                    <a:pt x="3926" y="284"/>
                  </a:lnTo>
                  <a:lnTo>
                    <a:pt x="3953" y="290"/>
                  </a:lnTo>
                  <a:lnTo>
                    <a:pt x="3975" y="305"/>
                  </a:lnTo>
                  <a:lnTo>
                    <a:pt x="3990" y="327"/>
                  </a:lnTo>
                  <a:lnTo>
                    <a:pt x="3996" y="354"/>
                  </a:lnTo>
                  <a:close/>
                  <a:lnTo>
                    <a:pt x="3996" y="354"/>
                  </a:lnTo>
                  <a:close/>
                </a:path>
                <a:path w="5446" h="1611">
                  <a:moveTo>
                    <a:pt x="4477" y="406"/>
                  </a:moveTo>
                  <a:lnTo>
                    <a:pt x="4471" y="433"/>
                  </a:lnTo>
                  <a:lnTo>
                    <a:pt x="4456" y="455"/>
                  </a:lnTo>
                  <a:lnTo>
                    <a:pt x="4434" y="470"/>
                  </a:lnTo>
                  <a:lnTo>
                    <a:pt x="4407" y="476"/>
                  </a:lnTo>
                  <a:lnTo>
                    <a:pt x="4379" y="470"/>
                  </a:lnTo>
                  <a:lnTo>
                    <a:pt x="4357" y="455"/>
                  </a:lnTo>
                  <a:lnTo>
                    <a:pt x="4342" y="433"/>
                  </a:lnTo>
                  <a:lnTo>
                    <a:pt x="4337" y="406"/>
                  </a:lnTo>
                  <a:lnTo>
                    <a:pt x="4342" y="378"/>
                  </a:lnTo>
                  <a:lnTo>
                    <a:pt x="4357" y="356"/>
                  </a:lnTo>
                  <a:lnTo>
                    <a:pt x="4379" y="341"/>
                  </a:lnTo>
                  <a:lnTo>
                    <a:pt x="4407" y="336"/>
                  </a:lnTo>
                  <a:lnTo>
                    <a:pt x="4434" y="341"/>
                  </a:lnTo>
                  <a:lnTo>
                    <a:pt x="4456" y="356"/>
                  </a:lnTo>
                  <a:lnTo>
                    <a:pt x="4471" y="378"/>
                  </a:lnTo>
                  <a:lnTo>
                    <a:pt x="4477" y="406"/>
                  </a:lnTo>
                  <a:close/>
                  <a:lnTo>
                    <a:pt x="4477" y="406"/>
                  </a:lnTo>
                  <a:close/>
                </a:path>
                <a:path w="5446" h="1611">
                  <a:moveTo>
                    <a:pt x="4958" y="752"/>
                  </a:moveTo>
                  <a:lnTo>
                    <a:pt x="4952" y="779"/>
                  </a:lnTo>
                  <a:lnTo>
                    <a:pt x="4937" y="801"/>
                  </a:lnTo>
                  <a:lnTo>
                    <a:pt x="4915" y="816"/>
                  </a:lnTo>
                  <a:lnTo>
                    <a:pt x="4888" y="822"/>
                  </a:lnTo>
                  <a:lnTo>
                    <a:pt x="4860" y="816"/>
                  </a:lnTo>
                  <a:lnTo>
                    <a:pt x="4838" y="801"/>
                  </a:lnTo>
                  <a:lnTo>
                    <a:pt x="4823" y="779"/>
                  </a:lnTo>
                  <a:lnTo>
                    <a:pt x="4818" y="752"/>
                  </a:lnTo>
                  <a:lnTo>
                    <a:pt x="4823" y="725"/>
                  </a:lnTo>
                  <a:lnTo>
                    <a:pt x="4838" y="702"/>
                  </a:lnTo>
                  <a:lnTo>
                    <a:pt x="4860" y="687"/>
                  </a:lnTo>
                  <a:lnTo>
                    <a:pt x="4888" y="682"/>
                  </a:lnTo>
                  <a:lnTo>
                    <a:pt x="4915" y="687"/>
                  </a:lnTo>
                  <a:lnTo>
                    <a:pt x="4937" y="702"/>
                  </a:lnTo>
                  <a:lnTo>
                    <a:pt x="4952" y="725"/>
                  </a:lnTo>
                  <a:lnTo>
                    <a:pt x="4958" y="752"/>
                  </a:lnTo>
                  <a:close/>
                  <a:lnTo>
                    <a:pt x="4958" y="752"/>
                  </a:lnTo>
                  <a:close/>
                </a:path>
                <a:path w="5446" h="1611">
                  <a:moveTo>
                    <a:pt x="5439" y="83"/>
                  </a:moveTo>
                  <a:lnTo>
                    <a:pt x="5433" y="110"/>
                  </a:lnTo>
                  <a:lnTo>
                    <a:pt x="5418" y="132"/>
                  </a:lnTo>
                  <a:lnTo>
                    <a:pt x="5396" y="147"/>
                  </a:lnTo>
                  <a:lnTo>
                    <a:pt x="5369" y="153"/>
                  </a:lnTo>
                  <a:lnTo>
                    <a:pt x="5342" y="147"/>
                  </a:lnTo>
                  <a:lnTo>
                    <a:pt x="5319" y="132"/>
                  </a:lnTo>
                  <a:lnTo>
                    <a:pt x="5304" y="110"/>
                  </a:lnTo>
                  <a:lnTo>
                    <a:pt x="5299" y="83"/>
                  </a:lnTo>
                  <a:lnTo>
                    <a:pt x="5304" y="55"/>
                  </a:lnTo>
                  <a:lnTo>
                    <a:pt x="5319" y="33"/>
                  </a:lnTo>
                  <a:lnTo>
                    <a:pt x="5342" y="18"/>
                  </a:lnTo>
                  <a:lnTo>
                    <a:pt x="5369" y="13"/>
                  </a:lnTo>
                  <a:lnTo>
                    <a:pt x="5396" y="18"/>
                  </a:lnTo>
                  <a:lnTo>
                    <a:pt x="5418" y="33"/>
                  </a:lnTo>
                  <a:lnTo>
                    <a:pt x="5433" y="55"/>
                  </a:lnTo>
                  <a:lnTo>
                    <a:pt x="5439" y="83"/>
                  </a:lnTo>
                  <a:close/>
                  <a:lnTo>
                    <a:pt x="5439" y="83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0" name="path"/>
            <p:cNvSpPr/>
            <p:nvPr/>
          </p:nvSpPr>
          <p:spPr>
            <a:xfrm>
              <a:off x="146728" y="108740"/>
              <a:ext cx="3375512" cy="1072216"/>
            </a:xfrm>
            <a:custGeom>
              <a:rect l="0" t="0" r="0" b="0"/>
              <a:pathLst>
                <a:path w="5315" h="1688">
                  <a:moveTo>
                    <a:pt x="19" y="605"/>
                  </a:moveTo>
                  <a:lnTo>
                    <a:pt x="67" y="688"/>
                  </a:lnTo>
                  <a:lnTo>
                    <a:pt x="115" y="785"/>
                  </a:lnTo>
                  <a:lnTo>
                    <a:pt x="163" y="890"/>
                  </a:lnTo>
                  <a:lnTo>
                    <a:pt x="211" y="997"/>
                  </a:lnTo>
                  <a:lnTo>
                    <a:pt x="260" y="1100"/>
                  </a:lnTo>
                  <a:lnTo>
                    <a:pt x="308" y="1193"/>
                  </a:lnTo>
                  <a:lnTo>
                    <a:pt x="356" y="1270"/>
                  </a:lnTo>
                  <a:lnTo>
                    <a:pt x="404" y="1325"/>
                  </a:lnTo>
                  <a:lnTo>
                    <a:pt x="452" y="1352"/>
                  </a:lnTo>
                  <a:lnTo>
                    <a:pt x="479" y="1350"/>
                  </a:lnTo>
                  <a:lnTo>
                    <a:pt x="500" y="1345"/>
                  </a:lnTo>
                  <a:lnTo>
                    <a:pt x="521" y="1325"/>
                  </a:lnTo>
                  <a:lnTo>
                    <a:pt x="548" y="1293"/>
                  </a:lnTo>
                  <a:lnTo>
                    <a:pt x="596" y="1197"/>
                  </a:lnTo>
                  <a:lnTo>
                    <a:pt x="644" y="1066"/>
                  </a:lnTo>
                  <a:lnTo>
                    <a:pt x="692" y="912"/>
                  </a:lnTo>
                  <a:lnTo>
                    <a:pt x="741" y="746"/>
                  </a:lnTo>
                  <a:lnTo>
                    <a:pt x="789" y="576"/>
                  </a:lnTo>
                  <a:lnTo>
                    <a:pt x="837" y="414"/>
                  </a:lnTo>
                  <a:lnTo>
                    <a:pt x="885" y="270"/>
                  </a:lnTo>
                  <a:lnTo>
                    <a:pt x="933" y="155"/>
                  </a:lnTo>
                  <a:lnTo>
                    <a:pt x="981" y="78"/>
                  </a:lnTo>
                  <a:lnTo>
                    <a:pt x="1029" y="38"/>
                  </a:lnTo>
                  <a:lnTo>
                    <a:pt x="1077" y="22"/>
                  </a:lnTo>
                  <a:lnTo>
                    <a:pt x="1125" y="26"/>
                  </a:lnTo>
                  <a:lnTo>
                    <a:pt x="1174" y="46"/>
                  </a:lnTo>
                  <a:lnTo>
                    <a:pt x="1222" y="78"/>
                  </a:lnTo>
                  <a:lnTo>
                    <a:pt x="1270" y="117"/>
                  </a:lnTo>
                  <a:lnTo>
                    <a:pt x="1318" y="161"/>
                  </a:lnTo>
                  <a:lnTo>
                    <a:pt x="1366" y="204"/>
                  </a:lnTo>
                  <a:lnTo>
                    <a:pt x="1414" y="243"/>
                  </a:lnTo>
                  <a:lnTo>
                    <a:pt x="1462" y="273"/>
                  </a:lnTo>
                  <a:lnTo>
                    <a:pt x="1510" y="298"/>
                  </a:lnTo>
                  <a:lnTo>
                    <a:pt x="1558" y="321"/>
                  </a:lnTo>
                  <a:lnTo>
                    <a:pt x="1606" y="345"/>
                  </a:lnTo>
                  <a:lnTo>
                    <a:pt x="1655" y="370"/>
                  </a:lnTo>
                  <a:lnTo>
                    <a:pt x="1703" y="396"/>
                  </a:lnTo>
                  <a:lnTo>
                    <a:pt x="1751" y="425"/>
                  </a:lnTo>
                  <a:lnTo>
                    <a:pt x="1799" y="456"/>
                  </a:lnTo>
                  <a:lnTo>
                    <a:pt x="1847" y="491"/>
                  </a:lnTo>
                  <a:lnTo>
                    <a:pt x="1895" y="530"/>
                  </a:lnTo>
                  <a:lnTo>
                    <a:pt x="1943" y="574"/>
                  </a:lnTo>
                  <a:lnTo>
                    <a:pt x="1991" y="625"/>
                  </a:lnTo>
                  <a:lnTo>
                    <a:pt x="2039" y="685"/>
                  </a:lnTo>
                  <a:lnTo>
                    <a:pt x="2088" y="752"/>
                  </a:lnTo>
                  <a:lnTo>
                    <a:pt x="2136" y="823"/>
                  </a:lnTo>
                  <a:lnTo>
                    <a:pt x="2184" y="895"/>
                  </a:lnTo>
                  <a:lnTo>
                    <a:pt x="2232" y="967"/>
                  </a:lnTo>
                  <a:lnTo>
                    <a:pt x="2280" y="1036"/>
                  </a:lnTo>
                  <a:lnTo>
                    <a:pt x="2328" y="1099"/>
                  </a:lnTo>
                  <a:lnTo>
                    <a:pt x="2376" y="1155"/>
                  </a:lnTo>
                  <a:lnTo>
                    <a:pt x="2424" y="1201"/>
                  </a:lnTo>
                  <a:lnTo>
                    <a:pt x="2472" y="1237"/>
                  </a:lnTo>
                  <a:lnTo>
                    <a:pt x="2521" y="1267"/>
                  </a:lnTo>
                  <a:lnTo>
                    <a:pt x="2569" y="1292"/>
                  </a:lnTo>
                  <a:lnTo>
                    <a:pt x="2617" y="1311"/>
                  </a:lnTo>
                  <a:lnTo>
                    <a:pt x="2665" y="1327"/>
                  </a:lnTo>
                  <a:lnTo>
                    <a:pt x="2713" y="1339"/>
                  </a:lnTo>
                  <a:lnTo>
                    <a:pt x="2761" y="1349"/>
                  </a:lnTo>
                  <a:lnTo>
                    <a:pt x="2809" y="1357"/>
                  </a:lnTo>
                  <a:lnTo>
                    <a:pt x="2857" y="1365"/>
                  </a:lnTo>
                  <a:lnTo>
                    <a:pt x="2905" y="1373"/>
                  </a:lnTo>
                  <a:lnTo>
                    <a:pt x="2953" y="1378"/>
                  </a:lnTo>
                  <a:lnTo>
                    <a:pt x="3002" y="1379"/>
                  </a:lnTo>
                  <a:lnTo>
                    <a:pt x="3050" y="1376"/>
                  </a:lnTo>
                  <a:lnTo>
                    <a:pt x="3098" y="1371"/>
                  </a:lnTo>
                  <a:lnTo>
                    <a:pt x="3146" y="1365"/>
                  </a:lnTo>
                  <a:lnTo>
                    <a:pt x="3194" y="1360"/>
                  </a:lnTo>
                  <a:lnTo>
                    <a:pt x="3242" y="1355"/>
                  </a:lnTo>
                  <a:lnTo>
                    <a:pt x="3290" y="1353"/>
                  </a:lnTo>
                  <a:lnTo>
                    <a:pt x="3338" y="1355"/>
                  </a:lnTo>
                  <a:lnTo>
                    <a:pt x="3386" y="1361"/>
                  </a:lnTo>
                  <a:lnTo>
                    <a:pt x="3435" y="1373"/>
                  </a:lnTo>
                  <a:lnTo>
                    <a:pt x="3483" y="1389"/>
                  </a:lnTo>
                  <a:lnTo>
                    <a:pt x="3531" y="1409"/>
                  </a:lnTo>
                  <a:lnTo>
                    <a:pt x="3579" y="1431"/>
                  </a:lnTo>
                  <a:lnTo>
                    <a:pt x="3627" y="1455"/>
                  </a:lnTo>
                  <a:lnTo>
                    <a:pt x="3675" y="1479"/>
                  </a:lnTo>
                  <a:lnTo>
                    <a:pt x="3723" y="1502"/>
                  </a:lnTo>
                  <a:lnTo>
                    <a:pt x="3771" y="1524"/>
                  </a:lnTo>
                  <a:lnTo>
                    <a:pt x="3819" y="1542"/>
                  </a:lnTo>
                  <a:lnTo>
                    <a:pt x="3868" y="1557"/>
                  </a:lnTo>
                  <a:lnTo>
                    <a:pt x="3916" y="1569"/>
                  </a:lnTo>
                  <a:lnTo>
                    <a:pt x="3964" y="1579"/>
                  </a:lnTo>
                  <a:lnTo>
                    <a:pt x="4012" y="1587"/>
                  </a:lnTo>
                  <a:lnTo>
                    <a:pt x="4060" y="1594"/>
                  </a:lnTo>
                  <a:lnTo>
                    <a:pt x="4108" y="1599"/>
                  </a:lnTo>
                  <a:lnTo>
                    <a:pt x="4156" y="1604"/>
                  </a:lnTo>
                  <a:lnTo>
                    <a:pt x="4204" y="1607"/>
                  </a:lnTo>
                  <a:lnTo>
                    <a:pt x="4252" y="1610"/>
                  </a:lnTo>
                  <a:lnTo>
                    <a:pt x="4300" y="1611"/>
                  </a:lnTo>
                  <a:lnTo>
                    <a:pt x="4349" y="1612"/>
                  </a:lnTo>
                  <a:lnTo>
                    <a:pt x="4397" y="1612"/>
                  </a:lnTo>
                  <a:lnTo>
                    <a:pt x="4445" y="1609"/>
                  </a:lnTo>
                  <a:lnTo>
                    <a:pt x="4493" y="1603"/>
                  </a:lnTo>
                  <a:lnTo>
                    <a:pt x="4541" y="1597"/>
                  </a:lnTo>
                  <a:lnTo>
                    <a:pt x="4589" y="1590"/>
                  </a:lnTo>
                  <a:lnTo>
                    <a:pt x="4637" y="1584"/>
                  </a:lnTo>
                  <a:lnTo>
                    <a:pt x="4685" y="1578"/>
                  </a:lnTo>
                  <a:lnTo>
                    <a:pt x="4733" y="1574"/>
                  </a:lnTo>
                  <a:lnTo>
                    <a:pt x="4782" y="1572"/>
                  </a:lnTo>
                  <a:lnTo>
                    <a:pt x="4830" y="1573"/>
                  </a:lnTo>
                  <a:lnTo>
                    <a:pt x="4878" y="1577"/>
                  </a:lnTo>
                  <a:lnTo>
                    <a:pt x="4926" y="1583"/>
                  </a:lnTo>
                  <a:lnTo>
                    <a:pt x="4974" y="1591"/>
                  </a:lnTo>
                  <a:lnTo>
                    <a:pt x="5022" y="1601"/>
                  </a:lnTo>
                  <a:lnTo>
                    <a:pt x="5070" y="1611"/>
                  </a:lnTo>
                  <a:lnTo>
                    <a:pt x="5118" y="1622"/>
                  </a:lnTo>
                  <a:lnTo>
                    <a:pt x="5166" y="1634"/>
                  </a:lnTo>
                  <a:lnTo>
                    <a:pt x="5215" y="1645"/>
                  </a:lnTo>
                  <a:lnTo>
                    <a:pt x="5263" y="1656"/>
                  </a:lnTo>
                  <a:lnTo>
                    <a:pt x="5311" y="1666"/>
                  </a:lnTo>
                </a:path>
              </a:pathLst>
            </a:custGeom>
            <a:noFill/>
            <a:ln w="2857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2" name="path"/>
            <p:cNvSpPr/>
            <p:nvPr/>
          </p:nvSpPr>
          <p:spPr>
            <a:xfrm>
              <a:off x="109877" y="109460"/>
              <a:ext cx="3458691" cy="1106715"/>
            </a:xfrm>
            <a:custGeom>
              <a:rect l="0" t="0" r="0" b="0"/>
              <a:pathLst>
                <a:path w="5446" h="1742">
                  <a:moveTo>
                    <a:pt x="147" y="604"/>
                  </a:moveTo>
                  <a:lnTo>
                    <a:pt x="141" y="631"/>
                  </a:lnTo>
                  <a:lnTo>
                    <a:pt x="126" y="653"/>
                  </a:lnTo>
                  <a:lnTo>
                    <a:pt x="104" y="668"/>
                  </a:lnTo>
                  <a:lnTo>
                    <a:pt x="77" y="674"/>
                  </a:lnTo>
                  <a:lnTo>
                    <a:pt x="50" y="668"/>
                  </a:lnTo>
                  <a:lnTo>
                    <a:pt x="28" y="653"/>
                  </a:lnTo>
                  <a:lnTo>
                    <a:pt x="13" y="631"/>
                  </a:lnTo>
                  <a:lnTo>
                    <a:pt x="7" y="604"/>
                  </a:lnTo>
                  <a:lnTo>
                    <a:pt x="13" y="577"/>
                  </a:lnTo>
                  <a:lnTo>
                    <a:pt x="28" y="554"/>
                  </a:lnTo>
                  <a:lnTo>
                    <a:pt x="50" y="539"/>
                  </a:lnTo>
                  <a:lnTo>
                    <a:pt x="77" y="534"/>
                  </a:lnTo>
                  <a:lnTo>
                    <a:pt x="104" y="539"/>
                  </a:lnTo>
                  <a:lnTo>
                    <a:pt x="126" y="554"/>
                  </a:lnTo>
                  <a:lnTo>
                    <a:pt x="141" y="577"/>
                  </a:lnTo>
                  <a:lnTo>
                    <a:pt x="147" y="604"/>
                  </a:lnTo>
                  <a:close/>
                  <a:lnTo>
                    <a:pt x="147" y="604"/>
                  </a:lnTo>
                  <a:close/>
                </a:path>
                <a:path w="5446" h="1742">
                  <a:moveTo>
                    <a:pt x="628" y="1344"/>
                  </a:moveTo>
                  <a:lnTo>
                    <a:pt x="623" y="1371"/>
                  </a:lnTo>
                  <a:lnTo>
                    <a:pt x="608" y="1393"/>
                  </a:lnTo>
                  <a:lnTo>
                    <a:pt x="585" y="1408"/>
                  </a:lnTo>
                  <a:lnTo>
                    <a:pt x="558" y="1414"/>
                  </a:lnTo>
                  <a:lnTo>
                    <a:pt x="531" y="1408"/>
                  </a:lnTo>
                  <a:lnTo>
                    <a:pt x="509" y="1393"/>
                  </a:lnTo>
                  <a:lnTo>
                    <a:pt x="494" y="1371"/>
                  </a:lnTo>
                  <a:lnTo>
                    <a:pt x="488" y="1344"/>
                  </a:lnTo>
                  <a:lnTo>
                    <a:pt x="494" y="1317"/>
                  </a:lnTo>
                  <a:lnTo>
                    <a:pt x="509" y="1294"/>
                  </a:lnTo>
                  <a:lnTo>
                    <a:pt x="531" y="1279"/>
                  </a:lnTo>
                  <a:lnTo>
                    <a:pt x="558" y="1274"/>
                  </a:lnTo>
                  <a:lnTo>
                    <a:pt x="585" y="1279"/>
                  </a:lnTo>
                  <a:lnTo>
                    <a:pt x="608" y="1294"/>
                  </a:lnTo>
                  <a:lnTo>
                    <a:pt x="623" y="1317"/>
                  </a:lnTo>
                  <a:lnTo>
                    <a:pt x="628" y="1344"/>
                  </a:lnTo>
                  <a:close/>
                  <a:lnTo>
                    <a:pt x="628" y="1344"/>
                  </a:lnTo>
                  <a:close/>
                </a:path>
                <a:path w="5446" h="1742">
                  <a:moveTo>
                    <a:pt x="1109" y="77"/>
                  </a:moveTo>
                  <a:lnTo>
                    <a:pt x="1104" y="104"/>
                  </a:lnTo>
                  <a:lnTo>
                    <a:pt x="1089" y="126"/>
                  </a:lnTo>
                  <a:lnTo>
                    <a:pt x="1066" y="141"/>
                  </a:lnTo>
                  <a:lnTo>
                    <a:pt x="1039" y="147"/>
                  </a:lnTo>
                  <a:lnTo>
                    <a:pt x="1012" y="141"/>
                  </a:lnTo>
                  <a:lnTo>
                    <a:pt x="990" y="126"/>
                  </a:lnTo>
                  <a:lnTo>
                    <a:pt x="975" y="104"/>
                  </a:lnTo>
                  <a:lnTo>
                    <a:pt x="969" y="77"/>
                  </a:lnTo>
                  <a:lnTo>
                    <a:pt x="975" y="50"/>
                  </a:lnTo>
                  <a:lnTo>
                    <a:pt x="990" y="28"/>
                  </a:lnTo>
                  <a:lnTo>
                    <a:pt x="1012" y="13"/>
                  </a:lnTo>
                  <a:lnTo>
                    <a:pt x="1039" y="7"/>
                  </a:lnTo>
                  <a:lnTo>
                    <a:pt x="1066" y="13"/>
                  </a:lnTo>
                  <a:lnTo>
                    <a:pt x="1089" y="28"/>
                  </a:lnTo>
                  <a:lnTo>
                    <a:pt x="1104" y="50"/>
                  </a:lnTo>
                  <a:lnTo>
                    <a:pt x="1109" y="77"/>
                  </a:lnTo>
                  <a:close/>
                  <a:lnTo>
                    <a:pt x="1109" y="77"/>
                  </a:lnTo>
                  <a:close/>
                </a:path>
                <a:path w="5446" h="1742">
                  <a:moveTo>
                    <a:pt x="1590" y="272"/>
                  </a:moveTo>
                  <a:lnTo>
                    <a:pt x="1585" y="299"/>
                  </a:lnTo>
                  <a:lnTo>
                    <a:pt x="1570" y="322"/>
                  </a:lnTo>
                  <a:lnTo>
                    <a:pt x="1547" y="337"/>
                  </a:lnTo>
                  <a:lnTo>
                    <a:pt x="1520" y="342"/>
                  </a:lnTo>
                  <a:lnTo>
                    <a:pt x="1493" y="337"/>
                  </a:lnTo>
                  <a:lnTo>
                    <a:pt x="1471" y="322"/>
                  </a:lnTo>
                  <a:lnTo>
                    <a:pt x="1456" y="299"/>
                  </a:lnTo>
                  <a:lnTo>
                    <a:pt x="1450" y="272"/>
                  </a:lnTo>
                  <a:lnTo>
                    <a:pt x="1456" y="245"/>
                  </a:lnTo>
                  <a:lnTo>
                    <a:pt x="1471" y="223"/>
                  </a:lnTo>
                  <a:lnTo>
                    <a:pt x="1493" y="208"/>
                  </a:lnTo>
                  <a:lnTo>
                    <a:pt x="1520" y="202"/>
                  </a:lnTo>
                  <a:lnTo>
                    <a:pt x="1547" y="208"/>
                  </a:lnTo>
                  <a:lnTo>
                    <a:pt x="1570" y="223"/>
                  </a:lnTo>
                  <a:lnTo>
                    <a:pt x="1585" y="245"/>
                  </a:lnTo>
                  <a:lnTo>
                    <a:pt x="1590" y="272"/>
                  </a:lnTo>
                  <a:close/>
                  <a:lnTo>
                    <a:pt x="1590" y="272"/>
                  </a:lnTo>
                  <a:close/>
                </a:path>
                <a:path w="5446" h="1742">
                  <a:moveTo>
                    <a:pt x="2071" y="572"/>
                  </a:moveTo>
                  <a:lnTo>
                    <a:pt x="2066" y="600"/>
                  </a:lnTo>
                  <a:lnTo>
                    <a:pt x="2051" y="622"/>
                  </a:lnTo>
                  <a:lnTo>
                    <a:pt x="2029" y="637"/>
                  </a:lnTo>
                  <a:lnTo>
                    <a:pt x="2001" y="642"/>
                  </a:lnTo>
                  <a:lnTo>
                    <a:pt x="1974" y="637"/>
                  </a:lnTo>
                  <a:lnTo>
                    <a:pt x="1952" y="622"/>
                  </a:lnTo>
                  <a:lnTo>
                    <a:pt x="1937" y="600"/>
                  </a:lnTo>
                  <a:lnTo>
                    <a:pt x="1931" y="572"/>
                  </a:lnTo>
                  <a:lnTo>
                    <a:pt x="1937" y="545"/>
                  </a:lnTo>
                  <a:lnTo>
                    <a:pt x="1952" y="523"/>
                  </a:lnTo>
                  <a:lnTo>
                    <a:pt x="1974" y="508"/>
                  </a:lnTo>
                  <a:lnTo>
                    <a:pt x="2001" y="502"/>
                  </a:lnTo>
                  <a:lnTo>
                    <a:pt x="2029" y="508"/>
                  </a:lnTo>
                  <a:lnTo>
                    <a:pt x="2051" y="523"/>
                  </a:lnTo>
                  <a:lnTo>
                    <a:pt x="2066" y="545"/>
                  </a:lnTo>
                  <a:lnTo>
                    <a:pt x="2071" y="572"/>
                  </a:lnTo>
                  <a:close/>
                  <a:lnTo>
                    <a:pt x="2071" y="572"/>
                  </a:lnTo>
                  <a:close/>
                </a:path>
                <a:path w="5446" h="1742">
                  <a:moveTo>
                    <a:pt x="2552" y="1200"/>
                  </a:moveTo>
                  <a:lnTo>
                    <a:pt x="2547" y="1227"/>
                  </a:lnTo>
                  <a:lnTo>
                    <a:pt x="2532" y="1249"/>
                  </a:lnTo>
                  <a:lnTo>
                    <a:pt x="2510" y="1264"/>
                  </a:lnTo>
                  <a:lnTo>
                    <a:pt x="2482" y="1270"/>
                  </a:lnTo>
                  <a:lnTo>
                    <a:pt x="2455" y="1264"/>
                  </a:lnTo>
                  <a:lnTo>
                    <a:pt x="2433" y="1249"/>
                  </a:lnTo>
                  <a:lnTo>
                    <a:pt x="2418" y="1227"/>
                  </a:lnTo>
                  <a:lnTo>
                    <a:pt x="2412" y="1200"/>
                  </a:lnTo>
                  <a:lnTo>
                    <a:pt x="2418" y="1172"/>
                  </a:lnTo>
                  <a:lnTo>
                    <a:pt x="2433" y="1150"/>
                  </a:lnTo>
                  <a:lnTo>
                    <a:pt x="2455" y="1135"/>
                  </a:lnTo>
                  <a:lnTo>
                    <a:pt x="2482" y="1130"/>
                  </a:lnTo>
                  <a:lnTo>
                    <a:pt x="2510" y="1135"/>
                  </a:lnTo>
                  <a:lnTo>
                    <a:pt x="2532" y="1150"/>
                  </a:lnTo>
                  <a:lnTo>
                    <a:pt x="2547" y="1172"/>
                  </a:lnTo>
                  <a:lnTo>
                    <a:pt x="2552" y="1200"/>
                  </a:lnTo>
                  <a:close/>
                  <a:lnTo>
                    <a:pt x="2552" y="1200"/>
                  </a:lnTo>
                  <a:close/>
                </a:path>
                <a:path w="5446" h="1742">
                  <a:moveTo>
                    <a:pt x="3033" y="1371"/>
                  </a:moveTo>
                  <a:lnTo>
                    <a:pt x="3028" y="1399"/>
                  </a:lnTo>
                  <a:lnTo>
                    <a:pt x="3013" y="1421"/>
                  </a:lnTo>
                  <a:lnTo>
                    <a:pt x="2991" y="1436"/>
                  </a:lnTo>
                  <a:lnTo>
                    <a:pt x="2963" y="1441"/>
                  </a:lnTo>
                  <a:lnTo>
                    <a:pt x="2936" y="1436"/>
                  </a:lnTo>
                  <a:lnTo>
                    <a:pt x="2914" y="1421"/>
                  </a:lnTo>
                  <a:lnTo>
                    <a:pt x="2899" y="1399"/>
                  </a:lnTo>
                  <a:lnTo>
                    <a:pt x="2893" y="1371"/>
                  </a:lnTo>
                  <a:lnTo>
                    <a:pt x="2899" y="1344"/>
                  </a:lnTo>
                  <a:lnTo>
                    <a:pt x="2914" y="1322"/>
                  </a:lnTo>
                  <a:lnTo>
                    <a:pt x="2936" y="1307"/>
                  </a:lnTo>
                  <a:lnTo>
                    <a:pt x="2963" y="1301"/>
                  </a:lnTo>
                  <a:lnTo>
                    <a:pt x="2991" y="1307"/>
                  </a:lnTo>
                  <a:lnTo>
                    <a:pt x="3013" y="1322"/>
                  </a:lnTo>
                  <a:lnTo>
                    <a:pt x="3028" y="1344"/>
                  </a:lnTo>
                  <a:lnTo>
                    <a:pt x="3033" y="1371"/>
                  </a:lnTo>
                  <a:close/>
                  <a:lnTo>
                    <a:pt x="3033" y="1371"/>
                  </a:lnTo>
                  <a:close/>
                </a:path>
                <a:path w="5446" h="1742">
                  <a:moveTo>
                    <a:pt x="3514" y="1360"/>
                  </a:moveTo>
                  <a:lnTo>
                    <a:pt x="3509" y="1387"/>
                  </a:lnTo>
                  <a:lnTo>
                    <a:pt x="3494" y="1410"/>
                  </a:lnTo>
                  <a:lnTo>
                    <a:pt x="3472" y="1425"/>
                  </a:lnTo>
                  <a:lnTo>
                    <a:pt x="3444" y="1430"/>
                  </a:lnTo>
                  <a:lnTo>
                    <a:pt x="3417" y="1425"/>
                  </a:lnTo>
                  <a:lnTo>
                    <a:pt x="3395" y="1410"/>
                  </a:lnTo>
                  <a:lnTo>
                    <a:pt x="3380" y="1387"/>
                  </a:lnTo>
                  <a:lnTo>
                    <a:pt x="3374" y="1360"/>
                  </a:lnTo>
                  <a:lnTo>
                    <a:pt x="3380" y="1333"/>
                  </a:lnTo>
                  <a:lnTo>
                    <a:pt x="3395" y="1311"/>
                  </a:lnTo>
                  <a:lnTo>
                    <a:pt x="3417" y="1296"/>
                  </a:lnTo>
                  <a:lnTo>
                    <a:pt x="3444" y="1290"/>
                  </a:lnTo>
                  <a:lnTo>
                    <a:pt x="3472" y="1296"/>
                  </a:lnTo>
                  <a:lnTo>
                    <a:pt x="3494" y="1311"/>
                  </a:lnTo>
                  <a:lnTo>
                    <a:pt x="3509" y="1333"/>
                  </a:lnTo>
                  <a:lnTo>
                    <a:pt x="3514" y="1360"/>
                  </a:lnTo>
                  <a:close/>
                  <a:lnTo>
                    <a:pt x="3514" y="1360"/>
                  </a:lnTo>
                  <a:close/>
                </a:path>
                <a:path w="5446" h="1742">
                  <a:moveTo>
                    <a:pt x="3996" y="1556"/>
                  </a:moveTo>
                  <a:lnTo>
                    <a:pt x="3990" y="1583"/>
                  </a:lnTo>
                  <a:lnTo>
                    <a:pt x="3975" y="1605"/>
                  </a:lnTo>
                  <a:lnTo>
                    <a:pt x="3953" y="1620"/>
                  </a:lnTo>
                  <a:lnTo>
                    <a:pt x="3926" y="1626"/>
                  </a:lnTo>
                  <a:lnTo>
                    <a:pt x="3898" y="1620"/>
                  </a:lnTo>
                  <a:lnTo>
                    <a:pt x="3876" y="1605"/>
                  </a:lnTo>
                  <a:lnTo>
                    <a:pt x="3861" y="1583"/>
                  </a:lnTo>
                  <a:lnTo>
                    <a:pt x="3856" y="1556"/>
                  </a:lnTo>
                  <a:lnTo>
                    <a:pt x="3861" y="1529"/>
                  </a:lnTo>
                  <a:lnTo>
                    <a:pt x="3876" y="1506"/>
                  </a:lnTo>
                  <a:lnTo>
                    <a:pt x="3898" y="1491"/>
                  </a:lnTo>
                  <a:lnTo>
                    <a:pt x="3926" y="1486"/>
                  </a:lnTo>
                  <a:lnTo>
                    <a:pt x="3953" y="1491"/>
                  </a:lnTo>
                  <a:lnTo>
                    <a:pt x="3975" y="1506"/>
                  </a:lnTo>
                  <a:lnTo>
                    <a:pt x="3990" y="1529"/>
                  </a:lnTo>
                  <a:lnTo>
                    <a:pt x="3996" y="1556"/>
                  </a:lnTo>
                  <a:close/>
                  <a:lnTo>
                    <a:pt x="3996" y="1556"/>
                  </a:lnTo>
                  <a:close/>
                </a:path>
                <a:path w="5446" h="1742">
                  <a:moveTo>
                    <a:pt x="4477" y="1611"/>
                  </a:moveTo>
                  <a:lnTo>
                    <a:pt x="4471" y="1639"/>
                  </a:lnTo>
                  <a:lnTo>
                    <a:pt x="4456" y="1661"/>
                  </a:lnTo>
                  <a:lnTo>
                    <a:pt x="4434" y="1676"/>
                  </a:lnTo>
                  <a:lnTo>
                    <a:pt x="4407" y="1681"/>
                  </a:lnTo>
                  <a:lnTo>
                    <a:pt x="4379" y="1676"/>
                  </a:lnTo>
                  <a:lnTo>
                    <a:pt x="4357" y="1661"/>
                  </a:lnTo>
                  <a:lnTo>
                    <a:pt x="4342" y="1639"/>
                  </a:lnTo>
                  <a:lnTo>
                    <a:pt x="4337" y="1611"/>
                  </a:lnTo>
                  <a:lnTo>
                    <a:pt x="4342" y="1584"/>
                  </a:lnTo>
                  <a:lnTo>
                    <a:pt x="4357" y="1562"/>
                  </a:lnTo>
                  <a:lnTo>
                    <a:pt x="4379" y="1547"/>
                  </a:lnTo>
                  <a:lnTo>
                    <a:pt x="4407" y="1541"/>
                  </a:lnTo>
                  <a:lnTo>
                    <a:pt x="4434" y="1547"/>
                  </a:lnTo>
                  <a:lnTo>
                    <a:pt x="4456" y="1562"/>
                  </a:lnTo>
                  <a:lnTo>
                    <a:pt x="4471" y="1584"/>
                  </a:lnTo>
                  <a:lnTo>
                    <a:pt x="4477" y="1611"/>
                  </a:lnTo>
                  <a:close/>
                  <a:lnTo>
                    <a:pt x="4477" y="1611"/>
                  </a:lnTo>
                  <a:close/>
                </a:path>
                <a:path w="5446" h="1742">
                  <a:moveTo>
                    <a:pt x="4958" y="1572"/>
                  </a:moveTo>
                  <a:lnTo>
                    <a:pt x="4952" y="1599"/>
                  </a:lnTo>
                  <a:lnTo>
                    <a:pt x="4937" y="1621"/>
                  </a:lnTo>
                  <a:lnTo>
                    <a:pt x="4915" y="1636"/>
                  </a:lnTo>
                  <a:lnTo>
                    <a:pt x="4888" y="1642"/>
                  </a:lnTo>
                  <a:lnTo>
                    <a:pt x="4860" y="1636"/>
                  </a:lnTo>
                  <a:lnTo>
                    <a:pt x="4838" y="1621"/>
                  </a:lnTo>
                  <a:lnTo>
                    <a:pt x="4823" y="1599"/>
                  </a:lnTo>
                  <a:lnTo>
                    <a:pt x="4818" y="1572"/>
                  </a:lnTo>
                  <a:lnTo>
                    <a:pt x="4823" y="1544"/>
                  </a:lnTo>
                  <a:lnTo>
                    <a:pt x="4838" y="1522"/>
                  </a:lnTo>
                  <a:lnTo>
                    <a:pt x="4860" y="1507"/>
                  </a:lnTo>
                  <a:lnTo>
                    <a:pt x="4888" y="1502"/>
                  </a:lnTo>
                  <a:lnTo>
                    <a:pt x="4915" y="1507"/>
                  </a:lnTo>
                  <a:lnTo>
                    <a:pt x="4937" y="1522"/>
                  </a:lnTo>
                  <a:lnTo>
                    <a:pt x="4952" y="1544"/>
                  </a:lnTo>
                  <a:lnTo>
                    <a:pt x="4958" y="1572"/>
                  </a:lnTo>
                  <a:close/>
                  <a:lnTo>
                    <a:pt x="4958" y="1572"/>
                  </a:lnTo>
                  <a:close/>
                </a:path>
                <a:path w="5446" h="1742">
                  <a:moveTo>
                    <a:pt x="5439" y="1665"/>
                  </a:moveTo>
                  <a:lnTo>
                    <a:pt x="5433" y="1692"/>
                  </a:lnTo>
                  <a:lnTo>
                    <a:pt x="5418" y="1714"/>
                  </a:lnTo>
                  <a:lnTo>
                    <a:pt x="5396" y="1729"/>
                  </a:lnTo>
                  <a:lnTo>
                    <a:pt x="5369" y="1735"/>
                  </a:lnTo>
                  <a:lnTo>
                    <a:pt x="5342" y="1729"/>
                  </a:lnTo>
                  <a:lnTo>
                    <a:pt x="5319" y="1714"/>
                  </a:lnTo>
                  <a:lnTo>
                    <a:pt x="5304" y="1692"/>
                  </a:lnTo>
                  <a:lnTo>
                    <a:pt x="5299" y="1665"/>
                  </a:lnTo>
                  <a:lnTo>
                    <a:pt x="5304" y="1638"/>
                  </a:lnTo>
                  <a:lnTo>
                    <a:pt x="5319" y="1615"/>
                  </a:lnTo>
                  <a:lnTo>
                    <a:pt x="5342" y="1600"/>
                  </a:lnTo>
                  <a:lnTo>
                    <a:pt x="5369" y="1595"/>
                  </a:lnTo>
                  <a:lnTo>
                    <a:pt x="5396" y="1600"/>
                  </a:lnTo>
                  <a:lnTo>
                    <a:pt x="5418" y="1615"/>
                  </a:lnTo>
                  <a:lnTo>
                    <a:pt x="5433" y="1638"/>
                  </a:lnTo>
                  <a:lnTo>
                    <a:pt x="5439" y="1665"/>
                  </a:lnTo>
                  <a:close/>
                  <a:lnTo>
                    <a:pt x="5439" y="1665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4" name="path"/>
            <p:cNvSpPr/>
            <p:nvPr/>
          </p:nvSpPr>
          <p:spPr>
            <a:xfrm>
              <a:off x="157350" y="874035"/>
              <a:ext cx="3362224" cy="622184"/>
            </a:xfrm>
            <a:custGeom>
              <a:rect l="0" t="0" r="0" b="0"/>
              <a:pathLst>
                <a:path w="5294" h="979">
                  <a:moveTo>
                    <a:pt x="2" y="500"/>
                  </a:moveTo>
                  <a:lnTo>
                    <a:pt x="50" y="494"/>
                  </a:lnTo>
                  <a:lnTo>
                    <a:pt x="98" y="488"/>
                  </a:lnTo>
                  <a:lnTo>
                    <a:pt x="147" y="482"/>
                  </a:lnTo>
                  <a:lnTo>
                    <a:pt x="195" y="476"/>
                  </a:lnTo>
                  <a:lnTo>
                    <a:pt x="243" y="469"/>
                  </a:lnTo>
                  <a:lnTo>
                    <a:pt x="291" y="463"/>
                  </a:lnTo>
                  <a:lnTo>
                    <a:pt x="339" y="458"/>
                  </a:lnTo>
                  <a:lnTo>
                    <a:pt x="387" y="452"/>
                  </a:lnTo>
                  <a:lnTo>
                    <a:pt x="435" y="447"/>
                  </a:lnTo>
                  <a:lnTo>
                    <a:pt x="483" y="442"/>
                  </a:lnTo>
                  <a:lnTo>
                    <a:pt x="531" y="436"/>
                  </a:lnTo>
                  <a:lnTo>
                    <a:pt x="580" y="428"/>
                  </a:lnTo>
                  <a:lnTo>
                    <a:pt x="628" y="419"/>
                  </a:lnTo>
                  <a:lnTo>
                    <a:pt x="676" y="410"/>
                  </a:lnTo>
                  <a:lnTo>
                    <a:pt x="724" y="401"/>
                  </a:lnTo>
                  <a:lnTo>
                    <a:pt x="772" y="395"/>
                  </a:lnTo>
                  <a:lnTo>
                    <a:pt x="820" y="391"/>
                  </a:lnTo>
                  <a:lnTo>
                    <a:pt x="868" y="392"/>
                  </a:lnTo>
                  <a:lnTo>
                    <a:pt x="916" y="397"/>
                  </a:lnTo>
                  <a:lnTo>
                    <a:pt x="964" y="408"/>
                  </a:lnTo>
                  <a:lnTo>
                    <a:pt x="1012" y="428"/>
                  </a:lnTo>
                  <a:lnTo>
                    <a:pt x="1061" y="457"/>
                  </a:lnTo>
                  <a:lnTo>
                    <a:pt x="1109" y="493"/>
                  </a:lnTo>
                  <a:lnTo>
                    <a:pt x="1157" y="534"/>
                  </a:lnTo>
                  <a:lnTo>
                    <a:pt x="1205" y="576"/>
                  </a:lnTo>
                  <a:lnTo>
                    <a:pt x="1253" y="618"/>
                  </a:lnTo>
                  <a:lnTo>
                    <a:pt x="1301" y="657"/>
                  </a:lnTo>
                  <a:lnTo>
                    <a:pt x="1349" y="690"/>
                  </a:lnTo>
                  <a:lnTo>
                    <a:pt x="1397" y="715"/>
                  </a:lnTo>
                  <a:lnTo>
                    <a:pt x="1445" y="730"/>
                  </a:lnTo>
                  <a:lnTo>
                    <a:pt x="1494" y="734"/>
                  </a:lnTo>
                  <a:lnTo>
                    <a:pt x="1542" y="731"/>
                  </a:lnTo>
                  <a:lnTo>
                    <a:pt x="1590" y="722"/>
                  </a:lnTo>
                  <a:lnTo>
                    <a:pt x="1638" y="708"/>
                  </a:lnTo>
                  <a:lnTo>
                    <a:pt x="1686" y="690"/>
                  </a:lnTo>
                  <a:lnTo>
                    <a:pt x="1734" y="669"/>
                  </a:lnTo>
                  <a:lnTo>
                    <a:pt x="1782" y="646"/>
                  </a:lnTo>
                  <a:lnTo>
                    <a:pt x="1830" y="621"/>
                  </a:lnTo>
                  <a:lnTo>
                    <a:pt x="1878" y="597"/>
                  </a:lnTo>
                  <a:lnTo>
                    <a:pt x="1927" y="574"/>
                  </a:lnTo>
                  <a:lnTo>
                    <a:pt x="1975" y="551"/>
                  </a:lnTo>
                  <a:lnTo>
                    <a:pt x="2023" y="525"/>
                  </a:lnTo>
                  <a:lnTo>
                    <a:pt x="2071" y="497"/>
                  </a:lnTo>
                  <a:lnTo>
                    <a:pt x="2119" y="467"/>
                  </a:lnTo>
                  <a:lnTo>
                    <a:pt x="2167" y="437"/>
                  </a:lnTo>
                  <a:lnTo>
                    <a:pt x="2215" y="406"/>
                  </a:lnTo>
                  <a:lnTo>
                    <a:pt x="2263" y="375"/>
                  </a:lnTo>
                  <a:lnTo>
                    <a:pt x="2311" y="344"/>
                  </a:lnTo>
                  <a:lnTo>
                    <a:pt x="2359" y="314"/>
                  </a:lnTo>
                  <a:lnTo>
                    <a:pt x="2408" y="286"/>
                  </a:lnTo>
                  <a:lnTo>
                    <a:pt x="2456" y="256"/>
                  </a:lnTo>
                  <a:lnTo>
                    <a:pt x="2504" y="223"/>
                  </a:lnTo>
                  <a:lnTo>
                    <a:pt x="2552" y="189"/>
                  </a:lnTo>
                  <a:lnTo>
                    <a:pt x="2600" y="154"/>
                  </a:lnTo>
                  <a:lnTo>
                    <a:pt x="2648" y="120"/>
                  </a:lnTo>
                  <a:lnTo>
                    <a:pt x="2696" y="89"/>
                  </a:lnTo>
                  <a:lnTo>
                    <a:pt x="2744" y="62"/>
                  </a:lnTo>
                  <a:lnTo>
                    <a:pt x="2792" y="41"/>
                  </a:lnTo>
                  <a:lnTo>
                    <a:pt x="2841" y="27"/>
                  </a:lnTo>
                  <a:lnTo>
                    <a:pt x="2889" y="22"/>
                  </a:lnTo>
                  <a:lnTo>
                    <a:pt x="2937" y="24"/>
                  </a:lnTo>
                  <a:lnTo>
                    <a:pt x="2985" y="33"/>
                  </a:lnTo>
                  <a:lnTo>
                    <a:pt x="3033" y="47"/>
                  </a:lnTo>
                  <a:lnTo>
                    <a:pt x="3081" y="66"/>
                  </a:lnTo>
                  <a:lnTo>
                    <a:pt x="3129" y="90"/>
                  </a:lnTo>
                  <a:lnTo>
                    <a:pt x="3177" y="119"/>
                  </a:lnTo>
                  <a:lnTo>
                    <a:pt x="3225" y="152"/>
                  </a:lnTo>
                  <a:lnTo>
                    <a:pt x="3274" y="189"/>
                  </a:lnTo>
                  <a:lnTo>
                    <a:pt x="3322" y="230"/>
                  </a:lnTo>
                  <a:lnTo>
                    <a:pt x="3370" y="274"/>
                  </a:lnTo>
                  <a:lnTo>
                    <a:pt x="3418" y="328"/>
                  </a:lnTo>
                  <a:lnTo>
                    <a:pt x="3466" y="396"/>
                  </a:lnTo>
                  <a:lnTo>
                    <a:pt x="3514" y="473"/>
                  </a:lnTo>
                  <a:lnTo>
                    <a:pt x="3562" y="555"/>
                  </a:lnTo>
                  <a:lnTo>
                    <a:pt x="3610" y="639"/>
                  </a:lnTo>
                  <a:lnTo>
                    <a:pt x="3658" y="720"/>
                  </a:lnTo>
                  <a:lnTo>
                    <a:pt x="3706" y="795"/>
                  </a:lnTo>
                  <a:lnTo>
                    <a:pt x="3755" y="860"/>
                  </a:lnTo>
                  <a:lnTo>
                    <a:pt x="3803" y="911"/>
                  </a:lnTo>
                  <a:lnTo>
                    <a:pt x="3851" y="944"/>
                  </a:lnTo>
                  <a:lnTo>
                    <a:pt x="3899" y="957"/>
                  </a:lnTo>
                  <a:lnTo>
                    <a:pt x="3947" y="954"/>
                  </a:lnTo>
                  <a:lnTo>
                    <a:pt x="3995" y="937"/>
                  </a:lnTo>
                  <a:lnTo>
                    <a:pt x="4043" y="911"/>
                  </a:lnTo>
                  <a:lnTo>
                    <a:pt x="4091" y="877"/>
                  </a:lnTo>
                  <a:lnTo>
                    <a:pt x="4139" y="841"/>
                  </a:lnTo>
                  <a:lnTo>
                    <a:pt x="4188" y="804"/>
                  </a:lnTo>
                  <a:lnTo>
                    <a:pt x="4236" y="770"/>
                  </a:lnTo>
                  <a:lnTo>
                    <a:pt x="4284" y="742"/>
                  </a:lnTo>
                  <a:lnTo>
                    <a:pt x="4332" y="724"/>
                  </a:lnTo>
                  <a:lnTo>
                    <a:pt x="4380" y="713"/>
                  </a:lnTo>
                  <a:lnTo>
                    <a:pt x="4428" y="706"/>
                  </a:lnTo>
                  <a:lnTo>
                    <a:pt x="4476" y="701"/>
                  </a:lnTo>
                  <a:lnTo>
                    <a:pt x="4524" y="699"/>
                  </a:lnTo>
                  <a:lnTo>
                    <a:pt x="4572" y="698"/>
                  </a:lnTo>
                  <a:lnTo>
                    <a:pt x="4621" y="698"/>
                  </a:lnTo>
                  <a:lnTo>
                    <a:pt x="4669" y="698"/>
                  </a:lnTo>
                  <a:lnTo>
                    <a:pt x="4717" y="699"/>
                  </a:lnTo>
                  <a:lnTo>
                    <a:pt x="4765" y="699"/>
                  </a:lnTo>
                  <a:lnTo>
                    <a:pt x="4813" y="698"/>
                  </a:lnTo>
                  <a:lnTo>
                    <a:pt x="4861" y="696"/>
                  </a:lnTo>
                  <a:lnTo>
                    <a:pt x="4909" y="695"/>
                  </a:lnTo>
                  <a:lnTo>
                    <a:pt x="4957" y="694"/>
                  </a:lnTo>
                  <a:lnTo>
                    <a:pt x="5005" y="693"/>
                  </a:lnTo>
                  <a:lnTo>
                    <a:pt x="5053" y="692"/>
                  </a:lnTo>
                  <a:lnTo>
                    <a:pt x="5102" y="692"/>
                  </a:lnTo>
                  <a:lnTo>
                    <a:pt x="5150" y="691"/>
                  </a:lnTo>
                  <a:lnTo>
                    <a:pt x="5198" y="691"/>
                  </a:lnTo>
                  <a:lnTo>
                    <a:pt x="5246" y="690"/>
                  </a:lnTo>
                  <a:lnTo>
                    <a:pt x="5294" y="689"/>
                  </a:lnTo>
                </a:path>
              </a:pathLst>
            </a:custGeom>
            <a:noFill/>
            <a:ln w="28575" cap="flat">
              <a:solidFill>
                <a:srgbClr val="3E86C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6" name="path"/>
            <p:cNvSpPr/>
            <p:nvPr/>
          </p:nvSpPr>
          <p:spPr>
            <a:xfrm>
              <a:off x="109877" y="839091"/>
              <a:ext cx="3458691" cy="683728"/>
            </a:xfrm>
            <a:custGeom>
              <a:rect l="0" t="0" r="0" b="0"/>
              <a:pathLst>
                <a:path w="5446" h="1076">
                  <a:moveTo>
                    <a:pt x="147" y="555"/>
                  </a:moveTo>
                  <a:lnTo>
                    <a:pt x="141" y="582"/>
                  </a:lnTo>
                  <a:lnTo>
                    <a:pt x="126" y="604"/>
                  </a:lnTo>
                  <a:lnTo>
                    <a:pt x="104" y="619"/>
                  </a:lnTo>
                  <a:lnTo>
                    <a:pt x="77" y="625"/>
                  </a:lnTo>
                  <a:lnTo>
                    <a:pt x="50" y="619"/>
                  </a:lnTo>
                  <a:lnTo>
                    <a:pt x="28" y="604"/>
                  </a:lnTo>
                  <a:lnTo>
                    <a:pt x="13" y="582"/>
                  </a:lnTo>
                  <a:lnTo>
                    <a:pt x="7" y="555"/>
                  </a:lnTo>
                  <a:lnTo>
                    <a:pt x="13" y="528"/>
                  </a:lnTo>
                  <a:lnTo>
                    <a:pt x="28" y="505"/>
                  </a:lnTo>
                  <a:lnTo>
                    <a:pt x="50" y="490"/>
                  </a:lnTo>
                  <a:lnTo>
                    <a:pt x="77" y="485"/>
                  </a:lnTo>
                  <a:lnTo>
                    <a:pt x="104" y="490"/>
                  </a:lnTo>
                  <a:lnTo>
                    <a:pt x="126" y="505"/>
                  </a:lnTo>
                  <a:lnTo>
                    <a:pt x="141" y="528"/>
                  </a:lnTo>
                  <a:lnTo>
                    <a:pt x="147" y="555"/>
                  </a:lnTo>
                  <a:close/>
                  <a:lnTo>
                    <a:pt x="147" y="555"/>
                  </a:lnTo>
                  <a:close/>
                </a:path>
                <a:path w="5446" h="1076">
                  <a:moveTo>
                    <a:pt x="628" y="497"/>
                  </a:moveTo>
                  <a:lnTo>
                    <a:pt x="623" y="524"/>
                  </a:lnTo>
                  <a:lnTo>
                    <a:pt x="608" y="546"/>
                  </a:lnTo>
                  <a:lnTo>
                    <a:pt x="585" y="561"/>
                  </a:lnTo>
                  <a:lnTo>
                    <a:pt x="558" y="567"/>
                  </a:lnTo>
                  <a:lnTo>
                    <a:pt x="531" y="561"/>
                  </a:lnTo>
                  <a:lnTo>
                    <a:pt x="509" y="546"/>
                  </a:lnTo>
                  <a:lnTo>
                    <a:pt x="494" y="524"/>
                  </a:lnTo>
                  <a:lnTo>
                    <a:pt x="488" y="497"/>
                  </a:lnTo>
                  <a:lnTo>
                    <a:pt x="494" y="470"/>
                  </a:lnTo>
                  <a:lnTo>
                    <a:pt x="509" y="447"/>
                  </a:lnTo>
                  <a:lnTo>
                    <a:pt x="531" y="432"/>
                  </a:lnTo>
                  <a:lnTo>
                    <a:pt x="558" y="427"/>
                  </a:lnTo>
                  <a:lnTo>
                    <a:pt x="585" y="432"/>
                  </a:lnTo>
                  <a:lnTo>
                    <a:pt x="608" y="447"/>
                  </a:lnTo>
                  <a:lnTo>
                    <a:pt x="623" y="470"/>
                  </a:lnTo>
                  <a:lnTo>
                    <a:pt x="628" y="497"/>
                  </a:lnTo>
                  <a:close/>
                  <a:lnTo>
                    <a:pt x="628" y="497"/>
                  </a:lnTo>
                  <a:close/>
                </a:path>
                <a:path w="5446" h="1076">
                  <a:moveTo>
                    <a:pt x="1109" y="463"/>
                  </a:moveTo>
                  <a:lnTo>
                    <a:pt x="1104" y="490"/>
                  </a:lnTo>
                  <a:lnTo>
                    <a:pt x="1089" y="512"/>
                  </a:lnTo>
                  <a:lnTo>
                    <a:pt x="1066" y="527"/>
                  </a:lnTo>
                  <a:lnTo>
                    <a:pt x="1039" y="533"/>
                  </a:lnTo>
                  <a:lnTo>
                    <a:pt x="1012" y="527"/>
                  </a:lnTo>
                  <a:lnTo>
                    <a:pt x="990" y="512"/>
                  </a:lnTo>
                  <a:lnTo>
                    <a:pt x="975" y="490"/>
                  </a:lnTo>
                  <a:lnTo>
                    <a:pt x="969" y="463"/>
                  </a:lnTo>
                  <a:lnTo>
                    <a:pt x="975" y="436"/>
                  </a:lnTo>
                  <a:lnTo>
                    <a:pt x="990" y="413"/>
                  </a:lnTo>
                  <a:lnTo>
                    <a:pt x="1012" y="398"/>
                  </a:lnTo>
                  <a:lnTo>
                    <a:pt x="1039" y="393"/>
                  </a:lnTo>
                  <a:lnTo>
                    <a:pt x="1066" y="398"/>
                  </a:lnTo>
                  <a:lnTo>
                    <a:pt x="1089" y="413"/>
                  </a:lnTo>
                  <a:lnTo>
                    <a:pt x="1104" y="436"/>
                  </a:lnTo>
                  <a:lnTo>
                    <a:pt x="1109" y="463"/>
                  </a:lnTo>
                  <a:close/>
                  <a:lnTo>
                    <a:pt x="1109" y="463"/>
                  </a:lnTo>
                  <a:close/>
                </a:path>
                <a:path w="5446" h="1076">
                  <a:moveTo>
                    <a:pt x="1590" y="785"/>
                  </a:moveTo>
                  <a:lnTo>
                    <a:pt x="1585" y="812"/>
                  </a:lnTo>
                  <a:lnTo>
                    <a:pt x="1570" y="834"/>
                  </a:lnTo>
                  <a:lnTo>
                    <a:pt x="1547" y="849"/>
                  </a:lnTo>
                  <a:lnTo>
                    <a:pt x="1520" y="855"/>
                  </a:lnTo>
                  <a:lnTo>
                    <a:pt x="1493" y="849"/>
                  </a:lnTo>
                  <a:lnTo>
                    <a:pt x="1471" y="834"/>
                  </a:lnTo>
                  <a:lnTo>
                    <a:pt x="1456" y="812"/>
                  </a:lnTo>
                  <a:lnTo>
                    <a:pt x="1450" y="785"/>
                  </a:lnTo>
                  <a:lnTo>
                    <a:pt x="1456" y="757"/>
                  </a:lnTo>
                  <a:lnTo>
                    <a:pt x="1471" y="735"/>
                  </a:lnTo>
                  <a:lnTo>
                    <a:pt x="1493" y="720"/>
                  </a:lnTo>
                  <a:lnTo>
                    <a:pt x="1520" y="715"/>
                  </a:lnTo>
                  <a:lnTo>
                    <a:pt x="1547" y="720"/>
                  </a:lnTo>
                  <a:lnTo>
                    <a:pt x="1570" y="735"/>
                  </a:lnTo>
                  <a:lnTo>
                    <a:pt x="1585" y="757"/>
                  </a:lnTo>
                  <a:lnTo>
                    <a:pt x="1590" y="785"/>
                  </a:lnTo>
                  <a:close/>
                  <a:lnTo>
                    <a:pt x="1590" y="785"/>
                  </a:lnTo>
                  <a:close/>
                </a:path>
                <a:path w="5446" h="1076">
                  <a:moveTo>
                    <a:pt x="2071" y="629"/>
                  </a:moveTo>
                  <a:lnTo>
                    <a:pt x="2066" y="656"/>
                  </a:lnTo>
                  <a:lnTo>
                    <a:pt x="2051" y="679"/>
                  </a:lnTo>
                  <a:lnTo>
                    <a:pt x="2029" y="694"/>
                  </a:lnTo>
                  <a:lnTo>
                    <a:pt x="2001" y="699"/>
                  </a:lnTo>
                  <a:lnTo>
                    <a:pt x="1974" y="694"/>
                  </a:lnTo>
                  <a:lnTo>
                    <a:pt x="1952" y="679"/>
                  </a:lnTo>
                  <a:lnTo>
                    <a:pt x="1937" y="656"/>
                  </a:lnTo>
                  <a:lnTo>
                    <a:pt x="1931" y="629"/>
                  </a:lnTo>
                  <a:lnTo>
                    <a:pt x="1937" y="602"/>
                  </a:lnTo>
                  <a:lnTo>
                    <a:pt x="1952" y="580"/>
                  </a:lnTo>
                  <a:lnTo>
                    <a:pt x="1974" y="565"/>
                  </a:lnTo>
                  <a:lnTo>
                    <a:pt x="2001" y="559"/>
                  </a:lnTo>
                  <a:lnTo>
                    <a:pt x="2029" y="565"/>
                  </a:lnTo>
                  <a:lnTo>
                    <a:pt x="2051" y="580"/>
                  </a:lnTo>
                  <a:lnTo>
                    <a:pt x="2066" y="602"/>
                  </a:lnTo>
                  <a:lnTo>
                    <a:pt x="2071" y="629"/>
                  </a:lnTo>
                  <a:close/>
                  <a:lnTo>
                    <a:pt x="2071" y="629"/>
                  </a:lnTo>
                  <a:close/>
                </a:path>
                <a:path w="5446" h="1076">
                  <a:moveTo>
                    <a:pt x="2552" y="341"/>
                  </a:moveTo>
                  <a:lnTo>
                    <a:pt x="2547" y="368"/>
                  </a:lnTo>
                  <a:lnTo>
                    <a:pt x="2532" y="390"/>
                  </a:lnTo>
                  <a:lnTo>
                    <a:pt x="2510" y="405"/>
                  </a:lnTo>
                  <a:lnTo>
                    <a:pt x="2482" y="411"/>
                  </a:lnTo>
                  <a:lnTo>
                    <a:pt x="2455" y="405"/>
                  </a:lnTo>
                  <a:lnTo>
                    <a:pt x="2433" y="390"/>
                  </a:lnTo>
                  <a:lnTo>
                    <a:pt x="2418" y="368"/>
                  </a:lnTo>
                  <a:lnTo>
                    <a:pt x="2412" y="341"/>
                  </a:lnTo>
                  <a:lnTo>
                    <a:pt x="2418" y="314"/>
                  </a:lnTo>
                  <a:lnTo>
                    <a:pt x="2433" y="291"/>
                  </a:lnTo>
                  <a:lnTo>
                    <a:pt x="2455" y="276"/>
                  </a:lnTo>
                  <a:lnTo>
                    <a:pt x="2482" y="271"/>
                  </a:lnTo>
                  <a:lnTo>
                    <a:pt x="2510" y="276"/>
                  </a:lnTo>
                  <a:lnTo>
                    <a:pt x="2532" y="291"/>
                  </a:lnTo>
                  <a:lnTo>
                    <a:pt x="2547" y="314"/>
                  </a:lnTo>
                  <a:lnTo>
                    <a:pt x="2552" y="341"/>
                  </a:lnTo>
                  <a:close/>
                  <a:lnTo>
                    <a:pt x="2552" y="341"/>
                  </a:lnTo>
                  <a:close/>
                </a:path>
                <a:path w="5446" h="1076">
                  <a:moveTo>
                    <a:pt x="3033" y="77"/>
                  </a:moveTo>
                  <a:lnTo>
                    <a:pt x="3028" y="104"/>
                  </a:lnTo>
                  <a:lnTo>
                    <a:pt x="3013" y="126"/>
                  </a:lnTo>
                  <a:lnTo>
                    <a:pt x="2991" y="141"/>
                  </a:lnTo>
                  <a:lnTo>
                    <a:pt x="2963" y="147"/>
                  </a:lnTo>
                  <a:lnTo>
                    <a:pt x="2936" y="141"/>
                  </a:lnTo>
                  <a:lnTo>
                    <a:pt x="2914" y="126"/>
                  </a:lnTo>
                  <a:lnTo>
                    <a:pt x="2899" y="104"/>
                  </a:lnTo>
                  <a:lnTo>
                    <a:pt x="2893" y="77"/>
                  </a:lnTo>
                  <a:lnTo>
                    <a:pt x="2899" y="50"/>
                  </a:lnTo>
                  <a:lnTo>
                    <a:pt x="2914" y="28"/>
                  </a:lnTo>
                  <a:lnTo>
                    <a:pt x="2936" y="13"/>
                  </a:lnTo>
                  <a:lnTo>
                    <a:pt x="2963" y="7"/>
                  </a:lnTo>
                  <a:lnTo>
                    <a:pt x="2991" y="13"/>
                  </a:lnTo>
                  <a:lnTo>
                    <a:pt x="3013" y="28"/>
                  </a:lnTo>
                  <a:lnTo>
                    <a:pt x="3028" y="50"/>
                  </a:lnTo>
                  <a:lnTo>
                    <a:pt x="3033" y="77"/>
                  </a:lnTo>
                  <a:close/>
                  <a:lnTo>
                    <a:pt x="3033" y="77"/>
                  </a:lnTo>
                  <a:close/>
                </a:path>
                <a:path w="5446" h="1076">
                  <a:moveTo>
                    <a:pt x="3514" y="329"/>
                  </a:moveTo>
                  <a:lnTo>
                    <a:pt x="3509" y="357"/>
                  </a:lnTo>
                  <a:lnTo>
                    <a:pt x="3494" y="379"/>
                  </a:lnTo>
                  <a:lnTo>
                    <a:pt x="3472" y="394"/>
                  </a:lnTo>
                  <a:lnTo>
                    <a:pt x="3444" y="399"/>
                  </a:lnTo>
                  <a:lnTo>
                    <a:pt x="3417" y="394"/>
                  </a:lnTo>
                  <a:lnTo>
                    <a:pt x="3395" y="379"/>
                  </a:lnTo>
                  <a:lnTo>
                    <a:pt x="3380" y="357"/>
                  </a:lnTo>
                  <a:lnTo>
                    <a:pt x="3374" y="329"/>
                  </a:lnTo>
                  <a:lnTo>
                    <a:pt x="3380" y="302"/>
                  </a:lnTo>
                  <a:lnTo>
                    <a:pt x="3395" y="280"/>
                  </a:lnTo>
                  <a:lnTo>
                    <a:pt x="3417" y="265"/>
                  </a:lnTo>
                  <a:lnTo>
                    <a:pt x="3444" y="259"/>
                  </a:lnTo>
                  <a:lnTo>
                    <a:pt x="3472" y="265"/>
                  </a:lnTo>
                  <a:lnTo>
                    <a:pt x="3494" y="280"/>
                  </a:lnTo>
                  <a:lnTo>
                    <a:pt x="3509" y="302"/>
                  </a:lnTo>
                  <a:lnTo>
                    <a:pt x="3514" y="329"/>
                  </a:lnTo>
                  <a:close/>
                  <a:lnTo>
                    <a:pt x="3514" y="329"/>
                  </a:lnTo>
                  <a:close/>
                </a:path>
                <a:path w="5446" h="1076">
                  <a:moveTo>
                    <a:pt x="3996" y="999"/>
                  </a:moveTo>
                  <a:lnTo>
                    <a:pt x="3990" y="1026"/>
                  </a:lnTo>
                  <a:lnTo>
                    <a:pt x="3975" y="1048"/>
                  </a:lnTo>
                  <a:lnTo>
                    <a:pt x="3953" y="1063"/>
                  </a:lnTo>
                  <a:lnTo>
                    <a:pt x="3926" y="1069"/>
                  </a:lnTo>
                  <a:lnTo>
                    <a:pt x="3898" y="1063"/>
                  </a:lnTo>
                  <a:lnTo>
                    <a:pt x="3876" y="1048"/>
                  </a:lnTo>
                  <a:lnTo>
                    <a:pt x="3861" y="1026"/>
                  </a:lnTo>
                  <a:lnTo>
                    <a:pt x="3856" y="999"/>
                  </a:lnTo>
                  <a:lnTo>
                    <a:pt x="3861" y="971"/>
                  </a:lnTo>
                  <a:lnTo>
                    <a:pt x="3876" y="949"/>
                  </a:lnTo>
                  <a:lnTo>
                    <a:pt x="3898" y="934"/>
                  </a:lnTo>
                  <a:lnTo>
                    <a:pt x="3926" y="929"/>
                  </a:lnTo>
                  <a:lnTo>
                    <a:pt x="3953" y="934"/>
                  </a:lnTo>
                  <a:lnTo>
                    <a:pt x="3975" y="949"/>
                  </a:lnTo>
                  <a:lnTo>
                    <a:pt x="3990" y="971"/>
                  </a:lnTo>
                  <a:lnTo>
                    <a:pt x="3996" y="999"/>
                  </a:lnTo>
                  <a:close/>
                  <a:lnTo>
                    <a:pt x="3996" y="999"/>
                  </a:lnTo>
                  <a:close/>
                </a:path>
                <a:path w="5446" h="1076">
                  <a:moveTo>
                    <a:pt x="4477" y="779"/>
                  </a:moveTo>
                  <a:lnTo>
                    <a:pt x="4471" y="806"/>
                  </a:lnTo>
                  <a:lnTo>
                    <a:pt x="4456" y="829"/>
                  </a:lnTo>
                  <a:lnTo>
                    <a:pt x="4434" y="844"/>
                  </a:lnTo>
                  <a:lnTo>
                    <a:pt x="4407" y="849"/>
                  </a:lnTo>
                  <a:lnTo>
                    <a:pt x="4379" y="844"/>
                  </a:lnTo>
                  <a:lnTo>
                    <a:pt x="4357" y="829"/>
                  </a:lnTo>
                  <a:lnTo>
                    <a:pt x="4342" y="806"/>
                  </a:lnTo>
                  <a:lnTo>
                    <a:pt x="4337" y="779"/>
                  </a:lnTo>
                  <a:lnTo>
                    <a:pt x="4342" y="752"/>
                  </a:lnTo>
                  <a:lnTo>
                    <a:pt x="4357" y="730"/>
                  </a:lnTo>
                  <a:lnTo>
                    <a:pt x="4379" y="715"/>
                  </a:lnTo>
                  <a:lnTo>
                    <a:pt x="4407" y="709"/>
                  </a:lnTo>
                  <a:lnTo>
                    <a:pt x="4434" y="715"/>
                  </a:lnTo>
                  <a:lnTo>
                    <a:pt x="4456" y="730"/>
                  </a:lnTo>
                  <a:lnTo>
                    <a:pt x="4471" y="752"/>
                  </a:lnTo>
                  <a:lnTo>
                    <a:pt x="4477" y="779"/>
                  </a:lnTo>
                  <a:close/>
                  <a:lnTo>
                    <a:pt x="4477" y="779"/>
                  </a:lnTo>
                  <a:close/>
                </a:path>
                <a:path w="5446" h="1076">
                  <a:moveTo>
                    <a:pt x="4958" y="753"/>
                  </a:moveTo>
                  <a:lnTo>
                    <a:pt x="4952" y="780"/>
                  </a:lnTo>
                  <a:lnTo>
                    <a:pt x="4937" y="802"/>
                  </a:lnTo>
                  <a:lnTo>
                    <a:pt x="4915" y="817"/>
                  </a:lnTo>
                  <a:lnTo>
                    <a:pt x="4888" y="823"/>
                  </a:lnTo>
                  <a:lnTo>
                    <a:pt x="4860" y="817"/>
                  </a:lnTo>
                  <a:lnTo>
                    <a:pt x="4838" y="802"/>
                  </a:lnTo>
                  <a:lnTo>
                    <a:pt x="4823" y="780"/>
                  </a:lnTo>
                  <a:lnTo>
                    <a:pt x="4818" y="753"/>
                  </a:lnTo>
                  <a:lnTo>
                    <a:pt x="4823" y="725"/>
                  </a:lnTo>
                  <a:lnTo>
                    <a:pt x="4838" y="703"/>
                  </a:lnTo>
                  <a:lnTo>
                    <a:pt x="4860" y="688"/>
                  </a:lnTo>
                  <a:lnTo>
                    <a:pt x="4888" y="683"/>
                  </a:lnTo>
                  <a:lnTo>
                    <a:pt x="4915" y="688"/>
                  </a:lnTo>
                  <a:lnTo>
                    <a:pt x="4937" y="703"/>
                  </a:lnTo>
                  <a:lnTo>
                    <a:pt x="4952" y="725"/>
                  </a:lnTo>
                  <a:lnTo>
                    <a:pt x="4958" y="753"/>
                  </a:lnTo>
                  <a:close/>
                  <a:lnTo>
                    <a:pt x="4958" y="753"/>
                  </a:lnTo>
                  <a:close/>
                </a:path>
                <a:path w="5446" h="1076">
                  <a:moveTo>
                    <a:pt x="5439" y="744"/>
                  </a:moveTo>
                  <a:lnTo>
                    <a:pt x="5433" y="772"/>
                  </a:lnTo>
                  <a:lnTo>
                    <a:pt x="5418" y="794"/>
                  </a:lnTo>
                  <a:lnTo>
                    <a:pt x="5396" y="809"/>
                  </a:lnTo>
                  <a:lnTo>
                    <a:pt x="5369" y="814"/>
                  </a:lnTo>
                  <a:lnTo>
                    <a:pt x="5342" y="809"/>
                  </a:lnTo>
                  <a:lnTo>
                    <a:pt x="5319" y="794"/>
                  </a:lnTo>
                  <a:lnTo>
                    <a:pt x="5304" y="772"/>
                  </a:lnTo>
                  <a:lnTo>
                    <a:pt x="5299" y="744"/>
                  </a:lnTo>
                  <a:lnTo>
                    <a:pt x="5304" y="717"/>
                  </a:lnTo>
                  <a:lnTo>
                    <a:pt x="5319" y="695"/>
                  </a:lnTo>
                  <a:lnTo>
                    <a:pt x="5342" y="680"/>
                  </a:lnTo>
                  <a:lnTo>
                    <a:pt x="5369" y="674"/>
                  </a:lnTo>
                  <a:lnTo>
                    <a:pt x="5396" y="680"/>
                  </a:lnTo>
                  <a:lnTo>
                    <a:pt x="5418" y="695"/>
                  </a:lnTo>
                  <a:lnTo>
                    <a:pt x="5433" y="717"/>
                  </a:lnTo>
                  <a:lnTo>
                    <a:pt x="5439" y="744"/>
                  </a:lnTo>
                  <a:close/>
                  <a:lnTo>
                    <a:pt x="5439" y="744"/>
                  </a:lnTo>
                  <a:close/>
                </a:path>
              </a:pathLst>
            </a:custGeom>
            <a:solidFill>
              <a:srgbClr val="3E86CE">
                <a:alpha val="100000"/>
              </a:srgbClr>
            </a:solidFill>
            <a:ln w="9525" cap="flat">
              <a:solidFill>
                <a:srgbClr val="3E86C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8" name="path"/>
            <p:cNvSpPr/>
            <p:nvPr/>
          </p:nvSpPr>
          <p:spPr>
            <a:xfrm>
              <a:off x="146806" y="270314"/>
              <a:ext cx="3376962" cy="1374967"/>
            </a:xfrm>
            <a:custGeom>
              <a:rect l="0" t="0" r="0" b="0"/>
              <a:pathLst>
                <a:path w="5318" h="2165">
                  <a:moveTo>
                    <a:pt x="19" y="1426"/>
                  </a:moveTo>
                  <a:lnTo>
                    <a:pt x="67" y="1345"/>
                  </a:lnTo>
                  <a:lnTo>
                    <a:pt x="115" y="1263"/>
                  </a:lnTo>
                  <a:lnTo>
                    <a:pt x="163" y="1179"/>
                  </a:lnTo>
                  <a:lnTo>
                    <a:pt x="211" y="1096"/>
                  </a:lnTo>
                  <a:lnTo>
                    <a:pt x="259" y="1013"/>
                  </a:lnTo>
                  <a:lnTo>
                    <a:pt x="307" y="931"/>
                  </a:lnTo>
                  <a:lnTo>
                    <a:pt x="356" y="851"/>
                  </a:lnTo>
                  <a:lnTo>
                    <a:pt x="404" y="773"/>
                  </a:lnTo>
                  <a:lnTo>
                    <a:pt x="452" y="697"/>
                  </a:lnTo>
                  <a:lnTo>
                    <a:pt x="500" y="625"/>
                  </a:lnTo>
                  <a:lnTo>
                    <a:pt x="548" y="550"/>
                  </a:lnTo>
                  <a:lnTo>
                    <a:pt x="596" y="468"/>
                  </a:lnTo>
                  <a:lnTo>
                    <a:pt x="644" y="383"/>
                  </a:lnTo>
                  <a:lnTo>
                    <a:pt x="692" y="298"/>
                  </a:lnTo>
                  <a:lnTo>
                    <a:pt x="740" y="218"/>
                  </a:lnTo>
                  <a:lnTo>
                    <a:pt x="789" y="146"/>
                  </a:lnTo>
                  <a:lnTo>
                    <a:pt x="837" y="87"/>
                  </a:lnTo>
                  <a:lnTo>
                    <a:pt x="885" y="44"/>
                  </a:lnTo>
                  <a:lnTo>
                    <a:pt x="933" y="22"/>
                  </a:lnTo>
                  <a:lnTo>
                    <a:pt x="981" y="24"/>
                  </a:lnTo>
                  <a:lnTo>
                    <a:pt x="1029" y="59"/>
                  </a:lnTo>
                  <a:lnTo>
                    <a:pt x="1077" y="129"/>
                  </a:lnTo>
                  <a:lnTo>
                    <a:pt x="1125" y="224"/>
                  </a:lnTo>
                  <a:lnTo>
                    <a:pt x="1173" y="337"/>
                  </a:lnTo>
                  <a:lnTo>
                    <a:pt x="1222" y="460"/>
                  </a:lnTo>
                  <a:lnTo>
                    <a:pt x="1270" y="585"/>
                  </a:lnTo>
                  <a:lnTo>
                    <a:pt x="1318" y="702"/>
                  </a:lnTo>
                  <a:lnTo>
                    <a:pt x="1366" y="805"/>
                  </a:lnTo>
                  <a:lnTo>
                    <a:pt x="1414" y="884"/>
                  </a:lnTo>
                  <a:lnTo>
                    <a:pt x="1462" y="932"/>
                  </a:lnTo>
                  <a:lnTo>
                    <a:pt x="1510" y="950"/>
                  </a:lnTo>
                  <a:lnTo>
                    <a:pt x="1558" y="944"/>
                  </a:lnTo>
                  <a:lnTo>
                    <a:pt x="1606" y="922"/>
                  </a:lnTo>
                  <a:lnTo>
                    <a:pt x="1654" y="885"/>
                  </a:lnTo>
                  <a:lnTo>
                    <a:pt x="1703" y="839"/>
                  </a:lnTo>
                  <a:lnTo>
                    <a:pt x="1751" y="788"/>
                  </a:lnTo>
                  <a:lnTo>
                    <a:pt x="1799" y="735"/>
                  </a:lnTo>
                  <a:lnTo>
                    <a:pt x="1847" y="687"/>
                  </a:lnTo>
                  <a:lnTo>
                    <a:pt x="1895" y="645"/>
                  </a:lnTo>
                  <a:lnTo>
                    <a:pt x="1943" y="616"/>
                  </a:lnTo>
                  <a:lnTo>
                    <a:pt x="1986" y="591"/>
                  </a:lnTo>
                  <a:lnTo>
                    <a:pt x="2033" y="558"/>
                  </a:lnTo>
                  <a:lnTo>
                    <a:pt x="2082" y="521"/>
                  </a:lnTo>
                  <a:lnTo>
                    <a:pt x="2132" y="483"/>
                  </a:lnTo>
                  <a:lnTo>
                    <a:pt x="2184" y="450"/>
                  </a:lnTo>
                  <a:lnTo>
                    <a:pt x="2235" y="424"/>
                  </a:lnTo>
                  <a:lnTo>
                    <a:pt x="2286" y="411"/>
                  </a:lnTo>
                  <a:lnTo>
                    <a:pt x="2335" y="415"/>
                  </a:lnTo>
                  <a:lnTo>
                    <a:pt x="2381" y="439"/>
                  </a:lnTo>
                  <a:lnTo>
                    <a:pt x="2424" y="487"/>
                  </a:lnTo>
                  <a:lnTo>
                    <a:pt x="2472" y="584"/>
                  </a:lnTo>
                  <a:lnTo>
                    <a:pt x="2520" y="723"/>
                  </a:lnTo>
                  <a:lnTo>
                    <a:pt x="2569" y="892"/>
                  </a:lnTo>
                  <a:lnTo>
                    <a:pt x="2617" y="1082"/>
                  </a:lnTo>
                  <a:lnTo>
                    <a:pt x="2665" y="1282"/>
                  </a:lnTo>
                  <a:lnTo>
                    <a:pt x="2713" y="1482"/>
                  </a:lnTo>
                  <a:lnTo>
                    <a:pt x="2761" y="1672"/>
                  </a:lnTo>
                  <a:lnTo>
                    <a:pt x="2809" y="1840"/>
                  </a:lnTo>
                  <a:lnTo>
                    <a:pt x="2857" y="1978"/>
                  </a:lnTo>
                  <a:lnTo>
                    <a:pt x="2905" y="2073"/>
                  </a:lnTo>
                  <a:lnTo>
                    <a:pt x="2949" y="2121"/>
                  </a:lnTo>
                  <a:lnTo>
                    <a:pt x="2996" y="2142"/>
                  </a:lnTo>
                  <a:lnTo>
                    <a:pt x="3045" y="2141"/>
                  </a:lnTo>
                  <a:lnTo>
                    <a:pt x="3095" y="2123"/>
                  </a:lnTo>
                  <a:lnTo>
                    <a:pt x="3146" y="2091"/>
                  </a:lnTo>
                  <a:lnTo>
                    <a:pt x="3197" y="2052"/>
                  </a:lnTo>
                  <a:lnTo>
                    <a:pt x="3247" y="2010"/>
                  </a:lnTo>
                  <a:lnTo>
                    <a:pt x="3295" y="1969"/>
                  </a:lnTo>
                  <a:lnTo>
                    <a:pt x="3342" y="1935"/>
                  </a:lnTo>
                  <a:lnTo>
                    <a:pt x="3386" y="1912"/>
                  </a:lnTo>
                  <a:lnTo>
                    <a:pt x="3434" y="1894"/>
                  </a:lnTo>
                  <a:lnTo>
                    <a:pt x="3483" y="1877"/>
                  </a:lnTo>
                  <a:lnTo>
                    <a:pt x="3531" y="1859"/>
                  </a:lnTo>
                  <a:lnTo>
                    <a:pt x="3579" y="1841"/>
                  </a:lnTo>
                  <a:lnTo>
                    <a:pt x="3627" y="1822"/>
                  </a:lnTo>
                  <a:lnTo>
                    <a:pt x="3675" y="1803"/>
                  </a:lnTo>
                  <a:lnTo>
                    <a:pt x="3723" y="1782"/>
                  </a:lnTo>
                  <a:lnTo>
                    <a:pt x="3771" y="1761"/>
                  </a:lnTo>
                  <a:lnTo>
                    <a:pt x="3819" y="1738"/>
                  </a:lnTo>
                  <a:lnTo>
                    <a:pt x="3867" y="1714"/>
                  </a:lnTo>
                  <a:lnTo>
                    <a:pt x="3916" y="1687"/>
                  </a:lnTo>
                  <a:lnTo>
                    <a:pt x="3964" y="1657"/>
                  </a:lnTo>
                  <a:lnTo>
                    <a:pt x="4012" y="1624"/>
                  </a:lnTo>
                  <a:lnTo>
                    <a:pt x="4060" y="1590"/>
                  </a:lnTo>
                  <a:lnTo>
                    <a:pt x="4108" y="1555"/>
                  </a:lnTo>
                  <a:lnTo>
                    <a:pt x="4156" y="1522"/>
                  </a:lnTo>
                  <a:lnTo>
                    <a:pt x="4204" y="1490"/>
                  </a:lnTo>
                  <a:lnTo>
                    <a:pt x="4252" y="1460"/>
                  </a:lnTo>
                  <a:lnTo>
                    <a:pt x="4300" y="1435"/>
                  </a:lnTo>
                  <a:lnTo>
                    <a:pt x="4348" y="1415"/>
                  </a:lnTo>
                  <a:lnTo>
                    <a:pt x="4397" y="1400"/>
                  </a:lnTo>
                  <a:lnTo>
                    <a:pt x="4445" y="1390"/>
                  </a:lnTo>
                  <a:lnTo>
                    <a:pt x="4493" y="1384"/>
                  </a:lnTo>
                  <a:lnTo>
                    <a:pt x="4541" y="1381"/>
                  </a:lnTo>
                  <a:lnTo>
                    <a:pt x="4589" y="1379"/>
                  </a:lnTo>
                  <a:lnTo>
                    <a:pt x="4637" y="1379"/>
                  </a:lnTo>
                  <a:lnTo>
                    <a:pt x="4685" y="1378"/>
                  </a:lnTo>
                  <a:lnTo>
                    <a:pt x="4733" y="1375"/>
                  </a:lnTo>
                  <a:lnTo>
                    <a:pt x="4781" y="1371"/>
                  </a:lnTo>
                  <a:lnTo>
                    <a:pt x="4830" y="1362"/>
                  </a:lnTo>
                  <a:lnTo>
                    <a:pt x="4878" y="1351"/>
                  </a:lnTo>
                  <a:lnTo>
                    <a:pt x="4926" y="1338"/>
                  </a:lnTo>
                  <a:lnTo>
                    <a:pt x="4974" y="1324"/>
                  </a:lnTo>
                  <a:lnTo>
                    <a:pt x="5022" y="1309"/>
                  </a:lnTo>
                  <a:lnTo>
                    <a:pt x="5070" y="1293"/>
                  </a:lnTo>
                  <a:lnTo>
                    <a:pt x="5118" y="1276"/>
                  </a:lnTo>
                  <a:lnTo>
                    <a:pt x="5166" y="1259"/>
                  </a:lnTo>
                  <a:lnTo>
                    <a:pt x="5214" y="1243"/>
                  </a:lnTo>
                  <a:lnTo>
                    <a:pt x="5262" y="1226"/>
                  </a:lnTo>
                  <a:lnTo>
                    <a:pt x="5311" y="1211"/>
                  </a:lnTo>
                </a:path>
              </a:pathLst>
            </a:custGeom>
            <a:noFill/>
            <a:ln w="2857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0" name="path"/>
            <p:cNvSpPr/>
            <p:nvPr/>
          </p:nvSpPr>
          <p:spPr>
            <a:xfrm>
              <a:off x="109877" y="236596"/>
              <a:ext cx="3458691" cy="1399767"/>
            </a:xfrm>
            <a:custGeom>
              <a:rect l="0" t="0" r="0" b="0"/>
              <a:pathLst>
                <a:path w="5446" h="2204">
                  <a:moveTo>
                    <a:pt x="147" y="1479"/>
                  </a:moveTo>
                  <a:lnTo>
                    <a:pt x="141" y="1506"/>
                  </a:lnTo>
                  <a:lnTo>
                    <a:pt x="126" y="1529"/>
                  </a:lnTo>
                  <a:lnTo>
                    <a:pt x="104" y="1544"/>
                  </a:lnTo>
                  <a:lnTo>
                    <a:pt x="77" y="1549"/>
                  </a:lnTo>
                  <a:lnTo>
                    <a:pt x="50" y="1544"/>
                  </a:lnTo>
                  <a:lnTo>
                    <a:pt x="28" y="1529"/>
                  </a:lnTo>
                  <a:lnTo>
                    <a:pt x="13" y="1506"/>
                  </a:lnTo>
                  <a:lnTo>
                    <a:pt x="7" y="1479"/>
                  </a:lnTo>
                  <a:lnTo>
                    <a:pt x="13" y="1452"/>
                  </a:lnTo>
                  <a:lnTo>
                    <a:pt x="28" y="1430"/>
                  </a:lnTo>
                  <a:lnTo>
                    <a:pt x="50" y="1415"/>
                  </a:lnTo>
                  <a:lnTo>
                    <a:pt x="77" y="1409"/>
                  </a:lnTo>
                  <a:lnTo>
                    <a:pt x="104" y="1415"/>
                  </a:lnTo>
                  <a:lnTo>
                    <a:pt x="126" y="1430"/>
                  </a:lnTo>
                  <a:lnTo>
                    <a:pt x="141" y="1452"/>
                  </a:lnTo>
                  <a:lnTo>
                    <a:pt x="147" y="1479"/>
                  </a:lnTo>
                  <a:close/>
                  <a:lnTo>
                    <a:pt x="147" y="1479"/>
                  </a:lnTo>
                  <a:close/>
                </a:path>
                <a:path w="5446" h="2204">
                  <a:moveTo>
                    <a:pt x="628" y="678"/>
                  </a:moveTo>
                  <a:lnTo>
                    <a:pt x="623" y="706"/>
                  </a:lnTo>
                  <a:lnTo>
                    <a:pt x="608" y="728"/>
                  </a:lnTo>
                  <a:lnTo>
                    <a:pt x="585" y="743"/>
                  </a:lnTo>
                  <a:lnTo>
                    <a:pt x="558" y="748"/>
                  </a:lnTo>
                  <a:lnTo>
                    <a:pt x="531" y="743"/>
                  </a:lnTo>
                  <a:lnTo>
                    <a:pt x="509" y="728"/>
                  </a:lnTo>
                  <a:lnTo>
                    <a:pt x="494" y="706"/>
                  </a:lnTo>
                  <a:lnTo>
                    <a:pt x="488" y="678"/>
                  </a:lnTo>
                  <a:lnTo>
                    <a:pt x="494" y="651"/>
                  </a:lnTo>
                  <a:lnTo>
                    <a:pt x="509" y="629"/>
                  </a:lnTo>
                  <a:lnTo>
                    <a:pt x="531" y="614"/>
                  </a:lnTo>
                  <a:lnTo>
                    <a:pt x="558" y="608"/>
                  </a:lnTo>
                  <a:lnTo>
                    <a:pt x="585" y="614"/>
                  </a:lnTo>
                  <a:lnTo>
                    <a:pt x="608" y="629"/>
                  </a:lnTo>
                  <a:lnTo>
                    <a:pt x="623" y="651"/>
                  </a:lnTo>
                  <a:lnTo>
                    <a:pt x="628" y="678"/>
                  </a:lnTo>
                  <a:close/>
                  <a:lnTo>
                    <a:pt x="628" y="678"/>
                  </a:lnTo>
                  <a:close/>
                </a:path>
                <a:path w="5446" h="2204">
                  <a:moveTo>
                    <a:pt x="1109" y="77"/>
                  </a:moveTo>
                  <a:lnTo>
                    <a:pt x="1104" y="104"/>
                  </a:lnTo>
                  <a:lnTo>
                    <a:pt x="1089" y="126"/>
                  </a:lnTo>
                  <a:lnTo>
                    <a:pt x="1066" y="141"/>
                  </a:lnTo>
                  <a:lnTo>
                    <a:pt x="1039" y="147"/>
                  </a:lnTo>
                  <a:lnTo>
                    <a:pt x="1012" y="141"/>
                  </a:lnTo>
                  <a:lnTo>
                    <a:pt x="990" y="126"/>
                  </a:lnTo>
                  <a:lnTo>
                    <a:pt x="975" y="104"/>
                  </a:lnTo>
                  <a:lnTo>
                    <a:pt x="969" y="77"/>
                  </a:lnTo>
                  <a:lnTo>
                    <a:pt x="975" y="50"/>
                  </a:lnTo>
                  <a:lnTo>
                    <a:pt x="990" y="28"/>
                  </a:lnTo>
                  <a:lnTo>
                    <a:pt x="1012" y="13"/>
                  </a:lnTo>
                  <a:lnTo>
                    <a:pt x="1039" y="7"/>
                  </a:lnTo>
                  <a:lnTo>
                    <a:pt x="1066" y="13"/>
                  </a:lnTo>
                  <a:lnTo>
                    <a:pt x="1089" y="28"/>
                  </a:lnTo>
                  <a:lnTo>
                    <a:pt x="1104" y="50"/>
                  </a:lnTo>
                  <a:lnTo>
                    <a:pt x="1109" y="77"/>
                  </a:lnTo>
                  <a:close/>
                  <a:lnTo>
                    <a:pt x="1109" y="77"/>
                  </a:lnTo>
                  <a:close/>
                </a:path>
                <a:path w="5446" h="2204">
                  <a:moveTo>
                    <a:pt x="1590" y="986"/>
                  </a:moveTo>
                  <a:lnTo>
                    <a:pt x="1585" y="1013"/>
                  </a:lnTo>
                  <a:lnTo>
                    <a:pt x="1570" y="1035"/>
                  </a:lnTo>
                  <a:lnTo>
                    <a:pt x="1547" y="1050"/>
                  </a:lnTo>
                  <a:lnTo>
                    <a:pt x="1520" y="1056"/>
                  </a:lnTo>
                  <a:lnTo>
                    <a:pt x="1493" y="1050"/>
                  </a:lnTo>
                  <a:lnTo>
                    <a:pt x="1471" y="1035"/>
                  </a:lnTo>
                  <a:lnTo>
                    <a:pt x="1456" y="1013"/>
                  </a:lnTo>
                  <a:lnTo>
                    <a:pt x="1450" y="986"/>
                  </a:lnTo>
                  <a:lnTo>
                    <a:pt x="1456" y="958"/>
                  </a:lnTo>
                  <a:lnTo>
                    <a:pt x="1471" y="936"/>
                  </a:lnTo>
                  <a:lnTo>
                    <a:pt x="1493" y="921"/>
                  </a:lnTo>
                  <a:lnTo>
                    <a:pt x="1520" y="916"/>
                  </a:lnTo>
                  <a:lnTo>
                    <a:pt x="1547" y="921"/>
                  </a:lnTo>
                  <a:lnTo>
                    <a:pt x="1570" y="936"/>
                  </a:lnTo>
                  <a:lnTo>
                    <a:pt x="1585" y="958"/>
                  </a:lnTo>
                  <a:lnTo>
                    <a:pt x="1590" y="986"/>
                  </a:lnTo>
                  <a:close/>
                  <a:lnTo>
                    <a:pt x="1590" y="986"/>
                  </a:lnTo>
                  <a:close/>
                </a:path>
                <a:path w="5446" h="2204">
                  <a:moveTo>
                    <a:pt x="2071" y="669"/>
                  </a:moveTo>
                  <a:lnTo>
                    <a:pt x="2066" y="696"/>
                  </a:lnTo>
                  <a:lnTo>
                    <a:pt x="2051" y="718"/>
                  </a:lnTo>
                  <a:lnTo>
                    <a:pt x="2029" y="733"/>
                  </a:lnTo>
                  <a:lnTo>
                    <a:pt x="2001" y="739"/>
                  </a:lnTo>
                  <a:lnTo>
                    <a:pt x="1974" y="733"/>
                  </a:lnTo>
                  <a:lnTo>
                    <a:pt x="1952" y="718"/>
                  </a:lnTo>
                  <a:lnTo>
                    <a:pt x="1937" y="696"/>
                  </a:lnTo>
                  <a:lnTo>
                    <a:pt x="1931" y="669"/>
                  </a:lnTo>
                  <a:lnTo>
                    <a:pt x="1937" y="642"/>
                  </a:lnTo>
                  <a:lnTo>
                    <a:pt x="1952" y="619"/>
                  </a:lnTo>
                  <a:lnTo>
                    <a:pt x="1974" y="604"/>
                  </a:lnTo>
                  <a:lnTo>
                    <a:pt x="2001" y="599"/>
                  </a:lnTo>
                  <a:lnTo>
                    <a:pt x="2029" y="604"/>
                  </a:lnTo>
                  <a:lnTo>
                    <a:pt x="2051" y="619"/>
                  </a:lnTo>
                  <a:lnTo>
                    <a:pt x="2066" y="642"/>
                  </a:lnTo>
                  <a:lnTo>
                    <a:pt x="2071" y="669"/>
                  </a:lnTo>
                  <a:close/>
                  <a:lnTo>
                    <a:pt x="2071" y="669"/>
                  </a:lnTo>
                  <a:close/>
                </a:path>
                <a:path w="5446" h="2204">
                  <a:moveTo>
                    <a:pt x="2552" y="540"/>
                  </a:moveTo>
                  <a:lnTo>
                    <a:pt x="2547" y="568"/>
                  </a:lnTo>
                  <a:lnTo>
                    <a:pt x="2532" y="590"/>
                  </a:lnTo>
                  <a:lnTo>
                    <a:pt x="2510" y="605"/>
                  </a:lnTo>
                  <a:lnTo>
                    <a:pt x="2482" y="610"/>
                  </a:lnTo>
                  <a:lnTo>
                    <a:pt x="2455" y="605"/>
                  </a:lnTo>
                  <a:lnTo>
                    <a:pt x="2433" y="590"/>
                  </a:lnTo>
                  <a:lnTo>
                    <a:pt x="2418" y="568"/>
                  </a:lnTo>
                  <a:lnTo>
                    <a:pt x="2412" y="540"/>
                  </a:lnTo>
                  <a:lnTo>
                    <a:pt x="2418" y="513"/>
                  </a:lnTo>
                  <a:lnTo>
                    <a:pt x="2433" y="491"/>
                  </a:lnTo>
                  <a:lnTo>
                    <a:pt x="2455" y="476"/>
                  </a:lnTo>
                  <a:lnTo>
                    <a:pt x="2482" y="470"/>
                  </a:lnTo>
                  <a:lnTo>
                    <a:pt x="2510" y="476"/>
                  </a:lnTo>
                  <a:lnTo>
                    <a:pt x="2532" y="491"/>
                  </a:lnTo>
                  <a:lnTo>
                    <a:pt x="2547" y="513"/>
                  </a:lnTo>
                  <a:lnTo>
                    <a:pt x="2552" y="540"/>
                  </a:lnTo>
                  <a:close/>
                  <a:lnTo>
                    <a:pt x="2552" y="540"/>
                  </a:lnTo>
                  <a:close/>
                </a:path>
                <a:path w="5446" h="2204">
                  <a:moveTo>
                    <a:pt x="3033" y="2126"/>
                  </a:moveTo>
                  <a:lnTo>
                    <a:pt x="3028" y="2154"/>
                  </a:lnTo>
                  <a:lnTo>
                    <a:pt x="3013" y="2176"/>
                  </a:lnTo>
                  <a:lnTo>
                    <a:pt x="2991" y="2191"/>
                  </a:lnTo>
                  <a:lnTo>
                    <a:pt x="2963" y="2196"/>
                  </a:lnTo>
                  <a:lnTo>
                    <a:pt x="2936" y="2191"/>
                  </a:lnTo>
                  <a:lnTo>
                    <a:pt x="2914" y="2176"/>
                  </a:lnTo>
                  <a:lnTo>
                    <a:pt x="2899" y="2154"/>
                  </a:lnTo>
                  <a:lnTo>
                    <a:pt x="2893" y="2126"/>
                  </a:lnTo>
                  <a:lnTo>
                    <a:pt x="2899" y="2099"/>
                  </a:lnTo>
                  <a:lnTo>
                    <a:pt x="2914" y="2077"/>
                  </a:lnTo>
                  <a:lnTo>
                    <a:pt x="2936" y="2062"/>
                  </a:lnTo>
                  <a:lnTo>
                    <a:pt x="2963" y="2056"/>
                  </a:lnTo>
                  <a:lnTo>
                    <a:pt x="2991" y="2062"/>
                  </a:lnTo>
                  <a:lnTo>
                    <a:pt x="3013" y="2077"/>
                  </a:lnTo>
                  <a:lnTo>
                    <a:pt x="3028" y="2099"/>
                  </a:lnTo>
                  <a:lnTo>
                    <a:pt x="3033" y="2126"/>
                  </a:lnTo>
                  <a:close/>
                  <a:lnTo>
                    <a:pt x="3033" y="2126"/>
                  </a:lnTo>
                  <a:close/>
                </a:path>
                <a:path w="5446" h="2204">
                  <a:moveTo>
                    <a:pt x="3514" y="1965"/>
                  </a:moveTo>
                  <a:lnTo>
                    <a:pt x="3509" y="1992"/>
                  </a:lnTo>
                  <a:lnTo>
                    <a:pt x="3494" y="2015"/>
                  </a:lnTo>
                  <a:lnTo>
                    <a:pt x="3472" y="2030"/>
                  </a:lnTo>
                  <a:lnTo>
                    <a:pt x="3444" y="2035"/>
                  </a:lnTo>
                  <a:lnTo>
                    <a:pt x="3417" y="2030"/>
                  </a:lnTo>
                  <a:lnTo>
                    <a:pt x="3395" y="2015"/>
                  </a:lnTo>
                  <a:lnTo>
                    <a:pt x="3380" y="1992"/>
                  </a:lnTo>
                  <a:lnTo>
                    <a:pt x="3374" y="1965"/>
                  </a:lnTo>
                  <a:lnTo>
                    <a:pt x="3380" y="1938"/>
                  </a:lnTo>
                  <a:lnTo>
                    <a:pt x="3395" y="1916"/>
                  </a:lnTo>
                  <a:lnTo>
                    <a:pt x="3417" y="1901"/>
                  </a:lnTo>
                  <a:lnTo>
                    <a:pt x="3444" y="1895"/>
                  </a:lnTo>
                  <a:lnTo>
                    <a:pt x="3472" y="1901"/>
                  </a:lnTo>
                  <a:lnTo>
                    <a:pt x="3494" y="1916"/>
                  </a:lnTo>
                  <a:lnTo>
                    <a:pt x="3509" y="1938"/>
                  </a:lnTo>
                  <a:lnTo>
                    <a:pt x="3514" y="1965"/>
                  </a:lnTo>
                  <a:close/>
                  <a:lnTo>
                    <a:pt x="3514" y="1965"/>
                  </a:lnTo>
                  <a:close/>
                </a:path>
                <a:path w="5446" h="2204">
                  <a:moveTo>
                    <a:pt x="3996" y="1767"/>
                  </a:moveTo>
                  <a:lnTo>
                    <a:pt x="3990" y="1795"/>
                  </a:lnTo>
                  <a:lnTo>
                    <a:pt x="3975" y="1817"/>
                  </a:lnTo>
                  <a:lnTo>
                    <a:pt x="3953" y="1832"/>
                  </a:lnTo>
                  <a:lnTo>
                    <a:pt x="3926" y="1837"/>
                  </a:lnTo>
                  <a:lnTo>
                    <a:pt x="3898" y="1832"/>
                  </a:lnTo>
                  <a:lnTo>
                    <a:pt x="3876" y="1817"/>
                  </a:lnTo>
                  <a:lnTo>
                    <a:pt x="3861" y="1795"/>
                  </a:lnTo>
                  <a:lnTo>
                    <a:pt x="3856" y="1767"/>
                  </a:lnTo>
                  <a:lnTo>
                    <a:pt x="3861" y="1740"/>
                  </a:lnTo>
                  <a:lnTo>
                    <a:pt x="3876" y="1718"/>
                  </a:lnTo>
                  <a:lnTo>
                    <a:pt x="3898" y="1703"/>
                  </a:lnTo>
                  <a:lnTo>
                    <a:pt x="3926" y="1697"/>
                  </a:lnTo>
                  <a:lnTo>
                    <a:pt x="3953" y="1703"/>
                  </a:lnTo>
                  <a:lnTo>
                    <a:pt x="3975" y="1718"/>
                  </a:lnTo>
                  <a:lnTo>
                    <a:pt x="3990" y="1740"/>
                  </a:lnTo>
                  <a:lnTo>
                    <a:pt x="3996" y="1767"/>
                  </a:lnTo>
                  <a:close/>
                  <a:lnTo>
                    <a:pt x="3996" y="1767"/>
                  </a:lnTo>
                  <a:close/>
                </a:path>
                <a:path w="5446" h="2204">
                  <a:moveTo>
                    <a:pt x="4477" y="1468"/>
                  </a:moveTo>
                  <a:lnTo>
                    <a:pt x="4471" y="1495"/>
                  </a:lnTo>
                  <a:lnTo>
                    <a:pt x="4456" y="1517"/>
                  </a:lnTo>
                  <a:lnTo>
                    <a:pt x="4434" y="1532"/>
                  </a:lnTo>
                  <a:lnTo>
                    <a:pt x="4407" y="1538"/>
                  </a:lnTo>
                  <a:lnTo>
                    <a:pt x="4379" y="1532"/>
                  </a:lnTo>
                  <a:lnTo>
                    <a:pt x="4357" y="1517"/>
                  </a:lnTo>
                  <a:lnTo>
                    <a:pt x="4342" y="1495"/>
                  </a:lnTo>
                  <a:lnTo>
                    <a:pt x="4337" y="1468"/>
                  </a:lnTo>
                  <a:lnTo>
                    <a:pt x="4342" y="1441"/>
                  </a:lnTo>
                  <a:lnTo>
                    <a:pt x="4357" y="1418"/>
                  </a:lnTo>
                  <a:lnTo>
                    <a:pt x="4379" y="1403"/>
                  </a:lnTo>
                  <a:lnTo>
                    <a:pt x="4407" y="1398"/>
                  </a:lnTo>
                  <a:lnTo>
                    <a:pt x="4434" y="1403"/>
                  </a:lnTo>
                  <a:lnTo>
                    <a:pt x="4456" y="1418"/>
                  </a:lnTo>
                  <a:lnTo>
                    <a:pt x="4471" y="1441"/>
                  </a:lnTo>
                  <a:lnTo>
                    <a:pt x="4477" y="1468"/>
                  </a:lnTo>
                  <a:close/>
                  <a:lnTo>
                    <a:pt x="4477" y="1468"/>
                  </a:lnTo>
                  <a:close/>
                </a:path>
                <a:path w="5446" h="2204">
                  <a:moveTo>
                    <a:pt x="4958" y="1416"/>
                  </a:moveTo>
                  <a:lnTo>
                    <a:pt x="4952" y="1443"/>
                  </a:lnTo>
                  <a:lnTo>
                    <a:pt x="4937" y="1465"/>
                  </a:lnTo>
                  <a:lnTo>
                    <a:pt x="4915" y="1480"/>
                  </a:lnTo>
                  <a:lnTo>
                    <a:pt x="4888" y="1486"/>
                  </a:lnTo>
                  <a:lnTo>
                    <a:pt x="4860" y="1480"/>
                  </a:lnTo>
                  <a:lnTo>
                    <a:pt x="4838" y="1465"/>
                  </a:lnTo>
                  <a:lnTo>
                    <a:pt x="4823" y="1443"/>
                  </a:lnTo>
                  <a:lnTo>
                    <a:pt x="4818" y="1416"/>
                  </a:lnTo>
                  <a:lnTo>
                    <a:pt x="4823" y="1388"/>
                  </a:lnTo>
                  <a:lnTo>
                    <a:pt x="4838" y="1366"/>
                  </a:lnTo>
                  <a:lnTo>
                    <a:pt x="4860" y="1351"/>
                  </a:lnTo>
                  <a:lnTo>
                    <a:pt x="4888" y="1346"/>
                  </a:lnTo>
                  <a:lnTo>
                    <a:pt x="4915" y="1351"/>
                  </a:lnTo>
                  <a:lnTo>
                    <a:pt x="4937" y="1366"/>
                  </a:lnTo>
                  <a:lnTo>
                    <a:pt x="4952" y="1388"/>
                  </a:lnTo>
                  <a:lnTo>
                    <a:pt x="4958" y="1416"/>
                  </a:lnTo>
                  <a:close/>
                  <a:lnTo>
                    <a:pt x="4958" y="1416"/>
                  </a:lnTo>
                  <a:close/>
                </a:path>
                <a:path w="5446" h="2204">
                  <a:moveTo>
                    <a:pt x="5439" y="1264"/>
                  </a:moveTo>
                  <a:lnTo>
                    <a:pt x="5433" y="1291"/>
                  </a:lnTo>
                  <a:lnTo>
                    <a:pt x="5418" y="1313"/>
                  </a:lnTo>
                  <a:lnTo>
                    <a:pt x="5396" y="1328"/>
                  </a:lnTo>
                  <a:lnTo>
                    <a:pt x="5369" y="1334"/>
                  </a:lnTo>
                  <a:lnTo>
                    <a:pt x="5342" y="1328"/>
                  </a:lnTo>
                  <a:lnTo>
                    <a:pt x="5319" y="1313"/>
                  </a:lnTo>
                  <a:lnTo>
                    <a:pt x="5304" y="1291"/>
                  </a:lnTo>
                  <a:lnTo>
                    <a:pt x="5299" y="1264"/>
                  </a:lnTo>
                  <a:lnTo>
                    <a:pt x="5304" y="1237"/>
                  </a:lnTo>
                  <a:lnTo>
                    <a:pt x="5319" y="1214"/>
                  </a:lnTo>
                  <a:lnTo>
                    <a:pt x="5342" y="1199"/>
                  </a:lnTo>
                  <a:lnTo>
                    <a:pt x="5369" y="1194"/>
                  </a:lnTo>
                  <a:lnTo>
                    <a:pt x="5396" y="1199"/>
                  </a:lnTo>
                  <a:lnTo>
                    <a:pt x="5418" y="1214"/>
                  </a:lnTo>
                  <a:lnTo>
                    <a:pt x="5433" y="1237"/>
                  </a:lnTo>
                  <a:lnTo>
                    <a:pt x="5439" y="1264"/>
                  </a:lnTo>
                  <a:close/>
                  <a:lnTo>
                    <a:pt x="5439" y="1264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2" name="path"/>
            <p:cNvSpPr/>
            <p:nvPr/>
          </p:nvSpPr>
          <p:spPr>
            <a:xfrm>
              <a:off x="149057" y="661581"/>
              <a:ext cx="3375957" cy="563538"/>
            </a:xfrm>
            <a:custGeom>
              <a:rect l="0" t="0" r="0" b="0"/>
              <a:pathLst>
                <a:path w="5316" h="885">
                  <a:moveTo>
                    <a:pt x="15" y="438"/>
                  </a:moveTo>
                  <a:lnTo>
                    <a:pt x="63" y="485"/>
                  </a:lnTo>
                  <a:lnTo>
                    <a:pt x="112" y="541"/>
                  </a:lnTo>
                  <a:lnTo>
                    <a:pt x="160" y="602"/>
                  </a:lnTo>
                  <a:lnTo>
                    <a:pt x="208" y="664"/>
                  </a:lnTo>
                  <a:lnTo>
                    <a:pt x="256" y="724"/>
                  </a:lnTo>
                  <a:lnTo>
                    <a:pt x="304" y="778"/>
                  </a:lnTo>
                  <a:lnTo>
                    <a:pt x="352" y="821"/>
                  </a:lnTo>
                  <a:lnTo>
                    <a:pt x="400" y="852"/>
                  </a:lnTo>
                  <a:lnTo>
                    <a:pt x="448" y="865"/>
                  </a:lnTo>
                  <a:lnTo>
                    <a:pt x="496" y="857"/>
                  </a:lnTo>
                  <a:lnTo>
                    <a:pt x="544" y="822"/>
                  </a:lnTo>
                  <a:lnTo>
                    <a:pt x="593" y="759"/>
                  </a:lnTo>
                  <a:lnTo>
                    <a:pt x="641" y="675"/>
                  </a:lnTo>
                  <a:lnTo>
                    <a:pt x="689" y="577"/>
                  </a:lnTo>
                  <a:lnTo>
                    <a:pt x="737" y="471"/>
                  </a:lnTo>
                  <a:lnTo>
                    <a:pt x="785" y="364"/>
                  </a:lnTo>
                  <a:lnTo>
                    <a:pt x="833" y="262"/>
                  </a:lnTo>
                  <a:lnTo>
                    <a:pt x="881" y="171"/>
                  </a:lnTo>
                  <a:lnTo>
                    <a:pt x="929" y="99"/>
                  </a:lnTo>
                  <a:lnTo>
                    <a:pt x="977" y="52"/>
                  </a:lnTo>
                  <a:lnTo>
                    <a:pt x="1026" y="28"/>
                  </a:lnTo>
                  <a:lnTo>
                    <a:pt x="1074" y="22"/>
                  </a:lnTo>
                  <a:lnTo>
                    <a:pt x="1122" y="29"/>
                  </a:lnTo>
                  <a:lnTo>
                    <a:pt x="1170" y="46"/>
                  </a:lnTo>
                  <a:lnTo>
                    <a:pt x="1218" y="71"/>
                  </a:lnTo>
                  <a:lnTo>
                    <a:pt x="1266" y="101"/>
                  </a:lnTo>
                  <a:lnTo>
                    <a:pt x="1314" y="132"/>
                  </a:lnTo>
                  <a:lnTo>
                    <a:pt x="1362" y="161"/>
                  </a:lnTo>
                  <a:lnTo>
                    <a:pt x="1410" y="186"/>
                  </a:lnTo>
                  <a:lnTo>
                    <a:pt x="1459" y="203"/>
                  </a:lnTo>
                  <a:lnTo>
                    <a:pt x="1507" y="215"/>
                  </a:lnTo>
                  <a:lnTo>
                    <a:pt x="1555" y="227"/>
                  </a:lnTo>
                  <a:lnTo>
                    <a:pt x="1603" y="238"/>
                  </a:lnTo>
                  <a:lnTo>
                    <a:pt x="1651" y="249"/>
                  </a:lnTo>
                  <a:lnTo>
                    <a:pt x="1699" y="259"/>
                  </a:lnTo>
                  <a:lnTo>
                    <a:pt x="1747" y="269"/>
                  </a:lnTo>
                  <a:lnTo>
                    <a:pt x="1795" y="277"/>
                  </a:lnTo>
                  <a:lnTo>
                    <a:pt x="1843" y="284"/>
                  </a:lnTo>
                  <a:lnTo>
                    <a:pt x="1891" y="290"/>
                  </a:lnTo>
                  <a:lnTo>
                    <a:pt x="1940" y="294"/>
                  </a:lnTo>
                  <a:lnTo>
                    <a:pt x="1988" y="296"/>
                  </a:lnTo>
                  <a:lnTo>
                    <a:pt x="2036" y="295"/>
                  </a:lnTo>
                  <a:lnTo>
                    <a:pt x="2084" y="293"/>
                  </a:lnTo>
                  <a:lnTo>
                    <a:pt x="2132" y="288"/>
                  </a:lnTo>
                  <a:lnTo>
                    <a:pt x="2180" y="284"/>
                  </a:lnTo>
                  <a:lnTo>
                    <a:pt x="2228" y="279"/>
                  </a:lnTo>
                  <a:lnTo>
                    <a:pt x="2276" y="274"/>
                  </a:lnTo>
                  <a:lnTo>
                    <a:pt x="2324" y="271"/>
                  </a:lnTo>
                  <a:lnTo>
                    <a:pt x="2373" y="270"/>
                  </a:lnTo>
                  <a:lnTo>
                    <a:pt x="2421" y="271"/>
                  </a:lnTo>
                  <a:lnTo>
                    <a:pt x="2469" y="274"/>
                  </a:lnTo>
                  <a:lnTo>
                    <a:pt x="2517" y="279"/>
                  </a:lnTo>
                  <a:lnTo>
                    <a:pt x="2565" y="286"/>
                  </a:lnTo>
                  <a:lnTo>
                    <a:pt x="2613" y="293"/>
                  </a:lnTo>
                  <a:lnTo>
                    <a:pt x="2661" y="302"/>
                  </a:lnTo>
                  <a:lnTo>
                    <a:pt x="2709" y="310"/>
                  </a:lnTo>
                  <a:lnTo>
                    <a:pt x="2757" y="319"/>
                  </a:lnTo>
                  <a:lnTo>
                    <a:pt x="2806" y="328"/>
                  </a:lnTo>
                  <a:lnTo>
                    <a:pt x="2854" y="337"/>
                  </a:lnTo>
                  <a:lnTo>
                    <a:pt x="2902" y="345"/>
                  </a:lnTo>
                  <a:lnTo>
                    <a:pt x="2950" y="351"/>
                  </a:lnTo>
                  <a:lnTo>
                    <a:pt x="2998" y="356"/>
                  </a:lnTo>
                  <a:lnTo>
                    <a:pt x="3046" y="360"/>
                  </a:lnTo>
                  <a:lnTo>
                    <a:pt x="3094" y="364"/>
                  </a:lnTo>
                  <a:lnTo>
                    <a:pt x="3142" y="368"/>
                  </a:lnTo>
                  <a:lnTo>
                    <a:pt x="3190" y="374"/>
                  </a:lnTo>
                  <a:lnTo>
                    <a:pt x="3238" y="381"/>
                  </a:lnTo>
                  <a:lnTo>
                    <a:pt x="3287" y="390"/>
                  </a:lnTo>
                  <a:lnTo>
                    <a:pt x="3335" y="402"/>
                  </a:lnTo>
                  <a:lnTo>
                    <a:pt x="3383" y="418"/>
                  </a:lnTo>
                  <a:lnTo>
                    <a:pt x="3431" y="440"/>
                  </a:lnTo>
                  <a:lnTo>
                    <a:pt x="3479" y="467"/>
                  </a:lnTo>
                  <a:lnTo>
                    <a:pt x="3527" y="498"/>
                  </a:lnTo>
                  <a:lnTo>
                    <a:pt x="3575" y="532"/>
                  </a:lnTo>
                  <a:lnTo>
                    <a:pt x="3623" y="567"/>
                  </a:lnTo>
                  <a:lnTo>
                    <a:pt x="3671" y="601"/>
                  </a:lnTo>
                  <a:lnTo>
                    <a:pt x="3720" y="634"/>
                  </a:lnTo>
                  <a:lnTo>
                    <a:pt x="3768" y="662"/>
                  </a:lnTo>
                  <a:lnTo>
                    <a:pt x="3816" y="685"/>
                  </a:lnTo>
                  <a:lnTo>
                    <a:pt x="3864" y="702"/>
                  </a:lnTo>
                  <a:lnTo>
                    <a:pt x="3912" y="710"/>
                  </a:lnTo>
                  <a:lnTo>
                    <a:pt x="3960" y="712"/>
                  </a:lnTo>
                  <a:lnTo>
                    <a:pt x="4008" y="710"/>
                  </a:lnTo>
                  <a:lnTo>
                    <a:pt x="4056" y="703"/>
                  </a:lnTo>
                  <a:lnTo>
                    <a:pt x="4104" y="695"/>
                  </a:lnTo>
                  <a:lnTo>
                    <a:pt x="4152" y="685"/>
                  </a:lnTo>
                  <a:lnTo>
                    <a:pt x="4201" y="676"/>
                  </a:lnTo>
                  <a:lnTo>
                    <a:pt x="4249" y="668"/>
                  </a:lnTo>
                  <a:lnTo>
                    <a:pt x="4297" y="664"/>
                  </a:lnTo>
                  <a:lnTo>
                    <a:pt x="4345" y="664"/>
                  </a:lnTo>
                  <a:lnTo>
                    <a:pt x="4393" y="669"/>
                  </a:lnTo>
                  <a:lnTo>
                    <a:pt x="4441" y="679"/>
                  </a:lnTo>
                  <a:lnTo>
                    <a:pt x="4489" y="691"/>
                  </a:lnTo>
                  <a:lnTo>
                    <a:pt x="4537" y="706"/>
                  </a:lnTo>
                  <a:lnTo>
                    <a:pt x="4585" y="720"/>
                  </a:lnTo>
                  <a:lnTo>
                    <a:pt x="4634" y="735"/>
                  </a:lnTo>
                  <a:lnTo>
                    <a:pt x="4682" y="747"/>
                  </a:lnTo>
                  <a:lnTo>
                    <a:pt x="4730" y="755"/>
                  </a:lnTo>
                  <a:lnTo>
                    <a:pt x="4778" y="759"/>
                  </a:lnTo>
                  <a:lnTo>
                    <a:pt x="4826" y="758"/>
                  </a:lnTo>
                  <a:lnTo>
                    <a:pt x="4874" y="750"/>
                  </a:lnTo>
                  <a:lnTo>
                    <a:pt x="4922" y="737"/>
                  </a:lnTo>
                  <a:lnTo>
                    <a:pt x="4970" y="720"/>
                  </a:lnTo>
                  <a:lnTo>
                    <a:pt x="5018" y="701"/>
                  </a:lnTo>
                  <a:lnTo>
                    <a:pt x="5067" y="678"/>
                  </a:lnTo>
                  <a:lnTo>
                    <a:pt x="5115" y="655"/>
                  </a:lnTo>
                  <a:lnTo>
                    <a:pt x="5163" y="631"/>
                  </a:lnTo>
                  <a:lnTo>
                    <a:pt x="5211" y="607"/>
                  </a:lnTo>
                  <a:lnTo>
                    <a:pt x="5259" y="584"/>
                  </a:lnTo>
                  <a:lnTo>
                    <a:pt x="5307" y="563"/>
                  </a:lnTo>
                </a:path>
              </a:pathLst>
            </a:custGeom>
            <a:noFill/>
            <a:ln w="28575" cap="flat">
              <a:solidFill>
                <a:srgbClr val="6DC5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4" name="path"/>
            <p:cNvSpPr/>
            <p:nvPr/>
          </p:nvSpPr>
          <p:spPr>
            <a:xfrm>
              <a:off x="109877" y="645589"/>
              <a:ext cx="3458691" cy="609766"/>
            </a:xfrm>
            <a:custGeom>
              <a:rect l="0" t="0" r="0" b="0"/>
              <a:pathLst>
                <a:path w="5446" h="960">
                  <a:moveTo>
                    <a:pt x="147" y="463"/>
                  </a:moveTo>
                  <a:lnTo>
                    <a:pt x="141" y="490"/>
                  </a:lnTo>
                  <a:lnTo>
                    <a:pt x="126" y="512"/>
                  </a:lnTo>
                  <a:lnTo>
                    <a:pt x="104" y="527"/>
                  </a:lnTo>
                  <a:lnTo>
                    <a:pt x="77" y="533"/>
                  </a:lnTo>
                  <a:lnTo>
                    <a:pt x="50" y="527"/>
                  </a:lnTo>
                  <a:lnTo>
                    <a:pt x="28" y="512"/>
                  </a:lnTo>
                  <a:lnTo>
                    <a:pt x="13" y="490"/>
                  </a:lnTo>
                  <a:lnTo>
                    <a:pt x="7" y="463"/>
                  </a:lnTo>
                  <a:lnTo>
                    <a:pt x="13" y="436"/>
                  </a:lnTo>
                  <a:lnTo>
                    <a:pt x="28" y="413"/>
                  </a:lnTo>
                  <a:lnTo>
                    <a:pt x="50" y="398"/>
                  </a:lnTo>
                  <a:lnTo>
                    <a:pt x="77" y="393"/>
                  </a:lnTo>
                  <a:lnTo>
                    <a:pt x="104" y="398"/>
                  </a:lnTo>
                  <a:lnTo>
                    <a:pt x="126" y="413"/>
                  </a:lnTo>
                  <a:lnTo>
                    <a:pt x="141" y="436"/>
                  </a:lnTo>
                  <a:lnTo>
                    <a:pt x="147" y="463"/>
                  </a:lnTo>
                  <a:close/>
                  <a:lnTo>
                    <a:pt x="147" y="463"/>
                  </a:lnTo>
                  <a:close/>
                </a:path>
                <a:path w="5446" h="960">
                  <a:moveTo>
                    <a:pt x="628" y="882"/>
                  </a:moveTo>
                  <a:lnTo>
                    <a:pt x="623" y="910"/>
                  </a:lnTo>
                  <a:lnTo>
                    <a:pt x="608" y="932"/>
                  </a:lnTo>
                  <a:lnTo>
                    <a:pt x="585" y="947"/>
                  </a:lnTo>
                  <a:lnTo>
                    <a:pt x="558" y="952"/>
                  </a:lnTo>
                  <a:lnTo>
                    <a:pt x="531" y="947"/>
                  </a:lnTo>
                  <a:lnTo>
                    <a:pt x="509" y="932"/>
                  </a:lnTo>
                  <a:lnTo>
                    <a:pt x="494" y="910"/>
                  </a:lnTo>
                  <a:lnTo>
                    <a:pt x="488" y="882"/>
                  </a:lnTo>
                  <a:lnTo>
                    <a:pt x="494" y="855"/>
                  </a:lnTo>
                  <a:lnTo>
                    <a:pt x="509" y="833"/>
                  </a:lnTo>
                  <a:lnTo>
                    <a:pt x="531" y="818"/>
                  </a:lnTo>
                  <a:lnTo>
                    <a:pt x="558" y="812"/>
                  </a:lnTo>
                  <a:lnTo>
                    <a:pt x="585" y="818"/>
                  </a:lnTo>
                  <a:lnTo>
                    <a:pt x="608" y="833"/>
                  </a:lnTo>
                  <a:lnTo>
                    <a:pt x="623" y="855"/>
                  </a:lnTo>
                  <a:lnTo>
                    <a:pt x="628" y="882"/>
                  </a:lnTo>
                  <a:close/>
                  <a:lnTo>
                    <a:pt x="628" y="882"/>
                  </a:lnTo>
                  <a:close/>
                </a:path>
                <a:path w="5446" h="960">
                  <a:moveTo>
                    <a:pt x="1109" y="77"/>
                  </a:moveTo>
                  <a:lnTo>
                    <a:pt x="1104" y="104"/>
                  </a:lnTo>
                  <a:lnTo>
                    <a:pt x="1089" y="126"/>
                  </a:lnTo>
                  <a:lnTo>
                    <a:pt x="1066" y="141"/>
                  </a:lnTo>
                  <a:lnTo>
                    <a:pt x="1039" y="147"/>
                  </a:lnTo>
                  <a:lnTo>
                    <a:pt x="1012" y="141"/>
                  </a:lnTo>
                  <a:lnTo>
                    <a:pt x="990" y="126"/>
                  </a:lnTo>
                  <a:lnTo>
                    <a:pt x="975" y="104"/>
                  </a:lnTo>
                  <a:lnTo>
                    <a:pt x="969" y="77"/>
                  </a:lnTo>
                  <a:lnTo>
                    <a:pt x="975" y="50"/>
                  </a:lnTo>
                  <a:lnTo>
                    <a:pt x="990" y="28"/>
                  </a:lnTo>
                  <a:lnTo>
                    <a:pt x="1012" y="13"/>
                  </a:lnTo>
                  <a:lnTo>
                    <a:pt x="1039" y="7"/>
                  </a:lnTo>
                  <a:lnTo>
                    <a:pt x="1066" y="13"/>
                  </a:lnTo>
                  <a:lnTo>
                    <a:pt x="1089" y="28"/>
                  </a:lnTo>
                  <a:lnTo>
                    <a:pt x="1104" y="50"/>
                  </a:lnTo>
                  <a:lnTo>
                    <a:pt x="1109" y="77"/>
                  </a:lnTo>
                  <a:close/>
                  <a:lnTo>
                    <a:pt x="1109" y="77"/>
                  </a:lnTo>
                  <a:close/>
                </a:path>
                <a:path w="5446" h="960">
                  <a:moveTo>
                    <a:pt x="1590" y="228"/>
                  </a:moveTo>
                  <a:lnTo>
                    <a:pt x="1585" y="255"/>
                  </a:lnTo>
                  <a:lnTo>
                    <a:pt x="1570" y="278"/>
                  </a:lnTo>
                  <a:lnTo>
                    <a:pt x="1547" y="293"/>
                  </a:lnTo>
                  <a:lnTo>
                    <a:pt x="1520" y="298"/>
                  </a:lnTo>
                  <a:lnTo>
                    <a:pt x="1493" y="293"/>
                  </a:lnTo>
                  <a:lnTo>
                    <a:pt x="1471" y="278"/>
                  </a:lnTo>
                  <a:lnTo>
                    <a:pt x="1456" y="255"/>
                  </a:lnTo>
                  <a:lnTo>
                    <a:pt x="1450" y="228"/>
                  </a:lnTo>
                  <a:lnTo>
                    <a:pt x="1456" y="201"/>
                  </a:lnTo>
                  <a:lnTo>
                    <a:pt x="1471" y="179"/>
                  </a:lnTo>
                  <a:lnTo>
                    <a:pt x="1493" y="164"/>
                  </a:lnTo>
                  <a:lnTo>
                    <a:pt x="1520" y="158"/>
                  </a:lnTo>
                  <a:lnTo>
                    <a:pt x="1547" y="164"/>
                  </a:lnTo>
                  <a:lnTo>
                    <a:pt x="1570" y="179"/>
                  </a:lnTo>
                  <a:lnTo>
                    <a:pt x="1585" y="201"/>
                  </a:lnTo>
                  <a:lnTo>
                    <a:pt x="1590" y="228"/>
                  </a:lnTo>
                  <a:close/>
                  <a:lnTo>
                    <a:pt x="1590" y="228"/>
                  </a:lnTo>
                  <a:close/>
                </a:path>
                <a:path w="5446" h="960">
                  <a:moveTo>
                    <a:pt x="2071" y="319"/>
                  </a:moveTo>
                  <a:lnTo>
                    <a:pt x="2066" y="347"/>
                  </a:lnTo>
                  <a:lnTo>
                    <a:pt x="2051" y="369"/>
                  </a:lnTo>
                  <a:lnTo>
                    <a:pt x="2029" y="384"/>
                  </a:lnTo>
                  <a:lnTo>
                    <a:pt x="2001" y="389"/>
                  </a:lnTo>
                  <a:lnTo>
                    <a:pt x="1974" y="384"/>
                  </a:lnTo>
                  <a:lnTo>
                    <a:pt x="1952" y="369"/>
                  </a:lnTo>
                  <a:lnTo>
                    <a:pt x="1937" y="347"/>
                  </a:lnTo>
                  <a:lnTo>
                    <a:pt x="1931" y="319"/>
                  </a:lnTo>
                  <a:lnTo>
                    <a:pt x="1937" y="292"/>
                  </a:lnTo>
                  <a:lnTo>
                    <a:pt x="1952" y="270"/>
                  </a:lnTo>
                  <a:lnTo>
                    <a:pt x="1974" y="255"/>
                  </a:lnTo>
                  <a:lnTo>
                    <a:pt x="2001" y="249"/>
                  </a:lnTo>
                  <a:lnTo>
                    <a:pt x="2029" y="255"/>
                  </a:lnTo>
                  <a:lnTo>
                    <a:pt x="2051" y="270"/>
                  </a:lnTo>
                  <a:lnTo>
                    <a:pt x="2066" y="292"/>
                  </a:lnTo>
                  <a:lnTo>
                    <a:pt x="2071" y="319"/>
                  </a:lnTo>
                  <a:close/>
                  <a:lnTo>
                    <a:pt x="2071" y="319"/>
                  </a:lnTo>
                  <a:close/>
                </a:path>
                <a:path w="5446" h="960">
                  <a:moveTo>
                    <a:pt x="2552" y="296"/>
                  </a:moveTo>
                  <a:lnTo>
                    <a:pt x="2547" y="323"/>
                  </a:lnTo>
                  <a:lnTo>
                    <a:pt x="2532" y="346"/>
                  </a:lnTo>
                  <a:lnTo>
                    <a:pt x="2510" y="361"/>
                  </a:lnTo>
                  <a:lnTo>
                    <a:pt x="2482" y="366"/>
                  </a:lnTo>
                  <a:lnTo>
                    <a:pt x="2455" y="361"/>
                  </a:lnTo>
                  <a:lnTo>
                    <a:pt x="2433" y="346"/>
                  </a:lnTo>
                  <a:lnTo>
                    <a:pt x="2418" y="323"/>
                  </a:lnTo>
                  <a:lnTo>
                    <a:pt x="2412" y="296"/>
                  </a:lnTo>
                  <a:lnTo>
                    <a:pt x="2418" y="269"/>
                  </a:lnTo>
                  <a:lnTo>
                    <a:pt x="2433" y="247"/>
                  </a:lnTo>
                  <a:lnTo>
                    <a:pt x="2455" y="232"/>
                  </a:lnTo>
                  <a:lnTo>
                    <a:pt x="2482" y="226"/>
                  </a:lnTo>
                  <a:lnTo>
                    <a:pt x="2510" y="232"/>
                  </a:lnTo>
                  <a:lnTo>
                    <a:pt x="2532" y="247"/>
                  </a:lnTo>
                  <a:lnTo>
                    <a:pt x="2547" y="269"/>
                  </a:lnTo>
                  <a:lnTo>
                    <a:pt x="2552" y="296"/>
                  </a:lnTo>
                  <a:close/>
                  <a:lnTo>
                    <a:pt x="2552" y="296"/>
                  </a:lnTo>
                  <a:close/>
                </a:path>
                <a:path w="5446" h="960">
                  <a:moveTo>
                    <a:pt x="3033" y="370"/>
                  </a:moveTo>
                  <a:lnTo>
                    <a:pt x="3028" y="397"/>
                  </a:lnTo>
                  <a:lnTo>
                    <a:pt x="3013" y="419"/>
                  </a:lnTo>
                  <a:lnTo>
                    <a:pt x="2991" y="434"/>
                  </a:lnTo>
                  <a:lnTo>
                    <a:pt x="2963" y="440"/>
                  </a:lnTo>
                  <a:lnTo>
                    <a:pt x="2936" y="434"/>
                  </a:lnTo>
                  <a:lnTo>
                    <a:pt x="2914" y="419"/>
                  </a:lnTo>
                  <a:lnTo>
                    <a:pt x="2899" y="397"/>
                  </a:lnTo>
                  <a:lnTo>
                    <a:pt x="2893" y="370"/>
                  </a:lnTo>
                  <a:lnTo>
                    <a:pt x="2899" y="343"/>
                  </a:lnTo>
                  <a:lnTo>
                    <a:pt x="2914" y="320"/>
                  </a:lnTo>
                  <a:lnTo>
                    <a:pt x="2936" y="305"/>
                  </a:lnTo>
                  <a:lnTo>
                    <a:pt x="2963" y="300"/>
                  </a:lnTo>
                  <a:lnTo>
                    <a:pt x="2991" y="305"/>
                  </a:lnTo>
                  <a:lnTo>
                    <a:pt x="3013" y="320"/>
                  </a:lnTo>
                  <a:lnTo>
                    <a:pt x="3028" y="343"/>
                  </a:lnTo>
                  <a:lnTo>
                    <a:pt x="3033" y="370"/>
                  </a:lnTo>
                  <a:close/>
                  <a:lnTo>
                    <a:pt x="3033" y="370"/>
                  </a:lnTo>
                  <a:close/>
                </a:path>
                <a:path w="5446" h="960">
                  <a:moveTo>
                    <a:pt x="3514" y="443"/>
                  </a:moveTo>
                  <a:lnTo>
                    <a:pt x="3509" y="471"/>
                  </a:lnTo>
                  <a:lnTo>
                    <a:pt x="3494" y="493"/>
                  </a:lnTo>
                  <a:lnTo>
                    <a:pt x="3472" y="508"/>
                  </a:lnTo>
                  <a:lnTo>
                    <a:pt x="3444" y="513"/>
                  </a:lnTo>
                  <a:lnTo>
                    <a:pt x="3417" y="508"/>
                  </a:lnTo>
                  <a:lnTo>
                    <a:pt x="3395" y="493"/>
                  </a:lnTo>
                  <a:lnTo>
                    <a:pt x="3380" y="471"/>
                  </a:lnTo>
                  <a:lnTo>
                    <a:pt x="3374" y="443"/>
                  </a:lnTo>
                  <a:lnTo>
                    <a:pt x="3380" y="416"/>
                  </a:lnTo>
                  <a:lnTo>
                    <a:pt x="3395" y="394"/>
                  </a:lnTo>
                  <a:lnTo>
                    <a:pt x="3417" y="379"/>
                  </a:lnTo>
                  <a:lnTo>
                    <a:pt x="3444" y="373"/>
                  </a:lnTo>
                  <a:lnTo>
                    <a:pt x="3472" y="379"/>
                  </a:lnTo>
                  <a:lnTo>
                    <a:pt x="3494" y="394"/>
                  </a:lnTo>
                  <a:lnTo>
                    <a:pt x="3509" y="416"/>
                  </a:lnTo>
                  <a:lnTo>
                    <a:pt x="3514" y="443"/>
                  </a:lnTo>
                  <a:close/>
                  <a:lnTo>
                    <a:pt x="3514" y="443"/>
                  </a:lnTo>
                  <a:close/>
                </a:path>
                <a:path w="5446" h="960">
                  <a:moveTo>
                    <a:pt x="3996" y="727"/>
                  </a:moveTo>
                  <a:lnTo>
                    <a:pt x="3990" y="754"/>
                  </a:lnTo>
                  <a:lnTo>
                    <a:pt x="3975" y="776"/>
                  </a:lnTo>
                  <a:lnTo>
                    <a:pt x="3953" y="791"/>
                  </a:lnTo>
                  <a:lnTo>
                    <a:pt x="3926" y="797"/>
                  </a:lnTo>
                  <a:lnTo>
                    <a:pt x="3898" y="791"/>
                  </a:lnTo>
                  <a:lnTo>
                    <a:pt x="3876" y="776"/>
                  </a:lnTo>
                  <a:lnTo>
                    <a:pt x="3861" y="754"/>
                  </a:lnTo>
                  <a:lnTo>
                    <a:pt x="3856" y="727"/>
                  </a:lnTo>
                  <a:lnTo>
                    <a:pt x="3861" y="700"/>
                  </a:lnTo>
                  <a:lnTo>
                    <a:pt x="3876" y="677"/>
                  </a:lnTo>
                  <a:lnTo>
                    <a:pt x="3898" y="662"/>
                  </a:lnTo>
                  <a:lnTo>
                    <a:pt x="3926" y="657"/>
                  </a:lnTo>
                  <a:lnTo>
                    <a:pt x="3953" y="662"/>
                  </a:lnTo>
                  <a:lnTo>
                    <a:pt x="3975" y="677"/>
                  </a:lnTo>
                  <a:lnTo>
                    <a:pt x="3990" y="700"/>
                  </a:lnTo>
                  <a:lnTo>
                    <a:pt x="3996" y="727"/>
                  </a:lnTo>
                  <a:close/>
                  <a:lnTo>
                    <a:pt x="3996" y="727"/>
                  </a:lnTo>
                  <a:close/>
                </a:path>
                <a:path w="5446" h="960">
                  <a:moveTo>
                    <a:pt x="4477" y="689"/>
                  </a:moveTo>
                  <a:lnTo>
                    <a:pt x="4471" y="716"/>
                  </a:lnTo>
                  <a:lnTo>
                    <a:pt x="4456" y="738"/>
                  </a:lnTo>
                  <a:lnTo>
                    <a:pt x="4434" y="753"/>
                  </a:lnTo>
                  <a:lnTo>
                    <a:pt x="4407" y="759"/>
                  </a:lnTo>
                  <a:lnTo>
                    <a:pt x="4379" y="753"/>
                  </a:lnTo>
                  <a:lnTo>
                    <a:pt x="4357" y="738"/>
                  </a:lnTo>
                  <a:lnTo>
                    <a:pt x="4342" y="716"/>
                  </a:lnTo>
                  <a:lnTo>
                    <a:pt x="4337" y="689"/>
                  </a:lnTo>
                  <a:lnTo>
                    <a:pt x="4342" y="662"/>
                  </a:lnTo>
                  <a:lnTo>
                    <a:pt x="4357" y="639"/>
                  </a:lnTo>
                  <a:lnTo>
                    <a:pt x="4379" y="624"/>
                  </a:lnTo>
                  <a:lnTo>
                    <a:pt x="4407" y="619"/>
                  </a:lnTo>
                  <a:lnTo>
                    <a:pt x="4434" y="624"/>
                  </a:lnTo>
                  <a:lnTo>
                    <a:pt x="4456" y="639"/>
                  </a:lnTo>
                  <a:lnTo>
                    <a:pt x="4471" y="662"/>
                  </a:lnTo>
                  <a:lnTo>
                    <a:pt x="4477" y="689"/>
                  </a:lnTo>
                  <a:close/>
                  <a:lnTo>
                    <a:pt x="4477" y="689"/>
                  </a:lnTo>
                  <a:close/>
                </a:path>
                <a:path w="5446" h="960">
                  <a:moveTo>
                    <a:pt x="4958" y="783"/>
                  </a:moveTo>
                  <a:lnTo>
                    <a:pt x="4952" y="810"/>
                  </a:lnTo>
                  <a:lnTo>
                    <a:pt x="4937" y="832"/>
                  </a:lnTo>
                  <a:lnTo>
                    <a:pt x="4915" y="847"/>
                  </a:lnTo>
                  <a:lnTo>
                    <a:pt x="4888" y="853"/>
                  </a:lnTo>
                  <a:lnTo>
                    <a:pt x="4860" y="847"/>
                  </a:lnTo>
                  <a:lnTo>
                    <a:pt x="4838" y="832"/>
                  </a:lnTo>
                  <a:lnTo>
                    <a:pt x="4823" y="810"/>
                  </a:lnTo>
                  <a:lnTo>
                    <a:pt x="4818" y="783"/>
                  </a:lnTo>
                  <a:lnTo>
                    <a:pt x="4823" y="756"/>
                  </a:lnTo>
                  <a:lnTo>
                    <a:pt x="4838" y="733"/>
                  </a:lnTo>
                  <a:lnTo>
                    <a:pt x="4860" y="718"/>
                  </a:lnTo>
                  <a:lnTo>
                    <a:pt x="4888" y="713"/>
                  </a:lnTo>
                  <a:lnTo>
                    <a:pt x="4915" y="718"/>
                  </a:lnTo>
                  <a:lnTo>
                    <a:pt x="4937" y="733"/>
                  </a:lnTo>
                  <a:lnTo>
                    <a:pt x="4952" y="756"/>
                  </a:lnTo>
                  <a:lnTo>
                    <a:pt x="4958" y="783"/>
                  </a:lnTo>
                  <a:close/>
                  <a:lnTo>
                    <a:pt x="4958" y="783"/>
                  </a:lnTo>
                  <a:close/>
                </a:path>
                <a:path w="5446" h="960">
                  <a:moveTo>
                    <a:pt x="5439" y="588"/>
                  </a:moveTo>
                  <a:lnTo>
                    <a:pt x="5433" y="615"/>
                  </a:lnTo>
                  <a:lnTo>
                    <a:pt x="5418" y="638"/>
                  </a:lnTo>
                  <a:lnTo>
                    <a:pt x="5396" y="653"/>
                  </a:lnTo>
                  <a:lnTo>
                    <a:pt x="5369" y="658"/>
                  </a:lnTo>
                  <a:lnTo>
                    <a:pt x="5342" y="653"/>
                  </a:lnTo>
                  <a:lnTo>
                    <a:pt x="5319" y="638"/>
                  </a:lnTo>
                  <a:lnTo>
                    <a:pt x="5304" y="615"/>
                  </a:lnTo>
                  <a:lnTo>
                    <a:pt x="5299" y="588"/>
                  </a:lnTo>
                  <a:lnTo>
                    <a:pt x="5304" y="561"/>
                  </a:lnTo>
                  <a:lnTo>
                    <a:pt x="5319" y="539"/>
                  </a:lnTo>
                  <a:lnTo>
                    <a:pt x="5342" y="524"/>
                  </a:lnTo>
                  <a:lnTo>
                    <a:pt x="5369" y="518"/>
                  </a:lnTo>
                  <a:lnTo>
                    <a:pt x="5396" y="524"/>
                  </a:lnTo>
                  <a:lnTo>
                    <a:pt x="5418" y="539"/>
                  </a:lnTo>
                  <a:lnTo>
                    <a:pt x="5433" y="561"/>
                  </a:lnTo>
                  <a:lnTo>
                    <a:pt x="5439" y="588"/>
                  </a:lnTo>
                  <a:close/>
                  <a:lnTo>
                    <a:pt x="5439" y="588"/>
                  </a:lnTo>
                  <a:close/>
                </a:path>
              </a:pathLst>
            </a:custGeom>
            <a:solidFill>
              <a:srgbClr val="6DC5F2">
                <a:alpha val="100000"/>
              </a:srgbClr>
            </a:solidFill>
            <a:ln w="9525" cap="flat">
              <a:solidFill>
                <a:srgbClr val="6DC5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96" name="textbox 696"/>
          <p:cNvSpPr/>
          <p:nvPr/>
        </p:nvSpPr>
        <p:spPr>
          <a:xfrm>
            <a:off x="356824" y="576271"/>
            <a:ext cx="4062095" cy="13722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86"/>
              </a:lnSpc>
            </a:pPr>
            <a:endParaRPr lang="Arial" altLang="Arial" sz="100"/>
          </a:p>
          <a:p>
            <a:pPr marL="20320" indent="-7620" algn="l" rtl="0" eaLnBrk="0">
              <a:lnSpc>
                <a:spcPct val="98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2023年，绵阳商品住宅成交面积为241.5万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㎡，同比增长34.5%；商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品住宅成交套数为19362套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，同比增长18.2%。</a:t>
            </a:r>
            <a:endParaRPr lang="KaiTi" altLang="KaiTi" sz="1100"/>
          </a:p>
          <a:p>
            <a:pPr algn="l" rtl="0" eaLnBrk="0">
              <a:lnSpc>
                <a:spcPct val="193000"/>
              </a:lnSpc>
            </a:pPr>
            <a:endParaRPr lang="Arial" altLang="Arial" sz="1000"/>
          </a:p>
          <a:p>
            <a:pPr marL="564515" algn="l" rtl="0" eaLnBrk="0">
              <a:lnSpc>
                <a:spcPct val="96000"/>
              </a:lnSpc>
              <a:spcBef>
                <a:spcPts val="33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2017年-2023年绵阳市商品住宅成交量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及同比走势</a:t>
            </a:r>
            <a:endParaRPr lang="KaiTi" altLang="KaiTi" sz="1100"/>
          </a:p>
          <a:p>
            <a:pPr marL="473709" algn="l" rtl="0" eaLnBrk="0">
              <a:lnSpc>
                <a:spcPts val="1108"/>
              </a:lnSpc>
              <a:spcBef>
                <a:spcPts val="1130"/>
              </a:spcBef>
            </a:pP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万㎡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                                       </a:t>
            </a:r>
            <a:r>
              <a:rPr sz="900" kern="0" spc="-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1532255" algn="l" rtl="0" eaLnBrk="0">
              <a:lnSpc>
                <a:spcPct val="96000"/>
              </a:lnSpc>
              <a:spcBef>
                <a:spcPts val="1"/>
              </a:spcBef>
              <a:tabLst>
                <a:tab pos="1578610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累计成交面积  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同比</a:t>
            </a:r>
            <a:endParaRPr lang="KaiTi" altLang="KaiTi" sz="9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2704800" y="1821767"/>
            <a:ext cx="247650" cy="60325"/>
            <a:chExt cx="247650" cy="60325"/>
          </a:xfrm>
        </p:grpSpPr>
        <p:sp>
          <p:nvSpPr>
            <p:cNvPr id="698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0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02" name="path"/>
          <p:cNvSpPr/>
          <p:nvPr/>
        </p:nvSpPr>
        <p:spPr>
          <a:xfrm>
            <a:off x="1632264" y="1816305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4" name="textbox 704"/>
          <p:cNvSpPr/>
          <p:nvPr/>
        </p:nvSpPr>
        <p:spPr>
          <a:xfrm>
            <a:off x="4647853" y="576271"/>
            <a:ext cx="4072890" cy="1368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8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2023年12月，绵阳商品住宅成交面积为19.16万㎡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，环比增长</a:t>
            </a:r>
            <a:endParaRPr lang="KaiTi" altLang="KaiTi" sz="1100"/>
          </a:p>
          <a:p>
            <a:pPr marL="20320" algn="l" rtl="0" eaLnBrk="0">
              <a:lnSpc>
                <a:spcPct val="98000"/>
              </a:lnSpc>
              <a:spcBef>
                <a:spcPts val="53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14.43%，同比增长55.35%；商品住宅成交套数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为1456套，环比增长 13.48%，同比增长38.67%。</a:t>
            </a:r>
            <a:endParaRPr lang="KaiTi" altLang="KaiTi" sz="1100"/>
          </a:p>
          <a:p>
            <a:pPr marL="494665" algn="l" rtl="0" eaLnBrk="0">
              <a:lnSpc>
                <a:spcPct val="87000"/>
              </a:lnSpc>
              <a:spcBef>
                <a:spcPts val="1319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2020-2023年12月绵阳市商品住宅月度成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交面积走势</a:t>
            </a:r>
            <a:endParaRPr lang="KaiTi" altLang="KaiTi" sz="1100"/>
          </a:p>
          <a:p>
            <a:pPr marL="473709" algn="l" rtl="0" eaLnBrk="0">
              <a:lnSpc>
                <a:spcPts val="2194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万㎡</a:t>
            </a:r>
            <a:endParaRPr lang="KaiTi" altLang="KaiTi" sz="9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algn="l" rtl="0" eaLnBrk="0">
              <a:lnSpc>
                <a:spcPct val="7346"/>
              </a:lnSpc>
            </a:pPr>
            <a:endParaRPr lang="Arial" altLang="Arial" sz="100"/>
          </a:p>
          <a:p>
            <a:pPr marL="1392555" algn="l" rtl="0" eaLnBrk="0">
              <a:lnSpc>
                <a:spcPct val="97000"/>
              </a:lnSpc>
              <a:tabLst>
                <a:tab pos="1421130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2020年各月度成交面积</a:t>
            </a:r>
            <a:endParaRPr lang="KaiTi" altLang="KaiTi" sz="9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5792863" y="1816966"/>
            <a:ext cx="247650" cy="60325"/>
            <a:chExt cx="247650" cy="60325"/>
          </a:xfrm>
        </p:grpSpPr>
        <p:sp>
          <p:nvSpPr>
            <p:cNvPr id="706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8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10" name="textbox 710"/>
          <p:cNvSpPr/>
          <p:nvPr/>
        </p:nvSpPr>
        <p:spPr>
          <a:xfrm>
            <a:off x="-12700" y="-12700"/>
            <a:ext cx="299656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住宅市场|成交规模-新房</a:t>
            </a:r>
            <a:endParaRPr lang="KaiTi" altLang="KaiTi" sz="1800"/>
          </a:p>
        </p:txBody>
      </p:sp>
      <p:pic>
        <p:nvPicPr>
          <p:cNvPr id="712" name="picture 7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714" name="textbox 714"/>
          <p:cNvSpPr/>
          <p:nvPr/>
        </p:nvSpPr>
        <p:spPr>
          <a:xfrm>
            <a:off x="4217706" y="4791788"/>
            <a:ext cx="4312284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32"/>
              </a:lnSpc>
            </a:pPr>
            <a:r>
              <a:rPr sz="1800" kern="0" spc="0" baseline="-17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fangbaolai.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kern="0" spc="0" baseline="-17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r>
              <a:rPr sz="1100" kern="0" spc="1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</a:t>
            </a:r>
            <a:r>
              <a:rPr sz="1300" kern="0" spc="0" baseline="41601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0" baseline="41601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0" baseline="41601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r>
              <a:rPr sz="8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0" baseline="41601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</a:t>
            </a:r>
            <a:r>
              <a:rPr sz="8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0" baseline="41601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</a:t>
            </a:r>
            <a:r>
              <a:rPr sz="800" kern="0" spc="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0" baseline="41601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</a:t>
            </a:r>
            <a:r>
              <a:rPr sz="800" kern="0" spc="10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0" baseline="41601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</a:t>
            </a:r>
            <a:r>
              <a:rPr sz="8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0" baseline="41601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</a:t>
            </a:r>
            <a:r>
              <a:rPr sz="8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0" baseline="41601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r>
              <a:rPr sz="800" kern="0" spc="1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1300" kern="0" spc="0" baseline="41601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11</a:t>
            </a:r>
            <a:r>
              <a:rPr sz="800" kern="0" spc="1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1300" kern="0" spc="0" baseline="41601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</a:t>
            </a:r>
            <a:endParaRPr lang="KaiTi" altLang="KaiTi" sz="1300" baseline="41601"/>
          </a:p>
        </p:txBody>
      </p:sp>
      <p:sp>
        <p:nvSpPr>
          <p:cNvPr id="716" name="textbox 716"/>
          <p:cNvSpPr/>
          <p:nvPr/>
        </p:nvSpPr>
        <p:spPr>
          <a:xfrm>
            <a:off x="5056516" y="4818191"/>
            <a:ext cx="92710" cy="21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96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</a:t>
            </a:r>
            <a:endParaRPr lang="SimSun" altLang="SimSun" sz="1200"/>
          </a:p>
        </p:txBody>
      </p:sp>
      <p:sp>
        <p:nvSpPr>
          <p:cNvPr id="718" name="textbox 718"/>
          <p:cNvSpPr/>
          <p:nvPr/>
        </p:nvSpPr>
        <p:spPr>
          <a:xfrm>
            <a:off x="5060135" y="4792702"/>
            <a:ext cx="72389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69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</a:t>
            </a:r>
            <a:endParaRPr lang="KaiTi" altLang="KaiTi" sz="900"/>
          </a:p>
        </p:txBody>
      </p:sp>
      <p:sp>
        <p:nvSpPr>
          <p:cNvPr id="720" name="textbox 720"/>
          <p:cNvSpPr/>
          <p:nvPr/>
        </p:nvSpPr>
        <p:spPr>
          <a:xfrm>
            <a:off x="832998" y="4791788"/>
            <a:ext cx="3402329" cy="2393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684"/>
              </a:lnSpc>
            </a:pPr>
            <a:r>
              <a:rPr sz="1300" kern="0" spc="20" baseline="28835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2017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28835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2018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28835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2019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28835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2020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28835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28835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2022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28835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1800" kern="0" spc="0" baseline="-1100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</a:t>
            </a:r>
            <a:r>
              <a:rPr sz="1800" kern="0" spc="10" baseline="-1100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endParaRPr lang="SimSun" altLang="SimSun" sz="1800" baseline="-11006"/>
          </a:p>
        </p:txBody>
      </p:sp>
      <p:sp>
        <p:nvSpPr>
          <p:cNvPr id="722" name="textbox 722"/>
          <p:cNvSpPr/>
          <p:nvPr/>
        </p:nvSpPr>
        <p:spPr>
          <a:xfrm>
            <a:off x="3905134" y="4818191"/>
            <a:ext cx="101600" cy="216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</a:t>
            </a:r>
            <a:endParaRPr lang="SimSun" altLang="SimSun" sz="1200"/>
          </a:p>
        </p:txBody>
      </p:sp>
      <p:sp>
        <p:nvSpPr>
          <p:cNvPr id="724" name="textbox 724"/>
          <p:cNvSpPr/>
          <p:nvPr/>
        </p:nvSpPr>
        <p:spPr>
          <a:xfrm>
            <a:off x="3893433" y="4791788"/>
            <a:ext cx="13652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</a:t>
            </a:r>
            <a:endParaRPr lang="KaiTi" altLang="KaiTi" sz="900"/>
          </a:p>
        </p:txBody>
      </p:sp>
      <p:sp>
        <p:nvSpPr>
          <p:cNvPr id="726" name="textbox 726"/>
          <p:cNvSpPr/>
          <p:nvPr/>
        </p:nvSpPr>
        <p:spPr>
          <a:xfrm>
            <a:off x="435412" y="2066105"/>
            <a:ext cx="193675" cy="27216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3334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350</a:t>
            </a:r>
            <a:endParaRPr lang="KaiTi" altLang="KaiTi" sz="9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3334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</a:t>
            </a:r>
            <a:endParaRPr lang="KaiTi" altLang="KaiTi" sz="9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</a:t>
            </a:r>
            <a:endParaRPr lang="KaiTi" altLang="KaiTi" sz="9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</a:t>
            </a:r>
            <a:endParaRPr lang="KaiTi" altLang="KaiTi" sz="9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</a:t>
            </a:r>
            <a:endParaRPr lang="KaiTi" altLang="KaiTi" sz="9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4769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</a:t>
            </a:r>
            <a:endParaRPr lang="KaiTi" altLang="KaiTi" sz="9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200"/>
          </a:p>
          <a:p>
            <a:pPr algn="r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8" name="picture 72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68300" y="1625599"/>
            <a:ext cx="3779757" cy="3356588"/>
          </a:xfrm>
          <a:prstGeom prst="rect">
            <a:avLst/>
          </a:prstGeom>
        </p:spPr>
      </p:pic>
      <p:sp>
        <p:nvSpPr>
          <p:cNvPr id="730" name="textbox 730"/>
          <p:cNvSpPr/>
          <p:nvPr/>
        </p:nvSpPr>
        <p:spPr>
          <a:xfrm>
            <a:off x="-12700" y="-12700"/>
            <a:ext cx="8703309" cy="14839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住宅市场|成交规模-新房</a:t>
            </a:r>
            <a:endParaRPr lang="KaiTi" altLang="KaiTi" sz="1800"/>
          </a:p>
          <a:p>
            <a:pPr marL="381000" indent="635" algn="l" rtl="0" eaLnBrk="0">
              <a:lnSpc>
                <a:spcPct val="98000"/>
              </a:lnSpc>
              <a:spcBef>
                <a:spcPts val="1465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2023年1-12月,涪城区、科技城科教创业园区、经济技术开发区等区域为绵阳商品住宅成交主力区域，共成交190.26万㎡，占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城市成交面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积的78.7%。其中，成交面积同比增长的区域有科技城科教创业园区、经济技术开发区、涪城区等，同比分别增长267.6%、46.0%、1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9.0% 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;成交面积同比下降的区域有游仙区、高新区、仙海区等，同比分别下降25.8%、13.8%、6.1%。</a:t>
            </a:r>
            <a:endParaRPr lang="KaiTi" altLang="KaiTi" sz="11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40000"/>
              </a:lnSpc>
            </a:pPr>
            <a:endParaRPr lang="Arial" altLang="Arial" sz="200"/>
          </a:p>
          <a:p>
            <a:pPr marL="3044825" algn="l" rtl="0" eaLnBrk="0">
              <a:lnSpc>
                <a:spcPct val="97000"/>
              </a:lnSpc>
              <a:spcBef>
                <a:spcPts val="2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2023年1-12月绵阳市商品住宅分区域成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交面积情况</a:t>
            </a:r>
            <a:endParaRPr lang="KaiTi" altLang="KaiTi" sz="1100"/>
          </a:p>
        </p:txBody>
      </p:sp>
      <p:pic>
        <p:nvPicPr>
          <p:cNvPr id="732" name="picture 73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graphicFrame>
        <p:nvGraphicFramePr>
          <p:cNvPr id="734" name="table 734"/>
          <p:cNvGraphicFramePr>
            <a:graphicFrameLocks noGrp="1"/>
          </p:cNvGraphicFramePr>
          <p:nvPr/>
        </p:nvGraphicFramePr>
        <p:xfrm>
          <a:off x="4227040" y="1622980"/>
          <a:ext cx="4538980" cy="2443480"/>
        </p:xfrm>
        <a:graphic>
          <a:graphicData uri="http://schemas.openxmlformats.org/drawingml/2006/table">
            <a:tbl>
              <a:tblPr/>
              <a:tblGrid>
                <a:gridCol w="455294"/>
                <a:gridCol w="907415"/>
                <a:gridCol w="453390"/>
                <a:gridCol w="453390"/>
                <a:gridCol w="907415"/>
                <a:gridCol w="453390"/>
                <a:gridCol w="453390"/>
                <a:gridCol w="455294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134620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区域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"/>
                    </a:p>
                    <a:p>
                      <a:pPr marL="63500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1-12月成交面积</a:t>
                      </a:r>
                      <a:endParaRPr lang="KaiTi" altLang="KaiTi" sz="900"/>
                    </a:p>
                    <a:p>
                      <a:pPr marL="307975" algn="l" rtl="0" eaLnBrk="0">
                        <a:lnSpc>
                          <a:spcPct val="81000"/>
                        </a:lnSpc>
                        <a:spcBef>
                          <a:spcPts val="25"/>
                        </a:spcBef>
                      </a:pPr>
                      <a:r>
                        <a:rPr sz="900" kern="0" spc="-6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3271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占比</a:t>
                      </a:r>
                      <a:endParaRPr lang="KaiTi" altLang="KaiTi" sz="900"/>
                    </a:p>
                    <a:p>
                      <a:pPr marL="16637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2953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167004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"/>
                    </a:p>
                    <a:p>
                      <a:pPr marL="120650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12月成交面积</a:t>
                      </a:r>
                      <a:endParaRPr lang="KaiTi" altLang="KaiTi" sz="900"/>
                    </a:p>
                    <a:p>
                      <a:pPr marL="307975" algn="l" rtl="0" eaLnBrk="0">
                        <a:lnSpc>
                          <a:spcPct val="81000"/>
                        </a:lnSpc>
                        <a:spcBef>
                          <a:spcPts val="25"/>
                        </a:spcBef>
                      </a:pPr>
                      <a:r>
                        <a:rPr sz="900" kern="0" spc="-6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3271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占比</a:t>
                      </a:r>
                      <a:endParaRPr lang="KaiTi" altLang="KaiTi" sz="900"/>
                    </a:p>
                    <a:p>
                      <a:pPr marL="16637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2953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167004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1747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环比</a:t>
                      </a:r>
                      <a:endParaRPr lang="KaiTi" altLang="KaiTi" sz="900"/>
                    </a:p>
                    <a:p>
                      <a:pPr marL="167004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268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0160" algn="l" rtl="0" eaLnBrk="0">
                        <a:lnSpc>
                          <a:spcPts val="109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涪城区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67.07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27.8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86000"/>
                        </a:lnSpc>
                        <a:spcBef>
                          <a:spcPts val="4"/>
                        </a:spcBef>
                      </a:pPr>
                      <a:r>
                        <a:rPr sz="8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19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9.17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47.9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110.1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42.9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"/>
                    </a:p>
                    <a:p>
                      <a:pPr marL="3810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科技城</a:t>
                      </a:r>
                      <a:endParaRPr lang="KaiTi" altLang="KaiTi" sz="900"/>
                    </a:p>
                    <a:p>
                      <a:pPr marL="3810" algn="l" rtl="0" eaLnBrk="0">
                        <a:lnSpc>
                          <a:spcPct val="9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科教创</a:t>
                      </a:r>
                      <a:endParaRPr lang="KaiTi" altLang="KaiTi" sz="900"/>
                    </a:p>
                    <a:p>
                      <a:pPr marL="11429" algn="l" rtl="0" eaLnBrk="0">
                        <a:lnSpc>
                          <a:spcPct val="98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业园区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62.38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267.6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165.9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"/>
                    </a:p>
                    <a:p>
                      <a:pPr marL="8889" algn="l" rtl="0" eaLnBrk="0">
                        <a:lnSpc>
                          <a:spcPct val="87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endParaRPr lang="KaiTi" altLang="KaiTi" sz="900"/>
                    </a:p>
                    <a:p>
                      <a:pPr marL="6985" algn="l" rtl="0" eaLnBrk="0">
                        <a:lnSpc>
                          <a:spcPct val="100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endParaRPr lang="KaiTi" altLang="KaiTi" sz="900"/>
                    </a:p>
                    <a:p>
                      <a:pPr marL="22225" algn="l" rtl="0" eaLnBrk="0">
                        <a:lnSpc>
                          <a:spcPct val="94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60.81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1.68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-58.2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268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9525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游仙区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27.91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-25.8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1.78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-19.5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6509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高新区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21.97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-13.8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1.98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-12.5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110.5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268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5080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仙海区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1.36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172.8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237.4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9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762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安州区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0.16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</a:tbl>
          </a:graphicData>
        </a:graphic>
      </p:graphicFrame>
      <p:grpSp>
        <p:nvGrpSpPr>
          <p:cNvPr id="30" name="group 30"/>
          <p:cNvGrpSpPr/>
          <p:nvPr/>
        </p:nvGrpSpPr>
        <p:grpSpPr>
          <a:xfrm rot="21600000">
            <a:off x="2921000" y="3593537"/>
            <a:ext cx="1181100" cy="1321699"/>
            <a:chExt cx="1181100" cy="1321699"/>
          </a:xfrm>
        </p:grpSpPr>
        <p:pic>
          <p:nvPicPr>
            <p:cNvPr id="736" name="picture 736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181100" cy="1321699"/>
            </a:xfrm>
            <a:prstGeom prst="rect">
              <a:avLst/>
            </a:prstGeom>
          </p:spPr>
        </p:pic>
        <p:sp>
          <p:nvSpPr>
            <p:cNvPr id="738" name="rect"/>
            <p:cNvSpPr/>
            <p:nvPr/>
          </p:nvSpPr>
          <p:spPr>
            <a:xfrm>
              <a:off x="34423" y="37692"/>
              <a:ext cx="1113932" cy="125515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0" name="textbox 740"/>
            <p:cNvSpPr/>
            <p:nvPr/>
          </p:nvSpPr>
          <p:spPr>
            <a:xfrm>
              <a:off x="77418" y="80697"/>
              <a:ext cx="861694" cy="11207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527"/>
                </a:lnSpc>
              </a:pPr>
              <a:endParaRPr lang="Arial" altLang="Arial" sz="100"/>
            </a:p>
            <a:p>
              <a:pPr marL="53339" algn="l" rtl="0" eaLnBrk="0">
                <a:lnSpc>
                  <a:spcPct val="99000"/>
                </a:lnSpc>
              </a:pP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成交面积(万㎡)</a:t>
              </a:r>
              <a:endParaRPr lang="KaiTi" altLang="KaiTi" sz="900"/>
            </a:p>
            <a:p>
              <a:pPr marL="116839" algn="l" rtl="0" eaLnBrk="0">
                <a:lnSpc>
                  <a:spcPts val="665"/>
                </a:lnSpc>
                <a:spcBef>
                  <a:spcPts val="294"/>
                </a:spcBef>
                <a:tabLst>
                  <a:tab pos="212725"/>
                </a:tabLst>
              </a:pP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	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62-67</a:t>
              </a:r>
              <a:endParaRPr lang="KaiTi" altLang="KaiTi" sz="900"/>
            </a:p>
            <a:p>
              <a:pPr marL="116839" algn="l" rtl="0" eaLnBrk="0">
                <a:lnSpc>
                  <a:spcPts val="1458"/>
                </a:lnSpc>
                <a:spcBef>
                  <a:spcPts val="158"/>
                </a:spcBef>
                <a:tabLst>
                  <a:tab pos="212090"/>
                </a:tabLst>
              </a:pP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	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28-62</a:t>
              </a:r>
              <a:endParaRPr lang="KaiTi" altLang="KaiTi" sz="900"/>
            </a:p>
            <a:p>
              <a:pPr marL="116839" algn="l" rtl="0" eaLnBrk="0">
                <a:lnSpc>
                  <a:spcPts val="1454"/>
                </a:lnSpc>
                <a:spcBef>
                  <a:spcPts val="189"/>
                </a:spcBef>
                <a:tabLst>
                  <a:tab pos="212090"/>
                </a:tabLst>
              </a:pP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	</a:t>
              </a: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22-28</a:t>
              </a:r>
              <a:endParaRPr lang="KaiTi" altLang="KaiTi" sz="900"/>
            </a:p>
            <a:p>
              <a:pPr marL="116839" algn="l" rtl="0" eaLnBrk="0">
                <a:lnSpc>
                  <a:spcPts val="1444"/>
                </a:lnSpc>
                <a:spcBef>
                  <a:spcPts val="193"/>
                </a:spcBef>
                <a:tabLst>
                  <a:tab pos="218440"/>
                </a:tabLst>
              </a:pP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	</a:t>
              </a:r>
              <a:r>
                <a:rPr sz="900" kern="0" spc="-3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1-22</a:t>
              </a:r>
              <a:endParaRPr lang="KaiTi" altLang="KaiTi" sz="900"/>
            </a:p>
            <a:p>
              <a:pPr marL="116839" algn="l" rtl="0" eaLnBrk="0">
                <a:lnSpc>
                  <a:spcPts val="1464"/>
                </a:lnSpc>
                <a:spcBef>
                  <a:spcPts val="206"/>
                </a:spcBef>
                <a:tabLst>
                  <a:tab pos="212090"/>
                </a:tabLst>
              </a:pPr>
              <a:r>
                <a:rPr sz="900" kern="0" spc="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	</a:t>
              </a:r>
              <a:r>
                <a:rPr sz="900" kern="0" spc="-2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0-1</a:t>
              </a:r>
              <a:endParaRPr lang="KaiTi" altLang="KaiTi" sz="900"/>
            </a:p>
          </p:txBody>
        </p:sp>
        <p:sp>
          <p:nvSpPr>
            <p:cNvPr id="742" name="path"/>
            <p:cNvSpPr/>
            <p:nvPr/>
          </p:nvSpPr>
          <p:spPr>
            <a:xfrm>
              <a:off x="90118" y="1083655"/>
              <a:ext cx="104596" cy="104595"/>
            </a:xfrm>
            <a:custGeom>
              <a:rect l="0" t="0" r="0" b="0"/>
              <a:pathLst>
                <a:path w="164" h="164">
                  <a:moveTo>
                    <a:pt x="0" y="82"/>
                  </a:moveTo>
                  <a:cubicBezTo>
                    <a:pt x="0" y="36"/>
                    <a:pt x="36" y="0"/>
                    <a:pt x="82" y="0"/>
                  </a:cubicBezTo>
                  <a:lnTo>
                    <a:pt x="82" y="0"/>
                  </a:lnTo>
                  <a:cubicBezTo>
                    <a:pt x="127" y="0"/>
                    <a:pt x="164" y="36"/>
                    <a:pt x="164" y="82"/>
                  </a:cubicBezTo>
                  <a:lnTo>
                    <a:pt x="164" y="82"/>
                  </a:lnTo>
                  <a:cubicBezTo>
                    <a:pt x="164" y="127"/>
                    <a:pt x="127" y="164"/>
                    <a:pt x="82" y="164"/>
                  </a:cubicBezTo>
                  <a:lnTo>
                    <a:pt x="82" y="164"/>
                  </a:lnTo>
                  <a:cubicBezTo>
                    <a:pt x="36" y="164"/>
                    <a:pt x="0" y="127"/>
                    <a:pt x="0" y="82"/>
                  </a:cubicBezTo>
                </a:path>
              </a:pathLst>
            </a:custGeom>
            <a:solidFill>
              <a:srgbClr val="1A87C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4" name="path"/>
            <p:cNvSpPr/>
            <p:nvPr/>
          </p:nvSpPr>
          <p:spPr>
            <a:xfrm>
              <a:off x="90118" y="874464"/>
              <a:ext cx="104596" cy="104595"/>
            </a:xfrm>
            <a:custGeom>
              <a:rect l="0" t="0" r="0" b="0"/>
              <a:pathLst>
                <a:path w="164" h="164">
                  <a:moveTo>
                    <a:pt x="0" y="82"/>
                  </a:moveTo>
                  <a:cubicBezTo>
                    <a:pt x="0" y="36"/>
                    <a:pt x="36" y="0"/>
                    <a:pt x="82" y="0"/>
                  </a:cubicBezTo>
                  <a:lnTo>
                    <a:pt x="82" y="0"/>
                  </a:lnTo>
                  <a:cubicBezTo>
                    <a:pt x="127" y="0"/>
                    <a:pt x="164" y="36"/>
                    <a:pt x="164" y="82"/>
                  </a:cubicBezTo>
                  <a:lnTo>
                    <a:pt x="164" y="82"/>
                  </a:lnTo>
                  <a:cubicBezTo>
                    <a:pt x="164" y="127"/>
                    <a:pt x="127" y="164"/>
                    <a:pt x="82" y="164"/>
                  </a:cubicBezTo>
                  <a:lnTo>
                    <a:pt x="82" y="164"/>
                  </a:lnTo>
                  <a:cubicBezTo>
                    <a:pt x="36" y="164"/>
                    <a:pt x="0" y="127"/>
                    <a:pt x="0" y="82"/>
                  </a:cubicBezTo>
                </a:path>
              </a:pathLst>
            </a:custGeom>
            <a:solidFill>
              <a:srgbClr val="D1E3F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6" name="path"/>
            <p:cNvSpPr/>
            <p:nvPr/>
          </p:nvSpPr>
          <p:spPr>
            <a:xfrm>
              <a:off x="90118" y="665271"/>
              <a:ext cx="104596" cy="104595"/>
            </a:xfrm>
            <a:custGeom>
              <a:rect l="0" t="0" r="0" b="0"/>
              <a:pathLst>
                <a:path w="164" h="164">
                  <a:moveTo>
                    <a:pt x="0" y="82"/>
                  </a:moveTo>
                  <a:cubicBezTo>
                    <a:pt x="0" y="36"/>
                    <a:pt x="36" y="0"/>
                    <a:pt x="82" y="0"/>
                  </a:cubicBezTo>
                  <a:lnTo>
                    <a:pt x="82" y="0"/>
                  </a:lnTo>
                  <a:cubicBezTo>
                    <a:pt x="127" y="0"/>
                    <a:pt x="164" y="36"/>
                    <a:pt x="164" y="82"/>
                  </a:cubicBezTo>
                  <a:lnTo>
                    <a:pt x="164" y="82"/>
                  </a:lnTo>
                  <a:cubicBezTo>
                    <a:pt x="164" y="127"/>
                    <a:pt x="127" y="164"/>
                    <a:pt x="82" y="164"/>
                  </a:cubicBezTo>
                  <a:lnTo>
                    <a:pt x="82" y="164"/>
                  </a:lnTo>
                  <a:cubicBezTo>
                    <a:pt x="36" y="164"/>
                    <a:pt x="0" y="127"/>
                    <a:pt x="0" y="82"/>
                  </a:cubicBezTo>
                </a:path>
              </a:pathLst>
            </a:custGeom>
            <a:solidFill>
              <a:srgbClr val="F2E7D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8" name="path"/>
            <p:cNvSpPr/>
            <p:nvPr/>
          </p:nvSpPr>
          <p:spPr>
            <a:xfrm>
              <a:off x="90118" y="456077"/>
              <a:ext cx="104596" cy="104596"/>
            </a:xfrm>
            <a:custGeom>
              <a:rect l="0" t="0" r="0" b="0"/>
              <a:pathLst>
                <a:path w="164" h="164">
                  <a:moveTo>
                    <a:pt x="0" y="82"/>
                  </a:moveTo>
                  <a:cubicBezTo>
                    <a:pt x="0" y="36"/>
                    <a:pt x="36" y="0"/>
                    <a:pt x="82" y="0"/>
                  </a:cubicBezTo>
                  <a:lnTo>
                    <a:pt x="82" y="0"/>
                  </a:lnTo>
                  <a:cubicBezTo>
                    <a:pt x="127" y="0"/>
                    <a:pt x="164" y="36"/>
                    <a:pt x="164" y="82"/>
                  </a:cubicBezTo>
                  <a:lnTo>
                    <a:pt x="164" y="82"/>
                  </a:lnTo>
                  <a:cubicBezTo>
                    <a:pt x="164" y="127"/>
                    <a:pt x="127" y="164"/>
                    <a:pt x="82" y="164"/>
                  </a:cubicBezTo>
                  <a:lnTo>
                    <a:pt x="82" y="164"/>
                  </a:lnTo>
                  <a:cubicBezTo>
                    <a:pt x="36" y="164"/>
                    <a:pt x="0" y="127"/>
                    <a:pt x="0" y="82"/>
                  </a:cubicBezTo>
                </a:path>
              </a:pathLst>
            </a:custGeom>
            <a:solidFill>
              <a:srgbClr val="FDC763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0" name="path"/>
            <p:cNvSpPr/>
            <p:nvPr/>
          </p:nvSpPr>
          <p:spPr>
            <a:xfrm>
              <a:off x="90118" y="246885"/>
              <a:ext cx="104596" cy="104596"/>
            </a:xfrm>
            <a:custGeom>
              <a:rect l="0" t="0" r="0" b="0"/>
              <a:pathLst>
                <a:path w="164" h="164">
                  <a:moveTo>
                    <a:pt x="0" y="82"/>
                  </a:moveTo>
                  <a:cubicBezTo>
                    <a:pt x="0" y="36"/>
                    <a:pt x="36" y="0"/>
                    <a:pt x="82" y="0"/>
                  </a:cubicBezTo>
                  <a:lnTo>
                    <a:pt x="82" y="0"/>
                  </a:lnTo>
                  <a:cubicBezTo>
                    <a:pt x="127" y="0"/>
                    <a:pt x="164" y="36"/>
                    <a:pt x="164" y="82"/>
                  </a:cubicBezTo>
                  <a:lnTo>
                    <a:pt x="164" y="82"/>
                  </a:lnTo>
                  <a:cubicBezTo>
                    <a:pt x="164" y="127"/>
                    <a:pt x="127" y="164"/>
                    <a:pt x="82" y="164"/>
                  </a:cubicBezTo>
                  <a:lnTo>
                    <a:pt x="82" y="164"/>
                  </a:lnTo>
                  <a:cubicBezTo>
                    <a:pt x="36" y="164"/>
                    <a:pt x="0" y="127"/>
                    <a:pt x="0" y="82"/>
                  </a:cubicBezTo>
                </a:path>
              </a:pathLst>
            </a:custGeom>
            <a:solidFill>
              <a:srgbClr val="FD511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52" name="textbox 75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54" name="picture 7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6279" y="1795500"/>
            <a:ext cx="3426260" cy="2909112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 rot="21600000">
            <a:off x="4940157" y="2162002"/>
            <a:ext cx="3678446" cy="2542610"/>
            <a:chExt cx="3678446" cy="2542610"/>
          </a:xfrm>
        </p:grpSpPr>
        <p:sp>
          <p:nvSpPr>
            <p:cNvPr id="756" name="path"/>
            <p:cNvSpPr/>
            <p:nvPr/>
          </p:nvSpPr>
          <p:spPr>
            <a:xfrm>
              <a:off x="0" y="0"/>
              <a:ext cx="3678446" cy="2542610"/>
            </a:xfrm>
            <a:custGeom>
              <a:rect l="0" t="0" r="0" b="0"/>
              <a:pathLst>
                <a:path w="5792" h="4004">
                  <a:moveTo>
                    <a:pt x="10" y="3994"/>
                  </a:moveTo>
                  <a:lnTo>
                    <a:pt x="5782" y="3994"/>
                  </a:lnTo>
                  <a:moveTo>
                    <a:pt x="10" y="3940"/>
                  </a:moveTo>
                  <a:lnTo>
                    <a:pt x="10" y="3994"/>
                  </a:lnTo>
                  <a:moveTo>
                    <a:pt x="491" y="3940"/>
                  </a:moveTo>
                  <a:lnTo>
                    <a:pt x="491" y="3994"/>
                  </a:lnTo>
                  <a:moveTo>
                    <a:pt x="972" y="3940"/>
                  </a:moveTo>
                  <a:lnTo>
                    <a:pt x="972" y="3994"/>
                  </a:lnTo>
                  <a:moveTo>
                    <a:pt x="1453" y="3940"/>
                  </a:moveTo>
                  <a:lnTo>
                    <a:pt x="1453" y="3994"/>
                  </a:lnTo>
                  <a:moveTo>
                    <a:pt x="1934" y="3940"/>
                  </a:moveTo>
                  <a:lnTo>
                    <a:pt x="1934" y="3994"/>
                  </a:lnTo>
                  <a:moveTo>
                    <a:pt x="2415" y="3940"/>
                  </a:moveTo>
                  <a:lnTo>
                    <a:pt x="2415" y="3994"/>
                  </a:lnTo>
                  <a:moveTo>
                    <a:pt x="2896" y="3940"/>
                  </a:moveTo>
                  <a:lnTo>
                    <a:pt x="2896" y="3994"/>
                  </a:lnTo>
                  <a:moveTo>
                    <a:pt x="3377" y="3940"/>
                  </a:moveTo>
                  <a:lnTo>
                    <a:pt x="3377" y="3994"/>
                  </a:lnTo>
                  <a:moveTo>
                    <a:pt x="3858" y="3940"/>
                  </a:moveTo>
                  <a:lnTo>
                    <a:pt x="3858" y="3994"/>
                  </a:lnTo>
                  <a:moveTo>
                    <a:pt x="4339" y="3940"/>
                  </a:moveTo>
                  <a:lnTo>
                    <a:pt x="4339" y="3994"/>
                  </a:lnTo>
                  <a:moveTo>
                    <a:pt x="4820" y="3940"/>
                  </a:moveTo>
                  <a:lnTo>
                    <a:pt x="4820" y="3994"/>
                  </a:lnTo>
                  <a:moveTo>
                    <a:pt x="5301" y="3940"/>
                  </a:moveTo>
                  <a:lnTo>
                    <a:pt x="5301" y="3994"/>
                  </a:lnTo>
                  <a:moveTo>
                    <a:pt x="5782" y="3940"/>
                  </a:moveTo>
                  <a:lnTo>
                    <a:pt x="5782" y="3994"/>
                  </a:lnTo>
                  <a:moveTo>
                    <a:pt x="10" y="10"/>
                  </a:moveTo>
                  <a:lnTo>
                    <a:pt x="10" y="3994"/>
                  </a:lnTo>
                  <a:moveTo>
                    <a:pt x="10" y="3994"/>
                  </a:moveTo>
                  <a:lnTo>
                    <a:pt x="64" y="3994"/>
                  </a:lnTo>
                  <a:moveTo>
                    <a:pt x="10" y="3424"/>
                  </a:moveTo>
                  <a:lnTo>
                    <a:pt x="64" y="3424"/>
                  </a:lnTo>
                  <a:moveTo>
                    <a:pt x="10" y="2855"/>
                  </a:moveTo>
                  <a:lnTo>
                    <a:pt x="64" y="2855"/>
                  </a:lnTo>
                  <a:moveTo>
                    <a:pt x="10" y="2286"/>
                  </a:moveTo>
                  <a:lnTo>
                    <a:pt x="64" y="2286"/>
                  </a:lnTo>
                  <a:moveTo>
                    <a:pt x="10" y="1717"/>
                  </a:moveTo>
                  <a:lnTo>
                    <a:pt x="64" y="1717"/>
                  </a:lnTo>
                  <a:moveTo>
                    <a:pt x="10" y="1148"/>
                  </a:moveTo>
                  <a:lnTo>
                    <a:pt x="64" y="1148"/>
                  </a:lnTo>
                  <a:moveTo>
                    <a:pt x="10" y="579"/>
                  </a:moveTo>
                  <a:lnTo>
                    <a:pt x="64" y="579"/>
                  </a:lnTo>
                  <a:moveTo>
                    <a:pt x="10" y="10"/>
                  </a:moveTo>
                  <a:lnTo>
                    <a:pt x="64" y="10"/>
                  </a:lnTo>
                </a:path>
              </a:pathLst>
            </a:custGeom>
            <a:noFill/>
            <a:ln w="12700" cap="flat">
              <a:solidFill>
                <a:srgbClr val="89898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8" name="path"/>
            <p:cNvSpPr/>
            <p:nvPr/>
          </p:nvSpPr>
          <p:spPr>
            <a:xfrm>
              <a:off x="145352" y="211970"/>
              <a:ext cx="3383074" cy="2016326"/>
            </a:xfrm>
            <a:custGeom>
              <a:rect l="0" t="0" r="0" b="0"/>
              <a:pathLst>
                <a:path w="5327" h="3175">
                  <a:moveTo>
                    <a:pt x="21" y="1617"/>
                  </a:moveTo>
                  <a:lnTo>
                    <a:pt x="69" y="1785"/>
                  </a:lnTo>
                  <a:lnTo>
                    <a:pt x="117" y="1976"/>
                  </a:lnTo>
                  <a:lnTo>
                    <a:pt x="165" y="2180"/>
                  </a:lnTo>
                  <a:lnTo>
                    <a:pt x="214" y="2387"/>
                  </a:lnTo>
                  <a:lnTo>
                    <a:pt x="262" y="2588"/>
                  </a:lnTo>
                  <a:lnTo>
                    <a:pt x="310" y="2772"/>
                  </a:lnTo>
                  <a:lnTo>
                    <a:pt x="358" y="2931"/>
                  </a:lnTo>
                  <a:lnTo>
                    <a:pt x="406" y="3054"/>
                  </a:lnTo>
                  <a:lnTo>
                    <a:pt x="454" y="3131"/>
                  </a:lnTo>
                  <a:lnTo>
                    <a:pt x="481" y="3147"/>
                  </a:lnTo>
                  <a:lnTo>
                    <a:pt x="502" y="3153"/>
                  </a:lnTo>
                  <a:lnTo>
                    <a:pt x="523" y="3138"/>
                  </a:lnTo>
                  <a:lnTo>
                    <a:pt x="550" y="3110"/>
                  </a:lnTo>
                  <a:lnTo>
                    <a:pt x="598" y="3006"/>
                  </a:lnTo>
                  <a:lnTo>
                    <a:pt x="647" y="2853"/>
                  </a:lnTo>
                  <a:lnTo>
                    <a:pt x="695" y="2664"/>
                  </a:lnTo>
                  <a:lnTo>
                    <a:pt x="743" y="2450"/>
                  </a:lnTo>
                  <a:lnTo>
                    <a:pt x="791" y="2224"/>
                  </a:lnTo>
                  <a:lnTo>
                    <a:pt x="839" y="1998"/>
                  </a:lnTo>
                  <a:lnTo>
                    <a:pt x="887" y="1785"/>
                  </a:lnTo>
                  <a:lnTo>
                    <a:pt x="935" y="1596"/>
                  </a:lnTo>
                  <a:lnTo>
                    <a:pt x="983" y="1443"/>
                  </a:lnTo>
                  <a:lnTo>
                    <a:pt x="1031" y="1315"/>
                  </a:lnTo>
                  <a:lnTo>
                    <a:pt x="1079" y="1193"/>
                  </a:lnTo>
                  <a:lnTo>
                    <a:pt x="1128" y="1078"/>
                  </a:lnTo>
                  <a:lnTo>
                    <a:pt x="1176" y="970"/>
                  </a:lnTo>
                  <a:lnTo>
                    <a:pt x="1224" y="871"/>
                  </a:lnTo>
                  <a:lnTo>
                    <a:pt x="1272" y="782"/>
                  </a:lnTo>
                  <a:lnTo>
                    <a:pt x="1320" y="704"/>
                  </a:lnTo>
                  <a:lnTo>
                    <a:pt x="1368" y="638"/>
                  </a:lnTo>
                  <a:lnTo>
                    <a:pt x="1416" y="585"/>
                  </a:lnTo>
                  <a:lnTo>
                    <a:pt x="1464" y="547"/>
                  </a:lnTo>
                  <a:lnTo>
                    <a:pt x="1512" y="529"/>
                  </a:lnTo>
                  <a:lnTo>
                    <a:pt x="1561" y="534"/>
                  </a:lnTo>
                  <a:lnTo>
                    <a:pt x="1609" y="559"/>
                  </a:lnTo>
                  <a:lnTo>
                    <a:pt x="1657" y="596"/>
                  </a:lnTo>
                  <a:lnTo>
                    <a:pt x="1705" y="642"/>
                  </a:lnTo>
                  <a:lnTo>
                    <a:pt x="1753" y="691"/>
                  </a:lnTo>
                  <a:lnTo>
                    <a:pt x="1801" y="737"/>
                  </a:lnTo>
                  <a:lnTo>
                    <a:pt x="1849" y="776"/>
                  </a:lnTo>
                  <a:lnTo>
                    <a:pt x="1897" y="803"/>
                  </a:lnTo>
                  <a:lnTo>
                    <a:pt x="1945" y="811"/>
                  </a:lnTo>
                  <a:lnTo>
                    <a:pt x="1994" y="804"/>
                  </a:lnTo>
                  <a:lnTo>
                    <a:pt x="2042" y="789"/>
                  </a:lnTo>
                  <a:lnTo>
                    <a:pt x="2090" y="766"/>
                  </a:lnTo>
                  <a:lnTo>
                    <a:pt x="2138" y="737"/>
                  </a:lnTo>
                  <a:lnTo>
                    <a:pt x="2186" y="702"/>
                  </a:lnTo>
                  <a:lnTo>
                    <a:pt x="2234" y="665"/>
                  </a:lnTo>
                  <a:lnTo>
                    <a:pt x="2282" y="624"/>
                  </a:lnTo>
                  <a:lnTo>
                    <a:pt x="2330" y="583"/>
                  </a:lnTo>
                  <a:lnTo>
                    <a:pt x="2378" y="541"/>
                  </a:lnTo>
                  <a:lnTo>
                    <a:pt x="2426" y="501"/>
                  </a:lnTo>
                  <a:lnTo>
                    <a:pt x="2475" y="454"/>
                  </a:lnTo>
                  <a:lnTo>
                    <a:pt x="2523" y="397"/>
                  </a:lnTo>
                  <a:lnTo>
                    <a:pt x="2571" y="331"/>
                  </a:lnTo>
                  <a:lnTo>
                    <a:pt x="2619" y="263"/>
                  </a:lnTo>
                  <a:lnTo>
                    <a:pt x="2667" y="196"/>
                  </a:lnTo>
                  <a:lnTo>
                    <a:pt x="2715" y="134"/>
                  </a:lnTo>
                  <a:lnTo>
                    <a:pt x="2763" y="82"/>
                  </a:lnTo>
                  <a:lnTo>
                    <a:pt x="2811" y="43"/>
                  </a:lnTo>
                  <a:lnTo>
                    <a:pt x="2859" y="22"/>
                  </a:lnTo>
                  <a:lnTo>
                    <a:pt x="2908" y="23"/>
                  </a:lnTo>
                  <a:lnTo>
                    <a:pt x="2956" y="52"/>
                  </a:lnTo>
                  <a:lnTo>
                    <a:pt x="3004" y="110"/>
                  </a:lnTo>
                  <a:lnTo>
                    <a:pt x="3052" y="189"/>
                  </a:lnTo>
                  <a:lnTo>
                    <a:pt x="3100" y="282"/>
                  </a:lnTo>
                  <a:lnTo>
                    <a:pt x="3148" y="383"/>
                  </a:lnTo>
                  <a:lnTo>
                    <a:pt x="3196" y="485"/>
                  </a:lnTo>
                  <a:lnTo>
                    <a:pt x="3244" y="581"/>
                  </a:lnTo>
                  <a:lnTo>
                    <a:pt x="3292" y="664"/>
                  </a:lnTo>
                  <a:lnTo>
                    <a:pt x="3341" y="728"/>
                  </a:lnTo>
                  <a:lnTo>
                    <a:pt x="3389" y="766"/>
                  </a:lnTo>
                  <a:lnTo>
                    <a:pt x="3437" y="774"/>
                  </a:lnTo>
                  <a:lnTo>
                    <a:pt x="3485" y="758"/>
                  </a:lnTo>
                  <a:lnTo>
                    <a:pt x="3533" y="724"/>
                  </a:lnTo>
                  <a:lnTo>
                    <a:pt x="3581" y="677"/>
                  </a:lnTo>
                  <a:lnTo>
                    <a:pt x="3629" y="625"/>
                  </a:lnTo>
                  <a:lnTo>
                    <a:pt x="3677" y="571"/>
                  </a:lnTo>
                  <a:lnTo>
                    <a:pt x="3725" y="523"/>
                  </a:lnTo>
                  <a:lnTo>
                    <a:pt x="3773" y="486"/>
                  </a:lnTo>
                  <a:lnTo>
                    <a:pt x="3822" y="466"/>
                  </a:lnTo>
                  <a:lnTo>
                    <a:pt x="3870" y="470"/>
                  </a:lnTo>
                  <a:lnTo>
                    <a:pt x="3918" y="499"/>
                  </a:lnTo>
                  <a:lnTo>
                    <a:pt x="3966" y="549"/>
                  </a:lnTo>
                  <a:lnTo>
                    <a:pt x="4014" y="615"/>
                  </a:lnTo>
                  <a:lnTo>
                    <a:pt x="4062" y="692"/>
                  </a:lnTo>
                  <a:lnTo>
                    <a:pt x="4110" y="776"/>
                  </a:lnTo>
                  <a:lnTo>
                    <a:pt x="4158" y="860"/>
                  </a:lnTo>
                  <a:lnTo>
                    <a:pt x="4206" y="939"/>
                  </a:lnTo>
                  <a:lnTo>
                    <a:pt x="4255" y="1009"/>
                  </a:lnTo>
                  <a:lnTo>
                    <a:pt x="4303" y="1065"/>
                  </a:lnTo>
                  <a:lnTo>
                    <a:pt x="4351" y="1101"/>
                  </a:lnTo>
                  <a:lnTo>
                    <a:pt x="4399" y="1120"/>
                  </a:lnTo>
                  <a:lnTo>
                    <a:pt x="4447" y="1127"/>
                  </a:lnTo>
                  <a:lnTo>
                    <a:pt x="4495" y="1125"/>
                  </a:lnTo>
                  <a:lnTo>
                    <a:pt x="4543" y="1114"/>
                  </a:lnTo>
                  <a:lnTo>
                    <a:pt x="4591" y="1097"/>
                  </a:lnTo>
                  <a:lnTo>
                    <a:pt x="4639" y="1074"/>
                  </a:lnTo>
                  <a:lnTo>
                    <a:pt x="4688" y="1048"/>
                  </a:lnTo>
                  <a:lnTo>
                    <a:pt x="4736" y="1020"/>
                  </a:lnTo>
                  <a:lnTo>
                    <a:pt x="4784" y="992"/>
                  </a:lnTo>
                  <a:lnTo>
                    <a:pt x="4832" y="965"/>
                  </a:lnTo>
                  <a:lnTo>
                    <a:pt x="4880" y="936"/>
                  </a:lnTo>
                  <a:lnTo>
                    <a:pt x="4928" y="904"/>
                  </a:lnTo>
                  <a:lnTo>
                    <a:pt x="4976" y="868"/>
                  </a:lnTo>
                  <a:lnTo>
                    <a:pt x="5024" y="829"/>
                  </a:lnTo>
                  <a:lnTo>
                    <a:pt x="5072" y="788"/>
                  </a:lnTo>
                  <a:lnTo>
                    <a:pt x="5120" y="746"/>
                  </a:lnTo>
                  <a:lnTo>
                    <a:pt x="5169" y="704"/>
                  </a:lnTo>
                  <a:lnTo>
                    <a:pt x="5217" y="661"/>
                  </a:lnTo>
                  <a:lnTo>
                    <a:pt x="5265" y="620"/>
                  </a:lnTo>
                  <a:lnTo>
                    <a:pt x="5313" y="581"/>
                  </a:lnTo>
                </a:path>
              </a:pathLst>
            </a:custGeom>
            <a:noFill/>
            <a:ln w="2857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0" name="path"/>
            <p:cNvSpPr/>
            <p:nvPr/>
          </p:nvSpPr>
          <p:spPr>
            <a:xfrm>
              <a:off x="109877" y="177601"/>
              <a:ext cx="3458691" cy="2086211"/>
            </a:xfrm>
            <a:custGeom>
              <a:rect l="0" t="0" r="0" b="0"/>
              <a:pathLst>
                <a:path w="5446" h="3285">
                  <a:moveTo>
                    <a:pt x="147" y="1671"/>
                  </a:moveTo>
                  <a:lnTo>
                    <a:pt x="141" y="1698"/>
                  </a:lnTo>
                  <a:lnTo>
                    <a:pt x="126" y="1720"/>
                  </a:lnTo>
                  <a:lnTo>
                    <a:pt x="104" y="1735"/>
                  </a:lnTo>
                  <a:lnTo>
                    <a:pt x="77" y="1741"/>
                  </a:lnTo>
                  <a:lnTo>
                    <a:pt x="50" y="1735"/>
                  </a:lnTo>
                  <a:lnTo>
                    <a:pt x="28" y="1720"/>
                  </a:lnTo>
                  <a:lnTo>
                    <a:pt x="13" y="1698"/>
                  </a:lnTo>
                  <a:lnTo>
                    <a:pt x="7" y="1671"/>
                  </a:lnTo>
                  <a:lnTo>
                    <a:pt x="13" y="1643"/>
                  </a:lnTo>
                  <a:lnTo>
                    <a:pt x="28" y="1621"/>
                  </a:lnTo>
                  <a:lnTo>
                    <a:pt x="50" y="1606"/>
                  </a:lnTo>
                  <a:lnTo>
                    <a:pt x="77" y="1601"/>
                  </a:lnTo>
                  <a:lnTo>
                    <a:pt x="104" y="1606"/>
                  </a:lnTo>
                  <a:lnTo>
                    <a:pt x="126" y="1621"/>
                  </a:lnTo>
                  <a:lnTo>
                    <a:pt x="141" y="1643"/>
                  </a:lnTo>
                  <a:lnTo>
                    <a:pt x="147" y="1671"/>
                  </a:lnTo>
                  <a:close/>
                  <a:lnTo>
                    <a:pt x="147" y="1671"/>
                  </a:lnTo>
                  <a:close/>
                </a:path>
                <a:path w="5446" h="3285">
                  <a:moveTo>
                    <a:pt x="628" y="3207"/>
                  </a:moveTo>
                  <a:lnTo>
                    <a:pt x="623" y="3235"/>
                  </a:lnTo>
                  <a:lnTo>
                    <a:pt x="608" y="3257"/>
                  </a:lnTo>
                  <a:lnTo>
                    <a:pt x="585" y="3272"/>
                  </a:lnTo>
                  <a:lnTo>
                    <a:pt x="558" y="3277"/>
                  </a:lnTo>
                  <a:lnTo>
                    <a:pt x="531" y="3272"/>
                  </a:lnTo>
                  <a:lnTo>
                    <a:pt x="509" y="3257"/>
                  </a:lnTo>
                  <a:lnTo>
                    <a:pt x="494" y="3235"/>
                  </a:lnTo>
                  <a:lnTo>
                    <a:pt x="488" y="3207"/>
                  </a:lnTo>
                  <a:lnTo>
                    <a:pt x="494" y="3180"/>
                  </a:lnTo>
                  <a:lnTo>
                    <a:pt x="509" y="3158"/>
                  </a:lnTo>
                  <a:lnTo>
                    <a:pt x="531" y="3143"/>
                  </a:lnTo>
                  <a:lnTo>
                    <a:pt x="558" y="3137"/>
                  </a:lnTo>
                  <a:lnTo>
                    <a:pt x="585" y="3143"/>
                  </a:lnTo>
                  <a:lnTo>
                    <a:pt x="608" y="3158"/>
                  </a:lnTo>
                  <a:lnTo>
                    <a:pt x="623" y="3180"/>
                  </a:lnTo>
                  <a:lnTo>
                    <a:pt x="628" y="3207"/>
                  </a:lnTo>
                  <a:close/>
                  <a:lnTo>
                    <a:pt x="628" y="3207"/>
                  </a:lnTo>
                  <a:close/>
                </a:path>
                <a:path w="5446" h="3285">
                  <a:moveTo>
                    <a:pt x="1109" y="1497"/>
                  </a:moveTo>
                  <a:lnTo>
                    <a:pt x="1104" y="1524"/>
                  </a:lnTo>
                  <a:lnTo>
                    <a:pt x="1089" y="1547"/>
                  </a:lnTo>
                  <a:lnTo>
                    <a:pt x="1066" y="1562"/>
                  </a:lnTo>
                  <a:lnTo>
                    <a:pt x="1039" y="1567"/>
                  </a:lnTo>
                  <a:lnTo>
                    <a:pt x="1012" y="1562"/>
                  </a:lnTo>
                  <a:lnTo>
                    <a:pt x="990" y="1547"/>
                  </a:lnTo>
                  <a:lnTo>
                    <a:pt x="975" y="1524"/>
                  </a:lnTo>
                  <a:lnTo>
                    <a:pt x="969" y="1497"/>
                  </a:lnTo>
                  <a:lnTo>
                    <a:pt x="975" y="1470"/>
                  </a:lnTo>
                  <a:lnTo>
                    <a:pt x="990" y="1448"/>
                  </a:lnTo>
                  <a:lnTo>
                    <a:pt x="1012" y="1433"/>
                  </a:lnTo>
                  <a:lnTo>
                    <a:pt x="1039" y="1427"/>
                  </a:lnTo>
                  <a:lnTo>
                    <a:pt x="1066" y="1433"/>
                  </a:lnTo>
                  <a:lnTo>
                    <a:pt x="1089" y="1448"/>
                  </a:lnTo>
                  <a:lnTo>
                    <a:pt x="1104" y="1470"/>
                  </a:lnTo>
                  <a:lnTo>
                    <a:pt x="1109" y="1497"/>
                  </a:lnTo>
                  <a:close/>
                  <a:lnTo>
                    <a:pt x="1109" y="1497"/>
                  </a:lnTo>
                  <a:close/>
                </a:path>
                <a:path w="5446" h="3285">
                  <a:moveTo>
                    <a:pt x="1590" y="601"/>
                  </a:moveTo>
                  <a:lnTo>
                    <a:pt x="1585" y="628"/>
                  </a:lnTo>
                  <a:lnTo>
                    <a:pt x="1570" y="650"/>
                  </a:lnTo>
                  <a:lnTo>
                    <a:pt x="1547" y="665"/>
                  </a:lnTo>
                  <a:lnTo>
                    <a:pt x="1520" y="671"/>
                  </a:lnTo>
                  <a:lnTo>
                    <a:pt x="1493" y="665"/>
                  </a:lnTo>
                  <a:lnTo>
                    <a:pt x="1471" y="650"/>
                  </a:lnTo>
                  <a:lnTo>
                    <a:pt x="1456" y="628"/>
                  </a:lnTo>
                  <a:lnTo>
                    <a:pt x="1450" y="601"/>
                  </a:lnTo>
                  <a:lnTo>
                    <a:pt x="1456" y="573"/>
                  </a:lnTo>
                  <a:lnTo>
                    <a:pt x="1471" y="551"/>
                  </a:lnTo>
                  <a:lnTo>
                    <a:pt x="1493" y="536"/>
                  </a:lnTo>
                  <a:lnTo>
                    <a:pt x="1520" y="531"/>
                  </a:lnTo>
                  <a:lnTo>
                    <a:pt x="1547" y="536"/>
                  </a:lnTo>
                  <a:lnTo>
                    <a:pt x="1570" y="551"/>
                  </a:lnTo>
                  <a:lnTo>
                    <a:pt x="1585" y="573"/>
                  </a:lnTo>
                  <a:lnTo>
                    <a:pt x="1590" y="601"/>
                  </a:lnTo>
                  <a:close/>
                  <a:lnTo>
                    <a:pt x="1590" y="601"/>
                  </a:lnTo>
                  <a:close/>
                </a:path>
                <a:path w="5446" h="3285">
                  <a:moveTo>
                    <a:pt x="2071" y="865"/>
                  </a:moveTo>
                  <a:lnTo>
                    <a:pt x="2066" y="893"/>
                  </a:lnTo>
                  <a:lnTo>
                    <a:pt x="2051" y="915"/>
                  </a:lnTo>
                  <a:lnTo>
                    <a:pt x="2029" y="930"/>
                  </a:lnTo>
                  <a:lnTo>
                    <a:pt x="2001" y="935"/>
                  </a:lnTo>
                  <a:lnTo>
                    <a:pt x="1974" y="930"/>
                  </a:lnTo>
                  <a:lnTo>
                    <a:pt x="1952" y="915"/>
                  </a:lnTo>
                  <a:lnTo>
                    <a:pt x="1937" y="893"/>
                  </a:lnTo>
                  <a:lnTo>
                    <a:pt x="1931" y="865"/>
                  </a:lnTo>
                  <a:lnTo>
                    <a:pt x="1937" y="838"/>
                  </a:lnTo>
                  <a:lnTo>
                    <a:pt x="1952" y="816"/>
                  </a:lnTo>
                  <a:lnTo>
                    <a:pt x="1974" y="801"/>
                  </a:lnTo>
                  <a:lnTo>
                    <a:pt x="2001" y="795"/>
                  </a:lnTo>
                  <a:lnTo>
                    <a:pt x="2029" y="801"/>
                  </a:lnTo>
                  <a:lnTo>
                    <a:pt x="2051" y="816"/>
                  </a:lnTo>
                  <a:lnTo>
                    <a:pt x="2066" y="838"/>
                  </a:lnTo>
                  <a:lnTo>
                    <a:pt x="2071" y="865"/>
                  </a:lnTo>
                  <a:close/>
                  <a:lnTo>
                    <a:pt x="2071" y="865"/>
                  </a:lnTo>
                  <a:close/>
                </a:path>
                <a:path w="5446" h="3285">
                  <a:moveTo>
                    <a:pt x="2552" y="555"/>
                  </a:moveTo>
                  <a:lnTo>
                    <a:pt x="2547" y="582"/>
                  </a:lnTo>
                  <a:lnTo>
                    <a:pt x="2532" y="605"/>
                  </a:lnTo>
                  <a:lnTo>
                    <a:pt x="2510" y="620"/>
                  </a:lnTo>
                  <a:lnTo>
                    <a:pt x="2482" y="625"/>
                  </a:lnTo>
                  <a:lnTo>
                    <a:pt x="2455" y="620"/>
                  </a:lnTo>
                  <a:lnTo>
                    <a:pt x="2433" y="605"/>
                  </a:lnTo>
                  <a:lnTo>
                    <a:pt x="2418" y="582"/>
                  </a:lnTo>
                  <a:lnTo>
                    <a:pt x="2412" y="555"/>
                  </a:lnTo>
                  <a:lnTo>
                    <a:pt x="2418" y="528"/>
                  </a:lnTo>
                  <a:lnTo>
                    <a:pt x="2433" y="506"/>
                  </a:lnTo>
                  <a:lnTo>
                    <a:pt x="2455" y="491"/>
                  </a:lnTo>
                  <a:lnTo>
                    <a:pt x="2482" y="485"/>
                  </a:lnTo>
                  <a:lnTo>
                    <a:pt x="2510" y="491"/>
                  </a:lnTo>
                  <a:lnTo>
                    <a:pt x="2532" y="506"/>
                  </a:lnTo>
                  <a:lnTo>
                    <a:pt x="2547" y="528"/>
                  </a:lnTo>
                  <a:lnTo>
                    <a:pt x="2552" y="555"/>
                  </a:lnTo>
                  <a:close/>
                  <a:lnTo>
                    <a:pt x="2552" y="555"/>
                  </a:lnTo>
                  <a:close/>
                </a:path>
                <a:path w="5446" h="3285">
                  <a:moveTo>
                    <a:pt x="3033" y="77"/>
                  </a:moveTo>
                  <a:lnTo>
                    <a:pt x="3028" y="104"/>
                  </a:lnTo>
                  <a:lnTo>
                    <a:pt x="3013" y="126"/>
                  </a:lnTo>
                  <a:lnTo>
                    <a:pt x="2991" y="141"/>
                  </a:lnTo>
                  <a:lnTo>
                    <a:pt x="2963" y="147"/>
                  </a:lnTo>
                  <a:lnTo>
                    <a:pt x="2936" y="141"/>
                  </a:lnTo>
                  <a:lnTo>
                    <a:pt x="2914" y="126"/>
                  </a:lnTo>
                  <a:lnTo>
                    <a:pt x="2899" y="104"/>
                  </a:lnTo>
                  <a:lnTo>
                    <a:pt x="2893" y="77"/>
                  </a:lnTo>
                  <a:lnTo>
                    <a:pt x="2899" y="50"/>
                  </a:lnTo>
                  <a:lnTo>
                    <a:pt x="2914" y="28"/>
                  </a:lnTo>
                  <a:lnTo>
                    <a:pt x="2936" y="13"/>
                  </a:lnTo>
                  <a:lnTo>
                    <a:pt x="2963" y="7"/>
                  </a:lnTo>
                  <a:lnTo>
                    <a:pt x="2991" y="13"/>
                  </a:lnTo>
                  <a:lnTo>
                    <a:pt x="3013" y="28"/>
                  </a:lnTo>
                  <a:lnTo>
                    <a:pt x="3028" y="50"/>
                  </a:lnTo>
                  <a:lnTo>
                    <a:pt x="3033" y="77"/>
                  </a:lnTo>
                  <a:close/>
                  <a:lnTo>
                    <a:pt x="3033" y="77"/>
                  </a:lnTo>
                  <a:close/>
                </a:path>
                <a:path w="5446" h="3285">
                  <a:moveTo>
                    <a:pt x="3514" y="820"/>
                  </a:moveTo>
                  <a:lnTo>
                    <a:pt x="3509" y="847"/>
                  </a:lnTo>
                  <a:lnTo>
                    <a:pt x="3494" y="869"/>
                  </a:lnTo>
                  <a:lnTo>
                    <a:pt x="3472" y="884"/>
                  </a:lnTo>
                  <a:lnTo>
                    <a:pt x="3444" y="890"/>
                  </a:lnTo>
                  <a:lnTo>
                    <a:pt x="3417" y="884"/>
                  </a:lnTo>
                  <a:lnTo>
                    <a:pt x="3395" y="869"/>
                  </a:lnTo>
                  <a:lnTo>
                    <a:pt x="3380" y="847"/>
                  </a:lnTo>
                  <a:lnTo>
                    <a:pt x="3374" y="820"/>
                  </a:lnTo>
                  <a:lnTo>
                    <a:pt x="3380" y="793"/>
                  </a:lnTo>
                  <a:lnTo>
                    <a:pt x="3395" y="770"/>
                  </a:lnTo>
                  <a:lnTo>
                    <a:pt x="3417" y="755"/>
                  </a:lnTo>
                  <a:lnTo>
                    <a:pt x="3444" y="750"/>
                  </a:lnTo>
                  <a:lnTo>
                    <a:pt x="3472" y="755"/>
                  </a:lnTo>
                  <a:lnTo>
                    <a:pt x="3494" y="770"/>
                  </a:lnTo>
                  <a:lnTo>
                    <a:pt x="3509" y="793"/>
                  </a:lnTo>
                  <a:lnTo>
                    <a:pt x="3514" y="820"/>
                  </a:lnTo>
                  <a:close/>
                  <a:lnTo>
                    <a:pt x="3514" y="820"/>
                  </a:lnTo>
                  <a:close/>
                </a:path>
                <a:path w="5446" h="3285">
                  <a:moveTo>
                    <a:pt x="3996" y="524"/>
                  </a:moveTo>
                  <a:lnTo>
                    <a:pt x="3990" y="551"/>
                  </a:lnTo>
                  <a:lnTo>
                    <a:pt x="3975" y="573"/>
                  </a:lnTo>
                  <a:lnTo>
                    <a:pt x="3953" y="588"/>
                  </a:lnTo>
                  <a:lnTo>
                    <a:pt x="3926" y="594"/>
                  </a:lnTo>
                  <a:lnTo>
                    <a:pt x="3898" y="588"/>
                  </a:lnTo>
                  <a:lnTo>
                    <a:pt x="3876" y="573"/>
                  </a:lnTo>
                  <a:lnTo>
                    <a:pt x="3861" y="551"/>
                  </a:lnTo>
                  <a:lnTo>
                    <a:pt x="3856" y="524"/>
                  </a:lnTo>
                  <a:lnTo>
                    <a:pt x="3861" y="497"/>
                  </a:lnTo>
                  <a:lnTo>
                    <a:pt x="3876" y="474"/>
                  </a:lnTo>
                  <a:lnTo>
                    <a:pt x="3898" y="459"/>
                  </a:lnTo>
                  <a:lnTo>
                    <a:pt x="3926" y="454"/>
                  </a:lnTo>
                  <a:lnTo>
                    <a:pt x="3953" y="459"/>
                  </a:lnTo>
                  <a:lnTo>
                    <a:pt x="3975" y="474"/>
                  </a:lnTo>
                  <a:lnTo>
                    <a:pt x="3990" y="497"/>
                  </a:lnTo>
                  <a:lnTo>
                    <a:pt x="3996" y="524"/>
                  </a:lnTo>
                  <a:close/>
                  <a:lnTo>
                    <a:pt x="3996" y="524"/>
                  </a:lnTo>
                  <a:close/>
                </a:path>
                <a:path w="5446" h="3285">
                  <a:moveTo>
                    <a:pt x="4477" y="1156"/>
                  </a:moveTo>
                  <a:lnTo>
                    <a:pt x="4471" y="1183"/>
                  </a:lnTo>
                  <a:lnTo>
                    <a:pt x="4456" y="1205"/>
                  </a:lnTo>
                  <a:lnTo>
                    <a:pt x="4434" y="1220"/>
                  </a:lnTo>
                  <a:lnTo>
                    <a:pt x="4407" y="1226"/>
                  </a:lnTo>
                  <a:lnTo>
                    <a:pt x="4379" y="1220"/>
                  </a:lnTo>
                  <a:lnTo>
                    <a:pt x="4357" y="1205"/>
                  </a:lnTo>
                  <a:lnTo>
                    <a:pt x="4342" y="1183"/>
                  </a:lnTo>
                  <a:lnTo>
                    <a:pt x="4337" y="1156"/>
                  </a:lnTo>
                  <a:lnTo>
                    <a:pt x="4342" y="1128"/>
                  </a:lnTo>
                  <a:lnTo>
                    <a:pt x="4357" y="1106"/>
                  </a:lnTo>
                  <a:lnTo>
                    <a:pt x="4379" y="1091"/>
                  </a:lnTo>
                  <a:lnTo>
                    <a:pt x="4407" y="1086"/>
                  </a:lnTo>
                  <a:lnTo>
                    <a:pt x="4434" y="1091"/>
                  </a:lnTo>
                  <a:lnTo>
                    <a:pt x="4456" y="1106"/>
                  </a:lnTo>
                  <a:lnTo>
                    <a:pt x="4471" y="1128"/>
                  </a:lnTo>
                  <a:lnTo>
                    <a:pt x="4477" y="1156"/>
                  </a:lnTo>
                  <a:close/>
                  <a:lnTo>
                    <a:pt x="4477" y="1156"/>
                  </a:lnTo>
                  <a:close/>
                </a:path>
                <a:path w="5446" h="3285">
                  <a:moveTo>
                    <a:pt x="4958" y="1019"/>
                  </a:moveTo>
                  <a:lnTo>
                    <a:pt x="4952" y="1046"/>
                  </a:lnTo>
                  <a:lnTo>
                    <a:pt x="4937" y="1068"/>
                  </a:lnTo>
                  <a:lnTo>
                    <a:pt x="4915" y="1083"/>
                  </a:lnTo>
                  <a:lnTo>
                    <a:pt x="4888" y="1089"/>
                  </a:lnTo>
                  <a:lnTo>
                    <a:pt x="4860" y="1083"/>
                  </a:lnTo>
                  <a:lnTo>
                    <a:pt x="4838" y="1068"/>
                  </a:lnTo>
                  <a:lnTo>
                    <a:pt x="4823" y="1046"/>
                  </a:lnTo>
                  <a:lnTo>
                    <a:pt x="4818" y="1019"/>
                  </a:lnTo>
                  <a:lnTo>
                    <a:pt x="4823" y="992"/>
                  </a:lnTo>
                  <a:lnTo>
                    <a:pt x="4838" y="969"/>
                  </a:lnTo>
                  <a:lnTo>
                    <a:pt x="4860" y="954"/>
                  </a:lnTo>
                  <a:lnTo>
                    <a:pt x="4888" y="949"/>
                  </a:lnTo>
                  <a:lnTo>
                    <a:pt x="4915" y="954"/>
                  </a:lnTo>
                  <a:lnTo>
                    <a:pt x="4937" y="969"/>
                  </a:lnTo>
                  <a:lnTo>
                    <a:pt x="4952" y="992"/>
                  </a:lnTo>
                  <a:lnTo>
                    <a:pt x="4958" y="1019"/>
                  </a:lnTo>
                  <a:close/>
                  <a:lnTo>
                    <a:pt x="4958" y="1019"/>
                  </a:lnTo>
                  <a:close/>
                </a:path>
                <a:path w="5446" h="3285">
                  <a:moveTo>
                    <a:pt x="5439" y="635"/>
                  </a:moveTo>
                  <a:lnTo>
                    <a:pt x="5433" y="662"/>
                  </a:lnTo>
                  <a:lnTo>
                    <a:pt x="5418" y="684"/>
                  </a:lnTo>
                  <a:lnTo>
                    <a:pt x="5396" y="699"/>
                  </a:lnTo>
                  <a:lnTo>
                    <a:pt x="5369" y="705"/>
                  </a:lnTo>
                  <a:lnTo>
                    <a:pt x="5342" y="699"/>
                  </a:lnTo>
                  <a:lnTo>
                    <a:pt x="5319" y="684"/>
                  </a:lnTo>
                  <a:lnTo>
                    <a:pt x="5304" y="662"/>
                  </a:lnTo>
                  <a:lnTo>
                    <a:pt x="5299" y="635"/>
                  </a:lnTo>
                  <a:lnTo>
                    <a:pt x="5304" y="608"/>
                  </a:lnTo>
                  <a:lnTo>
                    <a:pt x="5319" y="585"/>
                  </a:lnTo>
                  <a:lnTo>
                    <a:pt x="5342" y="570"/>
                  </a:lnTo>
                  <a:lnTo>
                    <a:pt x="5369" y="565"/>
                  </a:lnTo>
                  <a:lnTo>
                    <a:pt x="5396" y="570"/>
                  </a:lnTo>
                  <a:lnTo>
                    <a:pt x="5418" y="585"/>
                  </a:lnTo>
                  <a:lnTo>
                    <a:pt x="5433" y="608"/>
                  </a:lnTo>
                  <a:lnTo>
                    <a:pt x="5439" y="635"/>
                  </a:lnTo>
                  <a:close/>
                  <a:lnTo>
                    <a:pt x="5439" y="635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2" name="path"/>
            <p:cNvSpPr/>
            <p:nvPr/>
          </p:nvSpPr>
          <p:spPr>
            <a:xfrm>
              <a:off x="147558" y="226500"/>
              <a:ext cx="1247078" cy="928746"/>
            </a:xfrm>
            <a:custGeom>
              <a:rect l="0" t="0" r="0" b="0"/>
              <a:pathLst>
                <a:path w="1963" h="1462">
                  <a:moveTo>
                    <a:pt x="18" y="848"/>
                  </a:moveTo>
                  <a:lnTo>
                    <a:pt x="66" y="914"/>
                  </a:lnTo>
                  <a:lnTo>
                    <a:pt x="114" y="991"/>
                  </a:lnTo>
                  <a:lnTo>
                    <a:pt x="162" y="1075"/>
                  </a:lnTo>
                  <a:lnTo>
                    <a:pt x="210" y="1161"/>
                  </a:lnTo>
                  <a:lnTo>
                    <a:pt x="258" y="1243"/>
                  </a:lnTo>
                  <a:lnTo>
                    <a:pt x="306" y="1317"/>
                  </a:lnTo>
                  <a:lnTo>
                    <a:pt x="354" y="1378"/>
                  </a:lnTo>
                  <a:lnTo>
                    <a:pt x="403" y="1420"/>
                  </a:lnTo>
                  <a:lnTo>
                    <a:pt x="451" y="1440"/>
                  </a:lnTo>
                  <a:lnTo>
                    <a:pt x="499" y="1431"/>
                  </a:lnTo>
                  <a:lnTo>
                    <a:pt x="547" y="1388"/>
                  </a:lnTo>
                  <a:lnTo>
                    <a:pt x="595" y="1312"/>
                  </a:lnTo>
                  <a:lnTo>
                    <a:pt x="643" y="1209"/>
                  </a:lnTo>
                  <a:lnTo>
                    <a:pt x="691" y="1088"/>
                  </a:lnTo>
                  <a:lnTo>
                    <a:pt x="739" y="955"/>
                  </a:lnTo>
                  <a:lnTo>
                    <a:pt x="787" y="817"/>
                  </a:lnTo>
                  <a:lnTo>
                    <a:pt x="835" y="682"/>
                  </a:lnTo>
                  <a:lnTo>
                    <a:pt x="884" y="557"/>
                  </a:lnTo>
                  <a:lnTo>
                    <a:pt x="932" y="449"/>
                  </a:lnTo>
                  <a:lnTo>
                    <a:pt x="980" y="364"/>
                  </a:lnTo>
                  <a:lnTo>
                    <a:pt x="1028" y="297"/>
                  </a:lnTo>
                  <a:lnTo>
                    <a:pt x="1076" y="235"/>
                  </a:lnTo>
                  <a:lnTo>
                    <a:pt x="1124" y="179"/>
                  </a:lnTo>
                  <a:lnTo>
                    <a:pt x="1172" y="130"/>
                  </a:lnTo>
                  <a:lnTo>
                    <a:pt x="1220" y="89"/>
                  </a:lnTo>
                  <a:lnTo>
                    <a:pt x="1268" y="56"/>
                  </a:lnTo>
                  <a:lnTo>
                    <a:pt x="1317" y="34"/>
                  </a:lnTo>
                  <a:lnTo>
                    <a:pt x="1365" y="22"/>
                  </a:lnTo>
                  <a:lnTo>
                    <a:pt x="1413" y="22"/>
                  </a:lnTo>
                  <a:lnTo>
                    <a:pt x="1461" y="34"/>
                  </a:lnTo>
                  <a:lnTo>
                    <a:pt x="1498" y="53"/>
                  </a:lnTo>
                  <a:lnTo>
                    <a:pt x="1543" y="84"/>
                  </a:lnTo>
                  <a:lnTo>
                    <a:pt x="1592" y="127"/>
                  </a:lnTo>
                  <a:lnTo>
                    <a:pt x="1646" y="181"/>
                  </a:lnTo>
                  <a:lnTo>
                    <a:pt x="1701" y="247"/>
                  </a:lnTo>
                  <a:lnTo>
                    <a:pt x="1757" y="324"/>
                  </a:lnTo>
                  <a:lnTo>
                    <a:pt x="1810" y="412"/>
                  </a:lnTo>
                  <a:lnTo>
                    <a:pt x="1860" y="510"/>
                  </a:lnTo>
                  <a:lnTo>
                    <a:pt x="1905" y="619"/>
                  </a:lnTo>
                  <a:lnTo>
                    <a:pt x="1942" y="737"/>
                  </a:lnTo>
                </a:path>
              </a:pathLst>
            </a:custGeom>
            <a:noFill/>
            <a:ln w="2857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4" name="path"/>
            <p:cNvSpPr/>
            <p:nvPr/>
          </p:nvSpPr>
          <p:spPr>
            <a:xfrm>
              <a:off x="109877" y="199286"/>
              <a:ext cx="1320340" cy="985700"/>
            </a:xfrm>
            <a:custGeom>
              <a:rect l="0" t="0" r="0" b="0"/>
              <a:pathLst>
                <a:path w="2079" h="1552">
                  <a:moveTo>
                    <a:pt x="147" y="891"/>
                  </a:moveTo>
                  <a:lnTo>
                    <a:pt x="141" y="918"/>
                  </a:lnTo>
                  <a:lnTo>
                    <a:pt x="126" y="940"/>
                  </a:lnTo>
                  <a:lnTo>
                    <a:pt x="104" y="955"/>
                  </a:lnTo>
                  <a:lnTo>
                    <a:pt x="77" y="961"/>
                  </a:lnTo>
                  <a:lnTo>
                    <a:pt x="50" y="955"/>
                  </a:lnTo>
                  <a:lnTo>
                    <a:pt x="28" y="940"/>
                  </a:lnTo>
                  <a:lnTo>
                    <a:pt x="13" y="918"/>
                  </a:lnTo>
                  <a:lnTo>
                    <a:pt x="7" y="891"/>
                  </a:lnTo>
                  <a:lnTo>
                    <a:pt x="13" y="864"/>
                  </a:lnTo>
                  <a:lnTo>
                    <a:pt x="28" y="841"/>
                  </a:lnTo>
                  <a:lnTo>
                    <a:pt x="50" y="826"/>
                  </a:lnTo>
                  <a:lnTo>
                    <a:pt x="77" y="821"/>
                  </a:lnTo>
                  <a:lnTo>
                    <a:pt x="104" y="826"/>
                  </a:lnTo>
                  <a:lnTo>
                    <a:pt x="126" y="841"/>
                  </a:lnTo>
                  <a:lnTo>
                    <a:pt x="141" y="864"/>
                  </a:lnTo>
                  <a:lnTo>
                    <a:pt x="147" y="891"/>
                  </a:lnTo>
                  <a:close/>
                  <a:lnTo>
                    <a:pt x="147" y="891"/>
                  </a:lnTo>
                  <a:close/>
                </a:path>
                <a:path w="2079" h="1552">
                  <a:moveTo>
                    <a:pt x="628" y="1474"/>
                  </a:moveTo>
                  <a:lnTo>
                    <a:pt x="623" y="1502"/>
                  </a:lnTo>
                  <a:lnTo>
                    <a:pt x="608" y="1524"/>
                  </a:lnTo>
                  <a:lnTo>
                    <a:pt x="585" y="1539"/>
                  </a:lnTo>
                  <a:lnTo>
                    <a:pt x="558" y="1544"/>
                  </a:lnTo>
                  <a:lnTo>
                    <a:pt x="531" y="1539"/>
                  </a:lnTo>
                  <a:lnTo>
                    <a:pt x="509" y="1524"/>
                  </a:lnTo>
                  <a:lnTo>
                    <a:pt x="494" y="1502"/>
                  </a:lnTo>
                  <a:lnTo>
                    <a:pt x="488" y="1474"/>
                  </a:lnTo>
                  <a:lnTo>
                    <a:pt x="494" y="1447"/>
                  </a:lnTo>
                  <a:lnTo>
                    <a:pt x="509" y="1425"/>
                  </a:lnTo>
                  <a:lnTo>
                    <a:pt x="531" y="1410"/>
                  </a:lnTo>
                  <a:lnTo>
                    <a:pt x="558" y="1404"/>
                  </a:lnTo>
                  <a:lnTo>
                    <a:pt x="585" y="1410"/>
                  </a:lnTo>
                  <a:lnTo>
                    <a:pt x="608" y="1425"/>
                  </a:lnTo>
                  <a:lnTo>
                    <a:pt x="623" y="1447"/>
                  </a:lnTo>
                  <a:lnTo>
                    <a:pt x="628" y="1474"/>
                  </a:lnTo>
                  <a:close/>
                  <a:lnTo>
                    <a:pt x="628" y="1474"/>
                  </a:lnTo>
                  <a:close/>
                </a:path>
                <a:path w="2079" h="1552">
                  <a:moveTo>
                    <a:pt x="1109" y="407"/>
                  </a:moveTo>
                  <a:lnTo>
                    <a:pt x="1104" y="434"/>
                  </a:lnTo>
                  <a:lnTo>
                    <a:pt x="1089" y="457"/>
                  </a:lnTo>
                  <a:lnTo>
                    <a:pt x="1066" y="472"/>
                  </a:lnTo>
                  <a:lnTo>
                    <a:pt x="1039" y="477"/>
                  </a:lnTo>
                  <a:lnTo>
                    <a:pt x="1012" y="472"/>
                  </a:lnTo>
                  <a:lnTo>
                    <a:pt x="990" y="457"/>
                  </a:lnTo>
                  <a:lnTo>
                    <a:pt x="975" y="434"/>
                  </a:lnTo>
                  <a:lnTo>
                    <a:pt x="969" y="407"/>
                  </a:lnTo>
                  <a:lnTo>
                    <a:pt x="975" y="380"/>
                  </a:lnTo>
                  <a:lnTo>
                    <a:pt x="990" y="358"/>
                  </a:lnTo>
                  <a:lnTo>
                    <a:pt x="1012" y="343"/>
                  </a:lnTo>
                  <a:lnTo>
                    <a:pt x="1039" y="337"/>
                  </a:lnTo>
                  <a:lnTo>
                    <a:pt x="1066" y="343"/>
                  </a:lnTo>
                  <a:lnTo>
                    <a:pt x="1089" y="358"/>
                  </a:lnTo>
                  <a:lnTo>
                    <a:pt x="1104" y="380"/>
                  </a:lnTo>
                  <a:lnTo>
                    <a:pt x="1109" y="407"/>
                  </a:lnTo>
                  <a:close/>
                  <a:lnTo>
                    <a:pt x="1109" y="407"/>
                  </a:lnTo>
                  <a:close/>
                </a:path>
                <a:path w="2079" h="1552">
                  <a:moveTo>
                    <a:pt x="1590" y="77"/>
                  </a:moveTo>
                  <a:lnTo>
                    <a:pt x="1585" y="104"/>
                  </a:lnTo>
                  <a:lnTo>
                    <a:pt x="1570" y="126"/>
                  </a:lnTo>
                  <a:lnTo>
                    <a:pt x="1547" y="141"/>
                  </a:lnTo>
                  <a:lnTo>
                    <a:pt x="1520" y="147"/>
                  </a:lnTo>
                  <a:lnTo>
                    <a:pt x="1493" y="141"/>
                  </a:lnTo>
                  <a:lnTo>
                    <a:pt x="1471" y="126"/>
                  </a:lnTo>
                  <a:lnTo>
                    <a:pt x="1456" y="104"/>
                  </a:lnTo>
                  <a:lnTo>
                    <a:pt x="1450" y="77"/>
                  </a:lnTo>
                  <a:lnTo>
                    <a:pt x="1456" y="50"/>
                  </a:lnTo>
                  <a:lnTo>
                    <a:pt x="1471" y="28"/>
                  </a:lnTo>
                  <a:lnTo>
                    <a:pt x="1493" y="13"/>
                  </a:lnTo>
                  <a:lnTo>
                    <a:pt x="1520" y="7"/>
                  </a:lnTo>
                  <a:lnTo>
                    <a:pt x="1547" y="13"/>
                  </a:lnTo>
                  <a:lnTo>
                    <a:pt x="1570" y="28"/>
                  </a:lnTo>
                  <a:lnTo>
                    <a:pt x="1585" y="50"/>
                  </a:lnTo>
                  <a:lnTo>
                    <a:pt x="1590" y="77"/>
                  </a:lnTo>
                  <a:close/>
                  <a:lnTo>
                    <a:pt x="1590" y="77"/>
                  </a:lnTo>
                  <a:close/>
                </a:path>
                <a:path w="2079" h="1552">
                  <a:moveTo>
                    <a:pt x="2071" y="780"/>
                  </a:moveTo>
                  <a:lnTo>
                    <a:pt x="2066" y="807"/>
                  </a:lnTo>
                  <a:lnTo>
                    <a:pt x="2051" y="829"/>
                  </a:lnTo>
                  <a:lnTo>
                    <a:pt x="2029" y="844"/>
                  </a:lnTo>
                  <a:lnTo>
                    <a:pt x="2001" y="850"/>
                  </a:lnTo>
                  <a:lnTo>
                    <a:pt x="1974" y="844"/>
                  </a:lnTo>
                  <a:lnTo>
                    <a:pt x="1952" y="829"/>
                  </a:lnTo>
                  <a:lnTo>
                    <a:pt x="1937" y="807"/>
                  </a:lnTo>
                  <a:lnTo>
                    <a:pt x="1931" y="780"/>
                  </a:lnTo>
                  <a:lnTo>
                    <a:pt x="1937" y="753"/>
                  </a:lnTo>
                  <a:lnTo>
                    <a:pt x="1952" y="730"/>
                  </a:lnTo>
                  <a:lnTo>
                    <a:pt x="1974" y="715"/>
                  </a:lnTo>
                  <a:lnTo>
                    <a:pt x="2001" y="710"/>
                  </a:lnTo>
                  <a:lnTo>
                    <a:pt x="2029" y="715"/>
                  </a:lnTo>
                  <a:lnTo>
                    <a:pt x="2051" y="730"/>
                  </a:lnTo>
                  <a:lnTo>
                    <a:pt x="2066" y="753"/>
                  </a:lnTo>
                  <a:lnTo>
                    <a:pt x="2071" y="780"/>
                  </a:lnTo>
                  <a:close/>
                  <a:lnTo>
                    <a:pt x="2071" y="78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6" name="path"/>
            <p:cNvSpPr/>
            <p:nvPr/>
          </p:nvSpPr>
          <p:spPr>
            <a:xfrm>
              <a:off x="145872" y="212043"/>
              <a:ext cx="3382554" cy="1478333"/>
            </a:xfrm>
            <a:custGeom>
              <a:rect l="0" t="0" r="0" b="0"/>
              <a:pathLst>
                <a:path w="5326" h="2328">
                  <a:moveTo>
                    <a:pt x="20" y="1244"/>
                  </a:moveTo>
                  <a:lnTo>
                    <a:pt x="68" y="1361"/>
                  </a:lnTo>
                  <a:lnTo>
                    <a:pt x="117" y="1495"/>
                  </a:lnTo>
                  <a:lnTo>
                    <a:pt x="165" y="1639"/>
                  </a:lnTo>
                  <a:lnTo>
                    <a:pt x="213" y="1786"/>
                  </a:lnTo>
                  <a:lnTo>
                    <a:pt x="261" y="1927"/>
                  </a:lnTo>
                  <a:lnTo>
                    <a:pt x="309" y="2057"/>
                  </a:lnTo>
                  <a:lnTo>
                    <a:pt x="357" y="2167"/>
                  </a:lnTo>
                  <a:lnTo>
                    <a:pt x="405" y="2250"/>
                  </a:lnTo>
                  <a:lnTo>
                    <a:pt x="453" y="2298"/>
                  </a:lnTo>
                  <a:lnTo>
                    <a:pt x="480" y="2305"/>
                  </a:lnTo>
                  <a:lnTo>
                    <a:pt x="501" y="2305"/>
                  </a:lnTo>
                  <a:lnTo>
                    <a:pt x="522" y="2289"/>
                  </a:lnTo>
                  <a:lnTo>
                    <a:pt x="549" y="2262"/>
                  </a:lnTo>
                  <a:lnTo>
                    <a:pt x="598" y="2172"/>
                  </a:lnTo>
                  <a:lnTo>
                    <a:pt x="646" y="2044"/>
                  </a:lnTo>
                  <a:lnTo>
                    <a:pt x="694" y="1889"/>
                  </a:lnTo>
                  <a:lnTo>
                    <a:pt x="742" y="1715"/>
                  </a:lnTo>
                  <a:lnTo>
                    <a:pt x="790" y="1534"/>
                  </a:lnTo>
                  <a:lnTo>
                    <a:pt x="838" y="1353"/>
                  </a:lnTo>
                  <a:lnTo>
                    <a:pt x="886" y="1184"/>
                  </a:lnTo>
                  <a:lnTo>
                    <a:pt x="934" y="1035"/>
                  </a:lnTo>
                  <a:lnTo>
                    <a:pt x="982" y="916"/>
                  </a:lnTo>
                  <a:lnTo>
                    <a:pt x="1031" y="819"/>
                  </a:lnTo>
                  <a:lnTo>
                    <a:pt x="1079" y="726"/>
                  </a:lnTo>
                  <a:lnTo>
                    <a:pt x="1127" y="640"/>
                  </a:lnTo>
                  <a:lnTo>
                    <a:pt x="1175" y="562"/>
                  </a:lnTo>
                  <a:lnTo>
                    <a:pt x="1223" y="492"/>
                  </a:lnTo>
                  <a:lnTo>
                    <a:pt x="1271" y="431"/>
                  </a:lnTo>
                  <a:lnTo>
                    <a:pt x="1319" y="381"/>
                  </a:lnTo>
                  <a:lnTo>
                    <a:pt x="1367" y="342"/>
                  </a:lnTo>
                  <a:lnTo>
                    <a:pt x="1415" y="315"/>
                  </a:lnTo>
                  <a:lnTo>
                    <a:pt x="1464" y="302"/>
                  </a:lnTo>
                  <a:lnTo>
                    <a:pt x="1512" y="309"/>
                  </a:lnTo>
                  <a:lnTo>
                    <a:pt x="1560" y="340"/>
                  </a:lnTo>
                  <a:lnTo>
                    <a:pt x="1608" y="390"/>
                  </a:lnTo>
                  <a:lnTo>
                    <a:pt x="1656" y="453"/>
                  </a:lnTo>
                  <a:lnTo>
                    <a:pt x="1704" y="523"/>
                  </a:lnTo>
                  <a:lnTo>
                    <a:pt x="1752" y="595"/>
                  </a:lnTo>
                  <a:lnTo>
                    <a:pt x="1800" y="662"/>
                  </a:lnTo>
                  <a:lnTo>
                    <a:pt x="1848" y="720"/>
                  </a:lnTo>
                  <a:lnTo>
                    <a:pt x="1896" y="763"/>
                  </a:lnTo>
                  <a:lnTo>
                    <a:pt x="1945" y="785"/>
                  </a:lnTo>
                  <a:lnTo>
                    <a:pt x="1993" y="789"/>
                  </a:lnTo>
                  <a:lnTo>
                    <a:pt x="2041" y="781"/>
                  </a:lnTo>
                  <a:lnTo>
                    <a:pt x="2089" y="763"/>
                  </a:lnTo>
                  <a:lnTo>
                    <a:pt x="2137" y="736"/>
                  </a:lnTo>
                  <a:lnTo>
                    <a:pt x="2185" y="703"/>
                  </a:lnTo>
                  <a:lnTo>
                    <a:pt x="2233" y="666"/>
                  </a:lnTo>
                  <a:lnTo>
                    <a:pt x="2281" y="625"/>
                  </a:lnTo>
                  <a:lnTo>
                    <a:pt x="2329" y="582"/>
                  </a:lnTo>
                  <a:lnTo>
                    <a:pt x="2378" y="541"/>
                  </a:lnTo>
                  <a:lnTo>
                    <a:pt x="2426" y="501"/>
                  </a:lnTo>
                  <a:lnTo>
                    <a:pt x="2474" y="455"/>
                  </a:lnTo>
                  <a:lnTo>
                    <a:pt x="2522" y="398"/>
                  </a:lnTo>
                  <a:lnTo>
                    <a:pt x="2570" y="333"/>
                  </a:lnTo>
                  <a:lnTo>
                    <a:pt x="2618" y="265"/>
                  </a:lnTo>
                  <a:lnTo>
                    <a:pt x="2666" y="198"/>
                  </a:lnTo>
                  <a:lnTo>
                    <a:pt x="2714" y="135"/>
                  </a:lnTo>
                  <a:lnTo>
                    <a:pt x="2762" y="83"/>
                  </a:lnTo>
                  <a:lnTo>
                    <a:pt x="2811" y="43"/>
                  </a:lnTo>
                  <a:lnTo>
                    <a:pt x="2859" y="22"/>
                  </a:lnTo>
                  <a:lnTo>
                    <a:pt x="2907" y="23"/>
                  </a:lnTo>
                  <a:lnTo>
                    <a:pt x="2955" y="52"/>
                  </a:lnTo>
                  <a:lnTo>
                    <a:pt x="3003" y="110"/>
                  </a:lnTo>
                  <a:lnTo>
                    <a:pt x="3051" y="189"/>
                  </a:lnTo>
                  <a:lnTo>
                    <a:pt x="3099" y="282"/>
                  </a:lnTo>
                  <a:lnTo>
                    <a:pt x="3147" y="383"/>
                  </a:lnTo>
                  <a:lnTo>
                    <a:pt x="3195" y="485"/>
                  </a:lnTo>
                  <a:lnTo>
                    <a:pt x="3243" y="581"/>
                  </a:lnTo>
                  <a:lnTo>
                    <a:pt x="3292" y="664"/>
                  </a:lnTo>
                  <a:lnTo>
                    <a:pt x="3340" y="728"/>
                  </a:lnTo>
                  <a:lnTo>
                    <a:pt x="3388" y="766"/>
                  </a:lnTo>
                  <a:lnTo>
                    <a:pt x="3436" y="774"/>
                  </a:lnTo>
                  <a:lnTo>
                    <a:pt x="3484" y="758"/>
                  </a:lnTo>
                  <a:lnTo>
                    <a:pt x="3532" y="724"/>
                  </a:lnTo>
                  <a:lnTo>
                    <a:pt x="3580" y="677"/>
                  </a:lnTo>
                  <a:lnTo>
                    <a:pt x="3628" y="624"/>
                  </a:lnTo>
                  <a:lnTo>
                    <a:pt x="3676" y="571"/>
                  </a:lnTo>
                  <a:lnTo>
                    <a:pt x="3725" y="523"/>
                  </a:lnTo>
                  <a:lnTo>
                    <a:pt x="3773" y="486"/>
                  </a:lnTo>
                  <a:lnTo>
                    <a:pt x="3821" y="466"/>
                  </a:lnTo>
                  <a:lnTo>
                    <a:pt x="3869" y="470"/>
                  </a:lnTo>
                  <a:lnTo>
                    <a:pt x="3917" y="499"/>
                  </a:lnTo>
                  <a:lnTo>
                    <a:pt x="3965" y="549"/>
                  </a:lnTo>
                  <a:lnTo>
                    <a:pt x="4013" y="615"/>
                  </a:lnTo>
                  <a:lnTo>
                    <a:pt x="4061" y="692"/>
                  </a:lnTo>
                  <a:lnTo>
                    <a:pt x="4109" y="775"/>
                  </a:lnTo>
                  <a:lnTo>
                    <a:pt x="4158" y="859"/>
                  </a:lnTo>
                  <a:lnTo>
                    <a:pt x="4206" y="939"/>
                  </a:lnTo>
                  <a:lnTo>
                    <a:pt x="4254" y="1009"/>
                  </a:lnTo>
                  <a:lnTo>
                    <a:pt x="4302" y="1065"/>
                  </a:lnTo>
                  <a:lnTo>
                    <a:pt x="4350" y="1101"/>
                  </a:lnTo>
                  <a:lnTo>
                    <a:pt x="4398" y="1120"/>
                  </a:lnTo>
                  <a:lnTo>
                    <a:pt x="4446" y="1127"/>
                  </a:lnTo>
                  <a:lnTo>
                    <a:pt x="4494" y="1125"/>
                  </a:lnTo>
                  <a:lnTo>
                    <a:pt x="4542" y="1114"/>
                  </a:lnTo>
                  <a:lnTo>
                    <a:pt x="4590" y="1097"/>
                  </a:lnTo>
                  <a:lnTo>
                    <a:pt x="4639" y="1074"/>
                  </a:lnTo>
                  <a:lnTo>
                    <a:pt x="4687" y="1048"/>
                  </a:lnTo>
                  <a:lnTo>
                    <a:pt x="4735" y="1020"/>
                  </a:lnTo>
                  <a:lnTo>
                    <a:pt x="4783" y="992"/>
                  </a:lnTo>
                  <a:lnTo>
                    <a:pt x="4831" y="965"/>
                  </a:lnTo>
                  <a:lnTo>
                    <a:pt x="4879" y="936"/>
                  </a:lnTo>
                  <a:lnTo>
                    <a:pt x="4927" y="904"/>
                  </a:lnTo>
                  <a:lnTo>
                    <a:pt x="4975" y="868"/>
                  </a:lnTo>
                  <a:lnTo>
                    <a:pt x="5023" y="829"/>
                  </a:lnTo>
                  <a:lnTo>
                    <a:pt x="5072" y="788"/>
                  </a:lnTo>
                  <a:lnTo>
                    <a:pt x="5120" y="746"/>
                  </a:lnTo>
                  <a:lnTo>
                    <a:pt x="5168" y="704"/>
                  </a:lnTo>
                  <a:lnTo>
                    <a:pt x="5216" y="661"/>
                  </a:lnTo>
                  <a:lnTo>
                    <a:pt x="5264" y="620"/>
                  </a:lnTo>
                  <a:lnTo>
                    <a:pt x="5312" y="581"/>
                  </a:lnTo>
                </a:path>
              </a:pathLst>
            </a:custGeom>
            <a:noFill/>
            <a:ln w="28575" cap="flat">
              <a:solidFill>
                <a:srgbClr val="6DC5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8" name="path"/>
            <p:cNvSpPr/>
            <p:nvPr/>
          </p:nvSpPr>
          <p:spPr>
            <a:xfrm>
              <a:off x="109877" y="177601"/>
              <a:ext cx="3458691" cy="1547702"/>
            </a:xfrm>
            <a:custGeom>
              <a:rect l="0" t="0" r="0" b="0"/>
              <a:pathLst>
                <a:path w="5446" h="2437">
                  <a:moveTo>
                    <a:pt x="147" y="1298"/>
                  </a:moveTo>
                  <a:lnTo>
                    <a:pt x="141" y="1325"/>
                  </a:lnTo>
                  <a:lnTo>
                    <a:pt x="126" y="1347"/>
                  </a:lnTo>
                  <a:lnTo>
                    <a:pt x="104" y="1362"/>
                  </a:lnTo>
                  <a:lnTo>
                    <a:pt x="77" y="1368"/>
                  </a:lnTo>
                  <a:lnTo>
                    <a:pt x="50" y="1362"/>
                  </a:lnTo>
                  <a:lnTo>
                    <a:pt x="28" y="1347"/>
                  </a:lnTo>
                  <a:lnTo>
                    <a:pt x="13" y="1325"/>
                  </a:lnTo>
                  <a:lnTo>
                    <a:pt x="7" y="1298"/>
                  </a:lnTo>
                  <a:lnTo>
                    <a:pt x="13" y="1271"/>
                  </a:lnTo>
                  <a:lnTo>
                    <a:pt x="28" y="1248"/>
                  </a:lnTo>
                  <a:lnTo>
                    <a:pt x="50" y="1233"/>
                  </a:lnTo>
                  <a:lnTo>
                    <a:pt x="77" y="1228"/>
                  </a:lnTo>
                  <a:lnTo>
                    <a:pt x="104" y="1233"/>
                  </a:lnTo>
                  <a:lnTo>
                    <a:pt x="126" y="1248"/>
                  </a:lnTo>
                  <a:lnTo>
                    <a:pt x="141" y="1271"/>
                  </a:lnTo>
                  <a:lnTo>
                    <a:pt x="147" y="1298"/>
                  </a:lnTo>
                  <a:close/>
                  <a:lnTo>
                    <a:pt x="147" y="1298"/>
                  </a:lnTo>
                  <a:close/>
                </a:path>
                <a:path w="5446" h="2437">
                  <a:moveTo>
                    <a:pt x="628" y="2359"/>
                  </a:moveTo>
                  <a:lnTo>
                    <a:pt x="623" y="2387"/>
                  </a:lnTo>
                  <a:lnTo>
                    <a:pt x="608" y="2409"/>
                  </a:lnTo>
                  <a:lnTo>
                    <a:pt x="585" y="2424"/>
                  </a:lnTo>
                  <a:lnTo>
                    <a:pt x="558" y="2429"/>
                  </a:lnTo>
                  <a:lnTo>
                    <a:pt x="531" y="2424"/>
                  </a:lnTo>
                  <a:lnTo>
                    <a:pt x="509" y="2409"/>
                  </a:lnTo>
                  <a:lnTo>
                    <a:pt x="494" y="2387"/>
                  </a:lnTo>
                  <a:lnTo>
                    <a:pt x="488" y="2359"/>
                  </a:lnTo>
                  <a:lnTo>
                    <a:pt x="494" y="2332"/>
                  </a:lnTo>
                  <a:lnTo>
                    <a:pt x="509" y="2310"/>
                  </a:lnTo>
                  <a:lnTo>
                    <a:pt x="531" y="2295"/>
                  </a:lnTo>
                  <a:lnTo>
                    <a:pt x="558" y="2289"/>
                  </a:lnTo>
                  <a:lnTo>
                    <a:pt x="585" y="2295"/>
                  </a:lnTo>
                  <a:lnTo>
                    <a:pt x="608" y="2310"/>
                  </a:lnTo>
                  <a:lnTo>
                    <a:pt x="623" y="2332"/>
                  </a:lnTo>
                  <a:lnTo>
                    <a:pt x="628" y="2359"/>
                  </a:lnTo>
                  <a:close/>
                  <a:lnTo>
                    <a:pt x="628" y="2359"/>
                  </a:lnTo>
                  <a:close/>
                </a:path>
                <a:path w="5446" h="2437">
                  <a:moveTo>
                    <a:pt x="1109" y="971"/>
                  </a:moveTo>
                  <a:lnTo>
                    <a:pt x="1104" y="998"/>
                  </a:lnTo>
                  <a:lnTo>
                    <a:pt x="1089" y="1020"/>
                  </a:lnTo>
                  <a:lnTo>
                    <a:pt x="1066" y="1035"/>
                  </a:lnTo>
                  <a:lnTo>
                    <a:pt x="1039" y="1041"/>
                  </a:lnTo>
                  <a:lnTo>
                    <a:pt x="1012" y="1035"/>
                  </a:lnTo>
                  <a:lnTo>
                    <a:pt x="990" y="1020"/>
                  </a:lnTo>
                  <a:lnTo>
                    <a:pt x="975" y="998"/>
                  </a:lnTo>
                  <a:lnTo>
                    <a:pt x="969" y="971"/>
                  </a:lnTo>
                  <a:lnTo>
                    <a:pt x="975" y="943"/>
                  </a:lnTo>
                  <a:lnTo>
                    <a:pt x="990" y="921"/>
                  </a:lnTo>
                  <a:lnTo>
                    <a:pt x="1012" y="906"/>
                  </a:lnTo>
                  <a:lnTo>
                    <a:pt x="1039" y="901"/>
                  </a:lnTo>
                  <a:lnTo>
                    <a:pt x="1066" y="906"/>
                  </a:lnTo>
                  <a:lnTo>
                    <a:pt x="1089" y="921"/>
                  </a:lnTo>
                  <a:lnTo>
                    <a:pt x="1104" y="943"/>
                  </a:lnTo>
                  <a:lnTo>
                    <a:pt x="1109" y="971"/>
                  </a:lnTo>
                  <a:close/>
                  <a:lnTo>
                    <a:pt x="1109" y="971"/>
                  </a:lnTo>
                  <a:close/>
                </a:path>
                <a:path w="5446" h="2437">
                  <a:moveTo>
                    <a:pt x="1590" y="356"/>
                  </a:moveTo>
                  <a:lnTo>
                    <a:pt x="1585" y="383"/>
                  </a:lnTo>
                  <a:lnTo>
                    <a:pt x="1570" y="405"/>
                  </a:lnTo>
                  <a:lnTo>
                    <a:pt x="1547" y="420"/>
                  </a:lnTo>
                  <a:lnTo>
                    <a:pt x="1520" y="426"/>
                  </a:lnTo>
                  <a:lnTo>
                    <a:pt x="1493" y="420"/>
                  </a:lnTo>
                  <a:lnTo>
                    <a:pt x="1471" y="405"/>
                  </a:lnTo>
                  <a:lnTo>
                    <a:pt x="1456" y="383"/>
                  </a:lnTo>
                  <a:lnTo>
                    <a:pt x="1450" y="356"/>
                  </a:lnTo>
                  <a:lnTo>
                    <a:pt x="1456" y="329"/>
                  </a:lnTo>
                  <a:lnTo>
                    <a:pt x="1471" y="306"/>
                  </a:lnTo>
                  <a:lnTo>
                    <a:pt x="1493" y="291"/>
                  </a:lnTo>
                  <a:lnTo>
                    <a:pt x="1520" y="286"/>
                  </a:lnTo>
                  <a:lnTo>
                    <a:pt x="1547" y="291"/>
                  </a:lnTo>
                  <a:lnTo>
                    <a:pt x="1570" y="306"/>
                  </a:lnTo>
                  <a:lnTo>
                    <a:pt x="1585" y="329"/>
                  </a:lnTo>
                  <a:lnTo>
                    <a:pt x="1590" y="356"/>
                  </a:lnTo>
                  <a:close/>
                  <a:lnTo>
                    <a:pt x="1590" y="356"/>
                  </a:lnTo>
                  <a:close/>
                </a:path>
                <a:path w="5446" h="2437">
                  <a:moveTo>
                    <a:pt x="2071" y="840"/>
                  </a:moveTo>
                  <a:lnTo>
                    <a:pt x="2066" y="867"/>
                  </a:lnTo>
                  <a:lnTo>
                    <a:pt x="2051" y="889"/>
                  </a:lnTo>
                  <a:lnTo>
                    <a:pt x="2029" y="904"/>
                  </a:lnTo>
                  <a:lnTo>
                    <a:pt x="2001" y="910"/>
                  </a:lnTo>
                  <a:lnTo>
                    <a:pt x="1974" y="904"/>
                  </a:lnTo>
                  <a:lnTo>
                    <a:pt x="1952" y="889"/>
                  </a:lnTo>
                  <a:lnTo>
                    <a:pt x="1937" y="867"/>
                  </a:lnTo>
                  <a:lnTo>
                    <a:pt x="1931" y="840"/>
                  </a:lnTo>
                  <a:lnTo>
                    <a:pt x="1937" y="812"/>
                  </a:lnTo>
                  <a:lnTo>
                    <a:pt x="1952" y="790"/>
                  </a:lnTo>
                  <a:lnTo>
                    <a:pt x="1974" y="775"/>
                  </a:lnTo>
                  <a:lnTo>
                    <a:pt x="2001" y="770"/>
                  </a:lnTo>
                  <a:lnTo>
                    <a:pt x="2029" y="775"/>
                  </a:lnTo>
                  <a:lnTo>
                    <a:pt x="2051" y="790"/>
                  </a:lnTo>
                  <a:lnTo>
                    <a:pt x="2066" y="812"/>
                  </a:lnTo>
                  <a:lnTo>
                    <a:pt x="2071" y="840"/>
                  </a:lnTo>
                  <a:close/>
                  <a:lnTo>
                    <a:pt x="2071" y="840"/>
                  </a:lnTo>
                  <a:close/>
                </a:path>
                <a:path w="5446" h="2437">
                  <a:moveTo>
                    <a:pt x="2552" y="555"/>
                  </a:moveTo>
                  <a:lnTo>
                    <a:pt x="2547" y="582"/>
                  </a:lnTo>
                  <a:lnTo>
                    <a:pt x="2532" y="605"/>
                  </a:lnTo>
                  <a:lnTo>
                    <a:pt x="2510" y="620"/>
                  </a:lnTo>
                  <a:lnTo>
                    <a:pt x="2482" y="625"/>
                  </a:lnTo>
                  <a:lnTo>
                    <a:pt x="2455" y="620"/>
                  </a:lnTo>
                  <a:lnTo>
                    <a:pt x="2433" y="605"/>
                  </a:lnTo>
                  <a:lnTo>
                    <a:pt x="2418" y="582"/>
                  </a:lnTo>
                  <a:lnTo>
                    <a:pt x="2412" y="555"/>
                  </a:lnTo>
                  <a:lnTo>
                    <a:pt x="2418" y="528"/>
                  </a:lnTo>
                  <a:lnTo>
                    <a:pt x="2433" y="506"/>
                  </a:lnTo>
                  <a:lnTo>
                    <a:pt x="2455" y="491"/>
                  </a:lnTo>
                  <a:lnTo>
                    <a:pt x="2482" y="485"/>
                  </a:lnTo>
                  <a:lnTo>
                    <a:pt x="2510" y="491"/>
                  </a:lnTo>
                  <a:lnTo>
                    <a:pt x="2532" y="506"/>
                  </a:lnTo>
                  <a:lnTo>
                    <a:pt x="2547" y="528"/>
                  </a:lnTo>
                  <a:lnTo>
                    <a:pt x="2552" y="555"/>
                  </a:lnTo>
                  <a:close/>
                  <a:lnTo>
                    <a:pt x="2552" y="555"/>
                  </a:lnTo>
                  <a:close/>
                </a:path>
                <a:path w="5446" h="2437">
                  <a:moveTo>
                    <a:pt x="3033" y="77"/>
                  </a:moveTo>
                  <a:lnTo>
                    <a:pt x="3028" y="104"/>
                  </a:lnTo>
                  <a:lnTo>
                    <a:pt x="3013" y="126"/>
                  </a:lnTo>
                  <a:lnTo>
                    <a:pt x="2991" y="141"/>
                  </a:lnTo>
                  <a:lnTo>
                    <a:pt x="2963" y="147"/>
                  </a:lnTo>
                  <a:lnTo>
                    <a:pt x="2936" y="141"/>
                  </a:lnTo>
                  <a:lnTo>
                    <a:pt x="2914" y="126"/>
                  </a:lnTo>
                  <a:lnTo>
                    <a:pt x="2899" y="104"/>
                  </a:lnTo>
                  <a:lnTo>
                    <a:pt x="2893" y="77"/>
                  </a:lnTo>
                  <a:lnTo>
                    <a:pt x="2899" y="50"/>
                  </a:lnTo>
                  <a:lnTo>
                    <a:pt x="2914" y="28"/>
                  </a:lnTo>
                  <a:lnTo>
                    <a:pt x="2936" y="13"/>
                  </a:lnTo>
                  <a:lnTo>
                    <a:pt x="2963" y="7"/>
                  </a:lnTo>
                  <a:lnTo>
                    <a:pt x="2991" y="13"/>
                  </a:lnTo>
                  <a:lnTo>
                    <a:pt x="3013" y="28"/>
                  </a:lnTo>
                  <a:lnTo>
                    <a:pt x="3028" y="50"/>
                  </a:lnTo>
                  <a:lnTo>
                    <a:pt x="3033" y="77"/>
                  </a:lnTo>
                  <a:close/>
                  <a:lnTo>
                    <a:pt x="3033" y="77"/>
                  </a:lnTo>
                  <a:close/>
                </a:path>
                <a:path w="5446" h="2437">
                  <a:moveTo>
                    <a:pt x="3514" y="820"/>
                  </a:moveTo>
                  <a:lnTo>
                    <a:pt x="3509" y="847"/>
                  </a:lnTo>
                  <a:lnTo>
                    <a:pt x="3494" y="869"/>
                  </a:lnTo>
                  <a:lnTo>
                    <a:pt x="3472" y="884"/>
                  </a:lnTo>
                  <a:lnTo>
                    <a:pt x="3444" y="890"/>
                  </a:lnTo>
                  <a:lnTo>
                    <a:pt x="3417" y="884"/>
                  </a:lnTo>
                  <a:lnTo>
                    <a:pt x="3395" y="869"/>
                  </a:lnTo>
                  <a:lnTo>
                    <a:pt x="3380" y="847"/>
                  </a:lnTo>
                  <a:lnTo>
                    <a:pt x="3374" y="820"/>
                  </a:lnTo>
                  <a:lnTo>
                    <a:pt x="3380" y="793"/>
                  </a:lnTo>
                  <a:lnTo>
                    <a:pt x="3395" y="770"/>
                  </a:lnTo>
                  <a:lnTo>
                    <a:pt x="3417" y="755"/>
                  </a:lnTo>
                  <a:lnTo>
                    <a:pt x="3444" y="750"/>
                  </a:lnTo>
                  <a:lnTo>
                    <a:pt x="3472" y="755"/>
                  </a:lnTo>
                  <a:lnTo>
                    <a:pt x="3494" y="770"/>
                  </a:lnTo>
                  <a:lnTo>
                    <a:pt x="3509" y="793"/>
                  </a:lnTo>
                  <a:lnTo>
                    <a:pt x="3514" y="820"/>
                  </a:lnTo>
                  <a:close/>
                  <a:lnTo>
                    <a:pt x="3514" y="820"/>
                  </a:lnTo>
                  <a:close/>
                </a:path>
                <a:path w="5446" h="2437">
                  <a:moveTo>
                    <a:pt x="3996" y="524"/>
                  </a:moveTo>
                  <a:lnTo>
                    <a:pt x="3990" y="551"/>
                  </a:lnTo>
                  <a:lnTo>
                    <a:pt x="3975" y="573"/>
                  </a:lnTo>
                  <a:lnTo>
                    <a:pt x="3953" y="588"/>
                  </a:lnTo>
                  <a:lnTo>
                    <a:pt x="3926" y="594"/>
                  </a:lnTo>
                  <a:lnTo>
                    <a:pt x="3898" y="588"/>
                  </a:lnTo>
                  <a:lnTo>
                    <a:pt x="3876" y="573"/>
                  </a:lnTo>
                  <a:lnTo>
                    <a:pt x="3861" y="551"/>
                  </a:lnTo>
                  <a:lnTo>
                    <a:pt x="3856" y="524"/>
                  </a:lnTo>
                  <a:lnTo>
                    <a:pt x="3861" y="497"/>
                  </a:lnTo>
                  <a:lnTo>
                    <a:pt x="3876" y="474"/>
                  </a:lnTo>
                  <a:lnTo>
                    <a:pt x="3898" y="459"/>
                  </a:lnTo>
                  <a:lnTo>
                    <a:pt x="3926" y="454"/>
                  </a:lnTo>
                  <a:lnTo>
                    <a:pt x="3953" y="459"/>
                  </a:lnTo>
                  <a:lnTo>
                    <a:pt x="3975" y="474"/>
                  </a:lnTo>
                  <a:lnTo>
                    <a:pt x="3990" y="497"/>
                  </a:lnTo>
                  <a:lnTo>
                    <a:pt x="3996" y="524"/>
                  </a:lnTo>
                  <a:close/>
                  <a:lnTo>
                    <a:pt x="3996" y="524"/>
                  </a:lnTo>
                  <a:close/>
                </a:path>
                <a:path w="5446" h="2437">
                  <a:moveTo>
                    <a:pt x="4477" y="1156"/>
                  </a:moveTo>
                  <a:lnTo>
                    <a:pt x="4471" y="1183"/>
                  </a:lnTo>
                  <a:lnTo>
                    <a:pt x="4456" y="1205"/>
                  </a:lnTo>
                  <a:lnTo>
                    <a:pt x="4434" y="1220"/>
                  </a:lnTo>
                  <a:lnTo>
                    <a:pt x="4407" y="1226"/>
                  </a:lnTo>
                  <a:lnTo>
                    <a:pt x="4379" y="1220"/>
                  </a:lnTo>
                  <a:lnTo>
                    <a:pt x="4357" y="1205"/>
                  </a:lnTo>
                  <a:lnTo>
                    <a:pt x="4342" y="1183"/>
                  </a:lnTo>
                  <a:lnTo>
                    <a:pt x="4337" y="1156"/>
                  </a:lnTo>
                  <a:lnTo>
                    <a:pt x="4342" y="1128"/>
                  </a:lnTo>
                  <a:lnTo>
                    <a:pt x="4357" y="1106"/>
                  </a:lnTo>
                  <a:lnTo>
                    <a:pt x="4379" y="1091"/>
                  </a:lnTo>
                  <a:lnTo>
                    <a:pt x="4407" y="1086"/>
                  </a:lnTo>
                  <a:lnTo>
                    <a:pt x="4434" y="1091"/>
                  </a:lnTo>
                  <a:lnTo>
                    <a:pt x="4456" y="1106"/>
                  </a:lnTo>
                  <a:lnTo>
                    <a:pt x="4471" y="1128"/>
                  </a:lnTo>
                  <a:lnTo>
                    <a:pt x="4477" y="1156"/>
                  </a:lnTo>
                  <a:close/>
                  <a:lnTo>
                    <a:pt x="4477" y="1156"/>
                  </a:lnTo>
                  <a:close/>
                </a:path>
                <a:path w="5446" h="2437">
                  <a:moveTo>
                    <a:pt x="4958" y="1019"/>
                  </a:moveTo>
                  <a:lnTo>
                    <a:pt x="4952" y="1046"/>
                  </a:lnTo>
                  <a:lnTo>
                    <a:pt x="4937" y="1068"/>
                  </a:lnTo>
                  <a:lnTo>
                    <a:pt x="4915" y="1083"/>
                  </a:lnTo>
                  <a:lnTo>
                    <a:pt x="4888" y="1089"/>
                  </a:lnTo>
                  <a:lnTo>
                    <a:pt x="4860" y="1083"/>
                  </a:lnTo>
                  <a:lnTo>
                    <a:pt x="4838" y="1068"/>
                  </a:lnTo>
                  <a:lnTo>
                    <a:pt x="4823" y="1046"/>
                  </a:lnTo>
                  <a:lnTo>
                    <a:pt x="4818" y="1019"/>
                  </a:lnTo>
                  <a:lnTo>
                    <a:pt x="4823" y="992"/>
                  </a:lnTo>
                  <a:lnTo>
                    <a:pt x="4838" y="969"/>
                  </a:lnTo>
                  <a:lnTo>
                    <a:pt x="4860" y="954"/>
                  </a:lnTo>
                  <a:lnTo>
                    <a:pt x="4888" y="949"/>
                  </a:lnTo>
                  <a:lnTo>
                    <a:pt x="4915" y="954"/>
                  </a:lnTo>
                  <a:lnTo>
                    <a:pt x="4937" y="969"/>
                  </a:lnTo>
                  <a:lnTo>
                    <a:pt x="4952" y="992"/>
                  </a:lnTo>
                  <a:lnTo>
                    <a:pt x="4958" y="1019"/>
                  </a:lnTo>
                  <a:close/>
                  <a:lnTo>
                    <a:pt x="4958" y="1019"/>
                  </a:lnTo>
                  <a:close/>
                </a:path>
                <a:path w="5446" h="2437">
                  <a:moveTo>
                    <a:pt x="5439" y="635"/>
                  </a:moveTo>
                  <a:lnTo>
                    <a:pt x="5433" y="662"/>
                  </a:lnTo>
                  <a:lnTo>
                    <a:pt x="5418" y="684"/>
                  </a:lnTo>
                  <a:lnTo>
                    <a:pt x="5396" y="699"/>
                  </a:lnTo>
                  <a:lnTo>
                    <a:pt x="5369" y="705"/>
                  </a:lnTo>
                  <a:lnTo>
                    <a:pt x="5342" y="699"/>
                  </a:lnTo>
                  <a:lnTo>
                    <a:pt x="5319" y="684"/>
                  </a:lnTo>
                  <a:lnTo>
                    <a:pt x="5304" y="662"/>
                  </a:lnTo>
                  <a:lnTo>
                    <a:pt x="5299" y="635"/>
                  </a:lnTo>
                  <a:lnTo>
                    <a:pt x="5304" y="608"/>
                  </a:lnTo>
                  <a:lnTo>
                    <a:pt x="5319" y="585"/>
                  </a:lnTo>
                  <a:lnTo>
                    <a:pt x="5342" y="570"/>
                  </a:lnTo>
                  <a:lnTo>
                    <a:pt x="5369" y="565"/>
                  </a:lnTo>
                  <a:lnTo>
                    <a:pt x="5396" y="570"/>
                  </a:lnTo>
                  <a:lnTo>
                    <a:pt x="5418" y="585"/>
                  </a:lnTo>
                  <a:lnTo>
                    <a:pt x="5433" y="608"/>
                  </a:lnTo>
                  <a:lnTo>
                    <a:pt x="5439" y="635"/>
                  </a:lnTo>
                  <a:close/>
                  <a:lnTo>
                    <a:pt x="5439" y="635"/>
                  </a:lnTo>
                  <a:close/>
                </a:path>
              </a:pathLst>
            </a:custGeom>
            <a:solidFill>
              <a:srgbClr val="6DC5F2">
                <a:alpha val="100000"/>
              </a:srgbClr>
            </a:solidFill>
            <a:ln w="9525" cap="flat">
              <a:solidFill>
                <a:srgbClr val="6DC5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70" name="textbox 770"/>
          <p:cNvSpPr/>
          <p:nvPr/>
        </p:nvSpPr>
        <p:spPr>
          <a:xfrm>
            <a:off x="818152" y="1017928"/>
            <a:ext cx="3115945" cy="6210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92"/>
              </a:lnSpc>
            </a:pPr>
            <a:endParaRPr lang="Arial" altLang="Arial" sz="100"/>
          </a:p>
          <a:p>
            <a:pPr marL="12700" indent="90805" algn="l" rtl="0" eaLnBrk="0">
              <a:lnSpc>
                <a:spcPct val="11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2017年-2023年绵阳市二手住宅成交量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及同比走势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万㎡</a:t>
            </a:r>
            <a:endParaRPr lang="KaiTi" altLang="KaiTi" sz="900"/>
          </a:p>
          <a:p>
            <a:pPr algn="l" rtl="0" eaLnBrk="0">
              <a:lnSpc>
                <a:spcPct val="116000"/>
              </a:lnSpc>
            </a:pPr>
            <a:endParaRPr lang="Arial" altLang="Arial" sz="600"/>
          </a:p>
          <a:p>
            <a:pPr marL="1071244" algn="l" rtl="0" eaLnBrk="0">
              <a:lnSpc>
                <a:spcPct val="96000"/>
              </a:lnSpc>
              <a:spcBef>
                <a:spcPts val="1"/>
              </a:spcBef>
              <a:tabLst>
                <a:tab pos="1116964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累计成交面积   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同比</a:t>
            </a:r>
            <a:endParaRPr lang="KaiTi" altLang="KaiTi" sz="9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2704483" y="1512608"/>
            <a:ext cx="247650" cy="60325"/>
            <a:chExt cx="247650" cy="60325"/>
          </a:xfrm>
        </p:grpSpPr>
        <p:sp>
          <p:nvSpPr>
            <p:cNvPr id="772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4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76" name="path"/>
          <p:cNvSpPr/>
          <p:nvPr/>
        </p:nvSpPr>
        <p:spPr>
          <a:xfrm>
            <a:off x="1632264" y="1507147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8" name="textbox 778"/>
          <p:cNvSpPr/>
          <p:nvPr/>
        </p:nvSpPr>
        <p:spPr>
          <a:xfrm>
            <a:off x="-12700" y="-12700"/>
            <a:ext cx="322516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住宅市场|成交规模-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二手房</a:t>
            </a:r>
            <a:endParaRPr lang="KaiTi" altLang="KaiTi" sz="1800"/>
          </a:p>
        </p:txBody>
      </p:sp>
      <p:pic>
        <p:nvPicPr>
          <p:cNvPr id="780" name="picture 78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782" name="textbox 782"/>
          <p:cNvSpPr/>
          <p:nvPr/>
        </p:nvSpPr>
        <p:spPr>
          <a:xfrm>
            <a:off x="5109181" y="1194591"/>
            <a:ext cx="3185795" cy="383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000"/>
              </a:lnSpc>
            </a:pPr>
            <a:endParaRPr lang="Arial" altLang="Arial" sz="100"/>
          </a:p>
          <a:p>
            <a:pPr marL="12700" indent="20954" algn="l" rtl="0" eaLnBrk="0">
              <a:lnSpc>
                <a:spcPct val="11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2020-2023年12月绵阳市二手住宅月度成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交面积走势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万㎡</a:t>
            </a:r>
            <a:endParaRPr lang="KaiTi" altLang="KaiTi" sz="900"/>
          </a:p>
        </p:txBody>
      </p:sp>
      <p:sp>
        <p:nvSpPr>
          <p:cNvPr id="784" name="textbox 784"/>
          <p:cNvSpPr/>
          <p:nvPr/>
        </p:nvSpPr>
        <p:spPr>
          <a:xfrm>
            <a:off x="5096521" y="1653040"/>
            <a:ext cx="3094989" cy="358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37"/>
              </a:lnSpc>
            </a:pPr>
            <a:endParaRPr lang="Arial" altLang="Arial" sz="100"/>
          </a:p>
          <a:p>
            <a:pPr marL="260350" algn="l" rtl="0" eaLnBrk="0">
              <a:lnSpc>
                <a:spcPct val="121000"/>
              </a:lnSpc>
              <a:tabLst>
                <a:tab pos="28892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2020年各月度成交面积         2021年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各月度成交面积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2020-2022年月均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成交面积</a:t>
            </a:r>
            <a:endParaRPr lang="KaiTi" altLang="KaiTi" sz="9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5109221" y="1883910"/>
            <a:ext cx="247650" cy="60325"/>
            <a:chExt cx="247650" cy="60325"/>
          </a:xfrm>
        </p:grpSpPr>
        <p:sp>
          <p:nvSpPr>
            <p:cNvPr id="786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6DC5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8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6DC5F2">
                <a:alpha val="100000"/>
              </a:srgbClr>
            </a:solidFill>
            <a:ln w="9525" cap="flat">
              <a:solidFill>
                <a:srgbClr val="6DC5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6765428" y="1684469"/>
            <a:ext cx="247650" cy="60325"/>
            <a:chExt cx="247650" cy="60325"/>
          </a:xfrm>
        </p:grpSpPr>
        <p:sp>
          <p:nvSpPr>
            <p:cNvPr id="790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2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5109221" y="1684469"/>
            <a:ext cx="247650" cy="60325"/>
            <a:chExt cx="247650" cy="60325"/>
          </a:xfrm>
        </p:grpSpPr>
        <p:sp>
          <p:nvSpPr>
            <p:cNvPr id="794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6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98" name="textbox 798"/>
          <p:cNvSpPr/>
          <p:nvPr/>
        </p:nvSpPr>
        <p:spPr>
          <a:xfrm>
            <a:off x="1320650" y="4791789"/>
            <a:ext cx="3905250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32"/>
              </a:lnSpc>
            </a:pPr>
            <a:r>
              <a:rPr sz="1300" kern="0" spc="20" baseline="37594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2018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37594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2019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37594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2020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37594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37594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2022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37594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r>
              <a:rPr sz="8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</a:t>
            </a:r>
            <a:r>
              <a:rPr sz="1800" kern="0" spc="0" baseline="-17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</a:t>
            </a:r>
            <a:r>
              <a:rPr sz="1800" kern="0" spc="10" baseline="-17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800" kern="0" spc="0" baseline="-17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fangbaolai</a:t>
            </a:r>
            <a:r>
              <a:rPr sz="1800" kern="0" spc="10" baseline="-17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</a:t>
            </a:r>
            <a:r>
              <a:rPr sz="1800" kern="0" spc="10" baseline="-1786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endParaRPr lang="SimSun" altLang="SimSun" sz="1800" baseline="-1786"/>
          </a:p>
        </p:txBody>
      </p:sp>
      <p:sp>
        <p:nvSpPr>
          <p:cNvPr id="800" name="textbox 800"/>
          <p:cNvSpPr/>
          <p:nvPr/>
        </p:nvSpPr>
        <p:spPr>
          <a:xfrm>
            <a:off x="5056516" y="4818191"/>
            <a:ext cx="92710" cy="2159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496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</a:t>
            </a:r>
            <a:endParaRPr lang="SimSun" altLang="SimSun" sz="1200"/>
          </a:p>
        </p:txBody>
      </p:sp>
      <p:sp>
        <p:nvSpPr>
          <p:cNvPr id="802" name="textbox 802"/>
          <p:cNvSpPr/>
          <p:nvPr/>
        </p:nvSpPr>
        <p:spPr>
          <a:xfrm>
            <a:off x="5072967" y="4792702"/>
            <a:ext cx="72389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69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</a:t>
            </a:r>
            <a:endParaRPr lang="KaiTi" altLang="KaiTi" sz="900"/>
          </a:p>
        </p:txBody>
      </p:sp>
      <p:sp>
        <p:nvSpPr>
          <p:cNvPr id="804" name="textbox 804"/>
          <p:cNvSpPr/>
          <p:nvPr/>
        </p:nvSpPr>
        <p:spPr>
          <a:xfrm>
            <a:off x="3905134" y="4818191"/>
            <a:ext cx="101600" cy="216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</a:t>
            </a:r>
            <a:endParaRPr lang="SimSun" altLang="SimSun" sz="1200"/>
          </a:p>
        </p:txBody>
      </p:sp>
      <p:sp>
        <p:nvSpPr>
          <p:cNvPr id="806" name="textbox 806"/>
          <p:cNvSpPr/>
          <p:nvPr/>
        </p:nvSpPr>
        <p:spPr>
          <a:xfrm>
            <a:off x="3913723" y="4791789"/>
            <a:ext cx="13652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</a:t>
            </a:r>
            <a:endParaRPr lang="KaiTi" altLang="KaiTi" sz="900"/>
          </a:p>
        </p:txBody>
      </p:sp>
      <p:sp>
        <p:nvSpPr>
          <p:cNvPr id="808" name="textbox 808"/>
          <p:cNvSpPr/>
          <p:nvPr/>
        </p:nvSpPr>
        <p:spPr>
          <a:xfrm>
            <a:off x="4218737" y="1234799"/>
            <a:ext cx="194945" cy="3552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381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3334" algn="l" rtl="0" eaLnBrk="0">
              <a:lnSpc>
                <a:spcPct val="79000"/>
              </a:lnSpc>
              <a:spcBef>
                <a:spcPts val="27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-10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-20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-30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-40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-50</a:t>
            </a:r>
            <a:endParaRPr lang="KaiTi" altLang="KaiTi" sz="9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-60</a:t>
            </a:r>
            <a:endParaRPr lang="KaiTi" altLang="KaiTi" sz="900"/>
          </a:p>
        </p:txBody>
      </p:sp>
      <p:sp>
        <p:nvSpPr>
          <p:cNvPr id="810" name="textbox 810"/>
          <p:cNvSpPr/>
          <p:nvPr/>
        </p:nvSpPr>
        <p:spPr>
          <a:xfrm>
            <a:off x="442156" y="1757403"/>
            <a:ext cx="186689" cy="30302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4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</a:t>
            </a:r>
            <a:endParaRPr lang="KaiTi" altLang="KaiTi" sz="9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</a:t>
            </a:r>
            <a:endParaRPr lang="KaiTi" altLang="KaiTi" sz="9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</a:t>
            </a:r>
            <a:endParaRPr lang="KaiTi" altLang="KaiTi" sz="9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59055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</a:t>
            </a:r>
            <a:endParaRPr lang="KaiTi" altLang="KaiTi" sz="9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60325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</a:t>
            </a:r>
            <a:endParaRPr lang="KaiTi" altLang="KaiTi" sz="9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57150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</a:t>
            </a:r>
            <a:endParaRPr lang="KaiTi" altLang="KaiTi" sz="9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59689" algn="l" rtl="0" eaLnBrk="0">
              <a:lnSpc>
                <a:spcPct val="79000"/>
              </a:lnSpc>
              <a:spcBef>
                <a:spcPts val="28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</a:t>
            </a:r>
            <a:endParaRPr lang="KaiTi" altLang="KaiTi" sz="9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algn="l" rtl="0" eaLnBrk="0">
              <a:lnSpc>
                <a:spcPct val="117000"/>
              </a:lnSpc>
            </a:pPr>
            <a:endParaRPr lang="Arial" altLang="Arial" sz="200"/>
          </a:p>
          <a:p>
            <a:pPr marL="120014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812" name="textbox 812"/>
          <p:cNvSpPr/>
          <p:nvPr/>
        </p:nvSpPr>
        <p:spPr>
          <a:xfrm>
            <a:off x="4730009" y="2124362"/>
            <a:ext cx="132714" cy="2663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7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</a:t>
            </a:r>
            <a:endParaRPr lang="KaiTi" altLang="KaiTi" sz="9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</a:t>
            </a:r>
            <a:endParaRPr lang="KaiTi" altLang="KaiTi" sz="9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endParaRPr lang="KaiTi" altLang="KaiTi" sz="9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65405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</a:t>
            </a:r>
            <a:endParaRPr lang="KaiTi" altLang="KaiTi" sz="9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66675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</a:t>
            </a:r>
            <a:endParaRPr lang="KaiTi" altLang="KaiTi" sz="9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63500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endParaRPr lang="KaiTi" altLang="KaiTi" sz="9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66039" algn="l" rtl="0" eaLnBrk="0">
              <a:lnSpc>
                <a:spcPct val="79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endParaRPr lang="KaiTi" altLang="KaiTi" sz="9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66039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814" name="textbox 814"/>
          <p:cNvSpPr/>
          <p:nvPr/>
        </p:nvSpPr>
        <p:spPr>
          <a:xfrm>
            <a:off x="5370169" y="4791788"/>
            <a:ext cx="3159760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</a:t>
            </a:r>
            <a:r>
              <a:rPr sz="900" kern="0" spc="1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11</a:t>
            </a:r>
            <a:r>
              <a:rPr sz="9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</a:t>
            </a:r>
            <a:endParaRPr lang="KaiTi" altLang="KaiTi" sz="900"/>
          </a:p>
        </p:txBody>
      </p:sp>
      <p:sp>
        <p:nvSpPr>
          <p:cNvPr id="816" name="textbox 816"/>
          <p:cNvSpPr/>
          <p:nvPr/>
        </p:nvSpPr>
        <p:spPr>
          <a:xfrm>
            <a:off x="832998" y="4791789"/>
            <a:ext cx="25082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2017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8" name="textbox 818"/>
          <p:cNvSpPr/>
          <p:nvPr/>
        </p:nvSpPr>
        <p:spPr>
          <a:xfrm>
            <a:off x="3374211" y="1730254"/>
            <a:ext cx="1031239" cy="27089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8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25.8%180㎡以上</a:t>
            </a:r>
            <a:endParaRPr lang="KaiTi" altLang="KaiTi" sz="9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281304" indent="12064" algn="l" rtl="0" eaLnBrk="0">
              <a:lnSpc>
                <a:spcPct val="235000"/>
              </a:lnSpc>
              <a:spcBef>
                <a:spcPts val="273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140(含)-180㎡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120(含)-140㎡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100(含)-120㎡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90(含)-100㎡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80(含)-90㎡</a:t>
            </a:r>
            <a:endParaRPr lang="KaiTi" altLang="KaiTi" sz="9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287020" algn="l" rtl="0" eaLnBrk="0">
              <a:lnSpc>
                <a:spcPct val="87000"/>
              </a:lnSpc>
              <a:spcBef>
                <a:spcPts val="27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60(含)-80㎡</a:t>
            </a:r>
            <a:endParaRPr lang="KaiTi" altLang="KaiTi" sz="900"/>
          </a:p>
          <a:p>
            <a:pPr marL="283845" algn="l" rtl="0" eaLnBrk="0">
              <a:lnSpc>
                <a:spcPts val="2892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60㎡以下</a:t>
            </a:r>
            <a:endParaRPr lang="KaiTi" altLang="KaiTi" sz="900"/>
          </a:p>
        </p:txBody>
      </p:sp>
      <p:sp>
        <p:nvSpPr>
          <p:cNvPr id="820" name="textbox 820"/>
          <p:cNvSpPr/>
          <p:nvPr/>
        </p:nvSpPr>
        <p:spPr>
          <a:xfrm>
            <a:off x="7721106" y="1685974"/>
            <a:ext cx="983614" cy="28079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17475" algn="l" rtl="0" eaLnBrk="0">
              <a:lnSpc>
                <a:spcPts val="1108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300万元以上</a:t>
            </a:r>
            <a:endParaRPr lang="KaiTi" altLang="KaiTi" sz="900"/>
          </a:p>
          <a:p>
            <a:pPr algn="r" rtl="0" eaLnBrk="0">
              <a:lnSpc>
                <a:spcPct val="87000"/>
              </a:lnSpc>
              <a:spcBef>
                <a:spcPts val="120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250(含)-300万元</a:t>
            </a:r>
            <a:endParaRPr lang="KaiTi" altLang="KaiTi" sz="900"/>
          </a:p>
          <a:p>
            <a:pPr marL="122554" indent="-6350" algn="l" rtl="0" eaLnBrk="0">
              <a:lnSpc>
                <a:spcPct val="217000"/>
              </a:lnSpc>
              <a:spcBef>
                <a:spcPts val="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200(含)-250万元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150(含)-200万元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120(含)-150万元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100(含)-120万元</a:t>
            </a:r>
            <a:endParaRPr lang="KaiTi" altLang="KaiTi" sz="900"/>
          </a:p>
          <a:p>
            <a:pPr marL="12700" algn="l" rtl="0" eaLnBrk="0">
              <a:lnSpc>
                <a:spcPct val="87000"/>
              </a:lnSpc>
              <a:spcBef>
                <a:spcPts val="125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6%80(含)-100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万元</a:t>
            </a:r>
            <a:endParaRPr lang="KaiTi" altLang="KaiTi" sz="900"/>
          </a:p>
          <a:p>
            <a:pPr marL="111125" indent="5714" algn="l" rtl="0" eaLnBrk="0">
              <a:lnSpc>
                <a:spcPct val="218000"/>
              </a:lnSpc>
              <a:spcBef>
                <a:spcPts val="2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60(含)-80万元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40(含)-60万元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40万元以下</a:t>
            </a:r>
            <a:endParaRPr lang="KaiTi" altLang="KaiTi" sz="900"/>
          </a:p>
        </p:txBody>
      </p:sp>
      <p:sp>
        <p:nvSpPr>
          <p:cNvPr id="822" name="textbox 822"/>
          <p:cNvSpPr/>
          <p:nvPr/>
        </p:nvSpPr>
        <p:spPr>
          <a:xfrm>
            <a:off x="356824" y="576271"/>
            <a:ext cx="4112259" cy="675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86"/>
              </a:lnSpc>
            </a:pPr>
            <a:endParaRPr lang="Arial" altLang="Arial" sz="100"/>
          </a:p>
          <a:p>
            <a:pPr marL="15875" indent="-3175" algn="l" rtl="0" eaLnBrk="0">
              <a:lnSpc>
                <a:spcPct val="98000"/>
              </a:lnSpc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2023年12月，从面积段来看，绵阳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180㎡以上面积段成交套数最多，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达376套，占比为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25.8%，较上月扩大1.7个百分点。</a:t>
            </a:r>
            <a:endParaRPr lang="KaiTi" altLang="KaiTi" sz="1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6075"/>
              </a:lnSpc>
            </a:pPr>
            <a:endParaRPr lang="Arial" altLang="Arial" sz="100"/>
          </a:p>
          <a:p>
            <a:pPr marL="1235710" algn="l" rtl="0" eaLnBrk="0">
              <a:lnSpc>
                <a:spcPct val="97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绵阳市新房成交面积段对比</a:t>
            </a:r>
            <a:endParaRPr lang="KaiTi" altLang="KaiTi" sz="1100"/>
          </a:p>
        </p:txBody>
      </p:sp>
      <p:sp>
        <p:nvSpPr>
          <p:cNvPr id="824" name="textbox 824"/>
          <p:cNvSpPr/>
          <p:nvPr/>
        </p:nvSpPr>
        <p:spPr>
          <a:xfrm>
            <a:off x="4647853" y="576271"/>
            <a:ext cx="4072890" cy="675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86"/>
              </a:lnSpc>
            </a:pPr>
            <a:endParaRPr lang="Arial" altLang="Arial" sz="100"/>
          </a:p>
          <a:p>
            <a:pPr marL="20320" indent="-7620" algn="l" rtl="0" eaLnBrk="0">
              <a:lnSpc>
                <a:spcPct val="98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2023年12月，从总价段来看，绵阳80(含)-100万元总价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段成交套数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最多，达373套，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占比为25.6%，较上月扩大10.3个百分点。</a:t>
            </a:r>
            <a:endParaRPr lang="KaiTi" altLang="KaiTi" sz="1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6075"/>
              </a:lnSpc>
            </a:pPr>
            <a:endParaRPr lang="Arial" altLang="Arial" sz="100"/>
          </a:p>
          <a:p>
            <a:pPr marL="1235710" algn="l" rtl="0" eaLnBrk="0">
              <a:lnSpc>
                <a:spcPct val="97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绵阳市新房成交总价段对比</a:t>
            </a:r>
            <a:endParaRPr lang="KaiTi" altLang="KaiTi" sz="1100"/>
          </a:p>
        </p:txBody>
      </p:sp>
      <p:sp>
        <p:nvSpPr>
          <p:cNvPr id="826" name="textbox 826"/>
          <p:cNvSpPr/>
          <p:nvPr/>
        </p:nvSpPr>
        <p:spPr>
          <a:xfrm>
            <a:off x="2326586" y="2107217"/>
            <a:ext cx="981075" cy="1971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30"/>
              </a:lnSpc>
            </a:pPr>
            <a:endParaRPr lang="Arial" altLang="Arial" sz="100"/>
          </a:p>
          <a:p>
            <a:pPr marL="20066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8.9%</a:t>
            </a:r>
            <a:endParaRPr lang="KaiTi" altLang="KaiTi" sz="9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5.2%</a:t>
            </a:r>
            <a:endParaRPr lang="KaiTi" altLang="KaiTi" sz="9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18.4%</a:t>
            </a:r>
            <a:endParaRPr lang="KaiTi" altLang="KaiTi" sz="9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239395" algn="l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9.7%</a:t>
            </a:r>
            <a:endParaRPr lang="KaiTi" altLang="KaiTi" sz="9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641350" algn="l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17.4%</a:t>
            </a:r>
            <a:endParaRPr lang="KaiTi" altLang="KaiTi" sz="9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499744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14.6%</a:t>
            </a:r>
            <a:endParaRPr lang="KaiTi" altLang="KaiTi" sz="900"/>
          </a:p>
        </p:txBody>
      </p:sp>
      <p:sp>
        <p:nvSpPr>
          <p:cNvPr id="828" name="rect"/>
          <p:cNvSpPr/>
          <p:nvPr/>
        </p:nvSpPr>
        <p:spPr>
          <a:xfrm>
            <a:off x="5515074" y="3469402"/>
            <a:ext cx="754946" cy="82997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0" name="rect"/>
          <p:cNvSpPr/>
          <p:nvPr/>
        </p:nvSpPr>
        <p:spPr>
          <a:xfrm>
            <a:off x="5812224" y="3175513"/>
            <a:ext cx="457796" cy="82997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2" name="rect"/>
          <p:cNvSpPr/>
          <p:nvPr/>
        </p:nvSpPr>
        <p:spPr>
          <a:xfrm>
            <a:off x="5846324" y="2881624"/>
            <a:ext cx="423696" cy="82997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34" name="textbox 834"/>
          <p:cNvSpPr/>
          <p:nvPr/>
        </p:nvSpPr>
        <p:spPr>
          <a:xfrm>
            <a:off x="6252558" y="2575035"/>
            <a:ext cx="1490344" cy="1025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"/>
          </a:p>
          <a:p>
            <a:pPr marL="1025525" algn="l" rtl="0" eaLnBrk="0">
              <a:lnSpc>
                <a:spcPct val="79000"/>
              </a:lnSpc>
              <a:spcBef>
                <a:spcPts val="1"/>
              </a:spcBef>
              <a:tabLst>
                <a:tab pos="1065530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20.6%</a:t>
            </a:r>
            <a:endParaRPr lang="KaiTi" altLang="KaiTi" sz="900"/>
          </a:p>
          <a:p>
            <a:pPr marL="445769" algn="l" rtl="0" eaLnBrk="0">
              <a:lnSpc>
                <a:spcPct val="79000"/>
              </a:lnSpc>
              <a:spcBef>
                <a:spcPts val="1462"/>
              </a:spcBef>
              <a:tabLst>
                <a:tab pos="48196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8.7%</a:t>
            </a:r>
            <a:endParaRPr lang="KaiTi" altLang="KaiTi" sz="900"/>
          </a:p>
          <a:p>
            <a:pPr marL="314325" algn="l" rtl="0" eaLnBrk="0">
              <a:lnSpc>
                <a:spcPct val="79000"/>
              </a:lnSpc>
              <a:spcBef>
                <a:spcPts val="1460"/>
              </a:spcBef>
              <a:tabLst>
                <a:tab pos="351790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6.0%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6130"/>
              </a:lnSpc>
            </a:pPr>
            <a:endParaRPr lang="Arial" altLang="Arial" sz="100"/>
          </a:p>
          <a:p>
            <a:pPr marL="1268730" algn="l" rtl="0" eaLnBrk="0">
              <a:lnSpc>
                <a:spcPct val="79000"/>
              </a:lnSpc>
              <a:tabLst>
                <a:tab pos="130873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25.</a:t>
            </a:r>
            <a:endParaRPr lang="KaiTi" altLang="KaiTi" sz="9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6265258" y="3474165"/>
            <a:ext cx="1256583" cy="78234"/>
            <a:chExt cx="1256583" cy="78234"/>
          </a:xfrm>
        </p:grpSpPr>
        <p:sp>
          <p:nvSpPr>
            <p:cNvPr id="836" name="path"/>
            <p:cNvSpPr/>
            <p:nvPr/>
          </p:nvSpPr>
          <p:spPr>
            <a:xfrm>
              <a:off x="4762" y="0"/>
              <a:ext cx="1247059" cy="73472"/>
            </a:xfrm>
            <a:custGeom>
              <a:rect l="0" t="0" r="0" b="0"/>
              <a:pathLst>
                <a:path w="1963" h="115">
                  <a:moveTo>
                    <a:pt x="0" y="0"/>
                  </a:moveTo>
                  <a:lnTo>
                    <a:pt x="1963" y="0"/>
                  </a:lnTo>
                  <a:lnTo>
                    <a:pt x="1963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8" name="path"/>
            <p:cNvSpPr/>
            <p:nvPr/>
          </p:nvSpPr>
          <p:spPr>
            <a:xfrm>
              <a:off x="4762" y="0"/>
              <a:ext cx="1251821" cy="78234"/>
            </a:xfrm>
            <a:custGeom>
              <a:rect l="0" t="0" r="0" b="0"/>
              <a:pathLst>
                <a:path w="1971" h="123">
                  <a:moveTo>
                    <a:pt x="1963" y="0"/>
                  </a:moveTo>
                  <a:lnTo>
                    <a:pt x="1963" y="115"/>
                  </a:lnTo>
                  <a:lnTo>
                    <a:pt x="0" y="115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0" name="path"/>
            <p:cNvSpPr/>
            <p:nvPr/>
          </p:nvSpPr>
          <p:spPr>
            <a:xfrm>
              <a:off x="0" y="0"/>
              <a:ext cx="9525" cy="73472"/>
            </a:xfrm>
            <a:custGeom>
              <a:rect l="0" t="0" r="0" b="0"/>
              <a:pathLst>
                <a:path w="15" h="115">
                  <a:moveTo>
                    <a:pt x="7" y="0"/>
                  </a:moveTo>
                  <a:lnTo>
                    <a:pt x="7" y="115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6265258" y="3175513"/>
            <a:ext cx="301804" cy="82997"/>
            <a:chExt cx="301804" cy="82997"/>
          </a:xfrm>
        </p:grpSpPr>
        <p:sp>
          <p:nvSpPr>
            <p:cNvPr id="842" name="path"/>
            <p:cNvSpPr/>
            <p:nvPr/>
          </p:nvSpPr>
          <p:spPr>
            <a:xfrm>
              <a:off x="4762" y="4762"/>
              <a:ext cx="292279" cy="73472"/>
            </a:xfrm>
            <a:custGeom>
              <a:rect l="0" t="0" r="0" b="0"/>
              <a:pathLst>
                <a:path w="460" h="115">
                  <a:moveTo>
                    <a:pt x="0" y="0"/>
                  </a:moveTo>
                  <a:lnTo>
                    <a:pt x="460" y="0"/>
                  </a:lnTo>
                  <a:lnTo>
                    <a:pt x="460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4" name="path"/>
            <p:cNvSpPr/>
            <p:nvPr/>
          </p:nvSpPr>
          <p:spPr>
            <a:xfrm>
              <a:off x="4762" y="0"/>
              <a:ext cx="297041" cy="82997"/>
            </a:xfrm>
            <a:custGeom>
              <a:rect l="0" t="0" r="0" b="0"/>
              <a:pathLst>
                <a:path w="467" h="130">
                  <a:moveTo>
                    <a:pt x="0" y="7"/>
                  </a:moveTo>
                  <a:lnTo>
                    <a:pt x="460" y="7"/>
                  </a:lnTo>
                  <a:lnTo>
                    <a:pt x="460" y="123"/>
                  </a:lnTo>
                  <a:lnTo>
                    <a:pt x="0" y="123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6" name="path"/>
            <p:cNvSpPr/>
            <p:nvPr/>
          </p:nvSpPr>
          <p:spPr>
            <a:xfrm>
              <a:off x="0" y="4762"/>
              <a:ext cx="9525" cy="73472"/>
            </a:xfrm>
            <a:custGeom>
              <a:rect l="0" t="0" r="0" b="0"/>
              <a:pathLst>
                <a:path w="15" h="115">
                  <a:moveTo>
                    <a:pt x="7" y="0"/>
                  </a:moveTo>
                  <a:lnTo>
                    <a:pt x="7" y="115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6265258" y="2881624"/>
            <a:ext cx="433329" cy="82997"/>
            <a:chExt cx="433329" cy="82997"/>
          </a:xfrm>
        </p:grpSpPr>
        <p:sp>
          <p:nvSpPr>
            <p:cNvPr id="848" name="path"/>
            <p:cNvSpPr/>
            <p:nvPr/>
          </p:nvSpPr>
          <p:spPr>
            <a:xfrm>
              <a:off x="4762" y="4762"/>
              <a:ext cx="423804" cy="73472"/>
            </a:xfrm>
            <a:custGeom>
              <a:rect l="0" t="0" r="0" b="0"/>
              <a:pathLst>
                <a:path w="667" h="115">
                  <a:moveTo>
                    <a:pt x="0" y="0"/>
                  </a:moveTo>
                  <a:lnTo>
                    <a:pt x="667" y="0"/>
                  </a:lnTo>
                  <a:lnTo>
                    <a:pt x="667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0" name="path"/>
            <p:cNvSpPr/>
            <p:nvPr/>
          </p:nvSpPr>
          <p:spPr>
            <a:xfrm>
              <a:off x="4762" y="0"/>
              <a:ext cx="428567" cy="82997"/>
            </a:xfrm>
            <a:custGeom>
              <a:rect l="0" t="0" r="0" b="0"/>
              <a:pathLst>
                <a:path w="674" h="130">
                  <a:moveTo>
                    <a:pt x="0" y="7"/>
                  </a:moveTo>
                  <a:lnTo>
                    <a:pt x="667" y="7"/>
                  </a:lnTo>
                  <a:lnTo>
                    <a:pt x="667" y="123"/>
                  </a:lnTo>
                  <a:lnTo>
                    <a:pt x="0" y="123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2" name="path"/>
            <p:cNvSpPr/>
            <p:nvPr/>
          </p:nvSpPr>
          <p:spPr>
            <a:xfrm>
              <a:off x="0" y="4762"/>
              <a:ext cx="9525" cy="73472"/>
            </a:xfrm>
            <a:custGeom>
              <a:rect l="0" t="0" r="0" b="0"/>
              <a:pathLst>
                <a:path w="15" h="115">
                  <a:moveTo>
                    <a:pt x="7" y="0"/>
                  </a:moveTo>
                  <a:lnTo>
                    <a:pt x="7" y="115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6265258" y="2587735"/>
            <a:ext cx="1013019" cy="82996"/>
            <a:chExt cx="1013019" cy="82996"/>
          </a:xfrm>
        </p:grpSpPr>
        <p:sp>
          <p:nvSpPr>
            <p:cNvPr id="854" name="path"/>
            <p:cNvSpPr/>
            <p:nvPr/>
          </p:nvSpPr>
          <p:spPr>
            <a:xfrm>
              <a:off x="4762" y="4762"/>
              <a:ext cx="1003494" cy="73471"/>
            </a:xfrm>
            <a:custGeom>
              <a:rect l="0" t="0" r="0" b="0"/>
              <a:pathLst>
                <a:path w="1580" h="115">
                  <a:moveTo>
                    <a:pt x="0" y="0"/>
                  </a:moveTo>
                  <a:lnTo>
                    <a:pt x="1580" y="0"/>
                  </a:lnTo>
                  <a:lnTo>
                    <a:pt x="1580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6" name="path"/>
            <p:cNvSpPr/>
            <p:nvPr/>
          </p:nvSpPr>
          <p:spPr>
            <a:xfrm>
              <a:off x="0" y="0"/>
              <a:ext cx="1013019" cy="82996"/>
            </a:xfrm>
            <a:custGeom>
              <a:rect l="0" t="0" r="0" b="0"/>
              <a:pathLst>
                <a:path w="1594" h="130">
                  <a:moveTo>
                    <a:pt x="7" y="7"/>
                  </a:moveTo>
                  <a:lnTo>
                    <a:pt x="1587" y="7"/>
                  </a:lnTo>
                  <a:lnTo>
                    <a:pt x="1587" y="123"/>
                  </a:lnTo>
                  <a:lnTo>
                    <a:pt x="7" y="123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8" name="path"/>
            <p:cNvSpPr/>
            <p:nvPr/>
          </p:nvSpPr>
          <p:spPr>
            <a:xfrm>
              <a:off x="0" y="4762"/>
              <a:ext cx="9525" cy="73471"/>
            </a:xfrm>
            <a:custGeom>
              <a:rect l="0" t="0" r="0" b="0"/>
              <a:pathLst>
                <a:path w="15" h="115">
                  <a:moveTo>
                    <a:pt x="7" y="0"/>
                  </a:moveTo>
                  <a:lnTo>
                    <a:pt x="7" y="115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60" name="textbox 860"/>
          <p:cNvSpPr/>
          <p:nvPr/>
        </p:nvSpPr>
        <p:spPr>
          <a:xfrm>
            <a:off x="1974211" y="4750270"/>
            <a:ext cx="5177154" cy="262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83819" algn="l" rtl="0" eaLnBrk="0">
              <a:lnSpc>
                <a:spcPts val="571"/>
              </a:lnSpc>
              <a:spcBef>
                <a:spcPts val="1"/>
              </a:spcBef>
              <a:tabLst>
                <a:tab pos="11302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23-11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                                             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     23-11</a:t>
            </a:r>
            <a:r>
              <a:rPr sz="900" kern="0" spc="6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  <a:p>
            <a:pPr marL="1943100" algn="l" rtl="0" eaLnBrk="0">
              <a:lnSpc>
                <a:spcPct val="87000"/>
              </a:lnSpc>
              <a:spcBef>
                <a:spcPts val="1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862" name="path"/>
          <p:cNvSpPr/>
          <p:nvPr/>
        </p:nvSpPr>
        <p:spPr>
          <a:xfrm>
            <a:off x="6755826" y="4762970"/>
            <a:ext cx="71246" cy="64585"/>
          </a:xfrm>
          <a:custGeom>
            <a:rect l="0" t="0" r="0" b="0"/>
            <a:pathLst>
              <a:path w="112" h="100">
                <a:moveTo>
                  <a:pt x="7" y="6"/>
                </a:moveTo>
                <a:lnTo>
                  <a:pt x="104" y="6"/>
                </a:lnTo>
                <a:lnTo>
                  <a:pt x="104" y="94"/>
                </a:lnTo>
                <a:lnTo>
                  <a:pt x="7" y="94"/>
                </a:lnTo>
                <a:lnTo>
                  <a:pt x="7" y="6"/>
                </a:lnTo>
                <a:close/>
                <a:lnTo>
                  <a:pt x="7" y="6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8634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4" name="path"/>
          <p:cNvSpPr/>
          <p:nvPr/>
        </p:nvSpPr>
        <p:spPr>
          <a:xfrm>
            <a:off x="6283845" y="4762970"/>
            <a:ext cx="71246" cy="64585"/>
          </a:xfrm>
          <a:custGeom>
            <a:rect l="0" t="0" r="0" b="0"/>
            <a:pathLst>
              <a:path w="112" h="100">
                <a:moveTo>
                  <a:pt x="7" y="6"/>
                </a:moveTo>
                <a:lnTo>
                  <a:pt x="104" y="6"/>
                </a:lnTo>
                <a:lnTo>
                  <a:pt x="104" y="94"/>
                </a:lnTo>
                <a:lnTo>
                  <a:pt x="7" y="94"/>
                </a:lnTo>
                <a:lnTo>
                  <a:pt x="7" y="6"/>
                </a:lnTo>
                <a:close/>
                <a:lnTo>
                  <a:pt x="7" y="6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8634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6" name="path"/>
          <p:cNvSpPr/>
          <p:nvPr/>
        </p:nvSpPr>
        <p:spPr>
          <a:xfrm>
            <a:off x="2467035" y="4762970"/>
            <a:ext cx="71247" cy="64585"/>
          </a:xfrm>
          <a:custGeom>
            <a:rect l="0" t="0" r="0" b="0"/>
            <a:pathLst>
              <a:path w="112" h="100">
                <a:moveTo>
                  <a:pt x="7" y="6"/>
                </a:moveTo>
                <a:lnTo>
                  <a:pt x="104" y="6"/>
                </a:lnTo>
                <a:lnTo>
                  <a:pt x="104" y="94"/>
                </a:lnTo>
                <a:lnTo>
                  <a:pt x="7" y="94"/>
                </a:lnTo>
                <a:lnTo>
                  <a:pt x="7" y="6"/>
                </a:lnTo>
                <a:close/>
                <a:lnTo>
                  <a:pt x="7" y="6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8634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8" name="path"/>
          <p:cNvSpPr/>
          <p:nvPr/>
        </p:nvSpPr>
        <p:spPr>
          <a:xfrm>
            <a:off x="1986911" y="4762970"/>
            <a:ext cx="71247" cy="64585"/>
          </a:xfrm>
          <a:custGeom>
            <a:rect l="0" t="0" r="0" b="0"/>
            <a:pathLst>
              <a:path w="112" h="100">
                <a:moveTo>
                  <a:pt x="7" y="6"/>
                </a:moveTo>
                <a:lnTo>
                  <a:pt x="104" y="6"/>
                </a:lnTo>
                <a:lnTo>
                  <a:pt x="104" y="94"/>
                </a:lnTo>
                <a:lnTo>
                  <a:pt x="7" y="94"/>
                </a:lnTo>
                <a:lnTo>
                  <a:pt x="7" y="6"/>
                </a:lnTo>
                <a:close/>
                <a:lnTo>
                  <a:pt x="7" y="6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8634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0" name="textbox 870"/>
          <p:cNvSpPr/>
          <p:nvPr/>
        </p:nvSpPr>
        <p:spPr>
          <a:xfrm>
            <a:off x="-12700" y="-12700"/>
            <a:ext cx="299656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住宅市场|需求结构-新房</a:t>
            </a:r>
            <a:endParaRPr lang="KaiTi" altLang="KaiTi" sz="1800"/>
          </a:p>
        </p:txBody>
      </p:sp>
      <p:pic>
        <p:nvPicPr>
          <p:cNvPr id="872" name="picture 8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874" name="textbox 874"/>
          <p:cNvSpPr/>
          <p:nvPr/>
        </p:nvSpPr>
        <p:spPr>
          <a:xfrm>
            <a:off x="6252558" y="4338370"/>
            <a:ext cx="316865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"/>
          </a:p>
          <a:p>
            <a:pPr marL="41275" algn="l" rtl="0" eaLnBrk="0">
              <a:lnSpc>
                <a:spcPct val="79000"/>
              </a:lnSpc>
              <a:spcBef>
                <a:spcPts val="1"/>
              </a:spcBef>
              <a:tabLst>
                <a:tab pos="7810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0.4%</a:t>
            </a:r>
            <a:endParaRPr lang="KaiTi" altLang="KaiTi" sz="9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6265258" y="4351070"/>
            <a:ext cx="29010" cy="82997"/>
            <a:chExt cx="29010" cy="82997"/>
          </a:xfrm>
        </p:grpSpPr>
        <p:sp>
          <p:nvSpPr>
            <p:cNvPr id="876" name="path"/>
            <p:cNvSpPr/>
            <p:nvPr/>
          </p:nvSpPr>
          <p:spPr>
            <a:xfrm>
              <a:off x="4762" y="4762"/>
              <a:ext cx="19485" cy="73472"/>
            </a:xfrm>
            <a:custGeom>
              <a:rect l="0" t="0" r="0" b="0"/>
              <a:pathLst>
                <a:path w="30" h="115">
                  <a:moveTo>
                    <a:pt x="0" y="0"/>
                  </a:moveTo>
                  <a:lnTo>
                    <a:pt x="30" y="0"/>
                  </a:lnTo>
                  <a:lnTo>
                    <a:pt x="30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8" name="path"/>
            <p:cNvSpPr/>
            <p:nvPr/>
          </p:nvSpPr>
          <p:spPr>
            <a:xfrm>
              <a:off x="0" y="0"/>
              <a:ext cx="29010" cy="82997"/>
            </a:xfrm>
            <a:custGeom>
              <a:rect l="0" t="0" r="0" b="0"/>
              <a:pathLst>
                <a:path w="45" h="130">
                  <a:moveTo>
                    <a:pt x="7" y="7"/>
                  </a:moveTo>
                  <a:lnTo>
                    <a:pt x="38" y="7"/>
                  </a:lnTo>
                  <a:lnTo>
                    <a:pt x="38" y="123"/>
                  </a:lnTo>
                  <a:lnTo>
                    <a:pt x="7" y="123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0" name="path"/>
            <p:cNvSpPr/>
            <p:nvPr/>
          </p:nvSpPr>
          <p:spPr>
            <a:xfrm>
              <a:off x="0" y="4762"/>
              <a:ext cx="9525" cy="73472"/>
            </a:xfrm>
            <a:custGeom>
              <a:rect l="0" t="0" r="0" b="0"/>
              <a:pathLst>
                <a:path w="15" h="115">
                  <a:moveTo>
                    <a:pt x="7" y="0"/>
                  </a:moveTo>
                  <a:lnTo>
                    <a:pt x="7" y="115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82" name="textbox 882"/>
          <p:cNvSpPr/>
          <p:nvPr/>
        </p:nvSpPr>
        <p:spPr>
          <a:xfrm>
            <a:off x="5191877" y="4044481"/>
            <a:ext cx="1090930" cy="437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15.5%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marL="260984" algn="l" rtl="0" eaLnBrk="0">
              <a:lnSpc>
                <a:spcPct val="79000"/>
              </a:lnSpc>
              <a:spcBef>
                <a:spcPts val="6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10.4%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endParaRPr lang="KaiTi" altLang="KaiTi" sz="900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5756226" y="4351070"/>
            <a:ext cx="511380" cy="82997"/>
            <a:chExt cx="511380" cy="82997"/>
          </a:xfrm>
        </p:grpSpPr>
        <p:sp>
          <p:nvSpPr>
            <p:cNvPr id="884" name="path"/>
            <p:cNvSpPr/>
            <p:nvPr/>
          </p:nvSpPr>
          <p:spPr>
            <a:xfrm>
              <a:off x="4762" y="4762"/>
              <a:ext cx="506618" cy="73472"/>
            </a:xfrm>
            <a:custGeom>
              <a:rect l="0" t="0" r="0" b="0"/>
              <a:pathLst>
                <a:path w="797" h="115">
                  <a:moveTo>
                    <a:pt x="0" y="0"/>
                  </a:moveTo>
                  <a:lnTo>
                    <a:pt x="797" y="0"/>
                  </a:lnTo>
                  <a:lnTo>
                    <a:pt x="797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6" name="path"/>
            <p:cNvSpPr/>
            <p:nvPr/>
          </p:nvSpPr>
          <p:spPr>
            <a:xfrm>
              <a:off x="0" y="0"/>
              <a:ext cx="511380" cy="82997"/>
            </a:xfrm>
            <a:custGeom>
              <a:rect l="0" t="0" r="0" b="0"/>
              <a:pathLst>
                <a:path w="805" h="130">
                  <a:moveTo>
                    <a:pt x="7" y="7"/>
                  </a:moveTo>
                  <a:lnTo>
                    <a:pt x="805" y="7"/>
                  </a:lnTo>
                  <a:moveTo>
                    <a:pt x="805" y="123"/>
                  </a:moveTo>
                  <a:lnTo>
                    <a:pt x="7" y="123"/>
                  </a:lnTo>
                  <a:lnTo>
                    <a:pt x="7" y="7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5507789" y="4057181"/>
            <a:ext cx="759818" cy="82997"/>
            <a:chExt cx="759818" cy="82997"/>
          </a:xfrm>
        </p:grpSpPr>
        <p:sp>
          <p:nvSpPr>
            <p:cNvPr id="888" name="path"/>
            <p:cNvSpPr/>
            <p:nvPr/>
          </p:nvSpPr>
          <p:spPr>
            <a:xfrm>
              <a:off x="4762" y="4762"/>
              <a:ext cx="755055" cy="73472"/>
            </a:xfrm>
            <a:custGeom>
              <a:rect l="0" t="0" r="0" b="0"/>
              <a:pathLst>
                <a:path w="1189" h="115">
                  <a:moveTo>
                    <a:pt x="0" y="0"/>
                  </a:moveTo>
                  <a:lnTo>
                    <a:pt x="1189" y="0"/>
                  </a:lnTo>
                  <a:lnTo>
                    <a:pt x="1189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0" name="path"/>
            <p:cNvSpPr/>
            <p:nvPr/>
          </p:nvSpPr>
          <p:spPr>
            <a:xfrm>
              <a:off x="0" y="0"/>
              <a:ext cx="759818" cy="82997"/>
            </a:xfrm>
            <a:custGeom>
              <a:rect l="0" t="0" r="0" b="0"/>
              <a:pathLst>
                <a:path w="1196" h="130">
                  <a:moveTo>
                    <a:pt x="7" y="7"/>
                  </a:moveTo>
                  <a:lnTo>
                    <a:pt x="1196" y="7"/>
                  </a:lnTo>
                  <a:moveTo>
                    <a:pt x="1196" y="123"/>
                  </a:moveTo>
                  <a:lnTo>
                    <a:pt x="7" y="123"/>
                  </a:lnTo>
                  <a:lnTo>
                    <a:pt x="7" y="7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92" name="textbox 892"/>
          <p:cNvSpPr/>
          <p:nvPr/>
        </p:nvSpPr>
        <p:spPr>
          <a:xfrm>
            <a:off x="6252558" y="1693367"/>
            <a:ext cx="335915" cy="4375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"/>
          </a:p>
          <a:p>
            <a:pPr marL="60960" algn="l" rtl="0" eaLnBrk="0">
              <a:lnSpc>
                <a:spcPct val="79000"/>
              </a:lnSpc>
              <a:spcBef>
                <a:spcPts val="1"/>
              </a:spcBef>
              <a:tabLst>
                <a:tab pos="9778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0.8%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marL="60960" algn="l" rtl="0" eaLnBrk="0">
              <a:lnSpc>
                <a:spcPct val="79000"/>
              </a:lnSpc>
              <a:spcBef>
                <a:spcPts val="7"/>
              </a:spcBef>
              <a:tabLst>
                <a:tab pos="9778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0.8%</a:t>
            </a:r>
            <a:endParaRPr lang="KaiTi" altLang="KaiTi" sz="9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6265258" y="1999956"/>
            <a:ext cx="48495" cy="82997"/>
            <a:chExt cx="48495" cy="82997"/>
          </a:xfrm>
        </p:grpSpPr>
        <p:sp>
          <p:nvSpPr>
            <p:cNvPr id="894" name="path"/>
            <p:cNvSpPr/>
            <p:nvPr/>
          </p:nvSpPr>
          <p:spPr>
            <a:xfrm>
              <a:off x="4762" y="4762"/>
              <a:ext cx="38970" cy="73472"/>
            </a:xfrm>
            <a:custGeom>
              <a:rect l="0" t="0" r="0" b="0"/>
              <a:pathLst>
                <a:path w="61" h="115">
                  <a:moveTo>
                    <a:pt x="0" y="0"/>
                  </a:moveTo>
                  <a:lnTo>
                    <a:pt x="61" y="0"/>
                  </a:lnTo>
                  <a:lnTo>
                    <a:pt x="61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6" name="path"/>
            <p:cNvSpPr/>
            <p:nvPr/>
          </p:nvSpPr>
          <p:spPr>
            <a:xfrm>
              <a:off x="0" y="0"/>
              <a:ext cx="48495" cy="82997"/>
            </a:xfrm>
            <a:custGeom>
              <a:rect l="0" t="0" r="0" b="0"/>
              <a:pathLst>
                <a:path w="76" h="130">
                  <a:moveTo>
                    <a:pt x="7" y="7"/>
                  </a:moveTo>
                  <a:lnTo>
                    <a:pt x="68" y="7"/>
                  </a:lnTo>
                  <a:lnTo>
                    <a:pt x="68" y="123"/>
                  </a:lnTo>
                  <a:lnTo>
                    <a:pt x="7" y="123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6265258" y="1706067"/>
            <a:ext cx="48495" cy="82997"/>
            <a:chExt cx="48495" cy="82997"/>
          </a:xfrm>
        </p:grpSpPr>
        <p:sp>
          <p:nvSpPr>
            <p:cNvPr id="898" name="path"/>
            <p:cNvSpPr/>
            <p:nvPr/>
          </p:nvSpPr>
          <p:spPr>
            <a:xfrm>
              <a:off x="4762" y="4762"/>
              <a:ext cx="38970" cy="73472"/>
            </a:xfrm>
            <a:custGeom>
              <a:rect l="0" t="0" r="0" b="0"/>
              <a:pathLst>
                <a:path w="61" h="115">
                  <a:moveTo>
                    <a:pt x="0" y="0"/>
                  </a:moveTo>
                  <a:lnTo>
                    <a:pt x="61" y="0"/>
                  </a:lnTo>
                  <a:lnTo>
                    <a:pt x="61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0" name="path"/>
            <p:cNvSpPr/>
            <p:nvPr/>
          </p:nvSpPr>
          <p:spPr>
            <a:xfrm>
              <a:off x="0" y="0"/>
              <a:ext cx="48495" cy="82997"/>
            </a:xfrm>
            <a:custGeom>
              <a:rect l="0" t="0" r="0" b="0"/>
              <a:pathLst>
                <a:path w="76" h="130">
                  <a:moveTo>
                    <a:pt x="7" y="7"/>
                  </a:moveTo>
                  <a:lnTo>
                    <a:pt x="68" y="7"/>
                  </a:lnTo>
                  <a:lnTo>
                    <a:pt x="68" y="123"/>
                  </a:lnTo>
                  <a:lnTo>
                    <a:pt x="7" y="123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02" name="textbox 902"/>
          <p:cNvSpPr/>
          <p:nvPr/>
        </p:nvSpPr>
        <p:spPr>
          <a:xfrm>
            <a:off x="5753296" y="1693367"/>
            <a:ext cx="534669" cy="7315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"/>
          </a:p>
          <a:p>
            <a:pPr marL="23367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0.4% </a:t>
            </a:r>
            <a:endParaRPr lang="KaiTi" altLang="KaiTi" sz="900"/>
          </a:p>
          <a:p>
            <a:pPr marL="224154" algn="l" rtl="0" eaLnBrk="0">
              <a:lnSpc>
                <a:spcPct val="79000"/>
              </a:lnSpc>
              <a:spcBef>
                <a:spcPts val="146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0.6% 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l" rtl="0" eaLnBrk="0">
              <a:lnSpc>
                <a:spcPct val="6058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4.9%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endParaRPr lang="KaiTi" altLang="KaiTi" sz="900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6022854" y="2293845"/>
            <a:ext cx="243458" cy="82997"/>
            <a:chExt cx="243458" cy="82997"/>
          </a:xfrm>
        </p:grpSpPr>
        <p:sp>
          <p:nvSpPr>
            <p:cNvPr id="904" name="path"/>
            <p:cNvSpPr/>
            <p:nvPr/>
          </p:nvSpPr>
          <p:spPr>
            <a:xfrm>
              <a:off x="4762" y="4762"/>
              <a:ext cx="238695" cy="73472"/>
            </a:xfrm>
            <a:custGeom>
              <a:rect l="0" t="0" r="0" b="0"/>
              <a:pathLst>
                <a:path w="375" h="115">
                  <a:moveTo>
                    <a:pt x="0" y="0"/>
                  </a:moveTo>
                  <a:lnTo>
                    <a:pt x="375" y="0"/>
                  </a:lnTo>
                  <a:lnTo>
                    <a:pt x="375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6" name="path"/>
            <p:cNvSpPr/>
            <p:nvPr/>
          </p:nvSpPr>
          <p:spPr>
            <a:xfrm>
              <a:off x="0" y="0"/>
              <a:ext cx="243458" cy="82997"/>
            </a:xfrm>
            <a:custGeom>
              <a:rect l="0" t="0" r="0" b="0"/>
              <a:pathLst>
                <a:path w="383" h="130">
                  <a:moveTo>
                    <a:pt x="7" y="7"/>
                  </a:moveTo>
                  <a:lnTo>
                    <a:pt x="383" y="7"/>
                  </a:lnTo>
                  <a:moveTo>
                    <a:pt x="383" y="123"/>
                  </a:moveTo>
                  <a:lnTo>
                    <a:pt x="7" y="123"/>
                  </a:lnTo>
                  <a:lnTo>
                    <a:pt x="7" y="7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2" name="group 62"/>
          <p:cNvGrpSpPr/>
          <p:nvPr/>
        </p:nvGrpSpPr>
        <p:grpSpPr>
          <a:xfrm rot="21600000">
            <a:off x="6234493" y="1999956"/>
            <a:ext cx="38753" cy="82997"/>
            <a:chExt cx="38753" cy="82997"/>
          </a:xfrm>
        </p:grpSpPr>
        <p:sp>
          <p:nvSpPr>
            <p:cNvPr id="908" name="path"/>
            <p:cNvSpPr/>
            <p:nvPr/>
          </p:nvSpPr>
          <p:spPr>
            <a:xfrm>
              <a:off x="4762" y="4762"/>
              <a:ext cx="29228" cy="73472"/>
            </a:xfrm>
            <a:custGeom>
              <a:rect l="0" t="0" r="0" b="0"/>
              <a:pathLst>
                <a:path w="46" h="115">
                  <a:moveTo>
                    <a:pt x="0" y="0"/>
                  </a:moveTo>
                  <a:lnTo>
                    <a:pt x="46" y="0"/>
                  </a:lnTo>
                  <a:lnTo>
                    <a:pt x="46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0" name="path"/>
            <p:cNvSpPr/>
            <p:nvPr/>
          </p:nvSpPr>
          <p:spPr>
            <a:xfrm>
              <a:off x="0" y="0"/>
              <a:ext cx="38753" cy="82997"/>
            </a:xfrm>
            <a:custGeom>
              <a:rect l="0" t="0" r="0" b="0"/>
              <a:pathLst>
                <a:path w="61" h="130">
                  <a:moveTo>
                    <a:pt x="7" y="7"/>
                  </a:moveTo>
                  <a:lnTo>
                    <a:pt x="53" y="7"/>
                  </a:lnTo>
                  <a:lnTo>
                    <a:pt x="53" y="123"/>
                  </a:lnTo>
                  <a:lnTo>
                    <a:pt x="7" y="123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6244235" y="1706067"/>
            <a:ext cx="29010" cy="82997"/>
            <a:chExt cx="29010" cy="82997"/>
          </a:xfrm>
        </p:grpSpPr>
        <p:sp>
          <p:nvSpPr>
            <p:cNvPr id="912" name="path"/>
            <p:cNvSpPr/>
            <p:nvPr/>
          </p:nvSpPr>
          <p:spPr>
            <a:xfrm>
              <a:off x="4762" y="4762"/>
              <a:ext cx="19485" cy="73472"/>
            </a:xfrm>
            <a:custGeom>
              <a:rect l="0" t="0" r="0" b="0"/>
              <a:pathLst>
                <a:path w="30" h="115">
                  <a:moveTo>
                    <a:pt x="0" y="0"/>
                  </a:moveTo>
                  <a:lnTo>
                    <a:pt x="30" y="0"/>
                  </a:lnTo>
                  <a:lnTo>
                    <a:pt x="30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4" name="path"/>
            <p:cNvSpPr/>
            <p:nvPr/>
          </p:nvSpPr>
          <p:spPr>
            <a:xfrm>
              <a:off x="0" y="0"/>
              <a:ext cx="29010" cy="82997"/>
            </a:xfrm>
            <a:custGeom>
              <a:rect l="0" t="0" r="0" b="0"/>
              <a:pathLst>
                <a:path w="45" h="130">
                  <a:moveTo>
                    <a:pt x="7" y="7"/>
                  </a:moveTo>
                  <a:lnTo>
                    <a:pt x="38" y="7"/>
                  </a:lnTo>
                  <a:lnTo>
                    <a:pt x="38" y="123"/>
                  </a:lnTo>
                  <a:lnTo>
                    <a:pt x="7" y="123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16" name="rect"/>
          <p:cNvSpPr/>
          <p:nvPr/>
        </p:nvSpPr>
        <p:spPr>
          <a:xfrm>
            <a:off x="2036142" y="1738382"/>
            <a:ext cx="1305951" cy="91840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8" name="path"/>
          <p:cNvSpPr/>
          <p:nvPr/>
        </p:nvSpPr>
        <p:spPr>
          <a:xfrm>
            <a:off x="2036142" y="1733619"/>
            <a:ext cx="1310713" cy="101365"/>
          </a:xfrm>
          <a:custGeom>
            <a:rect l="0" t="0" r="0" b="0"/>
            <a:pathLst>
              <a:path w="2064" h="159">
                <a:moveTo>
                  <a:pt x="0" y="7"/>
                </a:moveTo>
                <a:lnTo>
                  <a:pt x="2056" y="7"/>
                </a:lnTo>
                <a:lnTo>
                  <a:pt x="2056" y="152"/>
                </a:lnTo>
                <a:lnTo>
                  <a:pt x="0" y="152"/>
                </a:lnTo>
              </a:path>
            </a:pathLst>
          </a:custGeom>
          <a:noFill/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0" name="rect"/>
          <p:cNvSpPr/>
          <p:nvPr/>
        </p:nvSpPr>
        <p:spPr>
          <a:xfrm>
            <a:off x="811479" y="1733619"/>
            <a:ext cx="1224663" cy="101365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2" name="rect"/>
          <p:cNvSpPr/>
          <p:nvPr/>
        </p:nvSpPr>
        <p:spPr>
          <a:xfrm>
            <a:off x="1661866" y="2100981"/>
            <a:ext cx="374276" cy="101365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4" name="rect"/>
          <p:cNvSpPr/>
          <p:nvPr/>
        </p:nvSpPr>
        <p:spPr>
          <a:xfrm>
            <a:off x="1611248" y="2468342"/>
            <a:ext cx="424894" cy="101365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6" name="rect"/>
          <p:cNvSpPr/>
          <p:nvPr/>
        </p:nvSpPr>
        <p:spPr>
          <a:xfrm>
            <a:off x="1003828" y="3570427"/>
            <a:ext cx="1032313" cy="101365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28" name="rect"/>
          <p:cNvSpPr/>
          <p:nvPr/>
        </p:nvSpPr>
        <p:spPr>
          <a:xfrm>
            <a:off x="2036142" y="3575189"/>
            <a:ext cx="880757" cy="91840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0" name="path"/>
          <p:cNvSpPr/>
          <p:nvPr/>
        </p:nvSpPr>
        <p:spPr>
          <a:xfrm>
            <a:off x="2036142" y="3570427"/>
            <a:ext cx="885520" cy="101365"/>
          </a:xfrm>
          <a:custGeom>
            <a:rect l="0" t="0" r="0" b="0"/>
            <a:pathLst>
              <a:path w="1394" h="159">
                <a:moveTo>
                  <a:pt x="0" y="7"/>
                </a:moveTo>
                <a:lnTo>
                  <a:pt x="1387" y="7"/>
                </a:lnTo>
                <a:lnTo>
                  <a:pt x="1387" y="152"/>
                </a:lnTo>
                <a:lnTo>
                  <a:pt x="0" y="152"/>
                </a:lnTo>
              </a:path>
            </a:pathLst>
          </a:custGeom>
          <a:noFill/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2" name="path"/>
          <p:cNvSpPr/>
          <p:nvPr/>
        </p:nvSpPr>
        <p:spPr>
          <a:xfrm>
            <a:off x="2031379" y="3575189"/>
            <a:ext cx="9525" cy="91840"/>
          </a:xfrm>
          <a:custGeom>
            <a:rect l="0" t="0" r="0" b="0"/>
            <a:pathLst>
              <a:path w="15" h="144">
                <a:moveTo>
                  <a:pt x="7" y="0"/>
                </a:moveTo>
                <a:lnTo>
                  <a:pt x="7" y="144"/>
                </a:lnTo>
              </a:path>
            </a:pathLst>
          </a:custGeom>
          <a:noFill/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4" name="rect"/>
          <p:cNvSpPr/>
          <p:nvPr/>
        </p:nvSpPr>
        <p:spPr>
          <a:xfrm>
            <a:off x="2036142" y="2473104"/>
            <a:ext cx="263214" cy="91840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6" name="path"/>
          <p:cNvSpPr/>
          <p:nvPr/>
        </p:nvSpPr>
        <p:spPr>
          <a:xfrm>
            <a:off x="2036142" y="2468342"/>
            <a:ext cx="267977" cy="101365"/>
          </a:xfrm>
          <a:custGeom>
            <a:rect l="0" t="0" r="0" b="0"/>
            <a:pathLst>
              <a:path w="422" h="159">
                <a:moveTo>
                  <a:pt x="0" y="7"/>
                </a:moveTo>
                <a:lnTo>
                  <a:pt x="414" y="7"/>
                </a:lnTo>
                <a:lnTo>
                  <a:pt x="414" y="152"/>
                </a:lnTo>
                <a:lnTo>
                  <a:pt x="0" y="152"/>
                </a:lnTo>
              </a:path>
            </a:pathLst>
          </a:custGeom>
          <a:noFill/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38" name="path"/>
          <p:cNvSpPr/>
          <p:nvPr/>
        </p:nvSpPr>
        <p:spPr>
          <a:xfrm>
            <a:off x="2031379" y="2473104"/>
            <a:ext cx="9525" cy="91840"/>
          </a:xfrm>
          <a:custGeom>
            <a:rect l="0" t="0" r="0" b="0"/>
            <a:pathLst>
              <a:path w="15" h="144">
                <a:moveTo>
                  <a:pt x="7" y="0"/>
                </a:moveTo>
                <a:lnTo>
                  <a:pt x="7" y="144"/>
                </a:lnTo>
              </a:path>
            </a:pathLst>
          </a:custGeom>
          <a:noFill/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0" name="rect"/>
          <p:cNvSpPr/>
          <p:nvPr/>
        </p:nvSpPr>
        <p:spPr>
          <a:xfrm>
            <a:off x="2036142" y="2105743"/>
            <a:ext cx="450502" cy="91840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2" name="path"/>
          <p:cNvSpPr/>
          <p:nvPr/>
        </p:nvSpPr>
        <p:spPr>
          <a:xfrm>
            <a:off x="2036142" y="2100981"/>
            <a:ext cx="455264" cy="101365"/>
          </a:xfrm>
          <a:custGeom>
            <a:rect l="0" t="0" r="0" b="0"/>
            <a:pathLst>
              <a:path w="716" h="159">
                <a:moveTo>
                  <a:pt x="0" y="7"/>
                </a:moveTo>
                <a:lnTo>
                  <a:pt x="709" y="7"/>
                </a:lnTo>
                <a:lnTo>
                  <a:pt x="709" y="152"/>
                </a:lnTo>
                <a:lnTo>
                  <a:pt x="0" y="152"/>
                </a:lnTo>
              </a:path>
            </a:pathLst>
          </a:custGeom>
          <a:noFill/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4" name="path"/>
          <p:cNvSpPr/>
          <p:nvPr/>
        </p:nvSpPr>
        <p:spPr>
          <a:xfrm>
            <a:off x="2031380" y="2105743"/>
            <a:ext cx="9525" cy="91840"/>
          </a:xfrm>
          <a:custGeom>
            <a:rect l="0" t="0" r="0" b="0"/>
            <a:pathLst>
              <a:path w="15" h="144">
                <a:moveTo>
                  <a:pt x="7" y="0"/>
                </a:moveTo>
                <a:lnTo>
                  <a:pt x="7" y="144"/>
                </a:lnTo>
              </a:path>
            </a:pathLst>
          </a:custGeom>
          <a:noFill/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6" name="rect"/>
          <p:cNvSpPr/>
          <p:nvPr/>
        </p:nvSpPr>
        <p:spPr>
          <a:xfrm>
            <a:off x="1844092" y="3937788"/>
            <a:ext cx="192049" cy="101365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48" name="rect"/>
          <p:cNvSpPr/>
          <p:nvPr/>
        </p:nvSpPr>
        <p:spPr>
          <a:xfrm>
            <a:off x="1980761" y="4305150"/>
            <a:ext cx="55380" cy="101365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0" name="rect"/>
          <p:cNvSpPr/>
          <p:nvPr/>
        </p:nvSpPr>
        <p:spPr>
          <a:xfrm>
            <a:off x="2036142" y="3942550"/>
            <a:ext cx="739026" cy="91840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2" name="path"/>
          <p:cNvSpPr/>
          <p:nvPr/>
        </p:nvSpPr>
        <p:spPr>
          <a:xfrm>
            <a:off x="2036142" y="3937788"/>
            <a:ext cx="743789" cy="101365"/>
          </a:xfrm>
          <a:custGeom>
            <a:rect l="0" t="0" r="0" b="0"/>
            <a:pathLst>
              <a:path w="1171" h="159">
                <a:moveTo>
                  <a:pt x="0" y="7"/>
                </a:moveTo>
                <a:lnTo>
                  <a:pt x="1163" y="7"/>
                </a:lnTo>
                <a:lnTo>
                  <a:pt x="1163" y="152"/>
                </a:lnTo>
                <a:lnTo>
                  <a:pt x="0" y="152"/>
                </a:lnTo>
              </a:path>
            </a:pathLst>
          </a:custGeom>
          <a:noFill/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4" name="path"/>
          <p:cNvSpPr/>
          <p:nvPr/>
        </p:nvSpPr>
        <p:spPr>
          <a:xfrm>
            <a:off x="2031379" y="3942550"/>
            <a:ext cx="9525" cy="91840"/>
          </a:xfrm>
          <a:custGeom>
            <a:rect l="0" t="0" r="0" b="0"/>
            <a:pathLst>
              <a:path w="15" h="144">
                <a:moveTo>
                  <a:pt x="7" y="0"/>
                </a:moveTo>
                <a:lnTo>
                  <a:pt x="7" y="144"/>
                </a:lnTo>
              </a:path>
            </a:pathLst>
          </a:custGeom>
          <a:noFill/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6" name="rect"/>
          <p:cNvSpPr/>
          <p:nvPr/>
        </p:nvSpPr>
        <p:spPr>
          <a:xfrm>
            <a:off x="1226549" y="3203065"/>
            <a:ext cx="809592" cy="101365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58" name="rect"/>
          <p:cNvSpPr/>
          <p:nvPr/>
        </p:nvSpPr>
        <p:spPr>
          <a:xfrm>
            <a:off x="2036142" y="3207828"/>
            <a:ext cx="490996" cy="91840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0" name="path"/>
          <p:cNvSpPr/>
          <p:nvPr/>
        </p:nvSpPr>
        <p:spPr>
          <a:xfrm>
            <a:off x="2036142" y="3203065"/>
            <a:ext cx="495759" cy="101365"/>
          </a:xfrm>
          <a:custGeom>
            <a:rect l="0" t="0" r="0" b="0"/>
            <a:pathLst>
              <a:path w="780" h="159">
                <a:moveTo>
                  <a:pt x="0" y="7"/>
                </a:moveTo>
                <a:lnTo>
                  <a:pt x="773" y="7"/>
                </a:lnTo>
                <a:lnTo>
                  <a:pt x="773" y="152"/>
                </a:lnTo>
                <a:lnTo>
                  <a:pt x="0" y="152"/>
                </a:lnTo>
              </a:path>
            </a:pathLst>
          </a:custGeom>
          <a:noFill/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2" name="path"/>
          <p:cNvSpPr/>
          <p:nvPr/>
        </p:nvSpPr>
        <p:spPr>
          <a:xfrm>
            <a:off x="2031379" y="3207828"/>
            <a:ext cx="9525" cy="91840"/>
          </a:xfrm>
          <a:custGeom>
            <a:rect l="0" t="0" r="0" b="0"/>
            <a:pathLst>
              <a:path w="15" h="144">
                <a:moveTo>
                  <a:pt x="7" y="0"/>
                </a:moveTo>
                <a:lnTo>
                  <a:pt x="7" y="144"/>
                </a:lnTo>
              </a:path>
            </a:pathLst>
          </a:custGeom>
          <a:noFill/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4" name="rect"/>
          <p:cNvSpPr/>
          <p:nvPr/>
        </p:nvSpPr>
        <p:spPr>
          <a:xfrm>
            <a:off x="1044323" y="2835704"/>
            <a:ext cx="991818" cy="101365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6" name="rect"/>
          <p:cNvSpPr/>
          <p:nvPr/>
        </p:nvSpPr>
        <p:spPr>
          <a:xfrm>
            <a:off x="2036142" y="2840466"/>
            <a:ext cx="931376" cy="91840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68" name="path"/>
          <p:cNvSpPr/>
          <p:nvPr/>
        </p:nvSpPr>
        <p:spPr>
          <a:xfrm>
            <a:off x="2036142" y="2835704"/>
            <a:ext cx="936138" cy="101365"/>
          </a:xfrm>
          <a:custGeom>
            <a:rect l="0" t="0" r="0" b="0"/>
            <a:pathLst>
              <a:path w="1474" h="159">
                <a:moveTo>
                  <a:pt x="0" y="7"/>
                </a:moveTo>
                <a:lnTo>
                  <a:pt x="1466" y="7"/>
                </a:lnTo>
                <a:lnTo>
                  <a:pt x="1466" y="152"/>
                </a:lnTo>
                <a:lnTo>
                  <a:pt x="0" y="152"/>
                </a:lnTo>
              </a:path>
            </a:pathLst>
          </a:custGeom>
          <a:noFill/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0" name="path"/>
          <p:cNvSpPr/>
          <p:nvPr/>
        </p:nvSpPr>
        <p:spPr>
          <a:xfrm>
            <a:off x="2031379" y="4309912"/>
            <a:ext cx="9525" cy="91840"/>
          </a:xfrm>
          <a:custGeom>
            <a:rect l="0" t="0" r="0" b="0"/>
            <a:pathLst>
              <a:path w="15" h="144">
                <a:moveTo>
                  <a:pt x="7" y="0"/>
                </a:moveTo>
                <a:lnTo>
                  <a:pt x="7" y="144"/>
                </a:lnTo>
              </a:path>
            </a:pathLst>
          </a:custGeom>
          <a:noFill/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72" name="path"/>
          <p:cNvSpPr/>
          <p:nvPr/>
        </p:nvSpPr>
        <p:spPr>
          <a:xfrm>
            <a:off x="2031379" y="2840466"/>
            <a:ext cx="9525" cy="91840"/>
          </a:xfrm>
          <a:custGeom>
            <a:rect l="0" t="0" r="0" b="0"/>
            <a:pathLst>
              <a:path w="15" h="144">
                <a:moveTo>
                  <a:pt x="7" y="0"/>
                </a:moveTo>
                <a:lnTo>
                  <a:pt x="7" y="144"/>
                </a:lnTo>
              </a:path>
            </a:pathLst>
          </a:custGeom>
          <a:noFill/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6" name="group 66"/>
          <p:cNvGrpSpPr/>
          <p:nvPr/>
        </p:nvGrpSpPr>
        <p:grpSpPr>
          <a:xfrm rot="21600000">
            <a:off x="2029792" y="1594271"/>
            <a:ext cx="40639" cy="2951592"/>
            <a:chExt cx="40639" cy="2951592"/>
          </a:xfrm>
        </p:grpSpPr>
        <p:sp>
          <p:nvSpPr>
            <p:cNvPr id="974" name="path"/>
            <p:cNvSpPr/>
            <p:nvPr/>
          </p:nvSpPr>
          <p:spPr>
            <a:xfrm>
              <a:off x="1587" y="144110"/>
              <a:ext cx="9525" cy="91840"/>
            </a:xfrm>
            <a:custGeom>
              <a:rect l="0" t="0" r="0" b="0"/>
              <a:pathLst>
                <a:path w="15" h="144">
                  <a:moveTo>
                    <a:pt x="7" y="0"/>
                  </a:moveTo>
                  <a:lnTo>
                    <a:pt x="7" y="144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6" name="path"/>
            <p:cNvSpPr/>
            <p:nvPr/>
          </p:nvSpPr>
          <p:spPr>
            <a:xfrm>
              <a:off x="0" y="0"/>
              <a:ext cx="40639" cy="2951592"/>
            </a:xfrm>
            <a:custGeom>
              <a:rect l="0" t="0" r="0" b="0"/>
              <a:pathLst>
                <a:path w="62" h="4648">
                  <a:moveTo>
                    <a:pt x="10" y="10"/>
                  </a:moveTo>
                  <a:lnTo>
                    <a:pt x="10" y="4638"/>
                  </a:lnTo>
                  <a:moveTo>
                    <a:pt x="10" y="10"/>
                  </a:moveTo>
                  <a:lnTo>
                    <a:pt x="63" y="10"/>
                  </a:lnTo>
                  <a:moveTo>
                    <a:pt x="10" y="588"/>
                  </a:moveTo>
                  <a:lnTo>
                    <a:pt x="63" y="588"/>
                  </a:lnTo>
                  <a:moveTo>
                    <a:pt x="10" y="1167"/>
                  </a:moveTo>
                  <a:lnTo>
                    <a:pt x="63" y="1167"/>
                  </a:lnTo>
                  <a:moveTo>
                    <a:pt x="10" y="1745"/>
                  </a:moveTo>
                  <a:lnTo>
                    <a:pt x="63" y="1745"/>
                  </a:lnTo>
                  <a:moveTo>
                    <a:pt x="10" y="2324"/>
                  </a:moveTo>
                  <a:lnTo>
                    <a:pt x="63" y="2324"/>
                  </a:lnTo>
                  <a:moveTo>
                    <a:pt x="10" y="2902"/>
                  </a:moveTo>
                  <a:lnTo>
                    <a:pt x="63" y="2902"/>
                  </a:lnTo>
                  <a:moveTo>
                    <a:pt x="10" y="3481"/>
                  </a:moveTo>
                  <a:lnTo>
                    <a:pt x="63" y="3481"/>
                  </a:lnTo>
                  <a:moveTo>
                    <a:pt x="10" y="4059"/>
                  </a:moveTo>
                  <a:lnTo>
                    <a:pt x="63" y="4059"/>
                  </a:lnTo>
                  <a:moveTo>
                    <a:pt x="10" y="4638"/>
                  </a:moveTo>
                  <a:lnTo>
                    <a:pt x="63" y="4638"/>
                  </a:lnTo>
                </a:path>
              </a:pathLst>
            </a:custGeom>
            <a:noFill/>
            <a:ln w="12700" cap="flat">
              <a:solidFill>
                <a:srgbClr val="89898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78" name="textbox 978"/>
          <p:cNvSpPr/>
          <p:nvPr/>
        </p:nvSpPr>
        <p:spPr>
          <a:xfrm>
            <a:off x="7142332" y="3760800"/>
            <a:ext cx="325120" cy="4273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1"/>
              </a:lnSpc>
            </a:pPr>
            <a:endParaRPr lang="Arial" altLang="Arial" sz="100"/>
          </a:p>
          <a:p>
            <a:pPr marL="36194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17.6%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marL="12700" algn="l" rtl="0" eaLnBrk="0">
              <a:lnSpc>
                <a:spcPct val="79000"/>
              </a:lnSpc>
              <a:spcBef>
                <a:spcPts val="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7%</a:t>
            </a:r>
            <a:endParaRPr lang="KaiTi" altLang="KaiTi" sz="900"/>
          </a:p>
        </p:txBody>
      </p:sp>
      <p:grpSp>
        <p:nvGrpSpPr>
          <p:cNvPr id="68" name="group 68"/>
          <p:cNvGrpSpPr/>
          <p:nvPr/>
        </p:nvGrpSpPr>
        <p:grpSpPr>
          <a:xfrm rot="21600000">
            <a:off x="5276378" y="2587735"/>
            <a:ext cx="993642" cy="82996"/>
            <a:chExt cx="993642" cy="82996"/>
          </a:xfrm>
        </p:grpSpPr>
        <p:sp>
          <p:nvSpPr>
            <p:cNvPr id="980" name="path"/>
            <p:cNvSpPr/>
            <p:nvPr/>
          </p:nvSpPr>
          <p:spPr>
            <a:xfrm>
              <a:off x="4762" y="4762"/>
              <a:ext cx="988879" cy="73471"/>
            </a:xfrm>
            <a:custGeom>
              <a:rect l="0" t="0" r="0" b="0"/>
              <a:pathLst>
                <a:path w="1557" h="115">
                  <a:moveTo>
                    <a:pt x="0" y="0"/>
                  </a:moveTo>
                  <a:lnTo>
                    <a:pt x="1557" y="0"/>
                  </a:lnTo>
                  <a:lnTo>
                    <a:pt x="1557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2" name="path"/>
            <p:cNvSpPr/>
            <p:nvPr/>
          </p:nvSpPr>
          <p:spPr>
            <a:xfrm>
              <a:off x="0" y="0"/>
              <a:ext cx="993642" cy="82996"/>
            </a:xfrm>
            <a:custGeom>
              <a:rect l="0" t="0" r="0" b="0"/>
              <a:pathLst>
                <a:path w="1564" h="130">
                  <a:moveTo>
                    <a:pt x="7" y="7"/>
                  </a:moveTo>
                  <a:lnTo>
                    <a:pt x="1564" y="7"/>
                  </a:lnTo>
                  <a:moveTo>
                    <a:pt x="1564" y="123"/>
                  </a:moveTo>
                  <a:lnTo>
                    <a:pt x="7" y="123"/>
                  </a:lnTo>
                  <a:lnTo>
                    <a:pt x="7" y="7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84" name="rect"/>
          <p:cNvSpPr/>
          <p:nvPr/>
        </p:nvSpPr>
        <p:spPr>
          <a:xfrm>
            <a:off x="5549172" y="3763291"/>
            <a:ext cx="720848" cy="82997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70" name="group 70"/>
          <p:cNvGrpSpPr/>
          <p:nvPr/>
        </p:nvGrpSpPr>
        <p:grpSpPr>
          <a:xfrm rot="21600000">
            <a:off x="6265258" y="3763291"/>
            <a:ext cx="866878" cy="82997"/>
            <a:chExt cx="866878" cy="82997"/>
          </a:xfrm>
        </p:grpSpPr>
        <p:sp>
          <p:nvSpPr>
            <p:cNvPr id="986" name="path"/>
            <p:cNvSpPr/>
            <p:nvPr/>
          </p:nvSpPr>
          <p:spPr>
            <a:xfrm>
              <a:off x="4762" y="4762"/>
              <a:ext cx="857353" cy="73472"/>
            </a:xfrm>
            <a:custGeom>
              <a:rect l="0" t="0" r="0" b="0"/>
              <a:pathLst>
                <a:path w="1350" h="115">
                  <a:moveTo>
                    <a:pt x="0" y="0"/>
                  </a:moveTo>
                  <a:lnTo>
                    <a:pt x="1350" y="0"/>
                  </a:lnTo>
                  <a:lnTo>
                    <a:pt x="1350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8" name="path"/>
            <p:cNvSpPr/>
            <p:nvPr/>
          </p:nvSpPr>
          <p:spPr>
            <a:xfrm>
              <a:off x="4762" y="0"/>
              <a:ext cx="862115" cy="82997"/>
            </a:xfrm>
            <a:custGeom>
              <a:rect l="0" t="0" r="0" b="0"/>
              <a:pathLst>
                <a:path w="1357" h="130">
                  <a:moveTo>
                    <a:pt x="0" y="7"/>
                  </a:moveTo>
                  <a:lnTo>
                    <a:pt x="1350" y="7"/>
                  </a:lnTo>
                  <a:lnTo>
                    <a:pt x="1350" y="123"/>
                  </a:lnTo>
                  <a:lnTo>
                    <a:pt x="0" y="123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0" name="path"/>
            <p:cNvSpPr/>
            <p:nvPr/>
          </p:nvSpPr>
          <p:spPr>
            <a:xfrm>
              <a:off x="0" y="4762"/>
              <a:ext cx="9525" cy="73472"/>
            </a:xfrm>
            <a:custGeom>
              <a:rect l="0" t="0" r="0" b="0"/>
              <a:pathLst>
                <a:path w="15" h="115">
                  <a:moveTo>
                    <a:pt x="7" y="0"/>
                  </a:moveTo>
                  <a:lnTo>
                    <a:pt x="7" y="115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2" name="group 72"/>
          <p:cNvGrpSpPr/>
          <p:nvPr/>
        </p:nvGrpSpPr>
        <p:grpSpPr>
          <a:xfrm rot="21600000">
            <a:off x="6265258" y="4057181"/>
            <a:ext cx="676895" cy="82997"/>
            <a:chExt cx="676895" cy="82997"/>
          </a:xfrm>
        </p:grpSpPr>
        <p:sp>
          <p:nvSpPr>
            <p:cNvPr id="992" name="path"/>
            <p:cNvSpPr/>
            <p:nvPr/>
          </p:nvSpPr>
          <p:spPr>
            <a:xfrm>
              <a:off x="4762" y="4762"/>
              <a:ext cx="667371" cy="73472"/>
            </a:xfrm>
            <a:custGeom>
              <a:rect l="0" t="0" r="0" b="0"/>
              <a:pathLst>
                <a:path w="1050" h="115">
                  <a:moveTo>
                    <a:pt x="0" y="0"/>
                  </a:moveTo>
                  <a:lnTo>
                    <a:pt x="1050" y="0"/>
                  </a:lnTo>
                  <a:lnTo>
                    <a:pt x="1050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4" name="path"/>
            <p:cNvSpPr/>
            <p:nvPr/>
          </p:nvSpPr>
          <p:spPr>
            <a:xfrm>
              <a:off x="4762" y="0"/>
              <a:ext cx="672133" cy="82997"/>
            </a:xfrm>
            <a:custGeom>
              <a:rect l="0" t="0" r="0" b="0"/>
              <a:pathLst>
                <a:path w="1058" h="130">
                  <a:moveTo>
                    <a:pt x="0" y="7"/>
                  </a:moveTo>
                  <a:lnTo>
                    <a:pt x="1050" y="7"/>
                  </a:lnTo>
                  <a:lnTo>
                    <a:pt x="1050" y="123"/>
                  </a:lnTo>
                  <a:lnTo>
                    <a:pt x="0" y="123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6" name="path"/>
            <p:cNvSpPr/>
            <p:nvPr/>
          </p:nvSpPr>
          <p:spPr>
            <a:xfrm>
              <a:off x="0" y="4762"/>
              <a:ext cx="9525" cy="73472"/>
            </a:xfrm>
            <a:custGeom>
              <a:rect l="0" t="0" r="0" b="0"/>
              <a:pathLst>
                <a:path w="15" h="115">
                  <a:moveTo>
                    <a:pt x="7" y="0"/>
                  </a:moveTo>
                  <a:lnTo>
                    <a:pt x="7" y="115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98" name="textbox 998"/>
          <p:cNvSpPr/>
          <p:nvPr/>
        </p:nvSpPr>
        <p:spPr>
          <a:xfrm>
            <a:off x="6252558" y="2281145"/>
            <a:ext cx="579755" cy="1441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7000"/>
              </a:lnSpc>
            </a:pPr>
            <a:endParaRPr lang="Arial" altLang="Arial" sz="100"/>
          </a:p>
          <a:p>
            <a:pPr marL="304165" algn="l" rtl="0" eaLnBrk="0">
              <a:lnSpc>
                <a:spcPct val="79000"/>
              </a:lnSpc>
              <a:spcBef>
                <a:spcPts val="1"/>
              </a:spcBef>
              <a:tabLst>
                <a:tab pos="33972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5.8%</a:t>
            </a:r>
            <a:endParaRPr lang="KaiTi" altLang="KaiTi" sz="900"/>
          </a:p>
        </p:txBody>
      </p:sp>
      <p:grpSp>
        <p:nvGrpSpPr>
          <p:cNvPr id="74" name="group 74"/>
          <p:cNvGrpSpPr/>
          <p:nvPr/>
        </p:nvGrpSpPr>
        <p:grpSpPr>
          <a:xfrm rot="21600000">
            <a:off x="6265258" y="2293845"/>
            <a:ext cx="292061" cy="82997"/>
            <a:chExt cx="292061" cy="82997"/>
          </a:xfrm>
        </p:grpSpPr>
        <p:sp>
          <p:nvSpPr>
            <p:cNvPr id="1000" name="path"/>
            <p:cNvSpPr/>
            <p:nvPr/>
          </p:nvSpPr>
          <p:spPr>
            <a:xfrm>
              <a:off x="4762" y="4762"/>
              <a:ext cx="282536" cy="73472"/>
            </a:xfrm>
            <a:custGeom>
              <a:rect l="0" t="0" r="0" b="0"/>
              <a:pathLst>
                <a:path w="442" h="115">
                  <a:moveTo>
                    <a:pt x="0" y="0"/>
                  </a:moveTo>
                  <a:lnTo>
                    <a:pt x="444" y="0"/>
                  </a:lnTo>
                  <a:lnTo>
                    <a:pt x="444" y="115"/>
                  </a:lnTo>
                  <a:lnTo>
                    <a:pt x="0" y="1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2" name="path"/>
            <p:cNvSpPr/>
            <p:nvPr/>
          </p:nvSpPr>
          <p:spPr>
            <a:xfrm>
              <a:off x="4762" y="0"/>
              <a:ext cx="287299" cy="82997"/>
            </a:xfrm>
            <a:custGeom>
              <a:rect l="0" t="0" r="0" b="0"/>
              <a:pathLst>
                <a:path w="452" h="130">
                  <a:moveTo>
                    <a:pt x="0" y="7"/>
                  </a:moveTo>
                  <a:lnTo>
                    <a:pt x="444" y="7"/>
                  </a:lnTo>
                  <a:lnTo>
                    <a:pt x="444" y="123"/>
                  </a:lnTo>
                  <a:lnTo>
                    <a:pt x="0" y="123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4" name="path"/>
            <p:cNvSpPr/>
            <p:nvPr/>
          </p:nvSpPr>
          <p:spPr>
            <a:xfrm>
              <a:off x="0" y="4762"/>
              <a:ext cx="9525" cy="73472"/>
            </a:xfrm>
            <a:custGeom>
              <a:rect l="0" t="0" r="0" b="0"/>
              <a:pathLst>
                <a:path w="15" h="115">
                  <a:moveTo>
                    <a:pt x="7" y="0"/>
                  </a:moveTo>
                  <a:lnTo>
                    <a:pt x="7" y="115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06" name="path"/>
          <p:cNvSpPr/>
          <p:nvPr/>
        </p:nvSpPr>
        <p:spPr>
          <a:xfrm>
            <a:off x="6270020" y="3469402"/>
            <a:ext cx="1247059" cy="9525"/>
          </a:xfrm>
          <a:custGeom>
            <a:rect l="0" t="0" r="0" b="0"/>
            <a:pathLst>
              <a:path w="1963" h="15">
                <a:moveTo>
                  <a:pt x="0" y="7"/>
                </a:moveTo>
                <a:lnTo>
                  <a:pt x="1963" y="7"/>
                </a:lnTo>
              </a:path>
            </a:pathLst>
          </a:custGeom>
          <a:noFill/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08" name="path"/>
          <p:cNvSpPr/>
          <p:nvPr/>
        </p:nvSpPr>
        <p:spPr>
          <a:xfrm>
            <a:off x="6263670" y="1600621"/>
            <a:ext cx="12700" cy="2938892"/>
          </a:xfrm>
          <a:custGeom>
            <a:rect l="0" t="0" r="0" b="0"/>
            <a:pathLst>
              <a:path w="20" h="4628">
                <a:moveTo>
                  <a:pt x="10" y="0"/>
                </a:moveTo>
                <a:lnTo>
                  <a:pt x="10" y="4628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10" name="textbox 1010"/>
          <p:cNvSpPr/>
          <p:nvPr/>
        </p:nvSpPr>
        <p:spPr>
          <a:xfrm>
            <a:off x="678759" y="3576206"/>
            <a:ext cx="30797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20.3%</a:t>
            </a:r>
            <a:endParaRPr lang="KaiTi" altLang="KaiTi" sz="900"/>
          </a:p>
        </p:txBody>
      </p:sp>
      <p:sp>
        <p:nvSpPr>
          <p:cNvPr id="1012" name="textbox 1012"/>
          <p:cNvSpPr/>
          <p:nvPr/>
        </p:nvSpPr>
        <p:spPr>
          <a:xfrm>
            <a:off x="908223" y="3209301"/>
            <a:ext cx="300990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15.9%</a:t>
            </a:r>
            <a:endParaRPr lang="KaiTi" altLang="KaiTi" sz="900"/>
          </a:p>
        </p:txBody>
      </p:sp>
      <p:sp>
        <p:nvSpPr>
          <p:cNvPr id="1014" name="textbox 1014"/>
          <p:cNvSpPr/>
          <p:nvPr/>
        </p:nvSpPr>
        <p:spPr>
          <a:xfrm>
            <a:off x="725997" y="2841940"/>
            <a:ext cx="300990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0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19.5%</a:t>
            </a:r>
            <a:endParaRPr lang="KaiTi" altLang="KaiTi" sz="900"/>
          </a:p>
        </p:txBody>
      </p:sp>
      <p:sp>
        <p:nvSpPr>
          <p:cNvPr id="1016" name="textbox 1016"/>
          <p:cNvSpPr/>
          <p:nvPr/>
        </p:nvSpPr>
        <p:spPr>
          <a:xfrm>
            <a:off x="5196748" y="3466911"/>
            <a:ext cx="300990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15.4%</a:t>
            </a:r>
            <a:endParaRPr lang="KaiTi" altLang="KaiTi" sz="900"/>
          </a:p>
        </p:txBody>
      </p:sp>
      <p:sp>
        <p:nvSpPr>
          <p:cNvPr id="1018" name="textbox 1018"/>
          <p:cNvSpPr/>
          <p:nvPr/>
        </p:nvSpPr>
        <p:spPr>
          <a:xfrm>
            <a:off x="5230846" y="3760800"/>
            <a:ext cx="300990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14.7%</a:t>
            </a:r>
            <a:endParaRPr lang="KaiTi" altLang="KaiTi" sz="900"/>
          </a:p>
        </p:txBody>
      </p:sp>
      <p:sp>
        <p:nvSpPr>
          <p:cNvPr id="1020" name="textbox 1020"/>
          <p:cNvSpPr/>
          <p:nvPr/>
        </p:nvSpPr>
        <p:spPr>
          <a:xfrm>
            <a:off x="5538958" y="3172107"/>
            <a:ext cx="25272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9.3%</a:t>
            </a:r>
            <a:endParaRPr lang="KaiTi" altLang="KaiTi" sz="900"/>
          </a:p>
        </p:txBody>
      </p:sp>
      <p:sp>
        <p:nvSpPr>
          <p:cNvPr id="1022" name="textbox 1022"/>
          <p:cNvSpPr/>
          <p:nvPr/>
        </p:nvSpPr>
        <p:spPr>
          <a:xfrm>
            <a:off x="1339696" y="2474120"/>
            <a:ext cx="25145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8.3%</a:t>
            </a:r>
            <a:endParaRPr lang="KaiTi" altLang="KaiTi" sz="900"/>
          </a:p>
        </p:txBody>
      </p:sp>
      <p:sp>
        <p:nvSpPr>
          <p:cNvPr id="1024" name="textbox 1024"/>
          <p:cNvSpPr/>
          <p:nvPr/>
        </p:nvSpPr>
        <p:spPr>
          <a:xfrm>
            <a:off x="5574772" y="2879133"/>
            <a:ext cx="251459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00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8.6%</a:t>
            </a:r>
            <a:endParaRPr lang="KaiTi" altLang="KaiTi" sz="900"/>
          </a:p>
        </p:txBody>
      </p:sp>
      <p:sp>
        <p:nvSpPr>
          <p:cNvPr id="1026" name="textbox 1026"/>
          <p:cNvSpPr/>
          <p:nvPr/>
        </p:nvSpPr>
        <p:spPr>
          <a:xfrm>
            <a:off x="1573912" y="3943567"/>
            <a:ext cx="249554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3.7%</a:t>
            </a:r>
            <a:endParaRPr lang="KaiTi" altLang="KaiTi" sz="900"/>
          </a:p>
        </p:txBody>
      </p:sp>
      <p:sp>
        <p:nvSpPr>
          <p:cNvPr id="1028" name="textbox 1028"/>
          <p:cNvSpPr/>
          <p:nvPr/>
        </p:nvSpPr>
        <p:spPr>
          <a:xfrm>
            <a:off x="1392143" y="2106759"/>
            <a:ext cx="249554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7.3%</a:t>
            </a:r>
            <a:endParaRPr lang="KaiTi" altLang="KaiTi" sz="900"/>
          </a:p>
        </p:txBody>
      </p:sp>
      <p:sp>
        <p:nvSpPr>
          <p:cNvPr id="1030" name="textbox 1030"/>
          <p:cNvSpPr/>
          <p:nvPr/>
        </p:nvSpPr>
        <p:spPr>
          <a:xfrm>
            <a:off x="1716410" y="4311386"/>
            <a:ext cx="243840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1.0%</a:t>
            </a:r>
            <a:endParaRPr lang="KaiTi" altLang="KaiTi" sz="900"/>
          </a:p>
        </p:txBody>
      </p:sp>
      <p:sp>
        <p:nvSpPr>
          <p:cNvPr id="1032" name="textbox 1032"/>
          <p:cNvSpPr/>
          <p:nvPr/>
        </p:nvSpPr>
        <p:spPr>
          <a:xfrm>
            <a:off x="4951309" y="2584329"/>
            <a:ext cx="19367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20.</a:t>
            </a:r>
            <a:endParaRPr lang="KaiTi" altLang="KaiTi" sz="900"/>
          </a:p>
        </p:txBody>
      </p:sp>
      <p:sp>
        <p:nvSpPr>
          <p:cNvPr id="1034" name="textbox 1034"/>
          <p:cNvSpPr/>
          <p:nvPr/>
        </p:nvSpPr>
        <p:spPr>
          <a:xfrm>
            <a:off x="486410" y="1739398"/>
            <a:ext cx="19367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24.</a:t>
            </a:r>
            <a:endParaRPr lang="KaiTi" altLang="KaiTi" sz="900"/>
          </a:p>
        </p:txBody>
      </p:sp>
      <p:sp>
        <p:nvSpPr>
          <p:cNvPr id="1036" name="textbox 1036"/>
          <p:cNvSpPr/>
          <p:nvPr/>
        </p:nvSpPr>
        <p:spPr>
          <a:xfrm>
            <a:off x="6976254" y="4053775"/>
            <a:ext cx="186689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13.</a:t>
            </a:r>
            <a:endParaRPr lang="KaiTi" altLang="KaiTi" sz="900"/>
          </a:p>
        </p:txBody>
      </p:sp>
      <p:sp>
        <p:nvSpPr>
          <p:cNvPr id="1038" name="textbox 1038"/>
          <p:cNvSpPr/>
          <p:nvPr/>
        </p:nvSpPr>
        <p:spPr>
          <a:xfrm>
            <a:off x="5123673" y="2584329"/>
            <a:ext cx="135254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3%</a:t>
            </a:r>
            <a:endParaRPr lang="KaiTi" altLang="KaiTi" sz="900"/>
          </a:p>
        </p:txBody>
      </p:sp>
      <p:sp>
        <p:nvSpPr>
          <p:cNvPr id="1040" name="textbox 1040"/>
          <p:cNvSpPr/>
          <p:nvPr/>
        </p:nvSpPr>
        <p:spPr>
          <a:xfrm>
            <a:off x="664603" y="1740312"/>
            <a:ext cx="129539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1%</a:t>
            </a:r>
            <a:endParaRPr lang="KaiTi" altLang="KaiTi" sz="900"/>
          </a:p>
        </p:txBody>
      </p:sp>
      <p:sp>
        <p:nvSpPr>
          <p:cNvPr id="1042" name="path"/>
          <p:cNvSpPr/>
          <p:nvPr/>
        </p:nvSpPr>
        <p:spPr>
          <a:xfrm>
            <a:off x="6270020" y="1594271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4" name="path"/>
          <p:cNvSpPr/>
          <p:nvPr/>
        </p:nvSpPr>
        <p:spPr>
          <a:xfrm>
            <a:off x="6270020" y="2182049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6" name="path"/>
          <p:cNvSpPr/>
          <p:nvPr/>
        </p:nvSpPr>
        <p:spPr>
          <a:xfrm>
            <a:off x="6270020" y="2475939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" name="path"/>
          <p:cNvSpPr/>
          <p:nvPr/>
        </p:nvSpPr>
        <p:spPr>
          <a:xfrm>
            <a:off x="6270020" y="2769828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" name="path"/>
          <p:cNvSpPr/>
          <p:nvPr/>
        </p:nvSpPr>
        <p:spPr>
          <a:xfrm>
            <a:off x="6270020" y="3063717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2" name="path"/>
          <p:cNvSpPr/>
          <p:nvPr/>
        </p:nvSpPr>
        <p:spPr>
          <a:xfrm>
            <a:off x="6270020" y="3357606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4" name="path"/>
          <p:cNvSpPr/>
          <p:nvPr/>
        </p:nvSpPr>
        <p:spPr>
          <a:xfrm>
            <a:off x="6270020" y="3651496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6" name="path"/>
          <p:cNvSpPr/>
          <p:nvPr/>
        </p:nvSpPr>
        <p:spPr>
          <a:xfrm>
            <a:off x="6270020" y="1888160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8" name="rect"/>
          <p:cNvSpPr/>
          <p:nvPr/>
        </p:nvSpPr>
        <p:spPr>
          <a:xfrm>
            <a:off x="6270020" y="4239273"/>
            <a:ext cx="34289" cy="12700"/>
          </a:xfrm>
          <a:prstGeom prst="rect">
            <a:avLst/>
          </a:prstGeom>
          <a:solidFill>
            <a:srgbClr val="89898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0" name="path"/>
          <p:cNvSpPr/>
          <p:nvPr/>
        </p:nvSpPr>
        <p:spPr>
          <a:xfrm>
            <a:off x="6270020" y="4533163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62" name="rect"/>
          <p:cNvSpPr/>
          <p:nvPr/>
        </p:nvSpPr>
        <p:spPr>
          <a:xfrm>
            <a:off x="6270020" y="3945385"/>
            <a:ext cx="34289" cy="12700"/>
          </a:xfrm>
          <a:prstGeom prst="rect">
            <a:avLst/>
          </a:prstGeom>
          <a:solidFill>
            <a:srgbClr val="89898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064" name="table 1064"/>
          <p:cNvGraphicFramePr>
            <a:graphicFrameLocks noGrp="1"/>
          </p:cNvGraphicFramePr>
          <p:nvPr/>
        </p:nvGraphicFramePr>
        <p:xfrm>
          <a:off x="3120653" y="1594271"/>
          <a:ext cx="5027929" cy="2951479"/>
        </p:xfrm>
        <a:graphic>
          <a:graphicData uri="http://schemas.openxmlformats.org/drawingml/2006/table">
            <a:tbl>
              <a:tblPr/>
              <a:tblGrid>
                <a:gridCol w="1594485"/>
                <a:gridCol w="663575"/>
                <a:gridCol w="2415539"/>
                <a:gridCol w="354329"/>
              </a:tblGrid>
              <a:tr h="295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800"/>
                    </a:p>
                    <a:p>
                      <a:pPr marL="311784" algn="l" rtl="0" eaLnBrk="0">
                        <a:lnSpc>
                          <a:spcPct val="235000"/>
                        </a:lnSpc>
                        <a:spcBef>
                          <a:spcPts val="6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25000(含)-30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000元    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20000(含)-25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000元    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15000(含)-20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000元    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12000(含)-15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000元     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10000(含)-12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000元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7000"/>
                        </a:lnSpc>
                        <a:spcBef>
                          <a:spcPts val="272"/>
                        </a:spcBef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49.4%</a:t>
                      </a:r>
                      <a:r>
                        <a:rPr sz="900" kern="0" spc="-27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8000(含)-1</a:t>
                      </a: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0000元</a:t>
                      </a:r>
                      <a:endParaRPr lang="KaiTi" altLang="KaiTi" sz="900"/>
                    </a:p>
                    <a:p>
                      <a:pPr marL="311784" algn="l" rtl="0" eaLnBrk="0">
                        <a:lnSpc>
                          <a:spcPts val="2892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6000(含)-8000元</a:t>
                      </a:r>
                      <a:endParaRPr lang="KaiTi" altLang="KaiTi" sz="900"/>
                    </a:p>
                    <a:p>
                      <a:pPr marL="308609" algn="l" rtl="0" eaLnBrk="0">
                        <a:lnSpc>
                          <a:spcPts val="2892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6000元以下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11"/>
                        </a:lnSpc>
                      </a:pPr>
                      <a:endParaRPr lang="Arial" altLang="Arial" sz="100"/>
                    </a:p>
                    <a:p>
                      <a:pPr marL="314325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100.0%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11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100.0%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76" name="group 76"/>
          <p:cNvGrpSpPr/>
          <p:nvPr/>
        </p:nvGrpSpPr>
        <p:grpSpPr>
          <a:xfrm rot="21600000">
            <a:off x="5395767" y="1594271"/>
            <a:ext cx="2377154" cy="2951592"/>
            <a:chExt cx="2377154" cy="2951592"/>
          </a:xfrm>
        </p:grpSpPr>
        <p:sp>
          <p:nvSpPr>
            <p:cNvPr id="1066" name="path"/>
            <p:cNvSpPr/>
            <p:nvPr/>
          </p:nvSpPr>
          <p:spPr>
            <a:xfrm>
              <a:off x="1188577" y="1108435"/>
              <a:ext cx="1183814" cy="734722"/>
            </a:xfrm>
            <a:custGeom>
              <a:rect l="0" t="0" r="0" b="0"/>
              <a:pathLst>
                <a:path w="1864" h="1157">
                  <a:moveTo>
                    <a:pt x="0" y="0"/>
                  </a:moveTo>
                  <a:lnTo>
                    <a:pt x="1864" y="0"/>
                  </a:lnTo>
                  <a:lnTo>
                    <a:pt x="1864" y="1157"/>
                  </a:lnTo>
                  <a:lnTo>
                    <a:pt x="0" y="11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8" name="path"/>
            <p:cNvSpPr/>
            <p:nvPr/>
          </p:nvSpPr>
          <p:spPr>
            <a:xfrm>
              <a:off x="1188577" y="1103672"/>
              <a:ext cx="1188577" cy="744247"/>
            </a:xfrm>
            <a:custGeom>
              <a:rect l="0" t="0" r="0" b="0"/>
              <a:pathLst>
                <a:path w="1870" h="1172">
                  <a:moveTo>
                    <a:pt x="0" y="7"/>
                  </a:moveTo>
                  <a:lnTo>
                    <a:pt x="1864" y="7"/>
                  </a:lnTo>
                  <a:lnTo>
                    <a:pt x="1864" y="1164"/>
                  </a:lnTo>
                  <a:lnTo>
                    <a:pt x="0" y="1164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0" name="path"/>
            <p:cNvSpPr/>
            <p:nvPr/>
          </p:nvSpPr>
          <p:spPr>
            <a:xfrm>
              <a:off x="4762" y="1108435"/>
              <a:ext cx="1183815" cy="734722"/>
            </a:xfrm>
            <a:custGeom>
              <a:rect l="0" t="0" r="0" b="0"/>
              <a:pathLst>
                <a:path w="1864" h="1157">
                  <a:moveTo>
                    <a:pt x="0" y="0"/>
                  </a:moveTo>
                  <a:lnTo>
                    <a:pt x="1864" y="0"/>
                  </a:lnTo>
                  <a:lnTo>
                    <a:pt x="1864" y="1157"/>
                  </a:lnTo>
                  <a:lnTo>
                    <a:pt x="0" y="11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2" name="path"/>
            <p:cNvSpPr/>
            <p:nvPr/>
          </p:nvSpPr>
          <p:spPr>
            <a:xfrm>
              <a:off x="0" y="1103672"/>
              <a:ext cx="1193340" cy="744247"/>
            </a:xfrm>
            <a:custGeom>
              <a:rect l="0" t="0" r="0" b="0"/>
              <a:pathLst>
                <a:path w="1879" h="1172">
                  <a:moveTo>
                    <a:pt x="7" y="7"/>
                  </a:moveTo>
                  <a:lnTo>
                    <a:pt x="1871" y="7"/>
                  </a:lnTo>
                  <a:lnTo>
                    <a:pt x="1871" y="1164"/>
                  </a:lnTo>
                  <a:lnTo>
                    <a:pt x="7" y="1164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4" name="path"/>
            <p:cNvSpPr/>
            <p:nvPr/>
          </p:nvSpPr>
          <p:spPr>
            <a:xfrm>
              <a:off x="1182227" y="0"/>
              <a:ext cx="40640" cy="2951592"/>
            </a:xfrm>
            <a:custGeom>
              <a:rect l="0" t="0" r="0" b="0"/>
              <a:pathLst>
                <a:path w="64" h="4648">
                  <a:moveTo>
                    <a:pt x="10" y="10"/>
                  </a:moveTo>
                  <a:lnTo>
                    <a:pt x="10" y="4638"/>
                  </a:lnTo>
                  <a:moveTo>
                    <a:pt x="10" y="10"/>
                  </a:moveTo>
                  <a:lnTo>
                    <a:pt x="64" y="10"/>
                  </a:lnTo>
                  <a:moveTo>
                    <a:pt x="10" y="4638"/>
                  </a:moveTo>
                  <a:lnTo>
                    <a:pt x="64" y="4638"/>
                  </a:lnTo>
                </a:path>
              </a:pathLst>
            </a:custGeom>
            <a:noFill/>
            <a:ln w="12700" cap="flat">
              <a:solidFill>
                <a:srgbClr val="89898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76" name="textbox 1076"/>
          <p:cNvSpPr/>
          <p:nvPr/>
        </p:nvSpPr>
        <p:spPr>
          <a:xfrm>
            <a:off x="4647853" y="576271"/>
            <a:ext cx="4182109" cy="675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86"/>
              </a:lnSpc>
            </a:pPr>
            <a:endParaRPr lang="Arial" altLang="Arial" sz="100"/>
          </a:p>
          <a:p>
            <a:pPr marL="32384" indent="-20320" algn="l" rtl="0" eaLnBrk="0">
              <a:lnSpc>
                <a:spcPct val="98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2023年12月，从户型来看，绵阳其他户型成交套数最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多，达1456套，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占比为100%，较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上月持平。</a:t>
            </a:r>
            <a:endParaRPr lang="KaiTi" altLang="KaiTi" sz="1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6075"/>
              </a:lnSpc>
            </a:pPr>
            <a:endParaRPr lang="Arial" altLang="Arial" sz="100"/>
          </a:p>
          <a:p>
            <a:pPr marL="1305560" algn="l" rtl="0" eaLnBrk="0">
              <a:lnSpc>
                <a:spcPct val="97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绵阳市新房成交户型对比</a:t>
            </a:r>
            <a:endParaRPr lang="KaiTi" altLang="KaiTi" sz="1100"/>
          </a:p>
        </p:txBody>
      </p:sp>
      <p:sp>
        <p:nvSpPr>
          <p:cNvPr id="1078" name="textbox 1078"/>
          <p:cNvSpPr/>
          <p:nvPr/>
        </p:nvSpPr>
        <p:spPr>
          <a:xfrm>
            <a:off x="356265" y="576271"/>
            <a:ext cx="4073525" cy="6750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786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2023年12月，从单价段来看，绵阳8000(含)-10000元单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价段成交套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数最多，达719套，占比为49.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4%，较上月扩大5.3个百分点。</a:t>
            </a:r>
            <a:endParaRPr lang="KaiTi" altLang="KaiTi" sz="1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6075"/>
              </a:lnSpc>
            </a:pPr>
            <a:endParaRPr lang="Arial" altLang="Arial" sz="100"/>
          </a:p>
          <a:p>
            <a:pPr marL="1236344" algn="l" rtl="0" eaLnBrk="0">
              <a:lnSpc>
                <a:spcPct val="97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绵阳市新房成交单价段对比</a:t>
            </a:r>
            <a:endParaRPr lang="KaiTi" altLang="KaiTi" sz="1100"/>
          </a:p>
        </p:txBody>
      </p:sp>
      <p:sp>
        <p:nvSpPr>
          <p:cNvPr id="1080" name="textbox 1080"/>
          <p:cNvSpPr/>
          <p:nvPr/>
        </p:nvSpPr>
        <p:spPr>
          <a:xfrm>
            <a:off x="-12700" y="-12700"/>
            <a:ext cx="299656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住宅市场|需求结构-新房</a:t>
            </a:r>
            <a:endParaRPr lang="KaiTi" altLang="KaiTi" sz="1800"/>
          </a:p>
        </p:txBody>
      </p:sp>
      <p:pic>
        <p:nvPicPr>
          <p:cNvPr id="1082" name="picture 10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084" name="textbox 1084"/>
          <p:cNvSpPr/>
          <p:nvPr/>
        </p:nvSpPr>
        <p:spPr>
          <a:xfrm>
            <a:off x="1513207" y="2107217"/>
            <a:ext cx="421640" cy="1238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1"/>
              </a:lnSpc>
            </a:pPr>
            <a:endParaRPr lang="Arial" altLang="Arial" sz="100"/>
          </a:p>
          <a:p>
            <a:pPr marL="142875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0.1%</a:t>
            </a:r>
            <a:endParaRPr lang="KaiTi" altLang="KaiTi" sz="9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30810" algn="l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0.6%</a:t>
            </a:r>
            <a:endParaRPr lang="KaiTi" altLang="KaiTi" sz="9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46990" algn="l" rtl="0" eaLnBrk="0">
              <a:lnSpc>
                <a:spcPct val="79000"/>
              </a:lnSpc>
              <a:spcBef>
                <a:spcPts val="276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4.1%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endParaRPr lang="KaiTi" altLang="KaiTi" sz="9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1270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5.6%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endParaRPr lang="KaiTi" altLang="KaiTi" sz="900"/>
          </a:p>
        </p:txBody>
      </p:sp>
      <p:grpSp>
        <p:nvGrpSpPr>
          <p:cNvPr id="78" name="group 78"/>
          <p:cNvGrpSpPr/>
          <p:nvPr/>
        </p:nvGrpSpPr>
        <p:grpSpPr>
          <a:xfrm rot="21600000">
            <a:off x="1782765" y="3203065"/>
            <a:ext cx="135825" cy="101365"/>
            <a:chExt cx="135825" cy="101365"/>
          </a:xfrm>
        </p:grpSpPr>
        <p:sp>
          <p:nvSpPr>
            <p:cNvPr id="1086" name="path"/>
            <p:cNvSpPr/>
            <p:nvPr/>
          </p:nvSpPr>
          <p:spPr>
            <a:xfrm>
              <a:off x="4762" y="4762"/>
              <a:ext cx="131063" cy="91840"/>
            </a:xfrm>
            <a:custGeom>
              <a:rect l="0" t="0" r="0" b="0"/>
              <a:pathLst>
                <a:path w="206" h="144">
                  <a:moveTo>
                    <a:pt x="0" y="0"/>
                  </a:moveTo>
                  <a:lnTo>
                    <a:pt x="206" y="0"/>
                  </a:lnTo>
                  <a:lnTo>
                    <a:pt x="206" y="144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8" name="path"/>
            <p:cNvSpPr/>
            <p:nvPr/>
          </p:nvSpPr>
          <p:spPr>
            <a:xfrm>
              <a:off x="0" y="0"/>
              <a:ext cx="135825" cy="101365"/>
            </a:xfrm>
            <a:custGeom>
              <a:rect l="0" t="0" r="0" b="0"/>
              <a:pathLst>
                <a:path w="213" h="159">
                  <a:moveTo>
                    <a:pt x="7" y="7"/>
                  </a:moveTo>
                  <a:lnTo>
                    <a:pt x="213" y="7"/>
                  </a:lnTo>
                  <a:moveTo>
                    <a:pt x="213" y="152"/>
                  </a:moveTo>
                  <a:lnTo>
                    <a:pt x="7" y="152"/>
                  </a:lnTo>
                  <a:lnTo>
                    <a:pt x="7" y="7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0" name="group 80"/>
          <p:cNvGrpSpPr/>
          <p:nvPr/>
        </p:nvGrpSpPr>
        <p:grpSpPr>
          <a:xfrm rot="21600000">
            <a:off x="1817414" y="2835704"/>
            <a:ext cx="100719" cy="101365"/>
            <a:chExt cx="100719" cy="101365"/>
          </a:xfrm>
        </p:grpSpPr>
        <p:sp>
          <p:nvSpPr>
            <p:cNvPr id="1090" name="path"/>
            <p:cNvSpPr/>
            <p:nvPr/>
          </p:nvSpPr>
          <p:spPr>
            <a:xfrm>
              <a:off x="4762" y="4762"/>
              <a:ext cx="95956" cy="91840"/>
            </a:xfrm>
            <a:custGeom>
              <a:rect l="0" t="0" r="0" b="0"/>
              <a:pathLst>
                <a:path w="151" h="144">
                  <a:moveTo>
                    <a:pt x="0" y="0"/>
                  </a:moveTo>
                  <a:lnTo>
                    <a:pt x="151" y="0"/>
                  </a:lnTo>
                  <a:lnTo>
                    <a:pt x="151" y="144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2" name="path"/>
            <p:cNvSpPr/>
            <p:nvPr/>
          </p:nvSpPr>
          <p:spPr>
            <a:xfrm>
              <a:off x="0" y="0"/>
              <a:ext cx="100719" cy="101365"/>
            </a:xfrm>
            <a:custGeom>
              <a:rect l="0" t="0" r="0" b="0"/>
              <a:pathLst>
                <a:path w="158" h="159">
                  <a:moveTo>
                    <a:pt x="7" y="7"/>
                  </a:moveTo>
                  <a:lnTo>
                    <a:pt x="158" y="7"/>
                  </a:lnTo>
                  <a:moveTo>
                    <a:pt x="158" y="152"/>
                  </a:moveTo>
                  <a:lnTo>
                    <a:pt x="7" y="152"/>
                  </a:lnTo>
                  <a:lnTo>
                    <a:pt x="7" y="7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94" name="textbox 1094"/>
          <p:cNvSpPr/>
          <p:nvPr/>
        </p:nvSpPr>
        <p:spPr>
          <a:xfrm>
            <a:off x="1890337" y="1720919"/>
            <a:ext cx="673734" cy="1625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200"/>
          </a:p>
          <a:p>
            <a:pPr marL="40640" algn="l" rtl="0" eaLnBrk="0">
              <a:lnSpc>
                <a:spcPct val="79000"/>
              </a:lnSpc>
              <a:spcBef>
                <a:spcPts val="2"/>
              </a:spcBef>
              <a:tabLst>
                <a:tab pos="7746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0.2%</a:t>
            </a:r>
            <a:endParaRPr lang="KaiTi" altLang="KaiTi" sz="9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52069" algn="l" rtl="0" eaLnBrk="0">
              <a:lnSpc>
                <a:spcPct val="79000"/>
              </a:lnSpc>
              <a:spcBef>
                <a:spcPts val="277"/>
              </a:spcBef>
              <a:tabLst>
                <a:tab pos="88900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0.7%</a:t>
            </a:r>
            <a:endParaRPr lang="KaiTi" altLang="KaiTi" sz="9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22554" algn="l" rtl="0" eaLnBrk="0">
              <a:lnSpc>
                <a:spcPct val="79000"/>
              </a:lnSpc>
              <a:spcBef>
                <a:spcPts val="276"/>
              </a:spcBef>
              <a:tabLst>
                <a:tab pos="160654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3.7%</a:t>
            </a:r>
            <a:endParaRPr lang="KaiTi" altLang="KaiTi" sz="9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200"/>
          </a:p>
          <a:p>
            <a:pPr marL="337820" algn="l" rtl="0" eaLnBrk="0">
              <a:lnSpc>
                <a:spcPct val="79000"/>
              </a:lnSpc>
              <a:spcBef>
                <a:spcPts val="2"/>
              </a:spcBef>
              <a:tabLst>
                <a:tab pos="38480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12.9%</a:t>
            </a:r>
            <a:endParaRPr lang="KaiTi" altLang="KaiTi" sz="900"/>
          </a:p>
        </p:txBody>
      </p:sp>
      <p:grpSp>
        <p:nvGrpSpPr>
          <p:cNvPr id="82" name="group 82"/>
          <p:cNvGrpSpPr/>
          <p:nvPr/>
        </p:nvGrpSpPr>
        <p:grpSpPr>
          <a:xfrm rot="21600000">
            <a:off x="1917079" y="3203065"/>
            <a:ext cx="311438" cy="101365"/>
            <a:chExt cx="311438" cy="101365"/>
          </a:xfrm>
        </p:grpSpPr>
        <p:sp>
          <p:nvSpPr>
            <p:cNvPr id="1096" name="path"/>
            <p:cNvSpPr/>
            <p:nvPr/>
          </p:nvSpPr>
          <p:spPr>
            <a:xfrm>
              <a:off x="4762" y="4762"/>
              <a:ext cx="301913" cy="91840"/>
            </a:xfrm>
            <a:custGeom>
              <a:rect l="0" t="0" r="0" b="0"/>
              <a:pathLst>
                <a:path w="475" h="144">
                  <a:moveTo>
                    <a:pt x="0" y="0"/>
                  </a:moveTo>
                  <a:lnTo>
                    <a:pt x="475" y="0"/>
                  </a:lnTo>
                  <a:lnTo>
                    <a:pt x="475" y="144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8" name="path"/>
            <p:cNvSpPr/>
            <p:nvPr/>
          </p:nvSpPr>
          <p:spPr>
            <a:xfrm>
              <a:off x="4762" y="0"/>
              <a:ext cx="306675" cy="101365"/>
            </a:xfrm>
            <a:custGeom>
              <a:rect l="0" t="0" r="0" b="0"/>
              <a:pathLst>
                <a:path w="482" h="159">
                  <a:moveTo>
                    <a:pt x="0" y="7"/>
                  </a:moveTo>
                  <a:lnTo>
                    <a:pt x="475" y="7"/>
                  </a:lnTo>
                  <a:lnTo>
                    <a:pt x="475" y="152"/>
                  </a:lnTo>
                  <a:lnTo>
                    <a:pt x="0" y="152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0" name="path"/>
            <p:cNvSpPr/>
            <p:nvPr/>
          </p:nvSpPr>
          <p:spPr>
            <a:xfrm>
              <a:off x="0" y="4762"/>
              <a:ext cx="9525" cy="91840"/>
            </a:xfrm>
            <a:custGeom>
              <a:rect l="0" t="0" r="0" b="0"/>
              <a:pathLst>
                <a:path w="15" h="144">
                  <a:moveTo>
                    <a:pt x="7" y="0"/>
                  </a:moveTo>
                  <a:lnTo>
                    <a:pt x="7" y="144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4" name="group 84"/>
          <p:cNvGrpSpPr/>
          <p:nvPr/>
        </p:nvGrpSpPr>
        <p:grpSpPr>
          <a:xfrm rot="21600000">
            <a:off x="1917079" y="2835704"/>
            <a:ext cx="96120" cy="101365"/>
            <a:chExt cx="96120" cy="101365"/>
          </a:xfrm>
        </p:grpSpPr>
        <p:sp>
          <p:nvSpPr>
            <p:cNvPr id="1102" name="path"/>
            <p:cNvSpPr/>
            <p:nvPr/>
          </p:nvSpPr>
          <p:spPr>
            <a:xfrm>
              <a:off x="4762" y="4762"/>
              <a:ext cx="86595" cy="91840"/>
            </a:xfrm>
            <a:custGeom>
              <a:rect l="0" t="0" r="0" b="0"/>
              <a:pathLst>
                <a:path w="136" h="144">
                  <a:moveTo>
                    <a:pt x="0" y="0"/>
                  </a:moveTo>
                  <a:lnTo>
                    <a:pt x="136" y="0"/>
                  </a:lnTo>
                  <a:lnTo>
                    <a:pt x="136" y="144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4" name="path"/>
            <p:cNvSpPr/>
            <p:nvPr/>
          </p:nvSpPr>
          <p:spPr>
            <a:xfrm>
              <a:off x="4762" y="0"/>
              <a:ext cx="91357" cy="101365"/>
            </a:xfrm>
            <a:custGeom>
              <a:rect l="0" t="0" r="0" b="0"/>
              <a:pathLst>
                <a:path w="143" h="159">
                  <a:moveTo>
                    <a:pt x="0" y="7"/>
                  </a:moveTo>
                  <a:lnTo>
                    <a:pt x="136" y="7"/>
                  </a:lnTo>
                  <a:lnTo>
                    <a:pt x="136" y="152"/>
                  </a:lnTo>
                  <a:lnTo>
                    <a:pt x="0" y="152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6" name="path"/>
            <p:cNvSpPr/>
            <p:nvPr/>
          </p:nvSpPr>
          <p:spPr>
            <a:xfrm>
              <a:off x="0" y="4762"/>
              <a:ext cx="9525" cy="91840"/>
            </a:xfrm>
            <a:custGeom>
              <a:rect l="0" t="0" r="0" b="0"/>
              <a:pathLst>
                <a:path w="15" h="144">
                  <a:moveTo>
                    <a:pt x="7" y="0"/>
                  </a:moveTo>
                  <a:lnTo>
                    <a:pt x="7" y="144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6" name="group 86"/>
          <p:cNvGrpSpPr/>
          <p:nvPr/>
        </p:nvGrpSpPr>
        <p:grpSpPr>
          <a:xfrm rot="21600000">
            <a:off x="1903037" y="2468342"/>
            <a:ext cx="39950" cy="101365"/>
            <a:chExt cx="39950" cy="101365"/>
          </a:xfrm>
        </p:grpSpPr>
        <p:sp>
          <p:nvSpPr>
            <p:cNvPr id="1108" name="path"/>
            <p:cNvSpPr/>
            <p:nvPr/>
          </p:nvSpPr>
          <p:spPr>
            <a:xfrm>
              <a:off x="18804" y="4762"/>
              <a:ext cx="16383" cy="91840"/>
            </a:xfrm>
            <a:custGeom>
              <a:rect l="0" t="0" r="0" b="0"/>
              <a:pathLst>
                <a:path w="25" h="144">
                  <a:moveTo>
                    <a:pt x="0" y="0"/>
                  </a:moveTo>
                  <a:lnTo>
                    <a:pt x="25" y="0"/>
                  </a:lnTo>
                  <a:lnTo>
                    <a:pt x="25" y="144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0" name="path"/>
            <p:cNvSpPr/>
            <p:nvPr/>
          </p:nvSpPr>
          <p:spPr>
            <a:xfrm>
              <a:off x="14042" y="0"/>
              <a:ext cx="25908" cy="101365"/>
            </a:xfrm>
            <a:custGeom>
              <a:rect l="0" t="0" r="0" b="0"/>
              <a:pathLst>
                <a:path w="40" h="159">
                  <a:moveTo>
                    <a:pt x="7" y="7"/>
                  </a:moveTo>
                  <a:lnTo>
                    <a:pt x="33" y="7"/>
                  </a:lnTo>
                  <a:lnTo>
                    <a:pt x="33" y="152"/>
                  </a:lnTo>
                  <a:lnTo>
                    <a:pt x="7" y="152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2" name="path"/>
            <p:cNvSpPr/>
            <p:nvPr/>
          </p:nvSpPr>
          <p:spPr>
            <a:xfrm>
              <a:off x="4762" y="4762"/>
              <a:ext cx="14042" cy="91840"/>
            </a:xfrm>
            <a:custGeom>
              <a:rect l="0" t="0" r="0" b="0"/>
              <a:pathLst>
                <a:path w="22" h="144">
                  <a:moveTo>
                    <a:pt x="0" y="0"/>
                  </a:moveTo>
                  <a:lnTo>
                    <a:pt x="22" y="0"/>
                  </a:lnTo>
                  <a:lnTo>
                    <a:pt x="22" y="144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4" name="path"/>
            <p:cNvSpPr/>
            <p:nvPr/>
          </p:nvSpPr>
          <p:spPr>
            <a:xfrm>
              <a:off x="0" y="0"/>
              <a:ext cx="23567" cy="101365"/>
            </a:xfrm>
            <a:custGeom>
              <a:rect l="0" t="0" r="0" b="0"/>
              <a:pathLst>
                <a:path w="37" h="159">
                  <a:moveTo>
                    <a:pt x="7" y="7"/>
                  </a:moveTo>
                  <a:lnTo>
                    <a:pt x="29" y="7"/>
                  </a:lnTo>
                  <a:lnTo>
                    <a:pt x="29" y="152"/>
                  </a:lnTo>
                  <a:lnTo>
                    <a:pt x="7" y="152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8" name="group 88"/>
          <p:cNvGrpSpPr/>
          <p:nvPr/>
        </p:nvGrpSpPr>
        <p:grpSpPr>
          <a:xfrm rot="21600000">
            <a:off x="1917079" y="1733619"/>
            <a:ext cx="14205" cy="101365"/>
            <a:chExt cx="14205" cy="101365"/>
          </a:xfrm>
        </p:grpSpPr>
        <p:sp>
          <p:nvSpPr>
            <p:cNvPr id="1116" name="path"/>
            <p:cNvSpPr/>
            <p:nvPr/>
          </p:nvSpPr>
          <p:spPr>
            <a:xfrm>
              <a:off x="4762" y="4762"/>
              <a:ext cx="4680" cy="91840"/>
            </a:xfrm>
            <a:custGeom>
              <a:rect l="0" t="0" r="0" b="0"/>
              <a:pathLst>
                <a:path w="7" h="144">
                  <a:moveTo>
                    <a:pt x="0" y="0"/>
                  </a:moveTo>
                  <a:lnTo>
                    <a:pt x="7" y="0"/>
                  </a:lnTo>
                  <a:lnTo>
                    <a:pt x="7" y="144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8" name="path"/>
            <p:cNvSpPr/>
            <p:nvPr/>
          </p:nvSpPr>
          <p:spPr>
            <a:xfrm>
              <a:off x="0" y="0"/>
              <a:ext cx="14205" cy="101365"/>
            </a:xfrm>
            <a:custGeom>
              <a:rect l="0" t="0" r="0" b="0"/>
              <a:pathLst>
                <a:path w="22" h="159">
                  <a:moveTo>
                    <a:pt x="7" y="7"/>
                  </a:moveTo>
                  <a:lnTo>
                    <a:pt x="14" y="7"/>
                  </a:lnTo>
                  <a:lnTo>
                    <a:pt x="14" y="152"/>
                  </a:lnTo>
                  <a:lnTo>
                    <a:pt x="7" y="152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20" name="textbox 1120"/>
          <p:cNvSpPr/>
          <p:nvPr/>
        </p:nvSpPr>
        <p:spPr>
          <a:xfrm>
            <a:off x="3905134" y="4750270"/>
            <a:ext cx="3246120" cy="262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3000"/>
              </a:lnSpc>
            </a:pPr>
            <a:endParaRPr lang="Arial" altLang="Arial" sz="100"/>
          </a:p>
          <a:p>
            <a:pPr marL="2443479" algn="l" rtl="0" eaLnBrk="0">
              <a:lnSpc>
                <a:spcPts val="571"/>
              </a:lnSpc>
              <a:spcBef>
                <a:spcPts val="1"/>
              </a:spcBef>
              <a:tabLst>
                <a:tab pos="2473325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  <a:p>
            <a:pPr marL="12700" algn="l" rtl="0" eaLnBrk="0">
              <a:lnSpc>
                <a:spcPct val="87000"/>
              </a:lnSpc>
              <a:spcBef>
                <a:spcPts val="13"/>
              </a:spcBef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1122" name="path"/>
          <p:cNvSpPr/>
          <p:nvPr/>
        </p:nvSpPr>
        <p:spPr>
          <a:xfrm>
            <a:off x="6751904" y="4762970"/>
            <a:ext cx="71246" cy="64585"/>
          </a:xfrm>
          <a:custGeom>
            <a:rect l="0" t="0" r="0" b="0"/>
            <a:pathLst>
              <a:path w="112" h="100">
                <a:moveTo>
                  <a:pt x="7" y="6"/>
                </a:moveTo>
                <a:lnTo>
                  <a:pt x="104" y="6"/>
                </a:lnTo>
                <a:lnTo>
                  <a:pt x="104" y="94"/>
                </a:lnTo>
                <a:lnTo>
                  <a:pt x="7" y="94"/>
                </a:lnTo>
                <a:lnTo>
                  <a:pt x="7" y="6"/>
                </a:lnTo>
                <a:close/>
                <a:lnTo>
                  <a:pt x="7" y="6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8634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4" name="path"/>
          <p:cNvSpPr/>
          <p:nvPr/>
        </p:nvSpPr>
        <p:spPr>
          <a:xfrm>
            <a:off x="6277940" y="4762970"/>
            <a:ext cx="71246" cy="64585"/>
          </a:xfrm>
          <a:custGeom>
            <a:rect l="0" t="0" r="0" b="0"/>
            <a:pathLst>
              <a:path w="112" h="100">
                <a:moveTo>
                  <a:pt x="7" y="6"/>
                </a:moveTo>
                <a:lnTo>
                  <a:pt x="104" y="6"/>
                </a:lnTo>
                <a:lnTo>
                  <a:pt x="104" y="94"/>
                </a:lnTo>
                <a:lnTo>
                  <a:pt x="7" y="94"/>
                </a:lnTo>
                <a:lnTo>
                  <a:pt x="7" y="6"/>
                </a:lnTo>
                <a:close/>
                <a:lnTo>
                  <a:pt x="7" y="6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8634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6" name="rect"/>
          <p:cNvSpPr/>
          <p:nvPr/>
        </p:nvSpPr>
        <p:spPr>
          <a:xfrm>
            <a:off x="1413890" y="4305150"/>
            <a:ext cx="507951" cy="101365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128" name="table 1128"/>
          <p:cNvGraphicFramePr>
            <a:graphicFrameLocks noGrp="1"/>
          </p:cNvGraphicFramePr>
          <p:nvPr/>
        </p:nvGraphicFramePr>
        <p:xfrm>
          <a:off x="1917079" y="3798440"/>
          <a:ext cx="928370" cy="747394"/>
        </p:xfrm>
        <a:graphic>
          <a:graphicData uri="http://schemas.openxmlformats.org/drawingml/2006/table">
            <a:tbl>
              <a:tblPr/>
              <a:tblGrid>
                <a:gridCol w="626109"/>
                <a:gridCol w="302259"/>
              </a:tblGrid>
              <a:tr h="7473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187325" algn="l" rtl="0" eaLnBrk="0">
                        <a:lnSpc>
                          <a:spcPct val="79000"/>
                        </a:lnSpc>
                        <a:tabLst>
                          <a:tab pos="225425"/>
                        </a:tabLst>
                      </a:pP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	</a:t>
                      </a: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7.6%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369"/>
                        </a:lnSpc>
                      </a:pPr>
                      <a:endParaRPr lang="Arial" altLang="Arial" sz="1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25.5%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pSp>
        <p:nvGrpSpPr>
          <p:cNvPr id="90" name="group 90"/>
          <p:cNvGrpSpPr/>
          <p:nvPr/>
        </p:nvGrpSpPr>
        <p:grpSpPr>
          <a:xfrm rot="21600000">
            <a:off x="1917079" y="4309912"/>
            <a:ext cx="187396" cy="96603"/>
            <a:chExt cx="187396" cy="96603"/>
          </a:xfrm>
        </p:grpSpPr>
        <p:sp>
          <p:nvSpPr>
            <p:cNvPr id="1130" name="path"/>
            <p:cNvSpPr/>
            <p:nvPr/>
          </p:nvSpPr>
          <p:spPr>
            <a:xfrm>
              <a:off x="4762" y="0"/>
              <a:ext cx="177871" cy="91840"/>
            </a:xfrm>
            <a:custGeom>
              <a:rect l="0" t="0" r="0" b="0"/>
              <a:pathLst>
                <a:path w="280" h="144">
                  <a:moveTo>
                    <a:pt x="0" y="0"/>
                  </a:moveTo>
                  <a:lnTo>
                    <a:pt x="280" y="0"/>
                  </a:lnTo>
                  <a:lnTo>
                    <a:pt x="280" y="144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2" name="path"/>
            <p:cNvSpPr/>
            <p:nvPr/>
          </p:nvSpPr>
          <p:spPr>
            <a:xfrm>
              <a:off x="4762" y="0"/>
              <a:ext cx="182634" cy="96603"/>
            </a:xfrm>
            <a:custGeom>
              <a:rect l="0" t="0" r="0" b="0"/>
              <a:pathLst>
                <a:path w="287" h="152">
                  <a:moveTo>
                    <a:pt x="280" y="0"/>
                  </a:moveTo>
                  <a:lnTo>
                    <a:pt x="280" y="144"/>
                  </a:lnTo>
                  <a:lnTo>
                    <a:pt x="0" y="144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4" name="path"/>
            <p:cNvSpPr/>
            <p:nvPr/>
          </p:nvSpPr>
          <p:spPr>
            <a:xfrm>
              <a:off x="0" y="0"/>
              <a:ext cx="9525" cy="91840"/>
            </a:xfrm>
            <a:custGeom>
              <a:rect l="0" t="0" r="0" b="0"/>
              <a:pathLst>
                <a:path w="15" h="144">
                  <a:moveTo>
                    <a:pt x="7" y="0"/>
                  </a:moveTo>
                  <a:lnTo>
                    <a:pt x="7" y="144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2" name="group 92"/>
          <p:cNvGrpSpPr/>
          <p:nvPr/>
        </p:nvGrpSpPr>
        <p:grpSpPr>
          <a:xfrm rot="21600000">
            <a:off x="1917079" y="3570427"/>
            <a:ext cx="1165689" cy="101365"/>
            <a:chExt cx="1165689" cy="101365"/>
          </a:xfrm>
        </p:grpSpPr>
        <p:sp>
          <p:nvSpPr>
            <p:cNvPr id="1136" name="path"/>
            <p:cNvSpPr/>
            <p:nvPr/>
          </p:nvSpPr>
          <p:spPr>
            <a:xfrm>
              <a:off x="4762" y="4762"/>
              <a:ext cx="1156164" cy="91840"/>
            </a:xfrm>
            <a:custGeom>
              <a:rect l="0" t="0" r="0" b="0"/>
              <a:pathLst>
                <a:path w="1820" h="144">
                  <a:moveTo>
                    <a:pt x="0" y="0"/>
                  </a:moveTo>
                  <a:lnTo>
                    <a:pt x="1820" y="0"/>
                  </a:lnTo>
                  <a:lnTo>
                    <a:pt x="1820" y="144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8" name="path"/>
            <p:cNvSpPr/>
            <p:nvPr/>
          </p:nvSpPr>
          <p:spPr>
            <a:xfrm>
              <a:off x="4762" y="0"/>
              <a:ext cx="1160926" cy="101365"/>
            </a:xfrm>
            <a:custGeom>
              <a:rect l="0" t="0" r="0" b="0"/>
              <a:pathLst>
                <a:path w="1828" h="159">
                  <a:moveTo>
                    <a:pt x="0" y="7"/>
                  </a:moveTo>
                  <a:lnTo>
                    <a:pt x="1820" y="7"/>
                  </a:lnTo>
                  <a:lnTo>
                    <a:pt x="1820" y="152"/>
                  </a:lnTo>
                  <a:lnTo>
                    <a:pt x="0" y="152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0" name="path"/>
            <p:cNvSpPr/>
            <p:nvPr/>
          </p:nvSpPr>
          <p:spPr>
            <a:xfrm>
              <a:off x="0" y="4762"/>
              <a:ext cx="9525" cy="91840"/>
            </a:xfrm>
            <a:custGeom>
              <a:rect l="0" t="0" r="0" b="0"/>
              <a:pathLst>
                <a:path w="15" h="144">
                  <a:moveTo>
                    <a:pt x="7" y="0"/>
                  </a:moveTo>
                  <a:lnTo>
                    <a:pt x="7" y="144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42" name="rect"/>
          <p:cNvSpPr/>
          <p:nvPr/>
        </p:nvSpPr>
        <p:spPr>
          <a:xfrm>
            <a:off x="884957" y="3570427"/>
            <a:ext cx="1036884" cy="101365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44" name="textbox 1144"/>
          <p:cNvSpPr/>
          <p:nvPr/>
        </p:nvSpPr>
        <p:spPr>
          <a:xfrm>
            <a:off x="1974211" y="4750270"/>
            <a:ext cx="885825" cy="137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100"/>
          </a:p>
          <a:p>
            <a:pPr marL="83819" algn="l" rtl="0" eaLnBrk="0">
              <a:lnSpc>
                <a:spcPct val="79000"/>
              </a:lnSpc>
              <a:tabLst>
                <a:tab pos="113029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r>
              <a:rPr sz="9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</p:txBody>
      </p:sp>
      <p:sp>
        <p:nvSpPr>
          <p:cNvPr id="1146" name="path"/>
          <p:cNvSpPr/>
          <p:nvPr/>
        </p:nvSpPr>
        <p:spPr>
          <a:xfrm>
            <a:off x="2460684" y="4762970"/>
            <a:ext cx="71247" cy="71247"/>
          </a:xfrm>
          <a:custGeom>
            <a:rect l="0" t="0" r="0" b="0"/>
            <a:pathLst>
              <a:path w="112" h="112">
                <a:moveTo>
                  <a:pt x="7" y="7"/>
                </a:moveTo>
                <a:lnTo>
                  <a:pt x="104" y="7"/>
                </a:lnTo>
                <a:lnTo>
                  <a:pt x="104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48" name="path"/>
          <p:cNvSpPr/>
          <p:nvPr/>
        </p:nvSpPr>
        <p:spPr>
          <a:xfrm>
            <a:off x="1986911" y="4762970"/>
            <a:ext cx="71247" cy="71247"/>
          </a:xfrm>
          <a:custGeom>
            <a:rect l="0" t="0" r="0" b="0"/>
            <a:pathLst>
              <a:path w="112" h="112">
                <a:moveTo>
                  <a:pt x="7" y="7"/>
                </a:moveTo>
                <a:lnTo>
                  <a:pt x="104" y="7"/>
                </a:lnTo>
                <a:lnTo>
                  <a:pt x="104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0" name="rect"/>
          <p:cNvSpPr/>
          <p:nvPr/>
        </p:nvSpPr>
        <p:spPr>
          <a:xfrm>
            <a:off x="1357720" y="3937788"/>
            <a:ext cx="564121" cy="101365"/>
          </a:xfrm>
          <a:prstGeom prst="rect">
            <a:avLst/>
          </a:prstGeom>
          <a:solidFill>
            <a:srgbClr val="FFC107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4" name="group 94"/>
          <p:cNvGrpSpPr/>
          <p:nvPr/>
        </p:nvGrpSpPr>
        <p:grpSpPr>
          <a:xfrm rot="21600000">
            <a:off x="1917079" y="3937788"/>
            <a:ext cx="606330" cy="101365"/>
            <a:chExt cx="606330" cy="101365"/>
          </a:xfrm>
        </p:grpSpPr>
        <p:sp>
          <p:nvSpPr>
            <p:cNvPr id="1152" name="path"/>
            <p:cNvSpPr/>
            <p:nvPr/>
          </p:nvSpPr>
          <p:spPr>
            <a:xfrm>
              <a:off x="4762" y="4762"/>
              <a:ext cx="596805" cy="91840"/>
            </a:xfrm>
            <a:custGeom>
              <a:rect l="0" t="0" r="0" b="0"/>
              <a:pathLst>
                <a:path w="939" h="144">
                  <a:moveTo>
                    <a:pt x="0" y="0"/>
                  </a:moveTo>
                  <a:lnTo>
                    <a:pt x="939" y="0"/>
                  </a:lnTo>
                  <a:lnTo>
                    <a:pt x="939" y="144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4" name="path"/>
            <p:cNvSpPr/>
            <p:nvPr/>
          </p:nvSpPr>
          <p:spPr>
            <a:xfrm>
              <a:off x="4762" y="0"/>
              <a:ext cx="601567" cy="101365"/>
            </a:xfrm>
            <a:custGeom>
              <a:rect l="0" t="0" r="0" b="0"/>
              <a:pathLst>
                <a:path w="945" h="159">
                  <a:moveTo>
                    <a:pt x="0" y="7"/>
                  </a:moveTo>
                  <a:lnTo>
                    <a:pt x="939" y="7"/>
                  </a:lnTo>
                  <a:lnTo>
                    <a:pt x="939" y="152"/>
                  </a:lnTo>
                  <a:lnTo>
                    <a:pt x="0" y="152"/>
                  </a:lnTo>
                </a:path>
              </a:pathLst>
            </a:custGeom>
            <a:noFill/>
            <a:ln w="9525" cap="flat">
              <a:solidFill>
                <a:srgbClr val="305BA6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6" name="path"/>
            <p:cNvSpPr/>
            <p:nvPr/>
          </p:nvSpPr>
          <p:spPr>
            <a:xfrm>
              <a:off x="0" y="4762"/>
              <a:ext cx="9525" cy="91840"/>
            </a:xfrm>
            <a:custGeom>
              <a:rect l="0" t="0" r="0" b="0"/>
              <a:pathLst>
                <a:path w="15" h="144">
                  <a:moveTo>
                    <a:pt x="7" y="0"/>
                  </a:moveTo>
                  <a:lnTo>
                    <a:pt x="7" y="144"/>
                  </a:lnTo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6" name="group 96"/>
          <p:cNvGrpSpPr/>
          <p:nvPr/>
        </p:nvGrpSpPr>
        <p:grpSpPr>
          <a:xfrm rot="21600000">
            <a:off x="1914739" y="2100981"/>
            <a:ext cx="11865" cy="101365"/>
            <a:chExt cx="11865" cy="101365"/>
          </a:xfrm>
        </p:grpSpPr>
        <p:sp>
          <p:nvSpPr>
            <p:cNvPr id="1158" name="path"/>
            <p:cNvSpPr/>
            <p:nvPr/>
          </p:nvSpPr>
          <p:spPr>
            <a:xfrm>
              <a:off x="4762" y="4762"/>
              <a:ext cx="2340" cy="91840"/>
            </a:xfrm>
            <a:custGeom>
              <a:rect l="0" t="0" r="0" b="0"/>
              <a:pathLst>
                <a:path w="3" h="144">
                  <a:moveTo>
                    <a:pt x="0" y="0"/>
                  </a:moveTo>
                  <a:lnTo>
                    <a:pt x="3" y="0"/>
                  </a:lnTo>
                  <a:lnTo>
                    <a:pt x="3" y="144"/>
                  </a:lnTo>
                  <a:lnTo>
                    <a:pt x="0" y="14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0" name="path"/>
            <p:cNvSpPr/>
            <p:nvPr/>
          </p:nvSpPr>
          <p:spPr>
            <a:xfrm>
              <a:off x="0" y="0"/>
              <a:ext cx="11865" cy="101365"/>
            </a:xfrm>
            <a:custGeom>
              <a:rect l="0" t="0" r="0" b="0"/>
              <a:pathLst>
                <a:path w="18" h="159">
                  <a:moveTo>
                    <a:pt x="7" y="7"/>
                  </a:moveTo>
                  <a:lnTo>
                    <a:pt x="11" y="7"/>
                  </a:lnTo>
                  <a:lnTo>
                    <a:pt x="11" y="152"/>
                  </a:lnTo>
                  <a:lnTo>
                    <a:pt x="7" y="152"/>
                  </a:lnTo>
                  <a:lnTo>
                    <a:pt x="7" y="7"/>
                  </a:lnTo>
                  <a:close/>
                </a:path>
              </a:pathLst>
            </a:custGeom>
            <a:noFill/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62" name="rect"/>
          <p:cNvSpPr/>
          <p:nvPr/>
        </p:nvSpPr>
        <p:spPr>
          <a:xfrm>
            <a:off x="1915492" y="1600621"/>
            <a:ext cx="12700" cy="2938892"/>
          </a:xfrm>
          <a:prstGeom prst="rect">
            <a:avLst/>
          </a:prstGeom>
          <a:solidFill>
            <a:srgbClr val="89898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4" name="textbox 1164"/>
          <p:cNvSpPr/>
          <p:nvPr/>
        </p:nvSpPr>
        <p:spPr>
          <a:xfrm>
            <a:off x="1909142" y="4172132"/>
            <a:ext cx="203834" cy="179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207"/>
              </a:lnSpc>
              <a:tabLst>
                <a:tab pos="190500"/>
              </a:tabLst>
            </a:pPr>
            <a:r>
              <a:rPr sz="1000" u="sng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	</a:t>
            </a:r>
            <a:endParaRPr lang="Arial" altLang="Arial" sz="1000"/>
          </a:p>
        </p:txBody>
      </p:sp>
      <p:sp>
        <p:nvSpPr>
          <p:cNvPr id="1166" name="textbox 1166"/>
          <p:cNvSpPr/>
          <p:nvPr/>
        </p:nvSpPr>
        <p:spPr>
          <a:xfrm>
            <a:off x="8452983" y="3008475"/>
            <a:ext cx="248284" cy="159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4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其他</a:t>
            </a:r>
            <a:endParaRPr lang="KaiTi" altLang="KaiTi" sz="900"/>
          </a:p>
        </p:txBody>
      </p:sp>
      <p:sp>
        <p:nvSpPr>
          <p:cNvPr id="1168" name="textbox 1168"/>
          <p:cNvSpPr/>
          <p:nvPr/>
        </p:nvSpPr>
        <p:spPr>
          <a:xfrm>
            <a:off x="1088821" y="4310929"/>
            <a:ext cx="30797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21.5%</a:t>
            </a:r>
            <a:endParaRPr lang="KaiTi" altLang="KaiTi" sz="900"/>
          </a:p>
        </p:txBody>
      </p:sp>
      <p:sp>
        <p:nvSpPr>
          <p:cNvPr id="1170" name="textbox 1170"/>
          <p:cNvSpPr/>
          <p:nvPr/>
        </p:nvSpPr>
        <p:spPr>
          <a:xfrm>
            <a:off x="1032651" y="3943567"/>
            <a:ext cx="30797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23.9%</a:t>
            </a:r>
            <a:endParaRPr lang="KaiTi" altLang="KaiTi" sz="900"/>
          </a:p>
        </p:txBody>
      </p:sp>
      <p:sp>
        <p:nvSpPr>
          <p:cNvPr id="1172" name="textbox 1172"/>
          <p:cNvSpPr/>
          <p:nvPr/>
        </p:nvSpPr>
        <p:spPr>
          <a:xfrm>
            <a:off x="557716" y="3577120"/>
            <a:ext cx="309879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44.1%</a:t>
            </a:r>
            <a:endParaRPr lang="KaiTi" altLang="KaiTi" sz="900"/>
          </a:p>
        </p:txBody>
      </p:sp>
      <p:sp>
        <p:nvSpPr>
          <p:cNvPr id="1174" name="path"/>
          <p:cNvSpPr/>
          <p:nvPr/>
        </p:nvSpPr>
        <p:spPr>
          <a:xfrm>
            <a:off x="1921842" y="1594271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6" name="path"/>
          <p:cNvSpPr/>
          <p:nvPr/>
        </p:nvSpPr>
        <p:spPr>
          <a:xfrm>
            <a:off x="1921842" y="1961632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78" name="path"/>
          <p:cNvSpPr/>
          <p:nvPr/>
        </p:nvSpPr>
        <p:spPr>
          <a:xfrm>
            <a:off x="1921842" y="2328994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0" name="path"/>
          <p:cNvSpPr/>
          <p:nvPr/>
        </p:nvSpPr>
        <p:spPr>
          <a:xfrm>
            <a:off x="1921842" y="2696355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2" name="path"/>
          <p:cNvSpPr/>
          <p:nvPr/>
        </p:nvSpPr>
        <p:spPr>
          <a:xfrm>
            <a:off x="1921842" y="3063717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4" name="path"/>
          <p:cNvSpPr/>
          <p:nvPr/>
        </p:nvSpPr>
        <p:spPr>
          <a:xfrm>
            <a:off x="1921842" y="3431079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6" name="path"/>
          <p:cNvSpPr/>
          <p:nvPr/>
        </p:nvSpPr>
        <p:spPr>
          <a:xfrm>
            <a:off x="1921842" y="4165801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88" name="path"/>
          <p:cNvSpPr/>
          <p:nvPr/>
        </p:nvSpPr>
        <p:spPr>
          <a:xfrm>
            <a:off x="1921842" y="4533163"/>
            <a:ext cx="34289" cy="12700"/>
          </a:xfrm>
          <a:custGeom>
            <a:rect l="0" t="0" r="0" b="0"/>
            <a:pathLst>
              <a:path w="52" h="20">
                <a:moveTo>
                  <a:pt x="0" y="10"/>
                </a:moveTo>
                <a:lnTo>
                  <a:pt x="53" y="10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90" name="rect"/>
          <p:cNvSpPr/>
          <p:nvPr/>
        </p:nvSpPr>
        <p:spPr>
          <a:xfrm>
            <a:off x="1921842" y="3798440"/>
            <a:ext cx="34289" cy="12700"/>
          </a:xfrm>
          <a:prstGeom prst="rect">
            <a:avLst/>
          </a:prstGeom>
          <a:solidFill>
            <a:srgbClr val="898989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192" name="table 1192"/>
          <p:cNvGraphicFramePr>
            <a:graphicFrameLocks noGrp="1"/>
          </p:cNvGraphicFramePr>
          <p:nvPr/>
        </p:nvGraphicFramePr>
        <p:xfrm>
          <a:off x="363288" y="1004660"/>
          <a:ext cx="8402954" cy="3978275"/>
        </p:xfrm>
        <a:graphic>
          <a:graphicData uri="http://schemas.openxmlformats.org/drawingml/2006/table">
            <a:tbl>
              <a:tblPr/>
              <a:tblGrid>
                <a:gridCol w="765809"/>
                <a:gridCol w="763269"/>
                <a:gridCol w="763269"/>
                <a:gridCol w="763904"/>
                <a:gridCol w="763269"/>
                <a:gridCol w="763904"/>
                <a:gridCol w="763269"/>
                <a:gridCol w="763904"/>
                <a:gridCol w="763269"/>
                <a:gridCol w="763269"/>
                <a:gridCol w="765809"/>
              </a:tblGrid>
              <a:tr h="3073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1000"/>
                        </a:lnSpc>
                      </a:pPr>
                      <a:endParaRPr lang="Arial" altLang="Arial" sz="200"/>
                    </a:p>
                    <a:p>
                      <a:pPr marL="225425" algn="l" rtl="0" eaLnBrk="0">
                        <a:lnSpc>
                          <a:spcPct val="87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面积段</a:t>
                      </a:r>
                      <a:endParaRPr lang="KaiTi" altLang="KaiTi" sz="900"/>
                    </a:p>
                    <a:p>
                      <a:pPr marL="222884" algn="l" rtl="0" eaLnBrk="0">
                        <a:lnSpc>
                          <a:spcPts val="1138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总价段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56845" algn="l" rtl="0" eaLnBrk="0">
                        <a:lnSpc>
                          <a:spcPct val="100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60㎡以下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85420" algn="l" rtl="0" eaLnBrk="0">
                        <a:lnSpc>
                          <a:spcPts val="115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60-80㎡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84785" algn="l" rtl="0" eaLnBrk="0">
                        <a:lnSpc>
                          <a:spcPts val="115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80-90㎡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54304" algn="l" rtl="0" eaLnBrk="0">
                        <a:lnSpc>
                          <a:spcPts val="115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90-100㎡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34620" algn="l" rtl="0" eaLnBrk="0">
                        <a:lnSpc>
                          <a:spcPts val="115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100-120㎡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34620" algn="l" rtl="0" eaLnBrk="0">
                        <a:lnSpc>
                          <a:spcPts val="115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120-140㎡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134620" algn="l" rtl="0" eaLnBrk="0">
                        <a:lnSpc>
                          <a:spcPts val="115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140-180㎡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700"/>
                    </a:p>
                    <a:p>
                      <a:pPr marL="134620" algn="l" rtl="0" eaLnBrk="0">
                        <a:lnSpc>
                          <a:spcPct val="86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180㎡以上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79400" algn="l" rtl="0" eaLnBrk="0">
                        <a:lnSpc>
                          <a:spcPts val="1118"/>
                        </a:lnSpc>
                        <a:spcBef>
                          <a:spcPts val="6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汇总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600"/>
                    </a:p>
                    <a:p>
                      <a:pPr marL="202564" algn="l" rtl="0" eaLnBrk="0">
                        <a:lnSpc>
                          <a:spcPts val="1086"/>
                        </a:lnSpc>
                        <a:spcBef>
                          <a:spcPts val="6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占比(%)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54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5621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40万以下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82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650"/>
                        </a:lnSpc>
                      </a:pPr>
                      <a:endParaRPr lang="Arial" altLang="Arial" sz="100"/>
                    </a:p>
                    <a:p>
                      <a:pPr marL="35750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632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632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82"/>
                        </a:lnSpc>
                      </a:pPr>
                      <a:endParaRPr lang="Arial" altLang="Arial" sz="100"/>
                    </a:p>
                    <a:p>
                      <a:pPr marL="3568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82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82"/>
                        </a:lnSpc>
                      </a:pPr>
                      <a:endParaRPr lang="Arial" altLang="Arial" sz="100"/>
                    </a:p>
                    <a:p>
                      <a:pPr marL="3568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632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721"/>
                        </a:lnSpc>
                      </a:pPr>
                      <a:endParaRPr lang="Arial" altLang="Arial" sz="100"/>
                    </a:p>
                    <a:p>
                      <a:pPr marL="35750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182"/>
                        </a:lnSpc>
                      </a:pPr>
                      <a:endParaRPr lang="Arial" altLang="Arial" sz="100"/>
                    </a:p>
                    <a:p>
                      <a:pPr marL="2997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54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84785" algn="l" rtl="0" eaLnBrk="0">
                        <a:lnSpc>
                          <a:spcPts val="1108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40-60万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2829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E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9CDF6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54329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29972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278129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60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87325" algn="l" rtl="0" eaLnBrk="0">
                        <a:lnSpc>
                          <a:spcPts val="1108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60-80万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C2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2829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1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2639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E5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29972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278129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60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58114" algn="l" rtl="0" eaLnBrk="0">
                        <a:lnSpc>
                          <a:spcPts val="1108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80-100万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AC3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2829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5E1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6B5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54329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0035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373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27114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54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36525" algn="l" rtl="0" eaLnBrk="0">
                        <a:lnSpc>
                          <a:spcPts val="1108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100-120万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433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433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441"/>
                        </a:lnSpc>
                      </a:pPr>
                      <a:endParaRPr lang="Arial" altLang="Arial" sz="100"/>
                    </a:p>
                    <a:p>
                      <a:pPr marL="358140" algn="l" rtl="0" eaLnBrk="0">
                        <a:lnSpc>
                          <a:spcPct val="7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6322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25754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2EAF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02"/>
                        </a:lnSpc>
                      </a:pPr>
                      <a:endParaRPr lang="Arial" altLang="Arial" sz="100"/>
                    </a:p>
                    <a:p>
                      <a:pPr marL="327659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F1FC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02"/>
                        </a:lnSpc>
                      </a:pPr>
                      <a:endParaRPr lang="Arial" altLang="Arial" sz="100"/>
                    </a:p>
                    <a:p>
                      <a:pPr marL="354329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433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902"/>
                        </a:lnSpc>
                      </a:pPr>
                      <a:endParaRPr lang="Arial" altLang="Arial" sz="100"/>
                    </a:p>
                    <a:p>
                      <a:pPr marL="327659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433"/>
                        </a:lnSpc>
                      </a:pPr>
                      <a:endParaRPr lang="Arial" altLang="Arial" sz="100"/>
                    </a:p>
                    <a:p>
                      <a:pPr marL="300354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60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36525" algn="l" rtl="0" eaLnBrk="0">
                        <a:lnSpc>
                          <a:spcPts val="1108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120-150万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6322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27659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28929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2DF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27659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2997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60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36525" algn="l" rtl="0" eaLnBrk="0">
                        <a:lnSpc>
                          <a:spcPts val="1108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150-200万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60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60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60"/>
                        </a:lnSpc>
                      </a:pPr>
                      <a:endParaRPr lang="Arial" altLang="Arial" sz="100"/>
                    </a:p>
                    <a:p>
                      <a:pPr marL="3568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60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60"/>
                        </a:lnSpc>
                      </a:pPr>
                      <a:endParaRPr lang="Arial" altLang="Arial" sz="100"/>
                    </a:p>
                    <a:p>
                      <a:pPr marL="3568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54329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328295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DF2F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marL="29908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264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A7FE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60"/>
                        </a:lnSpc>
                      </a:pPr>
                      <a:endParaRPr lang="Arial" altLang="Arial" sz="100"/>
                    </a:p>
                    <a:p>
                      <a:pPr marL="300354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560"/>
                        </a:lnSpc>
                      </a:pPr>
                      <a:endParaRPr lang="Arial" altLang="Arial" sz="100"/>
                    </a:p>
                    <a:p>
                      <a:pPr marL="271145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60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129539" algn="l" rtl="0" eaLnBrk="0">
                        <a:lnSpc>
                          <a:spcPts val="1108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200-250万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2829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1F5F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2829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4E0FA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27659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9845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54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129539" algn="l" rtl="0" eaLnBrk="0">
                        <a:lnSpc>
                          <a:spcPts val="1108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250-300万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432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9972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606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130810" algn="l" rtl="0" eaLnBrk="0">
                        <a:lnSpc>
                          <a:spcPts val="1108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300万以上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8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3464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9972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54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280670" algn="l" rtl="0" eaLnBrk="0">
                        <a:lnSpc>
                          <a:spcPts val="1118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汇总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9908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9972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9972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268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2892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0035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376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7749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1456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0670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734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203834" algn="l" rtl="0" eaLnBrk="0">
                        <a:lnSpc>
                          <a:spcPts val="1086"/>
                        </a:lnSpc>
                        <a:spcBef>
                          <a:spcPts val="6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占比(%)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5623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7749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7749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97179" algn="l" rtl="0" eaLnBrk="0">
                        <a:lnSpc>
                          <a:spcPts val="1415"/>
                        </a:lnSpc>
                        <a:spcBef>
                          <a:spcPts val="6"/>
                        </a:spcBef>
                      </a:pPr>
                      <a:r>
                        <a:rPr sz="1300" kern="0" spc="20" baseline="50022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9.7</a:t>
                      </a:r>
                      <a:r>
                        <a:rPr sz="800" kern="0" spc="-1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1800" kern="0" spc="0" baseline="1401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www</a:t>
                      </a:r>
                      <a:endParaRPr lang="SimSun" altLang="SimSun" sz="1800" baseline="1401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700"/>
                    </a:p>
                    <a:p>
                      <a:pPr algn="r" rtl="0" eaLnBrk="0">
                        <a:lnSpc>
                          <a:spcPts val="1411"/>
                        </a:lnSpc>
                        <a:spcBef>
                          <a:spcPts val="1"/>
                        </a:spcBef>
                      </a:pP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.fan</a:t>
                      </a:r>
                      <a:r>
                        <a:rPr sz="10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100" kern="0" spc="-20" baseline="9454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</a:t>
                      </a:r>
                      <a:r>
                        <a:rPr sz="1600" kern="0" spc="-20" baseline="65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b</a:t>
                      </a:r>
                      <a:r>
                        <a:rPr sz="1100" kern="0" spc="-20" baseline="9454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.</a:t>
                      </a:r>
                      <a:r>
                        <a:rPr sz="700" kern="0" spc="6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10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olai</a:t>
                      </a:r>
                      <a:endParaRPr lang="SimSun" altLang="SimSun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46990" algn="l" rtl="0" eaLnBrk="0">
                        <a:lnSpc>
                          <a:spcPts val="1418"/>
                        </a:lnSpc>
                        <a:spcBef>
                          <a:spcPts val="2"/>
                        </a:spcBef>
                      </a:pPr>
                      <a:r>
                        <a:rPr sz="1800" kern="0" spc="0" baseline="-15839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.cn</a:t>
                      </a:r>
                      <a:r>
                        <a:rPr sz="1100" kern="0" spc="-30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 </a:t>
                      </a:r>
                      <a:r>
                        <a:rPr sz="1300" kern="0" spc="0" baseline="26149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5.2</a:t>
                      </a:r>
                      <a:endParaRPr lang="KaiTi" altLang="KaiTi" sz="1300" baseline="26149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9908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270509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25.8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700"/>
                    </a:p>
                    <a:p>
                      <a:pPr marL="3060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94" name="textbox 1194"/>
          <p:cNvSpPr/>
          <p:nvPr/>
        </p:nvSpPr>
        <p:spPr>
          <a:xfrm>
            <a:off x="4588616" y="4817007"/>
            <a:ext cx="90169" cy="210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algn="r" rtl="0" eaLnBrk="0">
              <a:lnSpc>
                <a:spcPts val="1458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</a:t>
            </a:r>
            <a:endParaRPr lang="SimSun" altLang="SimSun" sz="1200"/>
          </a:p>
        </p:txBody>
      </p:sp>
      <p:sp>
        <p:nvSpPr>
          <p:cNvPr id="1196" name="textbox 1196"/>
          <p:cNvSpPr/>
          <p:nvPr/>
        </p:nvSpPr>
        <p:spPr>
          <a:xfrm>
            <a:off x="4644368" y="4784600"/>
            <a:ext cx="77469" cy="130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29"/>
              </a:lnSpc>
            </a:pPr>
            <a:endParaRPr lang="Arial" altLang="Arial" sz="100"/>
          </a:p>
          <a:p>
            <a:pPr marL="12700" algn="l" rtl="0" eaLnBrk="0">
              <a:lnSpc>
                <a:spcPct val="77000"/>
              </a:lnSpc>
            </a:pPr>
            <a:r>
              <a:rPr sz="900" kern="0" spc="-10">
                <a:ln w="3810" cap="flat" cmpd="sng">
                  <a:solidFill>
                    <a:srgbClr val="3A4043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3A4043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endParaRPr lang="KaiTi" altLang="KaiTi" sz="900"/>
          </a:p>
        </p:txBody>
      </p:sp>
      <p:sp>
        <p:nvSpPr>
          <p:cNvPr id="1198" name="textbox 1198"/>
          <p:cNvSpPr/>
          <p:nvPr/>
        </p:nvSpPr>
        <p:spPr>
          <a:xfrm>
            <a:off x="4449725" y="4874494"/>
            <a:ext cx="88264" cy="1276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48"/>
              </a:lnSpc>
            </a:pPr>
            <a:endParaRPr lang="Arial" altLang="Arial" sz="100"/>
          </a:p>
          <a:p>
            <a:pPr algn="r" rtl="0" eaLnBrk="0">
              <a:lnSpc>
                <a:spcPct val="67000"/>
              </a:lnSpc>
            </a:pPr>
            <a:r>
              <a:rPr sz="1000" kern="0" spc="-2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g</a:t>
            </a:r>
            <a:endParaRPr lang="SimSun" altLang="SimSun" sz="1000"/>
          </a:p>
        </p:txBody>
      </p:sp>
      <p:sp>
        <p:nvSpPr>
          <p:cNvPr id="1200" name="textbox 1200"/>
          <p:cNvSpPr/>
          <p:nvPr/>
        </p:nvSpPr>
        <p:spPr>
          <a:xfrm>
            <a:off x="4430966" y="4784600"/>
            <a:ext cx="69214" cy="12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22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700" kern="0" spc="-20">
                <a:ln w="3810" cap="flat" cmpd="sng">
                  <a:solidFill>
                    <a:srgbClr val="3A4043">
                      <a:alpha val="100000"/>
                    </a:srgbClr>
                  </a:solidFill>
                  <a:prstDash val="solid"/>
                  <a:miter lim="10"/>
                </a:ln>
                <a:solidFill>
                  <a:srgbClr val="3A4043">
                    <a:alpha val="100000"/>
                  </a:srgbClr>
                </a:solidFill>
                <a:latin typeface="KaiTi"/>
                <a:ea typeface="KaiTi"/>
                <a:cs typeface="KaiTi"/>
              </a:rPr>
              <a:t>1</a:t>
            </a:r>
            <a:endParaRPr lang="KaiTi" altLang="KaiTi" sz="700"/>
          </a:p>
        </p:txBody>
      </p:sp>
      <p:sp>
        <p:nvSpPr>
          <p:cNvPr id="1202" name="textbox 1202"/>
          <p:cNvSpPr/>
          <p:nvPr/>
        </p:nvSpPr>
        <p:spPr>
          <a:xfrm>
            <a:off x="-12700" y="-12700"/>
            <a:ext cx="5917565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住宅市场|需求结构-新房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2023年12月绵阳市新房面积、总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价成交结构</a:t>
            </a:r>
            <a:endParaRPr lang="KaiTi" altLang="KaiTi" sz="1100"/>
          </a:p>
        </p:txBody>
      </p:sp>
      <p:pic>
        <p:nvPicPr>
          <p:cNvPr id="1204" name="picture 12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06" name="table 1206"/>
          <p:cNvGraphicFramePr>
            <a:graphicFrameLocks noGrp="1"/>
          </p:cNvGraphicFramePr>
          <p:nvPr/>
        </p:nvGraphicFramePr>
        <p:xfrm>
          <a:off x="363288" y="1004660"/>
          <a:ext cx="4111624" cy="3501389"/>
        </p:xfrm>
        <a:graphic>
          <a:graphicData uri="http://schemas.openxmlformats.org/drawingml/2006/table">
            <a:tbl>
              <a:tblPr/>
              <a:tblGrid>
                <a:gridCol w="330834"/>
                <a:gridCol w="1149985"/>
                <a:gridCol w="657225"/>
                <a:gridCol w="657225"/>
                <a:gridCol w="657225"/>
                <a:gridCol w="659130"/>
              </a:tblGrid>
              <a:tr h="3194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5397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排名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349250" algn="l" rtl="0" eaLnBrk="0">
                        <a:lnSpc>
                          <a:spcPts val="1104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企业名称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182879" indent="-78105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成交金额</a:t>
                      </a:r>
                      <a:r>
                        <a:rPr sz="900" kern="0" spc="-2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6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(亿元)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154304" indent="-49530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成交价格</a:t>
                      </a:r>
                      <a:r>
                        <a:rPr sz="900" kern="0" spc="-2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5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104775" algn="l" rtl="0" eaLnBrk="0">
                        <a:lnSpc>
                          <a:spcPct val="9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成交套数</a:t>
                      </a:r>
                      <a:endParaRPr lang="KaiTi" altLang="KaiTi" sz="900"/>
                    </a:p>
                    <a:p>
                      <a:pPr marL="240665" algn="l" rtl="0" eaLnBrk="0">
                        <a:lnSpc>
                          <a:spcPts val="1043"/>
                        </a:lnSpc>
                        <a:spcBef>
                          <a:spcPts val="14"/>
                        </a:spcBef>
                      </a:pPr>
                      <a:r>
                        <a:rPr sz="8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183514" indent="-78105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成交面积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6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412"/>
                        </a:lnSpc>
                      </a:pPr>
                      <a:endParaRPr lang="Arial" altLang="Arial" sz="100"/>
                    </a:p>
                    <a:p>
                      <a:pPr marL="1473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236854" algn="l" rtl="0" eaLnBrk="0">
                        <a:lnSpc>
                          <a:spcPct val="96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九洲千城置业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944"/>
                        </a:lnSpc>
                      </a:pPr>
                      <a:endParaRPr lang="Arial" altLang="Arial" sz="100"/>
                    </a:p>
                    <a:p>
                      <a:pPr marL="195579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15.52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944"/>
                        </a:lnSpc>
                      </a:pPr>
                      <a:endParaRPr lang="Arial" altLang="Arial" sz="100"/>
                    </a:p>
                    <a:p>
                      <a:pPr marL="21590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9636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405"/>
                        </a:lnSpc>
                      </a:pPr>
                      <a:endParaRPr lang="Arial" altLang="Arial" sz="100"/>
                    </a:p>
                    <a:p>
                      <a:pPr marL="21780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2032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405"/>
                        </a:lnSpc>
                      </a:pPr>
                      <a:endParaRPr lang="Arial" altLang="Arial" sz="100"/>
                    </a:p>
                    <a:p>
                      <a:pPr marL="196214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16.10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484"/>
                        </a:lnSpc>
                      </a:pPr>
                      <a:endParaRPr lang="Arial" altLang="Arial" sz="100"/>
                    </a:p>
                    <a:p>
                      <a:pPr marL="1409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360045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富临集团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016"/>
                        </a:lnSpc>
                      </a:pPr>
                      <a:endParaRPr lang="Arial" altLang="Arial" sz="100"/>
                    </a:p>
                    <a:p>
                      <a:pPr marL="195579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15.33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016"/>
                        </a:lnSpc>
                      </a:pPr>
                      <a:endParaRPr lang="Arial" altLang="Arial" sz="100"/>
                    </a:p>
                    <a:p>
                      <a:pPr marL="2171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8547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016"/>
                        </a:lnSpc>
                      </a:pPr>
                      <a:endParaRPr lang="Arial" altLang="Arial" sz="100"/>
                    </a:p>
                    <a:p>
                      <a:pPr marL="224790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1759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96214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17.94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4160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460375" indent="-447675" algn="l" rtl="0" eaLnBrk="0">
                        <a:lnSpc>
                          <a:spcPct val="98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四川泰格阳光投资有限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9.68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96214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11710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01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695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80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38429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307340" indent="-294640" algn="l" rtl="0" eaLnBrk="0">
                        <a:lnSpc>
                          <a:spcPct val="9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四川永盛和产城建设集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团有限公司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9.68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9621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11710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015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695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804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139064" algn="l" rtl="0" eaLnBrk="0">
                        <a:lnSpc>
                          <a:spcPct val="78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537209" indent="-524509" algn="l" rtl="0" eaLnBrk="0">
                        <a:lnSpc>
                          <a:spcPct val="9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绵阳市辰宇置业有限公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9.47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9621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12626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510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7.50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4160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35560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绵阳控股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17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8.74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17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8252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2479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1109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9621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10.59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142239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235584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远大置业集团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844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6.30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17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8082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65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799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7.79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40335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354965" algn="l" rtl="0" eaLnBrk="0">
                        <a:lnSpc>
                          <a:spcPts val="1094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长虹置业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4.63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1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8786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650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770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653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5.27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3842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022"/>
                        </a:lnSpc>
                      </a:pPr>
                      <a:endParaRPr lang="Arial" altLang="Arial" sz="100"/>
                    </a:p>
                    <a:p>
                      <a:pPr marL="351790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景茂集团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90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9760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65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338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90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4.25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194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1874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200"/>
                    </a:p>
                    <a:p>
                      <a:pPr marL="240665" indent="-232409" algn="l" rtl="0" eaLnBrk="0">
                        <a:lnSpc>
                          <a:spcPct val="98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成都展滔高商汇智科技</a:t>
                      </a:r>
                      <a:r>
                        <a:rPr sz="900" kern="0" spc="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发展有限公司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90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9760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65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338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90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4.25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208" name="table 1208"/>
          <p:cNvGraphicFramePr>
            <a:graphicFrameLocks noGrp="1"/>
          </p:cNvGraphicFramePr>
          <p:nvPr/>
        </p:nvGraphicFramePr>
        <p:xfrm>
          <a:off x="4654317" y="1004660"/>
          <a:ext cx="4111624" cy="3501389"/>
        </p:xfrm>
        <a:graphic>
          <a:graphicData uri="http://schemas.openxmlformats.org/drawingml/2006/table">
            <a:tbl>
              <a:tblPr/>
              <a:tblGrid>
                <a:gridCol w="330834"/>
                <a:gridCol w="1149985"/>
                <a:gridCol w="657225"/>
                <a:gridCol w="657225"/>
                <a:gridCol w="657225"/>
                <a:gridCol w="659130"/>
              </a:tblGrid>
              <a:tr h="3194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53975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排名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700"/>
                    </a:p>
                    <a:p>
                      <a:pPr marL="349250" algn="l" rtl="0" eaLnBrk="0">
                        <a:lnSpc>
                          <a:spcPts val="1104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企业名称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182879" indent="-78105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成交金额</a:t>
                      </a:r>
                      <a:r>
                        <a:rPr sz="900" kern="0" spc="-2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6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(亿元)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154304" indent="-49530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成交价格</a:t>
                      </a:r>
                      <a:r>
                        <a:rPr sz="900" kern="0" spc="-2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5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200"/>
                    </a:p>
                    <a:p>
                      <a:pPr marL="104775" algn="l" rtl="0" eaLnBrk="0">
                        <a:lnSpc>
                          <a:spcPct val="9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成交套数</a:t>
                      </a:r>
                      <a:endParaRPr lang="KaiTi" altLang="KaiTi" sz="900"/>
                    </a:p>
                    <a:p>
                      <a:pPr marL="240665" algn="l" rtl="0" eaLnBrk="0">
                        <a:lnSpc>
                          <a:spcPts val="1043"/>
                        </a:lnSpc>
                        <a:spcBef>
                          <a:spcPts val="14"/>
                        </a:spcBef>
                      </a:pPr>
                      <a:r>
                        <a:rPr sz="8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200"/>
                    </a:p>
                    <a:p>
                      <a:pPr marL="183514" indent="-78105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成交面积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6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412"/>
                        </a:lnSpc>
                      </a:pPr>
                      <a:endParaRPr lang="Arial" altLang="Arial" sz="100"/>
                    </a:p>
                    <a:p>
                      <a:pPr marL="1473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700"/>
                    </a:p>
                    <a:p>
                      <a:pPr marL="360045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富临集团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944"/>
                        </a:lnSpc>
                      </a:pPr>
                      <a:endParaRPr lang="Arial" altLang="Arial" sz="100"/>
                    </a:p>
                    <a:p>
                      <a:pPr marL="195579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15.33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944"/>
                        </a:lnSpc>
                      </a:pPr>
                      <a:endParaRPr lang="Arial" altLang="Arial" sz="100"/>
                    </a:p>
                    <a:p>
                      <a:pPr marL="2171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8547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944"/>
                        </a:lnSpc>
                      </a:pPr>
                      <a:endParaRPr lang="Arial" altLang="Arial" sz="100"/>
                    </a:p>
                    <a:p>
                      <a:pPr marL="224790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1759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873"/>
                        </a:lnSpc>
                      </a:pPr>
                      <a:endParaRPr lang="Arial" altLang="Arial" sz="100"/>
                    </a:p>
                    <a:p>
                      <a:pPr marL="196214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17.94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484"/>
                        </a:lnSpc>
                      </a:pPr>
                      <a:endParaRPr lang="Arial" altLang="Arial" sz="100"/>
                    </a:p>
                    <a:p>
                      <a:pPr marL="1409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236854" algn="l" rtl="0" eaLnBrk="0">
                        <a:lnSpc>
                          <a:spcPct val="9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九洲千城置业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016"/>
                        </a:lnSpc>
                      </a:pPr>
                      <a:endParaRPr lang="Arial" altLang="Arial" sz="100"/>
                    </a:p>
                    <a:p>
                      <a:pPr marL="195579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15.52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016"/>
                        </a:lnSpc>
                      </a:pPr>
                      <a:endParaRPr lang="Arial" altLang="Arial" sz="100"/>
                    </a:p>
                    <a:p>
                      <a:pPr marL="21590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9636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804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2032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96214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16.10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4160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355600" algn="l" rtl="0" eaLnBrk="0">
                        <a:lnSpc>
                          <a:spcPct val="99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绵阳控股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1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8.74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1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8252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24790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1109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96214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10.59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38429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307340" indent="-294640" algn="l" rtl="0" eaLnBrk="0">
                        <a:lnSpc>
                          <a:spcPct val="9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四川永盛和产城建设集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团有限公司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9.68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9621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11710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015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695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804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139064" algn="l" rtl="0" eaLnBrk="0">
                        <a:lnSpc>
                          <a:spcPct val="78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200"/>
                    </a:p>
                    <a:p>
                      <a:pPr marL="460375" indent="-447675" algn="l" rtl="0" eaLnBrk="0">
                        <a:lnSpc>
                          <a:spcPct val="9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四川泰格阳光投资有限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9.68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9621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11710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01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695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80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4160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700"/>
                    </a:p>
                    <a:p>
                      <a:pPr marL="235584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远大置业集团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844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6.30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1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8082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65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799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7.79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75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142239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8000"/>
                        </a:lnSpc>
                      </a:pPr>
                      <a:endParaRPr lang="Arial" altLang="Arial" sz="200"/>
                    </a:p>
                    <a:p>
                      <a:pPr marL="537209" indent="-52450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绵阳市辰宇置业有限公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9.47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9621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12626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5109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9709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7.50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40335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354965" algn="l" rtl="0" eaLnBrk="0">
                        <a:lnSpc>
                          <a:spcPts val="1094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长虹置业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26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4.63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1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8786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650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770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6534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5.27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13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3842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469900" algn="l" rtl="0" eaLnBrk="0">
                        <a:lnSpc>
                          <a:spcPts val="1086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业皓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844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3.16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844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6921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01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672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90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4.56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194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11874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700"/>
                    </a:p>
                    <a:p>
                      <a:pPr marL="69850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四川恒业房地产开发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7804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2.95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844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6753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4765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marL="215900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FF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4.37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210" name="textbox 1210"/>
          <p:cNvSpPr/>
          <p:nvPr/>
        </p:nvSpPr>
        <p:spPr>
          <a:xfrm>
            <a:off x="-12700" y="-12700"/>
            <a:ext cx="3493134" cy="7766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住宅市场|排行榜-企业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algn="r" rtl="0" eaLnBrk="0">
              <a:lnSpc>
                <a:spcPct val="96000"/>
              </a:lnSpc>
              <a:spcBef>
                <a:spcPts val="2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2023年绵阳市企业成交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金额排行榜</a:t>
            </a:r>
            <a:endParaRPr lang="KaiTi" altLang="KaiTi" sz="1100"/>
          </a:p>
        </p:txBody>
      </p:sp>
      <p:pic>
        <p:nvPicPr>
          <p:cNvPr id="1212" name="picture 12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214" name="textbox 1214"/>
          <p:cNvSpPr/>
          <p:nvPr/>
        </p:nvSpPr>
        <p:spPr>
          <a:xfrm>
            <a:off x="5654319" y="576271"/>
            <a:ext cx="2117089" cy="187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2023年绵阳市企业成交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面积排行榜</a:t>
            </a:r>
            <a:endParaRPr lang="KaiTi" altLang="KaiTi" sz="1100"/>
          </a:p>
        </p:txBody>
      </p:sp>
      <p:sp>
        <p:nvSpPr>
          <p:cNvPr id="1216" name="textbox 1216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18" name="table 1218"/>
          <p:cNvGraphicFramePr>
            <a:graphicFrameLocks noGrp="1"/>
          </p:cNvGraphicFramePr>
          <p:nvPr/>
        </p:nvGraphicFramePr>
        <p:xfrm>
          <a:off x="4143045" y="563003"/>
          <a:ext cx="4623434" cy="4398009"/>
        </p:xfrm>
        <a:graphic>
          <a:graphicData uri="http://schemas.openxmlformats.org/drawingml/2006/table">
            <a:tbl>
              <a:tblPr/>
              <a:tblGrid>
                <a:gridCol w="278765"/>
                <a:gridCol w="647065"/>
                <a:gridCol w="554355"/>
                <a:gridCol w="554355"/>
                <a:gridCol w="554355"/>
                <a:gridCol w="554355"/>
                <a:gridCol w="554355"/>
                <a:gridCol w="554355"/>
                <a:gridCol w="371475"/>
              </a:tblGrid>
              <a:tr h="3549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786"/>
                        </a:lnSpc>
                      </a:pPr>
                      <a:endParaRPr lang="Arial" altLang="Arial" sz="100"/>
                    </a:p>
                    <a:p>
                      <a:pPr marL="27940" algn="l" rtl="0" eaLnBrk="0">
                        <a:lnSpc>
                          <a:spcPct val="96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排名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100330" algn="l" rtl="0" eaLnBrk="0">
                        <a:lnSpc>
                          <a:spcPts val="1101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项目名称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31445" indent="-78105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成交金额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6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(亿元)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31445" indent="-78105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成交面积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6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53339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成交套数</a:t>
                      </a:r>
                      <a:endParaRPr lang="KaiTi" altLang="KaiTi" sz="900"/>
                    </a:p>
                    <a:p>
                      <a:pPr marL="188595" algn="l" rtl="0" eaLnBrk="0">
                        <a:lnSpc>
                          <a:spcPts val="1051"/>
                        </a:lnSpc>
                        <a:spcBef>
                          <a:spcPts val="14"/>
                        </a:spcBef>
                      </a:pPr>
                      <a:r>
                        <a:rPr sz="8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02870" indent="-49530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成交均价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5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02235" indent="-50165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套均面积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5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(㎡/套)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45719" indent="635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套均总价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4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(万元/套)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56"/>
                        </a:lnSpc>
                      </a:pPr>
                      <a:endParaRPr lang="Arial" altLang="Arial" sz="100"/>
                    </a:p>
                    <a:p>
                      <a:pPr marL="90805" algn="l" rtl="0" eaLnBrk="0">
                        <a:lnSpc>
                          <a:spcPct val="99000"/>
                        </a:lnSpc>
                      </a:pPr>
                      <a:r>
                        <a:rPr sz="900" kern="0" spc="-5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区域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0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846"/>
                        </a:lnSpc>
                      </a:pPr>
                      <a:endParaRPr lang="Arial" altLang="Arial" sz="100"/>
                    </a:p>
                    <a:p>
                      <a:pPr marL="1219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508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九华府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07"/>
                        </a:lnSpc>
                      </a:pPr>
                      <a:endParaRPr lang="Arial" altLang="Arial" sz="100"/>
                    </a:p>
                    <a:p>
                      <a:pPr marL="138429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38.73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78"/>
                        </a:lnSpc>
                      </a:pPr>
                      <a:endParaRPr lang="Arial" altLang="Arial" sz="100"/>
                    </a:p>
                    <a:p>
                      <a:pPr marL="13525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48.62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839"/>
                        </a:lnSpc>
                      </a:pPr>
                      <a:endParaRPr lang="Arial" altLang="Arial" sz="100"/>
                    </a:p>
                    <a:p>
                      <a:pPr marL="1663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2308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78"/>
                        </a:lnSpc>
                      </a:pPr>
                      <a:endParaRPr lang="Arial" altLang="Arial" sz="100"/>
                    </a:p>
                    <a:p>
                      <a:pPr marL="167639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7966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846"/>
                        </a:lnSpc>
                      </a:pPr>
                      <a:endParaRPr lang="Arial" altLang="Arial" sz="100"/>
                    </a:p>
                    <a:p>
                      <a:pPr marL="194945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78"/>
                        </a:lnSpc>
                      </a:pPr>
                      <a:endParaRPr lang="Arial" altLang="Arial" sz="100"/>
                    </a:p>
                    <a:p>
                      <a:pPr marL="201295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21590" algn="l" rtl="0" eaLnBrk="0">
                        <a:lnSpc>
                          <a:spcPts val="109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涪城区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4114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00"/>
                        </a:lnSpc>
                      </a:pPr>
                      <a:endParaRPr lang="Arial" altLang="Arial" sz="100"/>
                    </a:p>
                    <a:p>
                      <a:pPr marL="114935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5080" algn="l" rtl="0" eaLnBrk="0">
                        <a:lnSpc>
                          <a:spcPct val="98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宏辰云著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3829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9.47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7639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7.50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93039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4414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12626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1524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科技城 科教创 业园区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16204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10160" indent="-1905" algn="l" rtl="0" eaLnBrk="0">
                        <a:lnSpc>
                          <a:spcPct val="101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永盛和·粼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江云境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3829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9.15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7639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7.82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9494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630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4414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11710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04"/>
                        </a:lnSpc>
                      </a:pPr>
                      <a:endParaRPr lang="Arial" altLang="Arial" sz="100"/>
                    </a:p>
                    <a:p>
                      <a:pPr marL="201295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"/>
                    </a:p>
                    <a:p>
                      <a:pPr marL="20320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endParaRPr lang="KaiTi" altLang="KaiTi" sz="900"/>
                    </a:p>
                    <a:p>
                      <a:pPr marL="18415" algn="l" rtl="0" eaLnBrk="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endParaRPr lang="KaiTi" altLang="KaiTi" sz="900"/>
                    </a:p>
                    <a:p>
                      <a:pPr marL="147954" algn="l" rtl="0" eaLnBrk="0">
                        <a:lnSpc>
                          <a:spcPct val="72000"/>
                        </a:lnSpc>
                        <a:spcBef>
                          <a:spcPts val="9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403"/>
                        </a:lnSpc>
                      </a:pPr>
                      <a:endParaRPr lang="Arial" altLang="Arial" sz="100"/>
                    </a:p>
                    <a:p>
                      <a:pPr marL="113029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19050" indent="-16509" algn="l" rtl="0" eaLnBrk="0">
                        <a:lnSpc>
                          <a:spcPct val="100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三汇四季公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园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7639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7.60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3829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9.43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7272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1042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5735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20979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24790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6000"/>
                        </a:lnSpc>
                      </a:pPr>
                      <a:endParaRPr lang="Arial" altLang="Arial" sz="100"/>
                    </a:p>
                    <a:p>
                      <a:pPr marL="20320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endParaRPr lang="KaiTi" altLang="KaiTi" sz="900"/>
                    </a:p>
                    <a:p>
                      <a:pPr marL="18415" algn="l" rtl="0" eaLnBrk="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endParaRPr lang="KaiTi" altLang="KaiTi" sz="900"/>
                    </a:p>
                    <a:p>
                      <a:pPr marL="147954" algn="l" rtl="0" eaLnBrk="0">
                        <a:lnSpc>
                          <a:spcPct val="72000"/>
                        </a:lnSpc>
                        <a:spcBef>
                          <a:spcPts val="9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6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900"/>
                    </a:p>
                    <a:p>
                      <a:pPr marL="113664" algn="l" rtl="0" eaLnBrk="0">
                        <a:lnSpc>
                          <a:spcPct val="78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8000"/>
                        </a:lnSpc>
                      </a:pPr>
                      <a:endParaRPr lang="Arial" altLang="Arial" sz="300"/>
                    </a:p>
                    <a:p>
                      <a:pPr marL="3175" indent="10795" algn="l" rtl="0" eaLnBrk="0">
                        <a:lnSpc>
                          <a:spcPct val="98000"/>
                        </a:lnSpc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富临绵州水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167639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7.56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167639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7.91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193039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570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163829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9550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9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20954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游仙区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155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5080" indent="8889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富临江山天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763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573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8.77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9431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862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573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8457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2288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2032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endParaRPr lang="KaiTi" altLang="KaiTi" sz="900"/>
                    </a:p>
                    <a:p>
                      <a:pPr marL="18415" algn="l" rtl="0" eaLnBrk="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endParaRPr lang="KaiTi" altLang="KaiTi" sz="900"/>
                    </a:p>
                    <a:p>
                      <a:pPr marL="147954" algn="l" rtl="0" eaLnBrk="0">
                        <a:lnSpc>
                          <a:spcPct val="72000"/>
                        </a:lnSpc>
                        <a:spcBef>
                          <a:spcPts val="100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116204" algn="l" rtl="0" eaLnBrk="0">
                        <a:lnSpc>
                          <a:spcPct val="78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0160" indent="-5714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嘉远·璟上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江澜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63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6.46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763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7.66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9621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736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573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8428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2288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2032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endParaRPr lang="KaiTi" altLang="KaiTi" sz="900"/>
                    </a:p>
                    <a:p>
                      <a:pPr marL="18415" algn="l" rtl="0" eaLnBrk="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endParaRPr lang="KaiTi" altLang="KaiTi" sz="900"/>
                    </a:p>
                    <a:p>
                      <a:pPr marL="147954" algn="l" rtl="0" eaLnBrk="0">
                        <a:lnSpc>
                          <a:spcPct val="72000"/>
                        </a:lnSpc>
                        <a:spcBef>
                          <a:spcPts val="100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1493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61"/>
                        </a:lnSpc>
                      </a:pPr>
                      <a:endParaRPr lang="Arial" altLang="Arial" sz="100"/>
                    </a:p>
                    <a:p>
                      <a:pPr marL="5080" algn="l" rtl="0" eaLnBrk="0">
                        <a:lnSpc>
                          <a:spcPct val="9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九洲三江屿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63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6.01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63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9494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382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9137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2097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2032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endParaRPr lang="KaiTi" altLang="KaiTi" sz="900"/>
                    </a:p>
                    <a:p>
                      <a:pPr marL="18415" algn="l" rtl="0" eaLnBrk="0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endParaRPr lang="KaiTi" altLang="KaiTi" sz="900"/>
                    </a:p>
                    <a:p>
                      <a:pPr marL="147954" algn="l" rtl="0" eaLnBrk="0">
                        <a:lnSpc>
                          <a:spcPct val="72000"/>
                        </a:lnSpc>
                        <a:spcBef>
                          <a:spcPts val="100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1302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381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远大蔚蓝海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446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5.78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63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6.76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92404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471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573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8553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15240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科技城 科教创 业园区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45593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9334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marL="12700" algn="l" rtl="0" eaLnBrk="0">
                        <a:lnSpc>
                          <a:spcPts val="90"/>
                        </a:lnSpc>
                        <a:spcBef>
                          <a:spcPts val="1"/>
                        </a:spcBef>
                      </a:pPr>
                      <a:r>
                        <a:rPr sz="7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</a:t>
                      </a:r>
                      <a:endParaRPr lang="SimSun" altLang="SimSun" sz="7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marL="508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九洲览山晓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536"/>
                        </a:lnSpc>
                      </a:pPr>
                      <a:endParaRPr lang="Arial" altLang="Arial" sz="100"/>
                    </a:p>
                    <a:p>
                      <a:pPr marL="572134" algn="l" rtl="0" eaLnBrk="0">
                        <a:lnSpc>
                          <a:spcPts val="90"/>
                        </a:lnSpc>
                      </a:pPr>
                      <a:r>
                        <a:rPr sz="700" kern="0" spc="16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.</a:t>
                      </a:r>
                      <a:endParaRPr lang="SimSun" altLang="SimSun" sz="7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446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5.68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algn="l" rtl="0" eaLnBrk="0">
                        <a:lnSpc>
                          <a:spcPts val="519"/>
                        </a:lnSpc>
                        <a:spcBef>
                          <a:spcPts val="3"/>
                        </a:spcBef>
                      </a:pPr>
                      <a:r>
                        <a:rPr sz="12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cn</a:t>
                      </a:r>
                      <a:endParaRPr lang="SimSun" altLang="SimSun" sz="12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6382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4.63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9557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323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44145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12271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0129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0000"/>
                        </a:lnSpc>
                      </a:pPr>
                      <a:endParaRPr lang="Arial" altLang="Arial" sz="100"/>
                    </a:p>
                    <a:p>
                      <a:pPr marL="1524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科技城 科教创 业园区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220" name="picture 12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49229" y="1152615"/>
            <a:ext cx="1911188" cy="3682808"/>
          </a:xfrm>
          <a:prstGeom prst="rect">
            <a:avLst/>
          </a:prstGeom>
        </p:spPr>
      </p:pic>
      <p:sp>
        <p:nvSpPr>
          <p:cNvPr id="1222" name="textbox 1222"/>
          <p:cNvSpPr/>
          <p:nvPr/>
        </p:nvSpPr>
        <p:spPr>
          <a:xfrm>
            <a:off x="436695" y="1280879"/>
            <a:ext cx="932180" cy="3448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15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九华府</a:t>
            </a:r>
            <a:endParaRPr lang="KaiTi" altLang="KaiTi" sz="900"/>
          </a:p>
          <a:p>
            <a:pPr algn="r" rtl="0" eaLnBrk="0">
              <a:lnSpc>
                <a:spcPts val="2889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宏辰云著</a:t>
            </a:r>
            <a:endParaRPr lang="KaiTi" altLang="KaiTi" sz="900"/>
          </a:p>
          <a:p>
            <a:pPr algn="l" rtl="0" eaLnBrk="0">
              <a:lnSpc>
                <a:spcPct val="140000"/>
              </a:lnSpc>
            </a:pPr>
            <a:endParaRPr lang="Arial" altLang="Arial" sz="1000"/>
          </a:p>
          <a:p>
            <a:pPr marL="12700" algn="l" rtl="0" eaLnBrk="0">
              <a:lnSpc>
                <a:spcPct val="98000"/>
              </a:lnSpc>
              <a:spcBef>
                <a:spcPts val="27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永盛和·粼江云境</a:t>
            </a:r>
            <a:endParaRPr lang="KaiTi" altLang="KaiTi" sz="9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3189" indent="112395" algn="r" rtl="0" eaLnBrk="0">
              <a:lnSpc>
                <a:spcPct val="235000"/>
              </a:lnSpc>
              <a:spcBef>
                <a:spcPts val="280"/>
              </a:spcBef>
              <a:tabLst>
                <a:tab pos="247015"/>
              </a:tabLst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三汇四季公园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富临绵州水郡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富临江山天宸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嘉远·璟上江澜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九洲三江屿</a:t>
            </a:r>
            <a:endParaRPr lang="KaiTi" altLang="KaiTi" sz="9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r" rtl="0" eaLnBrk="0">
              <a:lnSpc>
                <a:spcPct val="87000"/>
              </a:lnSpc>
              <a:spcBef>
                <a:spcPts val="27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远大蔚蓝海岸</a:t>
            </a:r>
            <a:endParaRPr lang="KaiTi" altLang="KaiTi" sz="900"/>
          </a:p>
          <a:p>
            <a:pPr algn="r" rtl="0" eaLnBrk="0">
              <a:lnSpc>
                <a:spcPts val="2889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九洲览山晓</a:t>
            </a:r>
            <a:endParaRPr lang="KaiTi" altLang="KaiTi" sz="900"/>
          </a:p>
        </p:txBody>
      </p:sp>
      <p:sp>
        <p:nvSpPr>
          <p:cNvPr id="1224" name="textbox 1224"/>
          <p:cNvSpPr/>
          <p:nvPr/>
        </p:nvSpPr>
        <p:spPr>
          <a:xfrm>
            <a:off x="-12700" y="-12700"/>
            <a:ext cx="3656329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住宅市场|排行榜-住宅项目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marL="797559" algn="l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2023年绵阳市新房项目成交金额TOP1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0（亿元）</a:t>
            </a:r>
            <a:endParaRPr lang="KaiTi" altLang="KaiTi" sz="1100"/>
          </a:p>
        </p:txBody>
      </p:sp>
      <p:pic>
        <p:nvPicPr>
          <p:cNvPr id="1226" name="picture 122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228" name="textbox 1228"/>
          <p:cNvSpPr/>
          <p:nvPr/>
        </p:nvSpPr>
        <p:spPr>
          <a:xfrm>
            <a:off x="3905134" y="4818191"/>
            <a:ext cx="10922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 fangbaol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ai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30" name="table 1230"/>
          <p:cNvGraphicFramePr>
            <a:graphicFrameLocks noGrp="1"/>
          </p:cNvGraphicFramePr>
          <p:nvPr/>
        </p:nvGraphicFramePr>
        <p:xfrm>
          <a:off x="4143045" y="563003"/>
          <a:ext cx="4623434" cy="4297045"/>
        </p:xfrm>
        <a:graphic>
          <a:graphicData uri="http://schemas.openxmlformats.org/drawingml/2006/table">
            <a:tbl>
              <a:tblPr/>
              <a:tblGrid>
                <a:gridCol w="278765"/>
                <a:gridCol w="647065"/>
                <a:gridCol w="554355"/>
                <a:gridCol w="554355"/>
                <a:gridCol w="554355"/>
                <a:gridCol w="554355"/>
                <a:gridCol w="554355"/>
                <a:gridCol w="554355"/>
                <a:gridCol w="371475"/>
              </a:tblGrid>
              <a:tr h="3549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786"/>
                        </a:lnSpc>
                      </a:pPr>
                      <a:endParaRPr lang="Arial" altLang="Arial" sz="100"/>
                    </a:p>
                    <a:p>
                      <a:pPr marL="27940" algn="l" rtl="0" eaLnBrk="0">
                        <a:lnSpc>
                          <a:spcPct val="96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排名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marL="100330" algn="l" rtl="0" eaLnBrk="0">
                        <a:lnSpc>
                          <a:spcPts val="1101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项目名称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31445" indent="-78105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成交金额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6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(亿元)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31445" indent="-78105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成交面积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6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2000"/>
                        </a:lnSpc>
                      </a:pPr>
                      <a:endParaRPr lang="Arial" altLang="Arial" sz="300"/>
                    </a:p>
                    <a:p>
                      <a:pPr marL="53339" algn="l" rtl="0" eaLnBrk="0">
                        <a:lnSpc>
                          <a:spcPct val="9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成交套数</a:t>
                      </a:r>
                      <a:endParaRPr lang="KaiTi" altLang="KaiTi" sz="900"/>
                    </a:p>
                    <a:p>
                      <a:pPr marL="188595" algn="l" rtl="0" eaLnBrk="0">
                        <a:lnSpc>
                          <a:spcPts val="1051"/>
                        </a:lnSpc>
                        <a:spcBef>
                          <a:spcPts val="14"/>
                        </a:spcBef>
                      </a:pPr>
                      <a:r>
                        <a:rPr sz="800" kern="0" spc="-1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(套)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02870" indent="-49530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成交均价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5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102235" indent="-50165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套均面积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5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(㎡/套)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400"/>
                    </a:p>
                    <a:p>
                      <a:pPr marL="45719" indent="635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套均总价</a:t>
                      </a:r>
                      <a:r>
                        <a:rPr sz="900" kern="0" spc="10"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4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(万元/套)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156"/>
                        </a:lnSpc>
                      </a:pPr>
                      <a:endParaRPr lang="Arial" altLang="Arial" sz="100"/>
                    </a:p>
                    <a:p>
                      <a:pPr marL="90805" algn="l" rtl="0" eaLnBrk="0">
                        <a:lnSpc>
                          <a:spcPct val="99000"/>
                        </a:lnSpc>
                      </a:pPr>
                      <a:r>
                        <a:rPr sz="900" kern="0" spc="-50">
                          <a:ln w="3810" cap="flat" cmpd="sng">
                            <a:solidFill>
                              <a:srgbClr val="9C9EA2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9C9EA2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区域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69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846"/>
                        </a:lnSpc>
                      </a:pPr>
                      <a:endParaRPr lang="Arial" altLang="Arial" sz="100"/>
                    </a:p>
                    <a:p>
                      <a:pPr marL="12192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5080" algn="l" rtl="0" eaLnBrk="0">
                        <a:lnSpc>
                          <a:spcPct val="9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九华府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07"/>
                        </a:lnSpc>
                      </a:pPr>
                      <a:endParaRPr lang="Arial" altLang="Arial" sz="100"/>
                    </a:p>
                    <a:p>
                      <a:pPr marL="444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38.73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78"/>
                        </a:lnSpc>
                      </a:pPr>
                      <a:endParaRPr lang="Arial" altLang="Arial" sz="100"/>
                    </a:p>
                    <a:p>
                      <a:pPr marL="12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48.62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839"/>
                        </a:lnSpc>
                      </a:pPr>
                      <a:endParaRPr lang="Arial" altLang="Arial" sz="100"/>
                    </a:p>
                    <a:p>
                      <a:pPr marL="3175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2308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78"/>
                        </a:lnSpc>
                      </a:pPr>
                      <a:endParaRPr lang="Arial" altLang="Arial" sz="100"/>
                    </a:p>
                    <a:p>
                      <a:pPr marL="4444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7966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846"/>
                        </a:lnSpc>
                      </a:pPr>
                      <a:endParaRPr lang="Arial" altLang="Arial" sz="100"/>
                    </a:p>
                    <a:p>
                      <a:pPr marL="3175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8378"/>
                        </a:lnSpc>
                      </a:pPr>
                      <a:endParaRPr lang="Arial" altLang="Arial" sz="100"/>
                    </a:p>
                    <a:p>
                      <a:pPr marL="10160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8254" algn="l" rtl="0" eaLnBrk="0">
                        <a:lnSpc>
                          <a:spcPts val="109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涪城区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4114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14935" algn="l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19050" indent="-16509" algn="l" rtl="0" eaLnBrk="0">
                        <a:lnSpc>
                          <a:spcPct val="100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三汇四季公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园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4444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7.60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2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9.43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1042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54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27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444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5080" indent="190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1620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5080" indent="8889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富临江山天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4444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54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8.77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54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862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54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8457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540" algn="l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5080" indent="190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5305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419"/>
                        </a:lnSpc>
                      </a:pPr>
                      <a:endParaRPr lang="Arial" altLang="Arial" sz="100"/>
                    </a:p>
                    <a:p>
                      <a:pPr marL="113029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6000"/>
                        </a:lnSpc>
                      </a:pPr>
                      <a:endParaRPr lang="Arial" altLang="Arial" sz="300"/>
                    </a:p>
                    <a:p>
                      <a:pPr marL="3175" indent="10795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富临绵州水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marL="4444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7.56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marL="4444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7.91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marL="12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570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marL="1270" algn="l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9550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035"/>
                        </a:lnSpc>
                      </a:pPr>
                      <a:endParaRPr lang="Arial" altLang="Arial" sz="100"/>
                    </a:p>
                    <a:p>
                      <a:pPr marL="7620" algn="l" rtl="0" eaLnBrk="0">
                        <a:lnSpc>
                          <a:spcPct val="9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游仙区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113664" algn="l" rtl="0" eaLnBrk="0">
                        <a:lnSpc>
                          <a:spcPct val="78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10160" indent="-1905" algn="l" rtl="0" eaLnBrk="0">
                        <a:lnSpc>
                          <a:spcPct val="101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永盛和·粼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江云境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2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9.15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444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7.82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381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630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11710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5080" indent="190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155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0160" indent="-5714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嘉远·璟上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3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江澜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381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6.46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444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7.66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444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736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54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8428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54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5080" indent="190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1000"/>
                    </a:p>
                    <a:p>
                      <a:pPr marL="116204" algn="l" rtl="0" eaLnBrk="0">
                        <a:lnSpc>
                          <a:spcPct val="78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69"/>
                        </a:lnSpc>
                      </a:pPr>
                      <a:endParaRPr lang="Arial" altLang="Arial" sz="100"/>
                    </a:p>
                    <a:p>
                      <a:pPr marL="5080" algn="l" rtl="0" eaLnBrk="0">
                        <a:lnSpc>
                          <a:spcPct val="98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宏辰云著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2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9.47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4444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7.50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2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541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12626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139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175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190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科技城 科教创 业园区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14935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381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远大蔚蓝海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2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5.78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381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6.76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270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471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254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8553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190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科技城 科教创 业园区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13029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655"/>
                        </a:lnSpc>
                      </a:pPr>
                      <a:endParaRPr lang="Arial" altLang="Arial" sz="100"/>
                    </a:p>
                    <a:p>
                      <a:pPr marL="5080" algn="l" rtl="0" eaLnBrk="0">
                        <a:lnSpc>
                          <a:spcPct val="99000"/>
                        </a:lnSpc>
                      </a:pPr>
                      <a:r>
                        <a:rPr sz="900" kern="0" spc="-1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九洲三江屿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381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6.01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381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381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2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9137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016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marL="1270" algn="l" rtl="0" eaLnBrk="0">
                        <a:lnSpc>
                          <a:spcPct val="7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5080" indent="1905" algn="l" rtl="0" eaLnBrk="0">
                        <a:lnSpc>
                          <a:spcPct val="94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35496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149"/>
                        </a:lnSpc>
                      </a:pPr>
                      <a:endParaRPr lang="Arial" altLang="Arial" sz="100"/>
                    </a:p>
                    <a:p>
                      <a:pPr marL="93344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517"/>
                        </a:lnSpc>
                      </a:pPr>
                      <a:endParaRPr lang="Arial" altLang="Arial" sz="100"/>
                    </a:p>
                    <a:p>
                      <a:pPr marL="8889" algn="l" rtl="0" eaLnBrk="0">
                        <a:lnSpc>
                          <a:spcPts val="109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3A4043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长虹城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688"/>
                        </a:lnSpc>
                      </a:pPr>
                      <a:endParaRPr lang="Arial" altLang="Arial" sz="100"/>
                    </a:p>
                    <a:p>
                      <a:pPr marL="12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5.25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688"/>
                        </a:lnSpc>
                      </a:pPr>
                      <a:endParaRPr lang="Arial" altLang="Arial" sz="100"/>
                    </a:p>
                    <a:p>
                      <a:pPr marL="12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5.59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688"/>
                        </a:lnSpc>
                      </a:pPr>
                      <a:endParaRPr lang="Arial" altLang="Arial" sz="100"/>
                    </a:p>
                    <a:p>
                      <a:pPr marL="12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524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688"/>
                        </a:lnSpc>
                      </a:pPr>
                      <a:endParaRPr lang="Arial" altLang="Arial" sz="100"/>
                    </a:p>
                    <a:p>
                      <a:pPr marL="12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9396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149"/>
                        </a:lnSpc>
                      </a:pPr>
                      <a:endParaRPr lang="Arial" altLang="Arial" sz="100"/>
                    </a:p>
                    <a:p>
                      <a:pPr marL="10160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7149"/>
                        </a:lnSpc>
                      </a:pPr>
                      <a:endParaRPr lang="Arial" altLang="Arial" sz="100"/>
                    </a:p>
                    <a:p>
                      <a:pPr marL="10160"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800"/>
                    </a:p>
                    <a:p>
                      <a:pPr marL="14604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高新区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232" name="picture 12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49229" y="1152615"/>
            <a:ext cx="1998841" cy="3682808"/>
          </a:xfrm>
          <a:prstGeom prst="rect">
            <a:avLst/>
          </a:prstGeom>
        </p:spPr>
      </p:pic>
      <p:sp>
        <p:nvSpPr>
          <p:cNvPr id="1234" name="textbox 1234"/>
          <p:cNvSpPr/>
          <p:nvPr/>
        </p:nvSpPr>
        <p:spPr>
          <a:xfrm>
            <a:off x="436695" y="1280879"/>
            <a:ext cx="932180" cy="3467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15"/>
              </a:lnSpc>
            </a:pPr>
            <a:endParaRPr lang="Arial" altLang="Arial" sz="100"/>
          </a:p>
          <a:p>
            <a:pPr algn="r" rtl="0" eaLnBrk="0">
              <a:lnSpc>
                <a:spcPct val="87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九华府</a:t>
            </a:r>
            <a:endParaRPr lang="KaiTi" altLang="KaiTi" sz="900"/>
          </a:p>
          <a:p>
            <a:pPr marL="247015" indent="-11429" algn="l" rtl="0" eaLnBrk="0">
              <a:lnSpc>
                <a:spcPct val="270000"/>
              </a:lnSpc>
              <a:spcBef>
                <a:spcPts val="1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三汇四季公园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富临江山天宸</a:t>
            </a:r>
            <a:r>
              <a:rPr sz="900" kern="0" spc="5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富临绵州水郡</a:t>
            </a:r>
            <a:endParaRPr lang="KaiTi" altLang="KaiTi" sz="9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2700" algn="l" rtl="0" eaLnBrk="0">
              <a:lnSpc>
                <a:spcPct val="87000"/>
              </a:lnSpc>
              <a:spcBef>
                <a:spcPts val="2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永盛和·粼江云境</a:t>
            </a:r>
            <a:endParaRPr lang="KaiTi" altLang="KaiTi" sz="900"/>
          </a:p>
          <a:p>
            <a:pPr marL="123189" algn="r" rtl="0" eaLnBrk="0">
              <a:lnSpc>
                <a:spcPct val="273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嘉远·璟上江澜</a:t>
            </a:r>
            <a:r>
              <a:rPr sz="9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宏辰云著</a:t>
            </a:r>
            <a:endParaRPr lang="KaiTi" altLang="KaiTi" sz="9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r" rtl="0" eaLnBrk="0">
              <a:lnSpc>
                <a:spcPct val="87000"/>
              </a:lnSpc>
              <a:spcBef>
                <a:spcPts val="273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远大蔚蓝海岸</a:t>
            </a:r>
            <a:endParaRPr lang="KaiTi" altLang="KaiTi" sz="900"/>
          </a:p>
          <a:p>
            <a:pPr marL="352425" algn="r" rtl="0" eaLnBrk="0">
              <a:lnSpc>
                <a:spcPct val="274000"/>
              </a:lnSpc>
              <a:spcBef>
                <a:spcPts val="15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九洲三江屿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长虹城</a:t>
            </a:r>
            <a:endParaRPr lang="KaiTi" altLang="KaiTi" sz="900"/>
          </a:p>
        </p:txBody>
      </p:sp>
      <p:sp>
        <p:nvSpPr>
          <p:cNvPr id="1236" name="textbox 1236"/>
          <p:cNvSpPr/>
          <p:nvPr/>
        </p:nvSpPr>
        <p:spPr>
          <a:xfrm>
            <a:off x="-12700" y="-12700"/>
            <a:ext cx="3656329" cy="777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住宅市场|排行榜-住宅项目</a:t>
            </a:r>
            <a:endParaRPr lang="KaiTi" altLang="KaiTi" sz="1800"/>
          </a:p>
          <a:p>
            <a:pPr algn="l" rtl="0" eaLnBrk="0">
              <a:lnSpc>
                <a:spcPct val="101000"/>
              </a:lnSpc>
            </a:pPr>
            <a:endParaRPr lang="Arial" altLang="Arial" sz="1200"/>
          </a:p>
          <a:p>
            <a:pPr marL="797559" algn="l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2023年绵阳市新房项目成交面积TOP1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0（万㎡）</a:t>
            </a:r>
            <a:endParaRPr lang="KaiTi" altLang="KaiTi" sz="1100"/>
          </a:p>
        </p:txBody>
      </p:sp>
      <p:pic>
        <p:nvPicPr>
          <p:cNvPr id="1238" name="picture 12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240" name="textbox 124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242" name="table 1242"/>
          <p:cNvGraphicFramePr>
            <a:graphicFrameLocks noGrp="1"/>
          </p:cNvGraphicFramePr>
          <p:nvPr/>
        </p:nvGraphicFramePr>
        <p:xfrm>
          <a:off x="4654318" y="1004660"/>
          <a:ext cx="3618864" cy="3539489"/>
        </p:xfrm>
        <a:graphic>
          <a:graphicData uri="http://schemas.openxmlformats.org/drawingml/2006/table">
            <a:tbl>
              <a:tblPr/>
              <a:tblGrid>
                <a:gridCol w="905510"/>
                <a:gridCol w="903605"/>
                <a:gridCol w="904240"/>
                <a:gridCol w="905510"/>
              </a:tblGrid>
              <a:tr h="2736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2923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所处位置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5240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高新区-高新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29234" algn="l" rtl="0" eaLnBrk="0">
                        <a:lnSpc>
                          <a:spcPts val="1094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物业类型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340359" algn="l" rtl="0" eaLnBrk="0">
                        <a:lnSpc>
                          <a:spcPts val="1101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住宅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27329" algn="l" rtl="0" eaLnBrk="0">
                        <a:lnSpc>
                          <a:spcPct val="96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产品类型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352425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900" kern="0" spc="-4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高层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28600" algn="l" rtl="0" eaLnBrk="0">
                        <a:lnSpc>
                          <a:spcPts val="1094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建筑面积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264159" algn="l" rtl="0" eaLnBrk="0">
                        <a:lnSpc>
                          <a:spcPct val="81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85523m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45745" algn="l" rtl="0" eaLnBrk="0">
                        <a:lnSpc>
                          <a:spcPts val="1086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占地面积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264795" algn="l" rtl="0" eaLnBrk="0">
                        <a:lnSpc>
                          <a:spcPct val="81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24013m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3209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容积率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3695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7654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绿化率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370840" algn="l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35%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2732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装修标准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342900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毛坯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31775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主力户型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1301114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7654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物业费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05104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元/㎡·月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停车位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396875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30504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物业公司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565150" algn="l" rtl="0" eaLnBrk="0">
                        <a:lnSpc>
                          <a:spcPct val="97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四川长虹物业服务有限责任公司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3050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项目特色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1301114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32409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首次开盘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69545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2022-11-19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33679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最近开盘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69545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2022-11-19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30810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累计成交面积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243204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117329m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32409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可售面积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002"/>
                        </a:lnSpc>
                      </a:pPr>
                      <a:endParaRPr lang="Arial" altLang="Arial" sz="100"/>
                    </a:p>
                    <a:p>
                      <a:pPr marL="39687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2987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成交均价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83185" algn="l" rtl="0" eaLnBrk="0">
                        <a:lnSpc>
                          <a:spcPts val="1086"/>
                        </a:lnSpc>
                        <a:spcBef>
                          <a:spcPts val="6"/>
                        </a:spcBef>
                      </a:pP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8807(2023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-12)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340359" algn="l" rtl="0" eaLnBrk="0">
                        <a:lnSpc>
                          <a:spcPct val="100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报价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"/>
                    </a:p>
                    <a:p>
                      <a:pPr marL="1460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10000元/m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 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(20</a:t>
                      </a: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23-</a:t>
                      </a:r>
                      <a:endParaRPr lang="KaiTi" altLang="KaiTi" sz="900"/>
                    </a:p>
                    <a:p>
                      <a:pPr marL="376554" algn="l" rtl="0" eaLnBrk="0">
                        <a:lnSpc>
                          <a:spcPct val="80000"/>
                        </a:lnSpc>
                        <a:spcBef>
                          <a:spcPts val="10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2605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拿地时间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065"/>
                        </a:lnSpc>
                      </a:pPr>
                      <a:endParaRPr lang="Arial" altLang="Arial" sz="100"/>
                    </a:p>
                    <a:p>
                      <a:pPr marL="39687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7145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成交楼面价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065"/>
                        </a:lnSpc>
                      </a:pPr>
                      <a:endParaRPr lang="Arial" altLang="Arial" sz="100"/>
                    </a:p>
                    <a:p>
                      <a:pPr marL="39687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6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7654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开发商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679450" algn="l" rtl="0" eaLnBrk="0">
                        <a:lnSpc>
                          <a:spcPct val="97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四川长虹电器股份有限公司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244" name="picture 12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68300" y="1396998"/>
            <a:ext cx="4108431" cy="3083980"/>
          </a:xfrm>
          <a:prstGeom prst="rect">
            <a:avLst/>
          </a:prstGeom>
        </p:spPr>
      </p:pic>
      <p:sp>
        <p:nvSpPr>
          <p:cNvPr id="1246" name="textbox 1246"/>
          <p:cNvSpPr/>
          <p:nvPr/>
        </p:nvSpPr>
        <p:spPr>
          <a:xfrm>
            <a:off x="-12700" y="-12700"/>
            <a:ext cx="3453765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住宅市场|重点项目-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基本信息</a:t>
            </a:r>
            <a:endParaRPr lang="KaiTi" altLang="KaiTi" sz="1800"/>
          </a:p>
        </p:txBody>
      </p:sp>
      <p:pic>
        <p:nvPicPr>
          <p:cNvPr id="1248" name="picture 124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250" name="textbox 1250"/>
          <p:cNvSpPr/>
          <p:nvPr/>
        </p:nvSpPr>
        <p:spPr>
          <a:xfrm>
            <a:off x="4653809" y="4635136"/>
            <a:ext cx="2872739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0">
                <a:solidFill>
                  <a:srgbClr val="9C9EA2">
                    <a:alpha val="100000"/>
                  </a:srgbClr>
                </a:solidFill>
                <a:latin typeface="KaiTi"/>
                <a:ea typeface="KaiTi"/>
                <a:cs typeface="KaiTi"/>
              </a:rPr>
              <a:t>注：成交价、报价均为最近三个月内</a:t>
            </a:r>
            <a:r>
              <a:rPr sz="900" kern="0" spc="-10">
                <a:solidFill>
                  <a:srgbClr val="9C9EA2">
                    <a:alpha val="100000"/>
                  </a:srgbClr>
                </a:solidFill>
                <a:latin typeface="KaiTi"/>
                <a:ea typeface="KaiTi"/>
                <a:cs typeface="KaiTi"/>
              </a:rPr>
              <a:t>最新的成交价或报价</a:t>
            </a:r>
            <a:endParaRPr lang="KaiTi" altLang="KaiTi" sz="900"/>
          </a:p>
        </p:txBody>
      </p:sp>
      <p:sp>
        <p:nvSpPr>
          <p:cNvPr id="1252" name="textbox 125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1254" name="textbox 1254"/>
          <p:cNvSpPr/>
          <p:nvPr/>
        </p:nvSpPr>
        <p:spPr>
          <a:xfrm>
            <a:off x="6079985" y="576271"/>
            <a:ext cx="1271905" cy="189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748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长虹城项目基本信息</a:t>
            </a:r>
            <a:endParaRPr lang="KaiTi" altLang="KaiTi" sz="1100"/>
          </a:p>
        </p:txBody>
      </p:sp>
      <p:sp>
        <p:nvSpPr>
          <p:cNvPr id="1256" name="textbox 1256"/>
          <p:cNvSpPr/>
          <p:nvPr/>
        </p:nvSpPr>
        <p:spPr>
          <a:xfrm>
            <a:off x="1901275" y="891207"/>
            <a:ext cx="1045844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长虹城_实景图_长虹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8" name="path"/>
          <p:cNvSpPr/>
          <p:nvPr/>
        </p:nvSpPr>
        <p:spPr>
          <a:xfrm>
            <a:off x="1097983" y="2022065"/>
            <a:ext cx="7211285" cy="340360"/>
          </a:xfrm>
          <a:custGeom>
            <a:rect l="0" t="0" r="0" b="0"/>
            <a:pathLst>
              <a:path w="11356" h="536">
                <a:moveTo>
                  <a:pt x="10" y="10"/>
                </a:moveTo>
                <a:lnTo>
                  <a:pt x="11346" y="10"/>
                </a:lnTo>
                <a:moveTo>
                  <a:pt x="10" y="10"/>
                </a:moveTo>
                <a:lnTo>
                  <a:pt x="10" y="526"/>
                </a:lnTo>
                <a:moveTo>
                  <a:pt x="10" y="526"/>
                </a:moveTo>
                <a:lnTo>
                  <a:pt x="11346" y="526"/>
                </a:lnTo>
                <a:moveTo>
                  <a:pt x="11346" y="10"/>
                </a:moveTo>
                <a:lnTo>
                  <a:pt x="11346" y="526"/>
                </a:lnTo>
                <a:moveTo>
                  <a:pt x="10" y="268"/>
                </a:moveTo>
                <a:lnTo>
                  <a:pt x="11346" y="268"/>
                </a:lnTo>
                <a:moveTo>
                  <a:pt x="10" y="10"/>
                </a:moveTo>
                <a:lnTo>
                  <a:pt x="10" y="526"/>
                </a:lnTo>
                <a:moveTo>
                  <a:pt x="882" y="10"/>
                </a:moveTo>
                <a:lnTo>
                  <a:pt x="882" y="526"/>
                </a:lnTo>
                <a:moveTo>
                  <a:pt x="1754" y="10"/>
                </a:moveTo>
                <a:lnTo>
                  <a:pt x="1754" y="526"/>
                </a:lnTo>
                <a:moveTo>
                  <a:pt x="2626" y="10"/>
                </a:moveTo>
                <a:lnTo>
                  <a:pt x="2626" y="526"/>
                </a:lnTo>
                <a:moveTo>
                  <a:pt x="3498" y="10"/>
                </a:moveTo>
                <a:lnTo>
                  <a:pt x="3498" y="526"/>
                </a:lnTo>
                <a:moveTo>
                  <a:pt x="4370" y="10"/>
                </a:moveTo>
                <a:lnTo>
                  <a:pt x="4370" y="526"/>
                </a:lnTo>
                <a:moveTo>
                  <a:pt x="5242" y="10"/>
                </a:moveTo>
                <a:lnTo>
                  <a:pt x="5242" y="526"/>
                </a:lnTo>
                <a:moveTo>
                  <a:pt x="6114" y="10"/>
                </a:moveTo>
                <a:lnTo>
                  <a:pt x="6114" y="526"/>
                </a:lnTo>
                <a:moveTo>
                  <a:pt x="6986" y="10"/>
                </a:moveTo>
                <a:lnTo>
                  <a:pt x="6986" y="526"/>
                </a:lnTo>
                <a:moveTo>
                  <a:pt x="7858" y="10"/>
                </a:moveTo>
                <a:lnTo>
                  <a:pt x="7858" y="526"/>
                </a:lnTo>
                <a:moveTo>
                  <a:pt x="8730" y="10"/>
                </a:moveTo>
                <a:lnTo>
                  <a:pt x="8730" y="526"/>
                </a:lnTo>
                <a:moveTo>
                  <a:pt x="9602" y="10"/>
                </a:moveTo>
                <a:lnTo>
                  <a:pt x="9602" y="526"/>
                </a:lnTo>
                <a:moveTo>
                  <a:pt x="10474" y="10"/>
                </a:moveTo>
                <a:lnTo>
                  <a:pt x="10474" y="526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0" name="path"/>
          <p:cNvSpPr/>
          <p:nvPr/>
        </p:nvSpPr>
        <p:spPr>
          <a:xfrm>
            <a:off x="587444" y="2022065"/>
            <a:ext cx="516889" cy="340360"/>
          </a:xfrm>
          <a:custGeom>
            <a:rect l="0" t="0" r="0" b="0"/>
            <a:pathLst>
              <a:path w="813" h="536">
                <a:moveTo>
                  <a:pt x="10" y="10"/>
                </a:moveTo>
                <a:lnTo>
                  <a:pt x="813" y="10"/>
                </a:lnTo>
                <a:moveTo>
                  <a:pt x="10" y="10"/>
                </a:moveTo>
                <a:lnTo>
                  <a:pt x="10" y="526"/>
                </a:lnTo>
                <a:moveTo>
                  <a:pt x="10" y="526"/>
                </a:moveTo>
                <a:lnTo>
                  <a:pt x="813" y="526"/>
                </a:lnTo>
                <a:moveTo>
                  <a:pt x="10" y="268"/>
                </a:moveTo>
                <a:lnTo>
                  <a:pt x="813" y="268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2" name="path"/>
          <p:cNvSpPr/>
          <p:nvPr/>
        </p:nvSpPr>
        <p:spPr>
          <a:xfrm>
            <a:off x="1097983" y="1858235"/>
            <a:ext cx="7211285" cy="170179"/>
          </a:xfrm>
          <a:custGeom>
            <a:rect l="0" t="0" r="0" b="0"/>
            <a:pathLst>
              <a:path w="11356" h="267">
                <a:moveTo>
                  <a:pt x="10" y="10"/>
                </a:moveTo>
                <a:lnTo>
                  <a:pt x="11346" y="10"/>
                </a:lnTo>
                <a:moveTo>
                  <a:pt x="10" y="10"/>
                </a:moveTo>
                <a:lnTo>
                  <a:pt x="10" y="267"/>
                </a:lnTo>
                <a:moveTo>
                  <a:pt x="11346" y="10"/>
                </a:moveTo>
                <a:lnTo>
                  <a:pt x="11346" y="267"/>
                </a:lnTo>
                <a:moveTo>
                  <a:pt x="10" y="10"/>
                </a:moveTo>
                <a:lnTo>
                  <a:pt x="10" y="267"/>
                </a:lnTo>
                <a:moveTo>
                  <a:pt x="882" y="10"/>
                </a:moveTo>
                <a:lnTo>
                  <a:pt x="882" y="267"/>
                </a:lnTo>
                <a:moveTo>
                  <a:pt x="1754" y="10"/>
                </a:moveTo>
                <a:lnTo>
                  <a:pt x="1754" y="267"/>
                </a:lnTo>
                <a:moveTo>
                  <a:pt x="2626" y="10"/>
                </a:moveTo>
                <a:lnTo>
                  <a:pt x="2626" y="267"/>
                </a:lnTo>
                <a:moveTo>
                  <a:pt x="3498" y="10"/>
                </a:moveTo>
                <a:lnTo>
                  <a:pt x="3498" y="267"/>
                </a:lnTo>
                <a:moveTo>
                  <a:pt x="4370" y="10"/>
                </a:moveTo>
                <a:lnTo>
                  <a:pt x="4370" y="267"/>
                </a:lnTo>
                <a:moveTo>
                  <a:pt x="5242" y="10"/>
                </a:moveTo>
                <a:lnTo>
                  <a:pt x="5242" y="267"/>
                </a:lnTo>
                <a:moveTo>
                  <a:pt x="6114" y="10"/>
                </a:moveTo>
                <a:lnTo>
                  <a:pt x="6114" y="267"/>
                </a:lnTo>
                <a:moveTo>
                  <a:pt x="6986" y="10"/>
                </a:moveTo>
                <a:lnTo>
                  <a:pt x="6986" y="267"/>
                </a:lnTo>
                <a:moveTo>
                  <a:pt x="7858" y="10"/>
                </a:moveTo>
                <a:lnTo>
                  <a:pt x="7858" y="267"/>
                </a:lnTo>
                <a:moveTo>
                  <a:pt x="8730" y="10"/>
                </a:moveTo>
                <a:lnTo>
                  <a:pt x="8730" y="267"/>
                </a:lnTo>
                <a:moveTo>
                  <a:pt x="9602" y="10"/>
                </a:moveTo>
                <a:lnTo>
                  <a:pt x="9602" y="267"/>
                </a:lnTo>
                <a:moveTo>
                  <a:pt x="10474" y="10"/>
                </a:moveTo>
                <a:lnTo>
                  <a:pt x="10474" y="267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4" name="rect"/>
          <p:cNvSpPr/>
          <p:nvPr/>
        </p:nvSpPr>
        <p:spPr>
          <a:xfrm>
            <a:off x="7403096" y="1733232"/>
            <a:ext cx="138432" cy="131353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66" name="picture 12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398334" y="1728470"/>
            <a:ext cx="147957" cy="136115"/>
          </a:xfrm>
          <a:prstGeom prst="rect">
            <a:avLst/>
          </a:prstGeom>
        </p:spPr>
      </p:pic>
      <p:sp>
        <p:nvSpPr>
          <p:cNvPr id="1268" name="rect"/>
          <p:cNvSpPr/>
          <p:nvPr/>
        </p:nvSpPr>
        <p:spPr>
          <a:xfrm>
            <a:off x="5741884" y="1671348"/>
            <a:ext cx="138433" cy="193237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70" name="picture 12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737122" y="1666586"/>
            <a:ext cx="147958" cy="197999"/>
          </a:xfrm>
          <a:prstGeom prst="rect">
            <a:avLst/>
          </a:prstGeom>
        </p:spPr>
      </p:pic>
      <p:sp>
        <p:nvSpPr>
          <p:cNvPr id="1272" name="rect"/>
          <p:cNvSpPr/>
          <p:nvPr/>
        </p:nvSpPr>
        <p:spPr>
          <a:xfrm>
            <a:off x="5183384" y="1833938"/>
            <a:ext cx="147959" cy="30647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4" name="rect"/>
          <p:cNvSpPr/>
          <p:nvPr/>
        </p:nvSpPr>
        <p:spPr>
          <a:xfrm>
            <a:off x="4634409" y="1489689"/>
            <a:ext cx="138434" cy="374896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76" name="rect"/>
          <p:cNvSpPr/>
          <p:nvPr/>
        </p:nvSpPr>
        <p:spPr>
          <a:xfrm>
            <a:off x="1865722" y="1701425"/>
            <a:ext cx="138434" cy="163160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98" name="group 98"/>
          <p:cNvGrpSpPr/>
          <p:nvPr/>
        </p:nvGrpSpPr>
        <p:grpSpPr>
          <a:xfrm rot="21600000">
            <a:off x="2419459" y="1108472"/>
            <a:ext cx="138434" cy="756113"/>
            <a:chExt cx="138434" cy="756113"/>
          </a:xfrm>
        </p:grpSpPr>
        <p:sp>
          <p:nvSpPr>
            <p:cNvPr id="1278" name="path"/>
            <p:cNvSpPr/>
            <p:nvPr/>
          </p:nvSpPr>
          <p:spPr>
            <a:xfrm>
              <a:off x="0" y="0"/>
              <a:ext cx="138434" cy="756113"/>
            </a:xfrm>
            <a:custGeom>
              <a:rect l="0" t="0" r="0" b="0"/>
              <a:pathLst>
                <a:path w="218" h="1190">
                  <a:moveTo>
                    <a:pt x="0" y="0"/>
                  </a:moveTo>
                  <a:lnTo>
                    <a:pt x="218" y="0"/>
                  </a:lnTo>
                  <a:lnTo>
                    <a:pt x="218" y="1190"/>
                  </a:lnTo>
                  <a:lnTo>
                    <a:pt x="0" y="11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0" name="path"/>
            <p:cNvSpPr/>
            <p:nvPr/>
          </p:nvSpPr>
          <p:spPr>
            <a:xfrm>
              <a:off x="20004" y="281632"/>
              <a:ext cx="98425" cy="98425"/>
            </a:xfrm>
            <a:custGeom>
              <a:rect l="0" t="0" r="0" b="0"/>
              <a:pathLst>
                <a:path w="155" h="155">
                  <a:moveTo>
                    <a:pt x="147" y="77"/>
                  </a:moveTo>
                  <a:lnTo>
                    <a:pt x="141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1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282" name="picture 128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2414697" y="1103709"/>
            <a:ext cx="147959" cy="760876"/>
          </a:xfrm>
          <a:prstGeom prst="rect">
            <a:avLst/>
          </a:prstGeom>
        </p:spPr>
      </p:pic>
      <p:sp>
        <p:nvSpPr>
          <p:cNvPr id="1284" name="rect"/>
          <p:cNvSpPr/>
          <p:nvPr/>
        </p:nvSpPr>
        <p:spPr>
          <a:xfrm>
            <a:off x="1311985" y="1406179"/>
            <a:ext cx="138434" cy="458406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86" name="picture 128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307222" y="1401417"/>
            <a:ext cx="147959" cy="463168"/>
          </a:xfrm>
          <a:prstGeom prst="rect">
            <a:avLst/>
          </a:prstGeom>
        </p:spPr>
      </p:pic>
      <p:sp>
        <p:nvSpPr>
          <p:cNvPr id="1288" name="rect"/>
          <p:cNvSpPr/>
          <p:nvPr/>
        </p:nvSpPr>
        <p:spPr>
          <a:xfrm>
            <a:off x="6295622" y="1730304"/>
            <a:ext cx="138433" cy="134281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90" name="picture 129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290859" y="1725541"/>
            <a:ext cx="147958" cy="139044"/>
          </a:xfrm>
          <a:prstGeom prst="rect">
            <a:avLst/>
          </a:prstGeom>
        </p:spPr>
      </p:pic>
      <p:grpSp>
        <p:nvGrpSpPr>
          <p:cNvPr id="100" name="group 100"/>
          <p:cNvGrpSpPr/>
          <p:nvPr/>
        </p:nvGrpSpPr>
        <p:grpSpPr>
          <a:xfrm rot="21600000">
            <a:off x="2973197" y="1085781"/>
            <a:ext cx="138434" cy="778804"/>
            <a:chExt cx="138434" cy="778804"/>
          </a:xfrm>
        </p:grpSpPr>
        <p:sp>
          <p:nvSpPr>
            <p:cNvPr id="1292" name="path"/>
            <p:cNvSpPr/>
            <p:nvPr/>
          </p:nvSpPr>
          <p:spPr>
            <a:xfrm>
              <a:off x="0" y="0"/>
              <a:ext cx="138434" cy="778804"/>
            </a:xfrm>
            <a:custGeom>
              <a:rect l="0" t="0" r="0" b="0"/>
              <a:pathLst>
                <a:path w="218" h="1226">
                  <a:moveTo>
                    <a:pt x="0" y="0"/>
                  </a:moveTo>
                  <a:lnTo>
                    <a:pt x="218" y="0"/>
                  </a:lnTo>
                  <a:lnTo>
                    <a:pt x="218" y="1226"/>
                  </a:lnTo>
                  <a:lnTo>
                    <a:pt x="0" y="12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4" name="path"/>
            <p:cNvSpPr/>
            <p:nvPr/>
          </p:nvSpPr>
          <p:spPr>
            <a:xfrm>
              <a:off x="20004" y="183217"/>
              <a:ext cx="98425" cy="98425"/>
            </a:xfrm>
            <a:custGeom>
              <a:rect l="0" t="0" r="0" b="0"/>
              <a:pathLst>
                <a:path w="155" h="155">
                  <a:moveTo>
                    <a:pt x="147" y="77"/>
                  </a:moveTo>
                  <a:lnTo>
                    <a:pt x="141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1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296" name="picture 129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860960" y="1696662"/>
            <a:ext cx="147959" cy="167923"/>
          </a:xfrm>
          <a:prstGeom prst="rect">
            <a:avLst/>
          </a:prstGeom>
        </p:spPr>
      </p:pic>
      <p:pic>
        <p:nvPicPr>
          <p:cNvPr id="1298" name="picture 129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4629646" y="1484927"/>
            <a:ext cx="147959" cy="379658"/>
          </a:xfrm>
          <a:prstGeom prst="rect">
            <a:avLst/>
          </a:prstGeom>
        </p:spPr>
      </p:pic>
      <p:sp>
        <p:nvSpPr>
          <p:cNvPr id="1300" name="rect"/>
          <p:cNvSpPr/>
          <p:nvPr/>
        </p:nvSpPr>
        <p:spPr>
          <a:xfrm>
            <a:off x="6849357" y="1722053"/>
            <a:ext cx="138434" cy="142532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02" name="picture 130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6844595" y="1717290"/>
            <a:ext cx="147959" cy="147294"/>
          </a:xfrm>
          <a:prstGeom prst="rect">
            <a:avLst/>
          </a:prstGeom>
        </p:spPr>
      </p:pic>
      <p:grpSp>
        <p:nvGrpSpPr>
          <p:cNvPr id="102" name="group 102"/>
          <p:cNvGrpSpPr/>
          <p:nvPr/>
        </p:nvGrpSpPr>
        <p:grpSpPr>
          <a:xfrm rot="21600000">
            <a:off x="3526935" y="1215899"/>
            <a:ext cx="138434" cy="648686"/>
            <a:chExt cx="138434" cy="648686"/>
          </a:xfrm>
        </p:grpSpPr>
        <p:sp>
          <p:nvSpPr>
            <p:cNvPr id="1304" name="path"/>
            <p:cNvSpPr/>
            <p:nvPr/>
          </p:nvSpPr>
          <p:spPr>
            <a:xfrm>
              <a:off x="0" y="100449"/>
              <a:ext cx="138434" cy="548237"/>
            </a:xfrm>
            <a:custGeom>
              <a:rect l="0" t="0" r="0" b="0"/>
              <a:pathLst>
                <a:path w="218" h="863">
                  <a:moveTo>
                    <a:pt x="0" y="0"/>
                  </a:moveTo>
                  <a:lnTo>
                    <a:pt x="218" y="0"/>
                  </a:lnTo>
                  <a:lnTo>
                    <a:pt x="218" y="863"/>
                  </a:lnTo>
                  <a:lnTo>
                    <a:pt x="0" y="86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6" name="path"/>
            <p:cNvSpPr/>
            <p:nvPr/>
          </p:nvSpPr>
          <p:spPr>
            <a:xfrm>
              <a:off x="20004" y="0"/>
              <a:ext cx="98425" cy="98425"/>
            </a:xfrm>
            <a:custGeom>
              <a:rect l="0" t="0" r="0" b="0"/>
              <a:pathLst>
                <a:path w="155" h="155">
                  <a:moveTo>
                    <a:pt x="147" y="77"/>
                  </a:moveTo>
                  <a:lnTo>
                    <a:pt x="141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1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308" name="picture 1308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3522172" y="1311586"/>
            <a:ext cx="147959" cy="552999"/>
          </a:xfrm>
          <a:prstGeom prst="rect">
            <a:avLst/>
          </a:prstGeom>
        </p:spPr>
      </p:pic>
      <p:grpSp>
        <p:nvGrpSpPr>
          <p:cNvPr id="104" name="group 104"/>
          <p:cNvGrpSpPr/>
          <p:nvPr/>
        </p:nvGrpSpPr>
        <p:grpSpPr>
          <a:xfrm rot="21600000">
            <a:off x="4080671" y="1216830"/>
            <a:ext cx="138434" cy="647755"/>
            <a:chExt cx="138434" cy="647755"/>
          </a:xfrm>
        </p:grpSpPr>
        <p:sp>
          <p:nvSpPr>
            <p:cNvPr id="1310" name="path"/>
            <p:cNvSpPr/>
            <p:nvPr/>
          </p:nvSpPr>
          <p:spPr>
            <a:xfrm>
              <a:off x="0" y="176440"/>
              <a:ext cx="138434" cy="471315"/>
            </a:xfrm>
            <a:custGeom>
              <a:rect l="0" t="0" r="0" b="0"/>
              <a:pathLst>
                <a:path w="218" h="742">
                  <a:moveTo>
                    <a:pt x="0" y="0"/>
                  </a:moveTo>
                  <a:lnTo>
                    <a:pt x="218" y="0"/>
                  </a:lnTo>
                  <a:lnTo>
                    <a:pt x="218" y="742"/>
                  </a:lnTo>
                  <a:lnTo>
                    <a:pt x="0" y="74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2" name="path"/>
            <p:cNvSpPr/>
            <p:nvPr/>
          </p:nvSpPr>
          <p:spPr>
            <a:xfrm>
              <a:off x="20004" y="0"/>
              <a:ext cx="98425" cy="98425"/>
            </a:xfrm>
            <a:custGeom>
              <a:rect l="0" t="0" r="0" b="0"/>
              <a:pathLst>
                <a:path w="155" h="155">
                  <a:moveTo>
                    <a:pt x="147" y="77"/>
                  </a:moveTo>
                  <a:lnTo>
                    <a:pt x="141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1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314" name="picture 1314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4075909" y="1388508"/>
            <a:ext cx="147959" cy="476077"/>
          </a:xfrm>
          <a:prstGeom prst="rect">
            <a:avLst/>
          </a:prstGeom>
        </p:spPr>
      </p:pic>
      <p:pic>
        <p:nvPicPr>
          <p:cNvPr id="1316" name="picture 1316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2968434" y="1081018"/>
            <a:ext cx="147959" cy="783566"/>
          </a:xfrm>
          <a:prstGeom prst="rect">
            <a:avLst/>
          </a:prstGeom>
        </p:spPr>
      </p:pic>
      <p:grpSp>
        <p:nvGrpSpPr>
          <p:cNvPr id="106" name="group 106"/>
          <p:cNvGrpSpPr/>
          <p:nvPr/>
        </p:nvGrpSpPr>
        <p:grpSpPr>
          <a:xfrm rot="21600000">
            <a:off x="7956833" y="979514"/>
            <a:ext cx="138434" cy="885071"/>
            <a:chExt cx="138434" cy="885071"/>
          </a:xfrm>
        </p:grpSpPr>
        <p:sp>
          <p:nvSpPr>
            <p:cNvPr id="1318" name="path"/>
            <p:cNvSpPr/>
            <p:nvPr/>
          </p:nvSpPr>
          <p:spPr>
            <a:xfrm>
              <a:off x="0" y="0"/>
              <a:ext cx="138434" cy="885071"/>
            </a:xfrm>
            <a:custGeom>
              <a:rect l="0" t="0" r="0" b="0"/>
              <a:pathLst>
                <a:path w="218" h="1393">
                  <a:moveTo>
                    <a:pt x="0" y="0"/>
                  </a:moveTo>
                  <a:lnTo>
                    <a:pt x="218" y="0"/>
                  </a:lnTo>
                  <a:lnTo>
                    <a:pt x="218" y="1393"/>
                  </a:lnTo>
                  <a:lnTo>
                    <a:pt x="0" y="13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0" name="path"/>
            <p:cNvSpPr/>
            <p:nvPr/>
          </p:nvSpPr>
          <p:spPr>
            <a:xfrm>
              <a:off x="20004" y="553123"/>
              <a:ext cx="98425" cy="98425"/>
            </a:xfrm>
            <a:custGeom>
              <a:rect l="0" t="0" r="0" b="0"/>
              <a:pathLst>
                <a:path w="155" h="155">
                  <a:moveTo>
                    <a:pt x="147" y="77"/>
                  </a:moveTo>
                  <a:lnTo>
                    <a:pt x="141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2" y="104"/>
                  </a:lnTo>
                  <a:lnTo>
                    <a:pt x="7" y="77"/>
                  </a:lnTo>
                  <a:lnTo>
                    <a:pt x="12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1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322" name="picture 132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1097983" y="926651"/>
            <a:ext cx="7211285" cy="944284"/>
          </a:xfrm>
          <a:prstGeom prst="rect">
            <a:avLst/>
          </a:prstGeom>
        </p:spPr>
      </p:pic>
      <p:graphicFrame>
        <p:nvGraphicFramePr>
          <p:cNvPr id="1324" name="table 1324"/>
          <p:cNvGraphicFramePr>
            <a:graphicFrameLocks noGrp="1"/>
          </p:cNvGraphicFramePr>
          <p:nvPr/>
        </p:nvGraphicFramePr>
        <p:xfrm>
          <a:off x="363288" y="3038333"/>
          <a:ext cx="8402954" cy="588644"/>
        </p:xfrm>
        <a:graphic>
          <a:graphicData uri="http://schemas.openxmlformats.org/drawingml/2006/table">
            <a:tbl>
              <a:tblPr/>
              <a:tblGrid>
                <a:gridCol w="934719"/>
                <a:gridCol w="933450"/>
                <a:gridCol w="933450"/>
                <a:gridCol w="932814"/>
                <a:gridCol w="933450"/>
                <a:gridCol w="933450"/>
                <a:gridCol w="933450"/>
                <a:gridCol w="932814"/>
                <a:gridCol w="935355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362584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户型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24384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建筑面积</a:t>
                      </a:r>
                      <a:endParaRPr lang="KaiTi" altLang="KaiTi" sz="900"/>
                    </a:p>
                    <a:p>
                      <a:pPr marL="387984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(m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4351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累计成交套数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14351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累计成交面积</a:t>
                      </a:r>
                      <a:endParaRPr lang="KaiTi" altLang="KaiTi" sz="900"/>
                    </a:p>
                    <a:p>
                      <a:pPr marL="387350" algn="l" rtl="0" eaLnBrk="0">
                        <a:lnSpc>
                          <a:spcPct val="91000"/>
                        </a:lnSpc>
                        <a:spcBef>
                          <a:spcPts val="9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(m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301625" indent="-114300" algn="l" rtl="0" eaLnBrk="0">
                        <a:lnSpc>
                          <a:spcPct val="91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平均成交价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2763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2023成交套数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1270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2023成交面积</a:t>
                      </a:r>
                      <a:endParaRPr lang="KaiTi" altLang="KaiTi" sz="900"/>
                    </a:p>
                    <a:p>
                      <a:pPr marL="387984" algn="l" rtl="0" eaLnBrk="0">
                        <a:lnSpc>
                          <a:spcPct val="91000"/>
                        </a:lnSpc>
                        <a:spcBef>
                          <a:spcPts val="9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(m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301625" indent="-117475" algn="l" rtl="0" eaLnBrk="0">
                        <a:lnSpc>
                          <a:spcPct val="91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2023成交价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9906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2023.12成交价</a:t>
                      </a:r>
                      <a:endParaRPr lang="KaiTi" altLang="KaiTi" sz="900"/>
                    </a:p>
                    <a:p>
                      <a:pPr marL="302259" algn="l" rtl="0" eaLnBrk="0">
                        <a:lnSpc>
                          <a:spcPct val="81000"/>
                        </a:lnSpc>
                        <a:spcBef>
                          <a:spcPts val="7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360045" algn="l" rtl="0" eaLnBrk="0">
                        <a:lnSpc>
                          <a:spcPct val="87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其他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156210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60-99999999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62584" algn="l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1136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05434" algn="l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113316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53695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9292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84809" algn="l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671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27659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69202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53695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9283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55600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8807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4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0000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合计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440690" algn="l" rtl="0" eaLnBrk="0">
                        <a:lnSpc>
                          <a:spcPts val="548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62584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1136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05434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113316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53695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9292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38480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671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27659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69202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53695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9283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355600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8807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26" name="textbox 1326"/>
          <p:cNvSpPr/>
          <p:nvPr/>
        </p:nvSpPr>
        <p:spPr>
          <a:xfrm>
            <a:off x="-12700" y="-12700"/>
            <a:ext cx="5952490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住宅市场|重点项目-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成交情况</a:t>
            </a:r>
            <a:endParaRPr lang="KaiTi" altLang="KaiTi" sz="18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8682"/>
              </a:lnSpc>
            </a:pPr>
            <a:endParaRPr lang="Arial" altLang="Arial" sz="100"/>
          </a:p>
          <a:p>
            <a:pPr algn="r" rtl="0" eaLnBrk="0">
              <a:lnSpc>
                <a:spcPts val="1561"/>
              </a:lnSpc>
            </a:pPr>
            <a:r>
              <a:rPr sz="1300" kern="0" spc="10" baseline="-2532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m</a:t>
            </a:r>
            <a:r>
              <a:rPr sz="1300" kern="0" spc="10" baseline="-25327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2022年12月-2023年12月长虹城成交量价走势</a:t>
            </a:r>
            <a:endParaRPr lang="KaiTi" altLang="KaiTi" sz="1100"/>
          </a:p>
        </p:txBody>
      </p:sp>
      <p:pic>
        <p:nvPicPr>
          <p:cNvPr id="1328" name="picture 132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330" name="textbox 1330"/>
          <p:cNvSpPr/>
          <p:nvPr/>
        </p:nvSpPr>
        <p:spPr>
          <a:xfrm>
            <a:off x="612678" y="888554"/>
            <a:ext cx="478155" cy="14725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4"/>
              </a:lnSpc>
            </a:pPr>
            <a:endParaRPr lang="Arial" altLang="Arial" sz="100"/>
          </a:p>
          <a:p>
            <a:pPr marL="119379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14000</a:t>
            </a:r>
            <a:endParaRPr lang="KaiTi" altLang="KaiTi" sz="900"/>
          </a:p>
          <a:p>
            <a:pPr marL="119379" algn="l" rtl="0" eaLnBrk="0">
              <a:lnSpc>
                <a:spcPct val="79000"/>
              </a:lnSpc>
              <a:spcBef>
                <a:spcPts val="195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12000</a:t>
            </a:r>
            <a:endParaRPr lang="KaiTi" altLang="KaiTi" sz="900"/>
          </a:p>
          <a:p>
            <a:pPr marL="119379" algn="l" rtl="0" eaLnBrk="0">
              <a:lnSpc>
                <a:spcPct val="79000"/>
              </a:lnSpc>
              <a:spcBef>
                <a:spcPts val="195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10000</a:t>
            </a:r>
            <a:endParaRPr lang="KaiTi" altLang="KaiTi" sz="900"/>
          </a:p>
          <a:p>
            <a:pPr marL="165735" algn="l" rtl="0" eaLnBrk="0">
              <a:lnSpc>
                <a:spcPct val="79000"/>
              </a:lnSpc>
              <a:spcBef>
                <a:spcPts val="19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8000</a:t>
            </a:r>
            <a:endParaRPr lang="KaiTi" altLang="KaiTi" sz="900"/>
          </a:p>
          <a:p>
            <a:pPr marL="167004" algn="l" rtl="0" eaLnBrk="0">
              <a:lnSpc>
                <a:spcPct val="79000"/>
              </a:lnSpc>
              <a:spcBef>
                <a:spcPts val="19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6000</a:t>
            </a:r>
            <a:endParaRPr lang="KaiTi" altLang="KaiTi" sz="900"/>
          </a:p>
          <a:p>
            <a:pPr marL="164464" algn="l" rtl="0" eaLnBrk="0">
              <a:lnSpc>
                <a:spcPct val="79000"/>
              </a:lnSpc>
              <a:spcBef>
                <a:spcPts val="19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4000</a:t>
            </a:r>
            <a:endParaRPr lang="KaiTi" altLang="KaiTi" sz="900"/>
          </a:p>
          <a:p>
            <a:pPr marL="166370" algn="l" rtl="0" eaLnBrk="0">
              <a:lnSpc>
                <a:spcPct val="79000"/>
              </a:lnSpc>
              <a:spcBef>
                <a:spcPts val="19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marL="340995" algn="l" rtl="0" eaLnBrk="0">
              <a:lnSpc>
                <a:spcPct val="79000"/>
              </a:lnSpc>
              <a:spcBef>
                <a:spcPts val="195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12700" algn="l" rtl="0" eaLnBrk="0">
              <a:lnSpc>
                <a:spcPct val="109000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成交面积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成交价格</a:t>
            </a:r>
            <a:endParaRPr lang="KaiTi" altLang="KaiTi" sz="900"/>
          </a:p>
        </p:txBody>
      </p:sp>
      <p:sp>
        <p:nvSpPr>
          <p:cNvPr id="1332" name="textbox 1332"/>
          <p:cNvSpPr/>
          <p:nvPr/>
        </p:nvSpPr>
        <p:spPr>
          <a:xfrm>
            <a:off x="8391376" y="655509"/>
            <a:ext cx="328929" cy="1271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915"/>
              </a:lnSpc>
            </a:pPr>
            <a:endParaRPr lang="Arial" altLang="Arial" sz="100"/>
          </a:p>
          <a:p>
            <a:pPr marL="59689" algn="l" rtl="0" eaLnBrk="0">
              <a:lnSpc>
                <a:spcPct val="87000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  <a:p>
            <a:pPr marL="12700" indent="12064" algn="l" rtl="0" eaLnBrk="0">
              <a:lnSpc>
                <a:spcPct val="165000"/>
              </a:lnSpc>
              <a:spcBef>
                <a:spcPts val="2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10200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9700</a:t>
            </a:r>
            <a:endParaRPr lang="KaiTi" altLang="KaiTi" sz="900"/>
          </a:p>
          <a:p>
            <a:pPr marL="12700" algn="l" rtl="0" eaLnBrk="0">
              <a:lnSpc>
                <a:spcPts val="644"/>
              </a:lnSpc>
              <a:spcBef>
                <a:spcPts val="97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9200</a:t>
            </a:r>
            <a:endParaRPr lang="KaiTi" altLang="KaiTi" sz="900"/>
          </a:p>
          <a:p>
            <a:pPr marL="13970" algn="l" rtl="0" eaLnBrk="0">
              <a:lnSpc>
                <a:spcPts val="1833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8700</a:t>
            </a:r>
            <a:endParaRPr lang="KaiTi" altLang="KaiTi" sz="900"/>
          </a:p>
          <a:p>
            <a:pPr marL="13970" algn="l" rtl="0" eaLnBrk="0">
              <a:lnSpc>
                <a:spcPts val="1833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8200</a:t>
            </a:r>
            <a:endParaRPr lang="KaiTi" altLang="KaiTi" sz="900"/>
          </a:p>
        </p:txBody>
      </p:sp>
      <p:sp>
        <p:nvSpPr>
          <p:cNvPr id="1334" name="textbox 1334"/>
          <p:cNvSpPr/>
          <p:nvPr/>
        </p:nvSpPr>
        <p:spPr>
          <a:xfrm>
            <a:off x="3864620" y="2835909"/>
            <a:ext cx="1411605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1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长虹城分户型成交情况</a:t>
            </a:r>
            <a:endParaRPr lang="KaiTi" altLang="KaiTi" sz="1100"/>
          </a:p>
        </p:txBody>
      </p:sp>
      <p:sp>
        <p:nvSpPr>
          <p:cNvPr id="1336" name="textbox 1336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1338" name="textbox 1338"/>
          <p:cNvSpPr/>
          <p:nvPr/>
        </p:nvSpPr>
        <p:spPr>
          <a:xfrm>
            <a:off x="3765077" y="2477363"/>
            <a:ext cx="1595119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27"/>
              </a:lnSpc>
            </a:pPr>
            <a:endParaRPr lang="Arial" altLang="Arial" sz="100"/>
          </a:p>
          <a:p>
            <a:pPr marL="269875" algn="l" rtl="0" eaLnBrk="0">
              <a:lnSpc>
                <a:spcPct val="99000"/>
              </a:lnSpc>
              <a:tabLst>
                <a:tab pos="300354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成交面积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成交价格</a:t>
            </a:r>
            <a:endParaRPr lang="KaiTi" altLang="KaiTi" sz="900"/>
          </a:p>
        </p:txBody>
      </p:sp>
      <p:grpSp>
        <p:nvGrpSpPr>
          <p:cNvPr id="108" name="group 108"/>
          <p:cNvGrpSpPr/>
          <p:nvPr/>
        </p:nvGrpSpPr>
        <p:grpSpPr>
          <a:xfrm rot="21600000">
            <a:off x="4616358" y="2508792"/>
            <a:ext cx="247650" cy="60325"/>
            <a:chExt cx="247650" cy="60325"/>
          </a:xfrm>
        </p:grpSpPr>
        <p:sp>
          <p:nvSpPr>
            <p:cNvPr id="1340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2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44" name="path"/>
          <p:cNvSpPr/>
          <p:nvPr/>
        </p:nvSpPr>
        <p:spPr>
          <a:xfrm>
            <a:off x="3777777" y="2503332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46" name="textbox 1346"/>
          <p:cNvSpPr/>
          <p:nvPr/>
        </p:nvSpPr>
        <p:spPr>
          <a:xfrm>
            <a:off x="7877194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436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13301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7465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8807</a:t>
            </a:r>
            <a:endParaRPr lang="KaiTi" altLang="KaiTi" sz="900"/>
          </a:p>
        </p:txBody>
      </p:sp>
      <p:sp>
        <p:nvSpPr>
          <p:cNvPr id="1348" name="textbox 1348"/>
          <p:cNvSpPr/>
          <p:nvPr/>
        </p:nvSpPr>
        <p:spPr>
          <a:xfrm>
            <a:off x="7323455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  <a:p>
            <a:pPr marL="44450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1974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9253</a:t>
            </a:r>
            <a:endParaRPr lang="KaiTi" altLang="KaiTi" sz="900"/>
          </a:p>
        </p:txBody>
      </p:sp>
      <p:sp>
        <p:nvSpPr>
          <p:cNvPr id="1350" name="textbox 1350"/>
          <p:cNvSpPr/>
          <p:nvPr/>
        </p:nvSpPr>
        <p:spPr>
          <a:xfrm>
            <a:off x="4001032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  <a:p>
            <a:pPr marL="39369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7083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9485</a:t>
            </a:r>
            <a:endParaRPr lang="KaiTi" altLang="KaiTi" sz="900"/>
          </a:p>
        </p:txBody>
      </p:sp>
      <p:sp>
        <p:nvSpPr>
          <p:cNvPr id="1352" name="textbox 1352"/>
          <p:cNvSpPr/>
          <p:nvPr/>
        </p:nvSpPr>
        <p:spPr>
          <a:xfrm>
            <a:off x="1786083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  <a:p>
            <a:pPr marL="38100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2452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9268</a:t>
            </a:r>
            <a:endParaRPr lang="KaiTi" altLang="KaiTi" sz="900"/>
          </a:p>
        </p:txBody>
      </p:sp>
      <p:sp>
        <p:nvSpPr>
          <p:cNvPr id="1354" name="textbox 1354"/>
          <p:cNvSpPr/>
          <p:nvPr/>
        </p:nvSpPr>
        <p:spPr>
          <a:xfrm>
            <a:off x="6769718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  <a:p>
            <a:pPr marL="38100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2142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9441</a:t>
            </a:r>
            <a:endParaRPr lang="KaiTi" altLang="KaiTi" sz="900"/>
          </a:p>
        </p:txBody>
      </p:sp>
      <p:sp>
        <p:nvSpPr>
          <p:cNvPr id="1356" name="textbox 1356"/>
          <p:cNvSpPr/>
          <p:nvPr/>
        </p:nvSpPr>
        <p:spPr>
          <a:xfrm>
            <a:off x="6215981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  <a:p>
            <a:pPr marL="38100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2018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9338</a:t>
            </a:r>
            <a:endParaRPr lang="KaiTi" altLang="KaiTi" sz="900"/>
          </a:p>
        </p:txBody>
      </p:sp>
      <p:sp>
        <p:nvSpPr>
          <p:cNvPr id="1358" name="textbox 1358"/>
          <p:cNvSpPr/>
          <p:nvPr/>
        </p:nvSpPr>
        <p:spPr>
          <a:xfrm>
            <a:off x="5662243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  <a:p>
            <a:pPr marL="38100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2904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9432</a:t>
            </a:r>
            <a:endParaRPr lang="KaiTi" altLang="KaiTi" sz="900"/>
          </a:p>
        </p:txBody>
      </p:sp>
      <p:sp>
        <p:nvSpPr>
          <p:cNvPr id="1360" name="textbox 1360"/>
          <p:cNvSpPr/>
          <p:nvPr/>
        </p:nvSpPr>
        <p:spPr>
          <a:xfrm>
            <a:off x="5108507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  <a:p>
            <a:pPr marL="70485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389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9831</a:t>
            </a:r>
            <a:endParaRPr lang="KaiTi" altLang="KaiTi" sz="900"/>
          </a:p>
        </p:txBody>
      </p:sp>
      <p:sp>
        <p:nvSpPr>
          <p:cNvPr id="1362" name="textbox 1362"/>
          <p:cNvSpPr/>
          <p:nvPr/>
        </p:nvSpPr>
        <p:spPr>
          <a:xfrm>
            <a:off x="4554770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  <a:p>
            <a:pPr marL="36194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5634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9829</a:t>
            </a:r>
            <a:endParaRPr lang="KaiTi" altLang="KaiTi" sz="900"/>
          </a:p>
        </p:txBody>
      </p:sp>
      <p:sp>
        <p:nvSpPr>
          <p:cNvPr id="1364" name="textbox 1364"/>
          <p:cNvSpPr/>
          <p:nvPr/>
        </p:nvSpPr>
        <p:spPr>
          <a:xfrm>
            <a:off x="3447295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  <a:p>
            <a:pPr marL="37465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8239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9487</a:t>
            </a:r>
            <a:endParaRPr lang="KaiTi" altLang="KaiTi" sz="900"/>
          </a:p>
        </p:txBody>
      </p:sp>
      <p:sp>
        <p:nvSpPr>
          <p:cNvPr id="1366" name="textbox 1366"/>
          <p:cNvSpPr/>
          <p:nvPr/>
        </p:nvSpPr>
        <p:spPr>
          <a:xfrm>
            <a:off x="1232345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69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  <a:p>
            <a:pPr marL="38100" algn="l" rtl="0" eaLnBrk="0">
              <a:lnSpc>
                <a:spcPct val="79000"/>
              </a:lnSpc>
              <a:spcBef>
                <a:spcPts val="436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6889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9739</a:t>
            </a:r>
            <a:endParaRPr lang="KaiTi" altLang="KaiTi" sz="900"/>
          </a:p>
        </p:txBody>
      </p:sp>
      <p:sp>
        <p:nvSpPr>
          <p:cNvPr id="1368" name="textbox 1368"/>
          <p:cNvSpPr/>
          <p:nvPr/>
        </p:nvSpPr>
        <p:spPr>
          <a:xfrm>
            <a:off x="2893557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11704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9373</a:t>
            </a:r>
            <a:endParaRPr lang="KaiTi" altLang="KaiTi" sz="900"/>
          </a:p>
        </p:txBody>
      </p:sp>
      <p:sp>
        <p:nvSpPr>
          <p:cNvPr id="1370" name="textbox 1370"/>
          <p:cNvSpPr/>
          <p:nvPr/>
        </p:nvSpPr>
        <p:spPr>
          <a:xfrm>
            <a:off x="2339820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11363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9113</a:t>
            </a:r>
            <a:endParaRPr lang="KaiTi" altLang="KaiTi" sz="900"/>
          </a:p>
        </p:txBody>
      </p:sp>
      <p:sp>
        <p:nvSpPr>
          <p:cNvPr id="1372" name="path"/>
          <p:cNvSpPr/>
          <p:nvPr/>
        </p:nvSpPr>
        <p:spPr>
          <a:xfrm>
            <a:off x="1375803" y="1134503"/>
            <a:ext cx="121754" cy="72601"/>
          </a:xfrm>
          <a:custGeom>
            <a:rect l="0" t="0" r="0" b="0"/>
            <a:pathLst>
              <a:path w="191" h="114">
                <a:moveTo>
                  <a:pt x="8" y="20"/>
                </a:moveTo>
                <a:lnTo>
                  <a:pt x="95" y="56"/>
                </a:lnTo>
                <a:lnTo>
                  <a:pt x="182" y="93"/>
                </a:lnTo>
              </a:path>
            </a:pathLst>
          </a:custGeom>
          <a:noFill/>
          <a:ln w="2857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10" name="group 110"/>
          <p:cNvGrpSpPr/>
          <p:nvPr/>
        </p:nvGrpSpPr>
        <p:grpSpPr>
          <a:xfrm rot="21600000">
            <a:off x="1331990" y="1098519"/>
            <a:ext cx="331777" cy="181208"/>
            <a:chExt cx="331777" cy="181208"/>
          </a:xfrm>
        </p:grpSpPr>
        <p:sp>
          <p:nvSpPr>
            <p:cNvPr id="1374" name="path"/>
            <p:cNvSpPr/>
            <p:nvPr/>
          </p:nvSpPr>
          <p:spPr>
            <a:xfrm>
              <a:off x="154234" y="82355"/>
              <a:ext cx="177542" cy="98853"/>
            </a:xfrm>
            <a:custGeom>
              <a:rect l="0" t="0" r="0" b="0"/>
              <a:pathLst>
                <a:path w="279" h="155">
                  <a:moveTo>
                    <a:pt x="9" y="20"/>
                  </a:moveTo>
                  <a:lnTo>
                    <a:pt x="96" y="58"/>
                  </a:lnTo>
                  <a:lnTo>
                    <a:pt x="183" y="97"/>
                  </a:lnTo>
                  <a:lnTo>
                    <a:pt x="270" y="135"/>
                  </a:lnTo>
                </a:path>
              </a:pathLst>
            </a:custGeom>
            <a:noFill/>
            <a:ln w="2857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6" name="path"/>
            <p:cNvSpPr/>
            <p:nvPr/>
          </p:nvSpPr>
          <p:spPr>
            <a:xfrm>
              <a:off x="0" y="0"/>
              <a:ext cx="98425" cy="98425"/>
            </a:xfrm>
            <a:custGeom>
              <a:rect l="0" t="0" r="0" b="0"/>
              <a:pathLst>
                <a:path w="155" h="155">
                  <a:moveTo>
                    <a:pt x="147" y="77"/>
                  </a:moveTo>
                  <a:lnTo>
                    <a:pt x="141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1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78" name="path"/>
          <p:cNvSpPr/>
          <p:nvPr/>
        </p:nvSpPr>
        <p:spPr>
          <a:xfrm>
            <a:off x="5761888" y="1241517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0" name="path"/>
          <p:cNvSpPr/>
          <p:nvPr/>
        </p:nvSpPr>
        <p:spPr>
          <a:xfrm>
            <a:off x="6315626" y="1285301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2" name="path"/>
          <p:cNvSpPr/>
          <p:nvPr/>
        </p:nvSpPr>
        <p:spPr>
          <a:xfrm>
            <a:off x="6869362" y="1237325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2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2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4" name="path"/>
          <p:cNvSpPr/>
          <p:nvPr/>
        </p:nvSpPr>
        <p:spPr>
          <a:xfrm>
            <a:off x="5208151" y="1055666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6" name="path"/>
          <p:cNvSpPr/>
          <p:nvPr/>
        </p:nvSpPr>
        <p:spPr>
          <a:xfrm>
            <a:off x="7423099" y="132489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2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2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8" name="path"/>
          <p:cNvSpPr/>
          <p:nvPr/>
        </p:nvSpPr>
        <p:spPr>
          <a:xfrm>
            <a:off x="4654413" y="1056597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0" name="path"/>
          <p:cNvSpPr/>
          <p:nvPr/>
        </p:nvSpPr>
        <p:spPr>
          <a:xfrm>
            <a:off x="1885727" y="1317907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92" name="picture 13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25500" y="901699"/>
            <a:ext cx="3195447" cy="4083418"/>
          </a:xfrm>
          <a:prstGeom prst="rect">
            <a:avLst/>
          </a:prstGeom>
        </p:spPr>
      </p:pic>
      <p:graphicFrame>
        <p:nvGraphicFramePr>
          <p:cNvPr id="1394" name="table 1394"/>
          <p:cNvGraphicFramePr>
            <a:graphicFrameLocks noGrp="1"/>
          </p:cNvGraphicFramePr>
          <p:nvPr/>
        </p:nvGraphicFramePr>
        <p:xfrm>
          <a:off x="4654318" y="1004660"/>
          <a:ext cx="3618864" cy="3542029"/>
        </p:xfrm>
        <a:graphic>
          <a:graphicData uri="http://schemas.openxmlformats.org/drawingml/2006/table">
            <a:tbl>
              <a:tblPr/>
              <a:tblGrid>
                <a:gridCol w="905510"/>
                <a:gridCol w="903605"/>
                <a:gridCol w="904240"/>
                <a:gridCol w="905510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229234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所处位置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99060" indent="-45084" algn="l" rtl="0" eaLnBrk="0">
                        <a:lnSpc>
                          <a:spcPct val="91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科技城科教创业</a:t>
                      </a:r>
                      <a:r>
                        <a:rPr sz="900" kern="0" spc="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园区-龙门片区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229234" algn="l" rtl="0" eaLnBrk="0">
                        <a:lnSpc>
                          <a:spcPts val="1094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物业类型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340359" algn="l" rtl="0" eaLnBrk="0">
                        <a:lnSpc>
                          <a:spcPts val="1101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住宅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31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27329" algn="l" rtl="0" eaLnBrk="0">
                        <a:lnSpc>
                          <a:spcPct val="96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产品类型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"/>
                    </a:p>
                    <a:p>
                      <a:pPr marL="394334" indent="-339725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低层,多层,小高</a:t>
                      </a:r>
                      <a:r>
                        <a:rPr sz="900" kern="0" spc="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层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28600" algn="l" rtl="0" eaLnBrk="0">
                        <a:lnSpc>
                          <a:spcPts val="1094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建筑面积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marL="186054" algn="l" rtl="0" eaLnBrk="0">
                        <a:lnSpc>
                          <a:spcPct val="81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14500000m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45745" algn="l" rtl="0" eaLnBrk="0">
                        <a:lnSpc>
                          <a:spcPts val="1086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占地面积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205740" algn="l" rtl="0" eaLnBrk="0">
                        <a:lnSpc>
                          <a:spcPct val="81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5090000m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3209" algn="l" rtl="0" eaLnBrk="0">
                        <a:lnSpc>
                          <a:spcPct val="97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容积率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3695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7654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绿化率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370840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30%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2732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装修标准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600"/>
                    </a:p>
                    <a:p>
                      <a:pPr marL="342900" algn="l" rtl="0" eaLnBrk="0">
                        <a:lnSpc>
                          <a:spcPct val="84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毛坯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31775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主力户型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00964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三居(建面88㎡) 三居(建面89㎡) 三居(建面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89㎡)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7654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物业费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83819" algn="l" rtl="0" eaLnBrk="0">
                        <a:lnSpc>
                          <a:spcPct val="98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2.00元/㎡·月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停车位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47954" algn="l" rtl="0" eaLnBrk="0">
                        <a:lnSpc>
                          <a:spcPts val="1115"/>
                        </a:lnSpc>
                        <a:spcBef>
                          <a:spcPts val="1"/>
                        </a:spcBef>
                      </a:pPr>
                      <a:r>
                        <a:rPr sz="900" kern="0" spc="-6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10302（总）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30504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物业公司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1301114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3050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项目特色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1301114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32409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首次开盘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16954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2021-12-09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33679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最近开盘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600"/>
                    </a:p>
                    <a:p>
                      <a:pPr marL="169545" algn="l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2023-04-08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3081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累计成交面积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264159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84264m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32409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可售面积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396875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29870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成交均价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81914" algn="l" rtl="0" eaLnBrk="0">
                        <a:lnSpc>
                          <a:spcPts val="1086"/>
                        </a:lnSpc>
                        <a:spcBef>
                          <a:spcPts val="2"/>
                        </a:spcBef>
                      </a:pPr>
                      <a:r>
                        <a:rPr sz="900" kern="0" spc="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5920(2023-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340359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报价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396875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2605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拿地时间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001"/>
                        </a:lnSpc>
                      </a:pPr>
                      <a:endParaRPr lang="Arial" altLang="Arial" sz="100"/>
                    </a:p>
                    <a:p>
                      <a:pPr marL="39687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7145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成交楼面价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001"/>
                        </a:lnSpc>
                      </a:pPr>
                      <a:endParaRPr lang="Arial" altLang="Arial" sz="100"/>
                    </a:p>
                    <a:p>
                      <a:pPr marL="39687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6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7654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开发商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622300" algn="l" rtl="0" eaLnBrk="0">
                        <a:lnSpc>
                          <a:spcPct val="97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四川久远新能源技术有限公司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96" name="textbox 1396"/>
          <p:cNvSpPr/>
          <p:nvPr/>
        </p:nvSpPr>
        <p:spPr>
          <a:xfrm>
            <a:off x="449049" y="129387"/>
            <a:ext cx="6903084" cy="635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3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住宅市场|重点项目-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基本信息</a:t>
            </a:r>
            <a:endParaRPr lang="KaiTi" altLang="KaiTi" sz="1800"/>
          </a:p>
          <a:p>
            <a:pPr marL="1513205" algn="l" rtl="0" eaLnBrk="0">
              <a:lnSpc>
                <a:spcPct val="95000"/>
              </a:lnSpc>
              <a:spcBef>
                <a:spcPts val="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领地城_户型图_B4</a:t>
            </a:r>
            <a:endParaRPr lang="KaiTi" altLang="KaiTi" sz="900"/>
          </a:p>
          <a:p>
            <a:pPr algn="l" rtl="0" eaLnBrk="0">
              <a:lnSpc>
                <a:spcPct val="118000"/>
              </a:lnSpc>
            </a:pPr>
            <a:endParaRPr lang="Arial" altLang="Arial" sz="300"/>
          </a:p>
          <a:p>
            <a:pPr algn="r" rtl="0" eaLnBrk="0">
              <a:lnSpc>
                <a:spcPct val="97000"/>
              </a:lnSpc>
              <a:spcBef>
                <a:spcPts val="1"/>
              </a:spcBef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领地城项目基本信息</a:t>
            </a:r>
            <a:endParaRPr lang="KaiTi" altLang="KaiTi" sz="1100"/>
          </a:p>
        </p:txBody>
      </p:sp>
      <p:sp>
        <p:nvSpPr>
          <p:cNvPr id="1398" name="textbox 1398"/>
          <p:cNvSpPr/>
          <p:nvPr/>
        </p:nvSpPr>
        <p:spPr>
          <a:xfrm>
            <a:off x="4653809" y="4635136"/>
            <a:ext cx="2872739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0">
                <a:solidFill>
                  <a:srgbClr val="9C9EA2">
                    <a:alpha val="100000"/>
                  </a:srgbClr>
                </a:solidFill>
                <a:latin typeface="KaiTi"/>
                <a:ea typeface="KaiTi"/>
                <a:cs typeface="KaiTi"/>
              </a:rPr>
              <a:t>注：成交价、报价均为最近三个月内</a:t>
            </a:r>
            <a:r>
              <a:rPr sz="900" kern="0" spc="-10">
                <a:solidFill>
                  <a:srgbClr val="9C9EA2">
                    <a:alpha val="100000"/>
                  </a:srgbClr>
                </a:solidFill>
                <a:latin typeface="KaiTi"/>
                <a:ea typeface="KaiTi"/>
                <a:cs typeface="KaiTi"/>
              </a:rPr>
              <a:t>最新的成交价或报价</a:t>
            </a:r>
            <a:endParaRPr lang="KaiTi" altLang="KaiTi" sz="900"/>
          </a:p>
        </p:txBody>
      </p:sp>
      <p:sp>
        <p:nvSpPr>
          <p:cNvPr id="1400" name="textbox 140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pic>
        <p:nvPicPr>
          <p:cNvPr id="1402" name="picture 14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4" name="path"/>
          <p:cNvSpPr/>
          <p:nvPr/>
        </p:nvSpPr>
        <p:spPr>
          <a:xfrm>
            <a:off x="1097983" y="2022065"/>
            <a:ext cx="7268435" cy="340360"/>
          </a:xfrm>
          <a:custGeom>
            <a:rect l="0" t="0" r="0" b="0"/>
            <a:pathLst>
              <a:path w="11446" h="536">
                <a:moveTo>
                  <a:pt x="10" y="10"/>
                </a:moveTo>
                <a:lnTo>
                  <a:pt x="11436" y="10"/>
                </a:lnTo>
                <a:moveTo>
                  <a:pt x="10" y="10"/>
                </a:moveTo>
                <a:lnTo>
                  <a:pt x="10" y="526"/>
                </a:lnTo>
                <a:moveTo>
                  <a:pt x="10" y="526"/>
                </a:moveTo>
                <a:lnTo>
                  <a:pt x="11436" y="526"/>
                </a:lnTo>
                <a:moveTo>
                  <a:pt x="11436" y="10"/>
                </a:moveTo>
                <a:lnTo>
                  <a:pt x="11436" y="526"/>
                </a:lnTo>
                <a:moveTo>
                  <a:pt x="10" y="268"/>
                </a:moveTo>
                <a:lnTo>
                  <a:pt x="11436" y="268"/>
                </a:lnTo>
                <a:moveTo>
                  <a:pt x="10" y="10"/>
                </a:moveTo>
                <a:lnTo>
                  <a:pt x="10" y="526"/>
                </a:lnTo>
                <a:moveTo>
                  <a:pt x="888" y="10"/>
                </a:moveTo>
                <a:lnTo>
                  <a:pt x="888" y="526"/>
                </a:lnTo>
                <a:moveTo>
                  <a:pt x="1767" y="10"/>
                </a:moveTo>
                <a:lnTo>
                  <a:pt x="1767" y="526"/>
                </a:lnTo>
                <a:moveTo>
                  <a:pt x="2646" y="10"/>
                </a:moveTo>
                <a:lnTo>
                  <a:pt x="2646" y="526"/>
                </a:lnTo>
                <a:moveTo>
                  <a:pt x="3525" y="10"/>
                </a:moveTo>
                <a:lnTo>
                  <a:pt x="3525" y="526"/>
                </a:lnTo>
                <a:moveTo>
                  <a:pt x="4404" y="10"/>
                </a:moveTo>
                <a:lnTo>
                  <a:pt x="4404" y="526"/>
                </a:lnTo>
                <a:moveTo>
                  <a:pt x="5283" y="10"/>
                </a:moveTo>
                <a:lnTo>
                  <a:pt x="5283" y="526"/>
                </a:lnTo>
                <a:moveTo>
                  <a:pt x="6162" y="10"/>
                </a:moveTo>
                <a:lnTo>
                  <a:pt x="6162" y="526"/>
                </a:lnTo>
                <a:moveTo>
                  <a:pt x="7041" y="10"/>
                </a:moveTo>
                <a:lnTo>
                  <a:pt x="7041" y="526"/>
                </a:lnTo>
                <a:moveTo>
                  <a:pt x="7920" y="10"/>
                </a:moveTo>
                <a:lnTo>
                  <a:pt x="7920" y="526"/>
                </a:lnTo>
                <a:moveTo>
                  <a:pt x="8799" y="10"/>
                </a:moveTo>
                <a:lnTo>
                  <a:pt x="8799" y="526"/>
                </a:lnTo>
                <a:moveTo>
                  <a:pt x="9678" y="10"/>
                </a:moveTo>
                <a:lnTo>
                  <a:pt x="9678" y="526"/>
                </a:lnTo>
                <a:moveTo>
                  <a:pt x="10557" y="10"/>
                </a:moveTo>
                <a:lnTo>
                  <a:pt x="10557" y="526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6" name="path"/>
          <p:cNvSpPr/>
          <p:nvPr/>
        </p:nvSpPr>
        <p:spPr>
          <a:xfrm>
            <a:off x="587444" y="2022065"/>
            <a:ext cx="516889" cy="340360"/>
          </a:xfrm>
          <a:custGeom>
            <a:rect l="0" t="0" r="0" b="0"/>
            <a:pathLst>
              <a:path w="813" h="536">
                <a:moveTo>
                  <a:pt x="10" y="10"/>
                </a:moveTo>
                <a:lnTo>
                  <a:pt x="813" y="10"/>
                </a:lnTo>
                <a:moveTo>
                  <a:pt x="10" y="10"/>
                </a:moveTo>
                <a:lnTo>
                  <a:pt x="10" y="526"/>
                </a:lnTo>
                <a:moveTo>
                  <a:pt x="10" y="526"/>
                </a:moveTo>
                <a:lnTo>
                  <a:pt x="813" y="526"/>
                </a:lnTo>
                <a:moveTo>
                  <a:pt x="10" y="268"/>
                </a:moveTo>
                <a:lnTo>
                  <a:pt x="813" y="268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08" name="path"/>
          <p:cNvSpPr/>
          <p:nvPr/>
        </p:nvSpPr>
        <p:spPr>
          <a:xfrm>
            <a:off x="1097983" y="1858235"/>
            <a:ext cx="7268435" cy="170179"/>
          </a:xfrm>
          <a:custGeom>
            <a:rect l="0" t="0" r="0" b="0"/>
            <a:pathLst>
              <a:path w="11446" h="267">
                <a:moveTo>
                  <a:pt x="10" y="10"/>
                </a:moveTo>
                <a:lnTo>
                  <a:pt x="11436" y="10"/>
                </a:lnTo>
                <a:moveTo>
                  <a:pt x="10" y="10"/>
                </a:moveTo>
                <a:lnTo>
                  <a:pt x="10" y="267"/>
                </a:lnTo>
                <a:moveTo>
                  <a:pt x="11436" y="10"/>
                </a:moveTo>
                <a:lnTo>
                  <a:pt x="11436" y="267"/>
                </a:lnTo>
                <a:moveTo>
                  <a:pt x="10" y="10"/>
                </a:moveTo>
                <a:lnTo>
                  <a:pt x="10" y="267"/>
                </a:lnTo>
                <a:moveTo>
                  <a:pt x="888" y="10"/>
                </a:moveTo>
                <a:lnTo>
                  <a:pt x="888" y="267"/>
                </a:lnTo>
                <a:moveTo>
                  <a:pt x="1767" y="10"/>
                </a:moveTo>
                <a:lnTo>
                  <a:pt x="1767" y="267"/>
                </a:lnTo>
                <a:moveTo>
                  <a:pt x="2646" y="10"/>
                </a:moveTo>
                <a:lnTo>
                  <a:pt x="2646" y="267"/>
                </a:lnTo>
                <a:moveTo>
                  <a:pt x="3525" y="10"/>
                </a:moveTo>
                <a:lnTo>
                  <a:pt x="3525" y="267"/>
                </a:lnTo>
                <a:moveTo>
                  <a:pt x="4404" y="10"/>
                </a:moveTo>
                <a:lnTo>
                  <a:pt x="4404" y="267"/>
                </a:lnTo>
                <a:moveTo>
                  <a:pt x="5283" y="10"/>
                </a:moveTo>
                <a:lnTo>
                  <a:pt x="5283" y="267"/>
                </a:lnTo>
                <a:moveTo>
                  <a:pt x="6162" y="10"/>
                </a:moveTo>
                <a:lnTo>
                  <a:pt x="6162" y="267"/>
                </a:lnTo>
                <a:moveTo>
                  <a:pt x="7041" y="10"/>
                </a:moveTo>
                <a:lnTo>
                  <a:pt x="7041" y="267"/>
                </a:lnTo>
                <a:moveTo>
                  <a:pt x="7920" y="10"/>
                </a:moveTo>
                <a:lnTo>
                  <a:pt x="7920" y="267"/>
                </a:lnTo>
                <a:moveTo>
                  <a:pt x="8799" y="10"/>
                </a:moveTo>
                <a:lnTo>
                  <a:pt x="8799" y="267"/>
                </a:lnTo>
                <a:moveTo>
                  <a:pt x="9678" y="10"/>
                </a:moveTo>
                <a:lnTo>
                  <a:pt x="9678" y="267"/>
                </a:lnTo>
                <a:moveTo>
                  <a:pt x="10557" y="10"/>
                </a:moveTo>
                <a:lnTo>
                  <a:pt x="10557" y="267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10" name="rect"/>
          <p:cNvSpPr/>
          <p:nvPr/>
        </p:nvSpPr>
        <p:spPr>
          <a:xfrm>
            <a:off x="1871767" y="1825692"/>
            <a:ext cx="139533" cy="38893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12" name="picture 14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867005" y="1820929"/>
            <a:ext cx="149058" cy="43656"/>
          </a:xfrm>
          <a:prstGeom prst="rect">
            <a:avLst/>
          </a:prstGeom>
        </p:spPr>
      </p:pic>
      <p:sp>
        <p:nvSpPr>
          <p:cNvPr id="1414" name="rect"/>
          <p:cNvSpPr/>
          <p:nvPr/>
        </p:nvSpPr>
        <p:spPr>
          <a:xfrm>
            <a:off x="3546168" y="1778802"/>
            <a:ext cx="139533" cy="85783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16" name="picture 14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541405" y="1774039"/>
            <a:ext cx="149058" cy="90546"/>
          </a:xfrm>
          <a:prstGeom prst="rect">
            <a:avLst/>
          </a:prstGeom>
        </p:spPr>
      </p:pic>
      <p:grpSp>
        <p:nvGrpSpPr>
          <p:cNvPr id="112" name="group 112"/>
          <p:cNvGrpSpPr/>
          <p:nvPr/>
        </p:nvGrpSpPr>
        <p:grpSpPr>
          <a:xfrm rot="21600000">
            <a:off x="4662434" y="1347252"/>
            <a:ext cx="139533" cy="517333"/>
            <a:chExt cx="139533" cy="517333"/>
          </a:xfrm>
        </p:grpSpPr>
        <p:sp>
          <p:nvSpPr>
            <p:cNvPr id="1418" name="path"/>
            <p:cNvSpPr/>
            <p:nvPr/>
          </p:nvSpPr>
          <p:spPr>
            <a:xfrm>
              <a:off x="0" y="40362"/>
              <a:ext cx="139533" cy="476971"/>
            </a:xfrm>
            <a:custGeom>
              <a:rect l="0" t="0" r="0" b="0"/>
              <a:pathLst>
                <a:path w="219" h="751">
                  <a:moveTo>
                    <a:pt x="0" y="0"/>
                  </a:moveTo>
                  <a:lnTo>
                    <a:pt x="219" y="0"/>
                  </a:lnTo>
                  <a:lnTo>
                    <a:pt x="219" y="751"/>
                  </a:lnTo>
                  <a:lnTo>
                    <a:pt x="0" y="7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0" name="path"/>
            <p:cNvSpPr/>
            <p:nvPr/>
          </p:nvSpPr>
          <p:spPr>
            <a:xfrm>
              <a:off x="20554" y="0"/>
              <a:ext cx="98425" cy="98425"/>
            </a:xfrm>
            <a:custGeom>
              <a:rect l="0" t="0" r="0" b="0"/>
              <a:pathLst>
                <a:path w="155" h="155">
                  <a:moveTo>
                    <a:pt x="147" y="77"/>
                  </a:moveTo>
                  <a:lnTo>
                    <a:pt x="141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1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422" name="picture 14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4657671" y="1382852"/>
            <a:ext cx="1265325" cy="481733"/>
          </a:xfrm>
          <a:prstGeom prst="rect">
            <a:avLst/>
          </a:prstGeom>
        </p:spPr>
      </p:pic>
      <p:sp>
        <p:nvSpPr>
          <p:cNvPr id="1424" name="rect"/>
          <p:cNvSpPr/>
          <p:nvPr/>
        </p:nvSpPr>
        <p:spPr>
          <a:xfrm>
            <a:off x="6336834" y="1817152"/>
            <a:ext cx="139533" cy="47433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26" name="picture 142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332072" y="1812390"/>
            <a:ext cx="149058" cy="52195"/>
          </a:xfrm>
          <a:prstGeom prst="rect">
            <a:avLst/>
          </a:prstGeom>
        </p:spPr>
      </p:pic>
      <p:sp>
        <p:nvSpPr>
          <p:cNvPr id="1428" name="rect"/>
          <p:cNvSpPr/>
          <p:nvPr/>
        </p:nvSpPr>
        <p:spPr>
          <a:xfrm>
            <a:off x="7453102" y="1594892"/>
            <a:ext cx="139532" cy="269693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30" name="picture 143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7448339" y="1590129"/>
            <a:ext cx="149057" cy="274456"/>
          </a:xfrm>
          <a:prstGeom prst="rect">
            <a:avLst/>
          </a:prstGeom>
        </p:spPr>
      </p:pic>
      <p:sp>
        <p:nvSpPr>
          <p:cNvPr id="1432" name="rect"/>
          <p:cNvSpPr/>
          <p:nvPr/>
        </p:nvSpPr>
        <p:spPr>
          <a:xfrm>
            <a:off x="4104301" y="1543344"/>
            <a:ext cx="139533" cy="321241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34" name="picture 1434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4099538" y="1538581"/>
            <a:ext cx="149058" cy="326004"/>
          </a:xfrm>
          <a:prstGeom prst="rect">
            <a:avLst/>
          </a:prstGeom>
        </p:spPr>
      </p:pic>
      <p:sp>
        <p:nvSpPr>
          <p:cNvPr id="1436" name="rect"/>
          <p:cNvSpPr/>
          <p:nvPr/>
        </p:nvSpPr>
        <p:spPr>
          <a:xfrm>
            <a:off x="1313633" y="1650632"/>
            <a:ext cx="139533" cy="213953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38" name="rect"/>
          <p:cNvSpPr/>
          <p:nvPr/>
        </p:nvSpPr>
        <p:spPr>
          <a:xfrm>
            <a:off x="2988034" y="1651718"/>
            <a:ext cx="139533" cy="212867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40" name="picture 144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1308871" y="1645869"/>
            <a:ext cx="149058" cy="218716"/>
          </a:xfrm>
          <a:prstGeom prst="rect">
            <a:avLst/>
          </a:prstGeom>
        </p:spPr>
      </p:pic>
      <p:pic>
        <p:nvPicPr>
          <p:cNvPr id="1442" name="picture 1442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2983271" y="1646956"/>
            <a:ext cx="149058" cy="217629"/>
          </a:xfrm>
          <a:prstGeom prst="rect">
            <a:avLst/>
          </a:prstGeom>
        </p:spPr>
      </p:pic>
      <p:sp>
        <p:nvSpPr>
          <p:cNvPr id="1444" name="rect"/>
          <p:cNvSpPr/>
          <p:nvPr/>
        </p:nvSpPr>
        <p:spPr>
          <a:xfrm>
            <a:off x="2429900" y="1575329"/>
            <a:ext cx="139533" cy="289256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46" name="picture 1446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2425138" y="1570566"/>
            <a:ext cx="149058" cy="294019"/>
          </a:xfrm>
          <a:prstGeom prst="rect">
            <a:avLst/>
          </a:prstGeom>
        </p:spPr>
      </p:pic>
      <p:sp>
        <p:nvSpPr>
          <p:cNvPr id="1448" name="rect"/>
          <p:cNvSpPr/>
          <p:nvPr/>
        </p:nvSpPr>
        <p:spPr>
          <a:xfrm>
            <a:off x="6894968" y="1808923"/>
            <a:ext cx="139533" cy="55662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50" name="picture 1450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6890205" y="1804160"/>
            <a:ext cx="149058" cy="60424"/>
          </a:xfrm>
          <a:prstGeom prst="rect">
            <a:avLst/>
          </a:prstGeom>
        </p:spPr>
      </p:pic>
      <p:sp>
        <p:nvSpPr>
          <p:cNvPr id="1452" name="path"/>
          <p:cNvSpPr/>
          <p:nvPr/>
        </p:nvSpPr>
        <p:spPr>
          <a:xfrm>
            <a:off x="7628851" y="966663"/>
            <a:ext cx="458258" cy="241909"/>
          </a:xfrm>
          <a:custGeom>
            <a:rect l="0" t="0" r="0" b="0"/>
            <a:pathLst>
              <a:path w="721" h="380">
                <a:moveTo>
                  <a:pt x="8" y="360"/>
                </a:moveTo>
                <a:lnTo>
                  <a:pt x="96" y="322"/>
                </a:lnTo>
                <a:lnTo>
                  <a:pt x="184" y="281"/>
                </a:lnTo>
                <a:lnTo>
                  <a:pt x="272" y="238"/>
                </a:lnTo>
                <a:lnTo>
                  <a:pt x="360" y="194"/>
                </a:lnTo>
                <a:lnTo>
                  <a:pt x="448" y="149"/>
                </a:lnTo>
                <a:lnTo>
                  <a:pt x="536" y="105"/>
                </a:lnTo>
                <a:lnTo>
                  <a:pt x="624" y="61"/>
                </a:lnTo>
                <a:lnTo>
                  <a:pt x="712" y="20"/>
                </a:lnTo>
              </a:path>
            </a:pathLst>
          </a:custGeom>
          <a:noFill/>
          <a:ln w="2857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14" name="group 114"/>
          <p:cNvGrpSpPr/>
          <p:nvPr/>
        </p:nvGrpSpPr>
        <p:grpSpPr>
          <a:xfrm rot="21600000">
            <a:off x="8011235" y="930368"/>
            <a:ext cx="139534" cy="934217"/>
            <a:chExt cx="139534" cy="934217"/>
          </a:xfrm>
        </p:grpSpPr>
        <p:sp>
          <p:nvSpPr>
            <p:cNvPr id="1454" name="path"/>
            <p:cNvSpPr/>
            <p:nvPr/>
          </p:nvSpPr>
          <p:spPr>
            <a:xfrm>
              <a:off x="0" y="69163"/>
              <a:ext cx="139534" cy="865053"/>
            </a:xfrm>
            <a:custGeom>
              <a:rect l="0" t="0" r="0" b="0"/>
              <a:pathLst>
                <a:path w="219" h="1362">
                  <a:moveTo>
                    <a:pt x="0" y="0"/>
                  </a:moveTo>
                  <a:lnTo>
                    <a:pt x="219" y="0"/>
                  </a:lnTo>
                  <a:lnTo>
                    <a:pt x="219" y="1362"/>
                  </a:lnTo>
                  <a:lnTo>
                    <a:pt x="0" y="136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6" name="path"/>
            <p:cNvSpPr/>
            <p:nvPr/>
          </p:nvSpPr>
          <p:spPr>
            <a:xfrm>
              <a:off x="20554" y="0"/>
              <a:ext cx="98425" cy="98425"/>
            </a:xfrm>
            <a:custGeom>
              <a:rect l="0" t="0" r="0" b="0"/>
              <a:pathLst>
                <a:path w="155" h="155">
                  <a:moveTo>
                    <a:pt x="147" y="77"/>
                  </a:moveTo>
                  <a:lnTo>
                    <a:pt x="142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2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458" name="picture 1458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1097983" y="926651"/>
            <a:ext cx="7268435" cy="944284"/>
          </a:xfrm>
          <a:prstGeom prst="rect">
            <a:avLst/>
          </a:prstGeom>
        </p:spPr>
      </p:pic>
      <p:graphicFrame>
        <p:nvGraphicFramePr>
          <p:cNvPr id="1460" name="table 1460"/>
          <p:cNvGraphicFramePr>
            <a:graphicFrameLocks noGrp="1"/>
          </p:cNvGraphicFramePr>
          <p:nvPr/>
        </p:nvGraphicFramePr>
        <p:xfrm>
          <a:off x="363288" y="3038333"/>
          <a:ext cx="8402954" cy="588644"/>
        </p:xfrm>
        <a:graphic>
          <a:graphicData uri="http://schemas.openxmlformats.org/drawingml/2006/table">
            <a:tbl>
              <a:tblPr/>
              <a:tblGrid>
                <a:gridCol w="934719"/>
                <a:gridCol w="933450"/>
                <a:gridCol w="933450"/>
                <a:gridCol w="932814"/>
                <a:gridCol w="933450"/>
                <a:gridCol w="933450"/>
                <a:gridCol w="933450"/>
                <a:gridCol w="932814"/>
                <a:gridCol w="935355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362584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户型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24384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建筑面积</a:t>
                      </a:r>
                      <a:endParaRPr lang="KaiTi" altLang="KaiTi" sz="900"/>
                    </a:p>
                    <a:p>
                      <a:pPr marL="387984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(m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4351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累计成交套数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14351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累计成交面积</a:t>
                      </a:r>
                      <a:endParaRPr lang="KaiTi" altLang="KaiTi" sz="900"/>
                    </a:p>
                    <a:p>
                      <a:pPr marL="387350" algn="l" rtl="0" eaLnBrk="0">
                        <a:lnSpc>
                          <a:spcPct val="91000"/>
                        </a:lnSpc>
                        <a:spcBef>
                          <a:spcPts val="9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(m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301625" indent="-114300" algn="l" rtl="0" eaLnBrk="0">
                        <a:lnSpc>
                          <a:spcPct val="91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平均成交价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2763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2023成交套数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1270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2023成交面积</a:t>
                      </a:r>
                      <a:endParaRPr lang="KaiTi" altLang="KaiTi" sz="900"/>
                    </a:p>
                    <a:p>
                      <a:pPr marL="387984" algn="l" rtl="0" eaLnBrk="0">
                        <a:lnSpc>
                          <a:spcPct val="91000"/>
                        </a:lnSpc>
                        <a:spcBef>
                          <a:spcPts val="9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(m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301625" indent="-117475" algn="l" rtl="0" eaLnBrk="0">
                        <a:lnSpc>
                          <a:spcPct val="91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2023成交价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9906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2023.12成交价</a:t>
                      </a:r>
                      <a:endParaRPr lang="KaiTi" altLang="KaiTi" sz="900"/>
                    </a:p>
                    <a:p>
                      <a:pPr marL="302259" algn="l" rtl="0" eaLnBrk="0">
                        <a:lnSpc>
                          <a:spcPct val="81000"/>
                        </a:lnSpc>
                        <a:spcBef>
                          <a:spcPts val="7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360045" algn="l" rtl="0" eaLnBrk="0">
                        <a:lnSpc>
                          <a:spcPct val="87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其他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298450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80-180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84175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863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26390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83087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54329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5601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85445" algn="l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354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28295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34593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53695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5524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54329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5920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4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0000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合计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440690" algn="l" rtl="0" eaLnBrk="0">
                        <a:lnSpc>
                          <a:spcPts val="548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84175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863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26390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83087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35432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5601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85445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354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28295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34593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53695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5524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54329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5920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462" name="textbox 1462"/>
          <p:cNvSpPr/>
          <p:nvPr/>
        </p:nvSpPr>
        <p:spPr>
          <a:xfrm>
            <a:off x="-12700" y="-12700"/>
            <a:ext cx="5952490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住宅市场|重点项目-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成交情况</a:t>
            </a:r>
            <a:endParaRPr lang="KaiTi" altLang="KaiTi" sz="18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8682"/>
              </a:lnSpc>
            </a:pPr>
            <a:endParaRPr lang="Arial" altLang="Arial" sz="100"/>
          </a:p>
          <a:p>
            <a:pPr algn="r" rtl="0" eaLnBrk="0">
              <a:lnSpc>
                <a:spcPts val="1561"/>
              </a:lnSpc>
            </a:pPr>
            <a:r>
              <a:rPr sz="1300" kern="0" spc="10" baseline="-2532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m</a:t>
            </a:r>
            <a:r>
              <a:rPr sz="1300" kern="0" spc="10" baseline="-25327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2022年12月-2023年12月领地城成交量价走势</a:t>
            </a:r>
            <a:endParaRPr lang="KaiTi" altLang="KaiTi" sz="1100"/>
          </a:p>
        </p:txBody>
      </p:sp>
      <p:pic>
        <p:nvPicPr>
          <p:cNvPr id="1464" name="picture 1464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466" name="textbox 1466"/>
          <p:cNvSpPr/>
          <p:nvPr/>
        </p:nvSpPr>
        <p:spPr>
          <a:xfrm>
            <a:off x="612678" y="888097"/>
            <a:ext cx="478155" cy="147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19379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12000</a:t>
            </a:r>
            <a:endParaRPr lang="KaiTi" altLang="KaiTi" sz="900"/>
          </a:p>
          <a:p>
            <a:pPr marL="119379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10000</a:t>
            </a:r>
            <a:endParaRPr lang="KaiTi" altLang="KaiTi" sz="900"/>
          </a:p>
          <a:p>
            <a:pPr marL="165735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8000</a:t>
            </a:r>
            <a:endParaRPr lang="KaiTi" altLang="KaiTi" sz="900"/>
          </a:p>
          <a:p>
            <a:pPr marL="167004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6000</a:t>
            </a:r>
            <a:endParaRPr lang="KaiTi" altLang="KaiTi" sz="900"/>
          </a:p>
          <a:p>
            <a:pPr marL="164464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4000</a:t>
            </a:r>
            <a:endParaRPr lang="KaiTi" altLang="KaiTi" sz="900"/>
          </a:p>
          <a:p>
            <a:pPr marL="166370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marL="340995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12700" algn="l" rtl="0" eaLnBrk="0">
              <a:lnSpc>
                <a:spcPct val="109000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成交面积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成交价格</a:t>
            </a:r>
            <a:endParaRPr lang="KaiTi" altLang="KaiTi" sz="900"/>
          </a:p>
        </p:txBody>
      </p:sp>
      <p:sp>
        <p:nvSpPr>
          <p:cNvPr id="1468" name="textbox 1468"/>
          <p:cNvSpPr/>
          <p:nvPr/>
        </p:nvSpPr>
        <p:spPr>
          <a:xfrm>
            <a:off x="8438391" y="655509"/>
            <a:ext cx="281940" cy="1298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29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  <a:p>
            <a:pPr marL="25400" algn="l" rtl="0" eaLnBrk="0">
              <a:lnSpc>
                <a:spcPct val="79000"/>
              </a:lnSpc>
              <a:spcBef>
                <a:spcPts val="706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6000</a:t>
            </a:r>
            <a:endParaRPr lang="KaiTi" altLang="KaiTi" sz="900"/>
          </a:p>
          <a:p>
            <a:pPr marL="22859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5800</a:t>
            </a:r>
            <a:endParaRPr lang="KaiTi" altLang="KaiTi" sz="900"/>
          </a:p>
          <a:p>
            <a:pPr marL="22859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5600</a:t>
            </a:r>
            <a:endParaRPr lang="KaiTi" altLang="KaiTi" sz="900"/>
          </a:p>
          <a:p>
            <a:pPr marL="22859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5400</a:t>
            </a:r>
            <a:endParaRPr lang="KaiTi" altLang="KaiTi" sz="900"/>
          </a:p>
          <a:p>
            <a:pPr marL="22859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5200</a:t>
            </a:r>
            <a:endParaRPr lang="KaiTi" altLang="KaiTi" sz="900"/>
          </a:p>
          <a:p>
            <a:pPr marL="22859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5000</a:t>
            </a:r>
            <a:endParaRPr lang="KaiTi" altLang="KaiTi" sz="900"/>
          </a:p>
          <a:p>
            <a:pPr marL="22225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4800</a:t>
            </a:r>
            <a:endParaRPr lang="KaiTi" altLang="KaiTi" sz="900"/>
          </a:p>
          <a:p>
            <a:pPr marL="22225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4600</a:t>
            </a:r>
            <a:endParaRPr lang="KaiTi" altLang="KaiTi" sz="900"/>
          </a:p>
          <a:p>
            <a:pPr marL="22225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4400</a:t>
            </a:r>
            <a:endParaRPr lang="KaiTi" altLang="KaiTi" sz="900"/>
          </a:p>
        </p:txBody>
      </p:sp>
      <p:sp>
        <p:nvSpPr>
          <p:cNvPr id="1470" name="textbox 1470"/>
          <p:cNvSpPr/>
          <p:nvPr/>
        </p:nvSpPr>
        <p:spPr>
          <a:xfrm>
            <a:off x="3854282" y="2835909"/>
            <a:ext cx="1422400" cy="1898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10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领地城分户型成交情况</a:t>
            </a:r>
            <a:endParaRPr lang="KaiTi" altLang="KaiTi" sz="1100"/>
          </a:p>
        </p:txBody>
      </p:sp>
      <p:sp>
        <p:nvSpPr>
          <p:cNvPr id="1472" name="path"/>
          <p:cNvSpPr/>
          <p:nvPr/>
        </p:nvSpPr>
        <p:spPr>
          <a:xfrm>
            <a:off x="2327600" y="1173514"/>
            <a:ext cx="846982" cy="234313"/>
          </a:xfrm>
          <a:custGeom>
            <a:rect l="0" t="0" r="0" b="0"/>
            <a:pathLst>
              <a:path w="1333" h="368">
                <a:moveTo>
                  <a:pt x="7" y="287"/>
                </a:moveTo>
                <a:lnTo>
                  <a:pt x="95" y="317"/>
                </a:lnTo>
                <a:lnTo>
                  <a:pt x="183" y="337"/>
                </a:lnTo>
                <a:lnTo>
                  <a:pt x="270" y="346"/>
                </a:lnTo>
                <a:lnTo>
                  <a:pt x="358" y="342"/>
                </a:lnTo>
                <a:lnTo>
                  <a:pt x="446" y="329"/>
                </a:lnTo>
                <a:lnTo>
                  <a:pt x="534" y="308"/>
                </a:lnTo>
                <a:lnTo>
                  <a:pt x="622" y="281"/>
                </a:lnTo>
                <a:lnTo>
                  <a:pt x="710" y="250"/>
                </a:lnTo>
                <a:lnTo>
                  <a:pt x="798" y="215"/>
                </a:lnTo>
                <a:lnTo>
                  <a:pt x="886" y="180"/>
                </a:lnTo>
                <a:lnTo>
                  <a:pt x="974" y="145"/>
                </a:lnTo>
                <a:lnTo>
                  <a:pt x="1062" y="113"/>
                </a:lnTo>
                <a:lnTo>
                  <a:pt x="1149" y="84"/>
                </a:lnTo>
                <a:lnTo>
                  <a:pt x="1237" y="54"/>
                </a:lnTo>
                <a:lnTo>
                  <a:pt x="1325" y="20"/>
                </a:lnTo>
              </a:path>
            </a:pathLst>
          </a:custGeom>
          <a:noFill/>
          <a:ln w="2857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74" name="textbox 1474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1476" name="textbox 1476"/>
          <p:cNvSpPr/>
          <p:nvPr/>
        </p:nvSpPr>
        <p:spPr>
          <a:xfrm>
            <a:off x="3765077" y="2477363"/>
            <a:ext cx="1595119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27"/>
              </a:lnSpc>
            </a:pPr>
            <a:endParaRPr lang="Arial" altLang="Arial" sz="100"/>
          </a:p>
          <a:p>
            <a:pPr marL="269875" algn="l" rtl="0" eaLnBrk="0">
              <a:lnSpc>
                <a:spcPct val="99000"/>
              </a:lnSpc>
              <a:tabLst>
                <a:tab pos="300354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成交面积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成交价格</a:t>
            </a:r>
            <a:endParaRPr lang="KaiTi" altLang="KaiTi" sz="900"/>
          </a:p>
        </p:txBody>
      </p:sp>
      <p:grpSp>
        <p:nvGrpSpPr>
          <p:cNvPr id="116" name="group 116"/>
          <p:cNvGrpSpPr/>
          <p:nvPr/>
        </p:nvGrpSpPr>
        <p:grpSpPr>
          <a:xfrm rot="21600000">
            <a:off x="4616358" y="2508792"/>
            <a:ext cx="247650" cy="60325"/>
            <a:chExt cx="247650" cy="60325"/>
          </a:xfrm>
        </p:grpSpPr>
        <p:sp>
          <p:nvSpPr>
            <p:cNvPr id="1478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0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82" name="path"/>
          <p:cNvSpPr/>
          <p:nvPr/>
        </p:nvSpPr>
        <p:spPr>
          <a:xfrm>
            <a:off x="3777777" y="2503332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4" name="path"/>
          <p:cNvSpPr/>
          <p:nvPr/>
        </p:nvSpPr>
        <p:spPr>
          <a:xfrm>
            <a:off x="6847962" y="1182123"/>
            <a:ext cx="791691" cy="191160"/>
          </a:xfrm>
          <a:custGeom>
            <a:rect l="0" t="0" r="0" b="0"/>
            <a:pathLst>
              <a:path w="1246" h="301">
                <a:moveTo>
                  <a:pt x="8" y="280"/>
                </a:moveTo>
                <a:lnTo>
                  <a:pt x="95" y="246"/>
                </a:lnTo>
                <a:lnTo>
                  <a:pt x="183" y="219"/>
                </a:lnTo>
                <a:lnTo>
                  <a:pt x="271" y="199"/>
                </a:lnTo>
                <a:lnTo>
                  <a:pt x="359" y="184"/>
                </a:lnTo>
                <a:lnTo>
                  <a:pt x="447" y="173"/>
                </a:lnTo>
                <a:lnTo>
                  <a:pt x="535" y="165"/>
                </a:lnTo>
                <a:lnTo>
                  <a:pt x="623" y="157"/>
                </a:lnTo>
                <a:lnTo>
                  <a:pt x="711" y="149"/>
                </a:lnTo>
                <a:lnTo>
                  <a:pt x="799" y="138"/>
                </a:lnTo>
                <a:lnTo>
                  <a:pt x="887" y="125"/>
                </a:lnTo>
                <a:lnTo>
                  <a:pt x="974" y="108"/>
                </a:lnTo>
                <a:lnTo>
                  <a:pt x="1062" y="84"/>
                </a:lnTo>
                <a:lnTo>
                  <a:pt x="1150" y="55"/>
                </a:lnTo>
                <a:lnTo>
                  <a:pt x="1238" y="20"/>
                </a:lnTo>
              </a:path>
            </a:pathLst>
          </a:custGeom>
          <a:noFill/>
          <a:ln w="2857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18" name="group 118"/>
          <p:cNvGrpSpPr/>
          <p:nvPr/>
        </p:nvGrpSpPr>
        <p:grpSpPr>
          <a:xfrm rot="21600000">
            <a:off x="3721797" y="1074208"/>
            <a:ext cx="501482" cy="293449"/>
            <a:chExt cx="501482" cy="293449"/>
          </a:xfrm>
        </p:grpSpPr>
        <p:sp>
          <p:nvSpPr>
            <p:cNvPr id="1486" name="path"/>
            <p:cNvSpPr/>
            <p:nvPr/>
          </p:nvSpPr>
          <p:spPr>
            <a:xfrm>
              <a:off x="0" y="0"/>
              <a:ext cx="402585" cy="236685"/>
            </a:xfrm>
            <a:custGeom>
              <a:rect l="0" t="0" r="0" b="0"/>
              <a:pathLst>
                <a:path w="633" h="372">
                  <a:moveTo>
                    <a:pt x="9" y="20"/>
                  </a:moveTo>
                  <a:lnTo>
                    <a:pt x="96" y="59"/>
                  </a:lnTo>
                  <a:lnTo>
                    <a:pt x="184" y="105"/>
                  </a:lnTo>
                  <a:lnTo>
                    <a:pt x="272" y="156"/>
                  </a:lnTo>
                  <a:lnTo>
                    <a:pt x="360" y="210"/>
                  </a:lnTo>
                  <a:lnTo>
                    <a:pt x="448" y="262"/>
                  </a:lnTo>
                  <a:lnTo>
                    <a:pt x="536" y="310"/>
                  </a:lnTo>
                  <a:lnTo>
                    <a:pt x="624" y="352"/>
                  </a:lnTo>
                </a:path>
              </a:pathLst>
            </a:custGeom>
            <a:noFill/>
            <a:ln w="2857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8" name="path"/>
            <p:cNvSpPr/>
            <p:nvPr/>
          </p:nvSpPr>
          <p:spPr>
            <a:xfrm>
              <a:off x="403057" y="195024"/>
              <a:ext cx="98425" cy="98425"/>
            </a:xfrm>
            <a:custGeom>
              <a:rect l="0" t="0" r="0" b="0"/>
              <a:pathLst>
                <a:path w="155" h="155">
                  <a:moveTo>
                    <a:pt x="147" y="77"/>
                  </a:moveTo>
                  <a:lnTo>
                    <a:pt x="141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3" y="104"/>
                  </a:lnTo>
                  <a:lnTo>
                    <a:pt x="7" y="77"/>
                  </a:lnTo>
                  <a:lnTo>
                    <a:pt x="13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1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90" name="textbox 1490"/>
          <p:cNvSpPr/>
          <p:nvPr/>
        </p:nvSpPr>
        <p:spPr>
          <a:xfrm>
            <a:off x="7932145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11143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5920</a:t>
            </a:r>
            <a:endParaRPr lang="KaiTi" altLang="KaiTi" sz="900"/>
          </a:p>
        </p:txBody>
      </p:sp>
      <p:sp>
        <p:nvSpPr>
          <p:cNvPr id="1492" name="textbox 1492"/>
          <p:cNvSpPr/>
          <p:nvPr/>
        </p:nvSpPr>
        <p:spPr>
          <a:xfrm>
            <a:off x="7374011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  <a:p>
            <a:pPr marL="38734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3474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5480</a:t>
            </a:r>
            <a:endParaRPr lang="KaiTi" altLang="KaiTi" sz="900"/>
          </a:p>
        </p:txBody>
      </p:sp>
      <p:sp>
        <p:nvSpPr>
          <p:cNvPr id="1494" name="textbox 1494"/>
          <p:cNvSpPr/>
          <p:nvPr/>
        </p:nvSpPr>
        <p:spPr>
          <a:xfrm>
            <a:off x="4583344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  <a:p>
            <a:pPr marL="38100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6144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5204</a:t>
            </a:r>
            <a:endParaRPr lang="KaiTi" altLang="KaiTi" sz="900"/>
          </a:p>
        </p:txBody>
      </p:sp>
      <p:sp>
        <p:nvSpPr>
          <p:cNvPr id="1496" name="textbox 1496"/>
          <p:cNvSpPr/>
          <p:nvPr/>
        </p:nvSpPr>
        <p:spPr>
          <a:xfrm>
            <a:off x="2350811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  <a:p>
            <a:pPr marL="38734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3726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5209</a:t>
            </a:r>
            <a:endParaRPr lang="KaiTi" altLang="KaiTi" sz="900"/>
          </a:p>
        </p:txBody>
      </p:sp>
      <p:sp>
        <p:nvSpPr>
          <p:cNvPr id="1498" name="textbox 1498"/>
          <p:cNvSpPr/>
          <p:nvPr/>
        </p:nvSpPr>
        <p:spPr>
          <a:xfrm>
            <a:off x="6815878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  <a:p>
            <a:pPr marL="71119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717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5333</a:t>
            </a:r>
            <a:endParaRPr lang="KaiTi" altLang="KaiTi" sz="900"/>
          </a:p>
        </p:txBody>
      </p:sp>
      <p:sp>
        <p:nvSpPr>
          <p:cNvPr id="1500" name="textbox 1500"/>
          <p:cNvSpPr/>
          <p:nvPr/>
        </p:nvSpPr>
        <p:spPr>
          <a:xfrm>
            <a:off x="5699611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  <a:p>
            <a:pPr marL="76200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190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5266</a:t>
            </a:r>
            <a:endParaRPr lang="KaiTi" altLang="KaiTi" sz="900"/>
          </a:p>
        </p:txBody>
      </p:sp>
      <p:sp>
        <p:nvSpPr>
          <p:cNvPr id="1502" name="textbox 1502"/>
          <p:cNvSpPr/>
          <p:nvPr/>
        </p:nvSpPr>
        <p:spPr>
          <a:xfrm>
            <a:off x="5141478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  <a:p>
            <a:pPr marL="76200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101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5219</a:t>
            </a:r>
            <a:endParaRPr lang="KaiTi" altLang="KaiTi" sz="900"/>
          </a:p>
        </p:txBody>
      </p:sp>
      <p:sp>
        <p:nvSpPr>
          <p:cNvPr id="1504" name="textbox 1504"/>
          <p:cNvSpPr/>
          <p:nvPr/>
        </p:nvSpPr>
        <p:spPr>
          <a:xfrm>
            <a:off x="4025210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  <a:p>
            <a:pPr marL="35559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4138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5338</a:t>
            </a:r>
            <a:endParaRPr lang="KaiTi" altLang="KaiTi" sz="900"/>
          </a:p>
        </p:txBody>
      </p:sp>
      <p:sp>
        <p:nvSpPr>
          <p:cNvPr id="1506" name="textbox 1506"/>
          <p:cNvSpPr/>
          <p:nvPr/>
        </p:nvSpPr>
        <p:spPr>
          <a:xfrm>
            <a:off x="3467077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  <a:p>
            <a:pPr marL="44450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1105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5782</a:t>
            </a:r>
            <a:endParaRPr lang="KaiTi" altLang="KaiTi" sz="900"/>
          </a:p>
        </p:txBody>
      </p:sp>
      <p:sp>
        <p:nvSpPr>
          <p:cNvPr id="1508" name="textbox 1508"/>
          <p:cNvSpPr/>
          <p:nvPr/>
        </p:nvSpPr>
        <p:spPr>
          <a:xfrm>
            <a:off x="1234543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69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  <a:p>
            <a:pPr marL="38100" algn="l" rtl="0" eaLnBrk="0">
              <a:lnSpc>
                <a:spcPct val="79000"/>
              </a:lnSpc>
              <a:spcBef>
                <a:spcPts val="436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2756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5425</a:t>
            </a:r>
            <a:endParaRPr lang="KaiTi" altLang="KaiTi" sz="900"/>
          </a:p>
        </p:txBody>
      </p:sp>
      <p:sp>
        <p:nvSpPr>
          <p:cNvPr id="1510" name="textbox 1510"/>
          <p:cNvSpPr/>
          <p:nvPr/>
        </p:nvSpPr>
        <p:spPr>
          <a:xfrm>
            <a:off x="1792677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  <a:p>
            <a:pPr marL="67944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501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5529</a:t>
            </a:r>
            <a:endParaRPr lang="KaiTi" altLang="KaiTi" sz="900"/>
          </a:p>
        </p:txBody>
      </p:sp>
      <p:sp>
        <p:nvSpPr>
          <p:cNvPr id="1512" name="textbox 1512"/>
          <p:cNvSpPr/>
          <p:nvPr/>
        </p:nvSpPr>
        <p:spPr>
          <a:xfrm>
            <a:off x="2908944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  <a:p>
            <a:pPr marL="38100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2742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6194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5495</a:t>
            </a:r>
            <a:endParaRPr lang="KaiTi" altLang="KaiTi" sz="900"/>
          </a:p>
        </p:txBody>
      </p:sp>
      <p:sp>
        <p:nvSpPr>
          <p:cNvPr id="1514" name="textbox 1514"/>
          <p:cNvSpPr/>
          <p:nvPr/>
        </p:nvSpPr>
        <p:spPr>
          <a:xfrm>
            <a:off x="6257745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  <a:p>
            <a:pPr marL="69850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611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35559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4988</a:t>
            </a:r>
            <a:endParaRPr lang="KaiTi" altLang="KaiTi" sz="900"/>
          </a:p>
        </p:txBody>
      </p:sp>
      <p:sp>
        <p:nvSpPr>
          <p:cNvPr id="1516" name="path"/>
          <p:cNvSpPr/>
          <p:nvPr/>
        </p:nvSpPr>
        <p:spPr>
          <a:xfrm>
            <a:off x="1381580" y="1189006"/>
            <a:ext cx="732582" cy="92954"/>
          </a:xfrm>
          <a:custGeom>
            <a:rect l="0" t="0" r="0" b="0"/>
            <a:pathLst>
              <a:path w="1153" h="146">
                <a:moveTo>
                  <a:pt x="2" y="124"/>
                </a:moveTo>
                <a:lnTo>
                  <a:pt x="90" y="112"/>
                </a:lnTo>
                <a:lnTo>
                  <a:pt x="178" y="98"/>
                </a:lnTo>
                <a:lnTo>
                  <a:pt x="266" y="83"/>
                </a:lnTo>
                <a:lnTo>
                  <a:pt x="354" y="67"/>
                </a:lnTo>
                <a:lnTo>
                  <a:pt x="442" y="52"/>
                </a:lnTo>
                <a:lnTo>
                  <a:pt x="530" y="38"/>
                </a:lnTo>
                <a:lnTo>
                  <a:pt x="618" y="28"/>
                </a:lnTo>
                <a:lnTo>
                  <a:pt x="706" y="22"/>
                </a:lnTo>
                <a:lnTo>
                  <a:pt x="793" y="22"/>
                </a:lnTo>
                <a:lnTo>
                  <a:pt x="881" y="28"/>
                </a:lnTo>
                <a:lnTo>
                  <a:pt x="969" y="44"/>
                </a:lnTo>
                <a:lnTo>
                  <a:pt x="1057" y="71"/>
                </a:lnTo>
                <a:lnTo>
                  <a:pt x="1145" y="105"/>
                </a:lnTo>
              </a:path>
            </a:pathLst>
          </a:custGeom>
          <a:noFill/>
          <a:ln w="2857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18" name="path"/>
          <p:cNvSpPr/>
          <p:nvPr/>
        </p:nvSpPr>
        <p:spPr>
          <a:xfrm>
            <a:off x="6122218" y="1438880"/>
            <a:ext cx="512986" cy="97623"/>
          </a:xfrm>
          <a:custGeom>
            <a:rect l="0" t="0" r="0" b="0"/>
            <a:pathLst>
              <a:path w="805" h="153">
                <a:moveTo>
                  <a:pt x="8" y="20"/>
                </a:moveTo>
                <a:lnTo>
                  <a:pt x="96" y="56"/>
                </a:lnTo>
                <a:lnTo>
                  <a:pt x="184" y="87"/>
                </a:lnTo>
                <a:lnTo>
                  <a:pt x="272" y="112"/>
                </a:lnTo>
                <a:lnTo>
                  <a:pt x="359" y="127"/>
                </a:lnTo>
                <a:lnTo>
                  <a:pt x="447" y="131"/>
                </a:lnTo>
                <a:lnTo>
                  <a:pt x="535" y="121"/>
                </a:lnTo>
                <a:lnTo>
                  <a:pt x="623" y="101"/>
                </a:lnTo>
                <a:lnTo>
                  <a:pt x="711" y="72"/>
                </a:lnTo>
                <a:lnTo>
                  <a:pt x="799" y="37"/>
                </a:lnTo>
              </a:path>
            </a:pathLst>
          </a:custGeom>
          <a:noFill/>
          <a:ln w="2857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0" name="path"/>
          <p:cNvSpPr/>
          <p:nvPr/>
        </p:nvSpPr>
        <p:spPr>
          <a:xfrm>
            <a:off x="3275633" y="1045118"/>
            <a:ext cx="456296" cy="107904"/>
          </a:xfrm>
          <a:custGeom>
            <a:rect l="0" t="0" r="0" b="0"/>
            <a:pathLst>
              <a:path w="718" h="169">
                <a:moveTo>
                  <a:pt x="8" y="149"/>
                </a:moveTo>
                <a:lnTo>
                  <a:pt x="96" y="113"/>
                </a:lnTo>
                <a:lnTo>
                  <a:pt x="184" y="80"/>
                </a:lnTo>
                <a:lnTo>
                  <a:pt x="272" y="53"/>
                </a:lnTo>
                <a:lnTo>
                  <a:pt x="360" y="33"/>
                </a:lnTo>
                <a:lnTo>
                  <a:pt x="448" y="22"/>
                </a:lnTo>
                <a:lnTo>
                  <a:pt x="535" y="23"/>
                </a:lnTo>
                <a:lnTo>
                  <a:pt x="623" y="38"/>
                </a:lnTo>
                <a:lnTo>
                  <a:pt x="711" y="66"/>
                </a:lnTo>
              </a:path>
            </a:pathLst>
          </a:custGeom>
          <a:noFill/>
          <a:ln w="2857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2" name="path"/>
          <p:cNvSpPr/>
          <p:nvPr/>
        </p:nvSpPr>
        <p:spPr>
          <a:xfrm>
            <a:off x="6623975" y="1346883"/>
            <a:ext cx="234898" cy="128601"/>
          </a:xfrm>
          <a:custGeom>
            <a:rect l="0" t="0" r="0" b="0"/>
            <a:pathLst>
              <a:path w="369" h="201">
                <a:moveTo>
                  <a:pt x="9" y="182"/>
                </a:moveTo>
                <a:lnTo>
                  <a:pt x="97" y="142"/>
                </a:lnTo>
                <a:lnTo>
                  <a:pt x="185" y="100"/>
                </a:lnTo>
                <a:lnTo>
                  <a:pt x="272" y="59"/>
                </a:lnTo>
                <a:lnTo>
                  <a:pt x="360" y="20"/>
                </a:lnTo>
              </a:path>
            </a:pathLst>
          </a:custGeom>
          <a:noFill/>
          <a:ln w="2857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4" name="path"/>
          <p:cNvSpPr/>
          <p:nvPr/>
        </p:nvSpPr>
        <p:spPr>
          <a:xfrm>
            <a:off x="2103167" y="1243046"/>
            <a:ext cx="234550" cy="125959"/>
          </a:xfrm>
          <a:custGeom>
            <a:rect l="0" t="0" r="0" b="0"/>
            <a:pathLst>
              <a:path w="369" h="198">
                <a:moveTo>
                  <a:pt x="9" y="20"/>
                </a:moveTo>
                <a:lnTo>
                  <a:pt x="97" y="59"/>
                </a:lnTo>
                <a:lnTo>
                  <a:pt x="184" y="100"/>
                </a:lnTo>
                <a:lnTo>
                  <a:pt x="272" y="140"/>
                </a:lnTo>
                <a:lnTo>
                  <a:pt x="360" y="177"/>
                </a:lnTo>
              </a:path>
            </a:pathLst>
          </a:custGeom>
          <a:noFill/>
          <a:ln w="2857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6" name="path"/>
          <p:cNvSpPr/>
          <p:nvPr/>
        </p:nvSpPr>
        <p:spPr>
          <a:xfrm>
            <a:off x="1334188" y="1218577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28" name="path"/>
          <p:cNvSpPr/>
          <p:nvPr/>
        </p:nvSpPr>
        <p:spPr>
          <a:xfrm>
            <a:off x="5241122" y="1338518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30" name="path"/>
          <p:cNvSpPr/>
          <p:nvPr/>
        </p:nvSpPr>
        <p:spPr>
          <a:xfrm>
            <a:off x="3566722" y="1010717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32" name="path"/>
          <p:cNvSpPr/>
          <p:nvPr/>
        </p:nvSpPr>
        <p:spPr>
          <a:xfrm>
            <a:off x="3008588" y="1177820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34" name="path"/>
          <p:cNvSpPr/>
          <p:nvPr/>
        </p:nvSpPr>
        <p:spPr>
          <a:xfrm>
            <a:off x="1892321" y="1158024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36" name="path"/>
          <p:cNvSpPr/>
          <p:nvPr/>
        </p:nvSpPr>
        <p:spPr>
          <a:xfrm>
            <a:off x="6915523" y="127214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2" y="104"/>
                </a:lnTo>
                <a:lnTo>
                  <a:pt x="7" y="77"/>
                </a:lnTo>
                <a:lnTo>
                  <a:pt x="12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38" name="path"/>
          <p:cNvSpPr/>
          <p:nvPr/>
        </p:nvSpPr>
        <p:spPr>
          <a:xfrm>
            <a:off x="7473655" y="118655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2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2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0" name="path"/>
          <p:cNvSpPr/>
          <p:nvPr/>
        </p:nvSpPr>
        <p:spPr>
          <a:xfrm>
            <a:off x="6357389" y="1473015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2" name="path"/>
          <p:cNvSpPr/>
          <p:nvPr/>
        </p:nvSpPr>
        <p:spPr>
          <a:xfrm>
            <a:off x="5799256" y="131115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4" name="path"/>
          <p:cNvSpPr/>
          <p:nvPr/>
        </p:nvSpPr>
        <p:spPr>
          <a:xfrm>
            <a:off x="2450455" y="1344340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6" name="path"/>
          <p:cNvSpPr/>
          <p:nvPr/>
        </p:nvSpPr>
        <p:spPr>
          <a:xfrm>
            <a:off x="3163923" y="1126655"/>
            <a:ext cx="122721" cy="73368"/>
          </a:xfrm>
          <a:custGeom>
            <a:rect l="0" t="0" r="0" b="0"/>
            <a:pathLst>
              <a:path w="193" h="115">
                <a:moveTo>
                  <a:pt x="8" y="94"/>
                </a:moveTo>
                <a:lnTo>
                  <a:pt x="96" y="58"/>
                </a:lnTo>
                <a:lnTo>
                  <a:pt x="184" y="20"/>
                </a:lnTo>
              </a:path>
            </a:pathLst>
          </a:custGeom>
          <a:noFill/>
          <a:ln w="2857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48" name="path"/>
          <p:cNvSpPr/>
          <p:nvPr/>
        </p:nvSpPr>
        <p:spPr>
          <a:xfrm>
            <a:off x="6066229" y="1415708"/>
            <a:ext cx="66797" cy="49622"/>
          </a:xfrm>
          <a:custGeom>
            <a:rect l="0" t="0" r="0" b="0"/>
            <a:pathLst>
              <a:path w="105" h="78">
                <a:moveTo>
                  <a:pt x="8" y="20"/>
                </a:moveTo>
                <a:lnTo>
                  <a:pt x="96" y="57"/>
                </a:lnTo>
              </a:path>
            </a:pathLst>
          </a:custGeom>
          <a:noFill/>
          <a:ln w="2857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50" name="picture 15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705600" y="2819399"/>
            <a:ext cx="1426539" cy="1835480"/>
          </a:xfrm>
          <a:prstGeom prst="rect">
            <a:avLst/>
          </a:prstGeom>
        </p:spPr>
      </p:pic>
      <p:pic>
        <p:nvPicPr>
          <p:cNvPr id="1552" name="picture 155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6705600" y="558799"/>
            <a:ext cx="1426539" cy="1835480"/>
          </a:xfrm>
          <a:prstGeom prst="rect">
            <a:avLst/>
          </a:prstGeom>
        </p:spPr>
      </p:pic>
      <p:pic>
        <p:nvPicPr>
          <p:cNvPr id="1554" name="picture 155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990600" y="2819399"/>
            <a:ext cx="1426538" cy="1835480"/>
          </a:xfrm>
          <a:prstGeom prst="rect">
            <a:avLst/>
          </a:prstGeom>
        </p:spPr>
      </p:pic>
      <p:pic>
        <p:nvPicPr>
          <p:cNvPr id="1556" name="picture 155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3848100" y="2819399"/>
            <a:ext cx="1426538" cy="1835480"/>
          </a:xfrm>
          <a:prstGeom prst="rect">
            <a:avLst/>
          </a:prstGeom>
        </p:spPr>
      </p:pic>
      <p:pic>
        <p:nvPicPr>
          <p:cNvPr id="1558" name="picture 155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990600" y="558799"/>
            <a:ext cx="1426538" cy="1835480"/>
          </a:xfrm>
          <a:prstGeom prst="rect">
            <a:avLst/>
          </a:prstGeom>
        </p:spPr>
      </p:pic>
      <p:pic>
        <p:nvPicPr>
          <p:cNvPr id="1560" name="picture 156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3848100" y="558799"/>
            <a:ext cx="1426538" cy="1835480"/>
          </a:xfrm>
          <a:prstGeom prst="rect">
            <a:avLst/>
          </a:prstGeom>
        </p:spPr>
      </p:pic>
      <p:sp>
        <p:nvSpPr>
          <p:cNvPr id="1562" name="textbox 1562"/>
          <p:cNvSpPr/>
          <p:nvPr/>
        </p:nvSpPr>
        <p:spPr>
          <a:xfrm>
            <a:off x="-12700" y="-12700"/>
            <a:ext cx="322516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住宅市场|重点项目-户型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图</a:t>
            </a:r>
            <a:endParaRPr lang="KaiTi" altLang="KaiTi" sz="1800"/>
          </a:p>
        </p:txBody>
      </p:sp>
      <p:pic>
        <p:nvPicPr>
          <p:cNvPr id="1564" name="picture 156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566" name="textbox 1566"/>
          <p:cNvSpPr/>
          <p:nvPr/>
        </p:nvSpPr>
        <p:spPr>
          <a:xfrm>
            <a:off x="849139" y="2407376"/>
            <a:ext cx="7432040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9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领地城_B4_3室2厅2卫1厨_87.81m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                          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领地城_A4_3室2厅2卫1厨_98.86m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                                     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领地城_B1_3室2厅2卫1厨_97.75m</a:t>
            </a: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  <p:sp>
        <p:nvSpPr>
          <p:cNvPr id="1568" name="textbox 1568"/>
          <p:cNvSpPr/>
          <p:nvPr/>
        </p:nvSpPr>
        <p:spPr>
          <a:xfrm>
            <a:off x="849139" y="4659824"/>
            <a:ext cx="1720850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领地城_A3_3室2厅2卫1厨_89.08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m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  <p:sp>
        <p:nvSpPr>
          <p:cNvPr id="1570" name="textbox 1570"/>
          <p:cNvSpPr/>
          <p:nvPr/>
        </p:nvSpPr>
        <p:spPr>
          <a:xfrm>
            <a:off x="3704956" y="4659824"/>
            <a:ext cx="1720850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领地城_B3_3室2厅2卫1厨_89.23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m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  <p:sp>
        <p:nvSpPr>
          <p:cNvPr id="1572" name="textbox 1572"/>
          <p:cNvSpPr/>
          <p:nvPr/>
        </p:nvSpPr>
        <p:spPr>
          <a:xfrm>
            <a:off x="6560773" y="4659824"/>
            <a:ext cx="1720850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领地城_B2_3室2厅2卫1厨_97.61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m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</p:txBody>
      </p:sp>
      <p:sp>
        <p:nvSpPr>
          <p:cNvPr id="1574" name="textbox 1574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76" name="table 1576"/>
          <p:cNvGraphicFramePr>
            <a:graphicFrameLocks noGrp="1"/>
          </p:cNvGraphicFramePr>
          <p:nvPr/>
        </p:nvGraphicFramePr>
        <p:xfrm>
          <a:off x="4654318" y="1004660"/>
          <a:ext cx="3618864" cy="3539489"/>
        </p:xfrm>
        <a:graphic>
          <a:graphicData uri="http://schemas.openxmlformats.org/drawingml/2006/table">
            <a:tbl>
              <a:tblPr/>
              <a:tblGrid>
                <a:gridCol w="905510"/>
                <a:gridCol w="903605"/>
                <a:gridCol w="904240"/>
                <a:gridCol w="905510"/>
              </a:tblGrid>
              <a:tr h="2736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2923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所处位置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146050" algn="l" rtl="0" eaLnBrk="0">
                        <a:lnSpc>
                          <a:spcPts val="109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涪城区-老城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29234" algn="l" rtl="0" eaLnBrk="0">
                        <a:lnSpc>
                          <a:spcPts val="1094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物业类型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340359" algn="l" rtl="0" eaLnBrk="0">
                        <a:lnSpc>
                          <a:spcPts val="1101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住宅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27329" algn="l" rtl="0" eaLnBrk="0">
                        <a:lnSpc>
                          <a:spcPct val="96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产品类型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151129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小高层,高层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28600" algn="l" rtl="0" eaLnBrk="0">
                        <a:lnSpc>
                          <a:spcPts val="1094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建筑面积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379095" algn="l" rtl="0" eaLnBrk="0">
                        <a:lnSpc>
                          <a:spcPct val="81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0m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45745" algn="l" rtl="0" eaLnBrk="0">
                        <a:lnSpc>
                          <a:spcPts val="1086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占地面积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600"/>
                    </a:p>
                    <a:p>
                      <a:pPr marL="379095" algn="l" rtl="0" eaLnBrk="0">
                        <a:lnSpc>
                          <a:spcPct val="81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0m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3209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容积率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424815" algn="l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7654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绿化率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369570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23%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2732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装修标准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396875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31775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主力户型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1301114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7654" algn="l" rtl="0" eaLnBrk="0">
                        <a:lnSpc>
                          <a:spcPct val="97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物业费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83819" algn="l" rtl="0" eaLnBrk="0">
                        <a:lnSpc>
                          <a:spcPct val="98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2.00元/㎡·月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4479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停车位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396875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30504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物业公司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1301114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30504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项目特色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1301114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32409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首次开盘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600"/>
                    </a:p>
                    <a:p>
                      <a:pPr marL="169545" algn="l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2022-07-30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3000"/>
                        </a:lnSpc>
                      </a:pPr>
                      <a:endParaRPr lang="Arial" altLang="Arial" sz="500"/>
                    </a:p>
                    <a:p>
                      <a:pPr marL="233679" algn="l" rtl="0" eaLnBrk="0">
                        <a:lnSpc>
                          <a:spcPct val="96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最近开盘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396875" algn="l" rtl="0" eaLnBrk="0">
                        <a:lnSpc>
                          <a:spcPts val="576"/>
                        </a:lnSpc>
                        <a:spcBef>
                          <a:spcPts val="7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30810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累计成交面积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marL="265429" algn="l" rtl="0" eaLnBrk="0">
                        <a:lnSpc>
                          <a:spcPct val="81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63317m</a:t>
                      </a: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endParaRPr lang="Arial" altLang="Arial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232409" algn="l" rtl="0" eaLnBrk="0">
                        <a:lnSpc>
                          <a:spcPct val="97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可售面积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002"/>
                        </a:lnSpc>
                      </a:pPr>
                      <a:endParaRPr lang="Arial" altLang="Arial" sz="100"/>
                    </a:p>
                    <a:p>
                      <a:pPr marL="39687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432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6000"/>
                        </a:lnSpc>
                      </a:pPr>
                      <a:endParaRPr lang="Arial" altLang="Arial" sz="500"/>
                    </a:p>
                    <a:p>
                      <a:pPr marL="229870" algn="l" rtl="0" eaLnBrk="0">
                        <a:lnSpc>
                          <a:spcPct val="99000"/>
                        </a:lnSpc>
                        <a:spcBef>
                          <a:spcPts val="4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成交均价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62230" algn="l" rtl="0" eaLnBrk="0">
                        <a:lnSpc>
                          <a:spcPts val="1086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11540(2023-12)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340359" algn="l" rtl="0" eaLnBrk="0">
                        <a:lnSpc>
                          <a:spcPct val="100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报价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"/>
                    </a:p>
                    <a:p>
                      <a:pPr marL="14604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12000元/m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 </a:t>
                      </a: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(20</a:t>
                      </a: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23-</a:t>
                      </a:r>
                      <a:endParaRPr lang="KaiTi" altLang="KaiTi" sz="900"/>
                    </a:p>
                    <a:p>
                      <a:pPr marL="376554" algn="l" rtl="0" eaLnBrk="0">
                        <a:lnSpc>
                          <a:spcPct val="80000"/>
                        </a:lnSpc>
                        <a:spcBef>
                          <a:spcPts val="10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17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26059" algn="l" rtl="0" eaLnBrk="0">
                        <a:lnSpc>
                          <a:spcPct val="98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拿地时间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065"/>
                        </a:lnSpc>
                      </a:pPr>
                      <a:endParaRPr lang="Arial" altLang="Arial" sz="100"/>
                    </a:p>
                    <a:p>
                      <a:pPr marL="39687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171450" algn="l" rtl="0" eaLnBrk="0">
                        <a:lnSpc>
                          <a:spcPct val="9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成交楼面价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algn="l" rtl="0" eaLnBrk="0">
                        <a:lnSpc>
                          <a:spcPct val="6065"/>
                        </a:lnSpc>
                      </a:pPr>
                      <a:endParaRPr lang="Arial" altLang="Arial" sz="100"/>
                    </a:p>
                    <a:p>
                      <a:pPr marL="396875" algn="l" rtl="0" eaLnBrk="0">
                        <a:lnSpc>
                          <a:spcPts val="576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36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500"/>
                    </a:p>
                    <a:p>
                      <a:pPr marL="287654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开发商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 gridSpan="3"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5000"/>
                        </a:lnSpc>
                      </a:pPr>
                      <a:endParaRPr lang="Arial" altLang="Arial" sz="500"/>
                    </a:p>
                    <a:p>
                      <a:pPr marL="793750" algn="l" rtl="0" eaLnBrk="0">
                        <a:lnSpc>
                          <a:spcPct val="97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绵阳虹尚置业有限公司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/>
                    </a:p>
                  </a:txBody>
                  <a:tcPr marL="0" marR="0" marT="0" marB="0">
                    <a:lnL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578" name="picture 15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68300" y="1574799"/>
            <a:ext cx="4108431" cy="2741316"/>
          </a:xfrm>
          <a:prstGeom prst="rect">
            <a:avLst/>
          </a:prstGeom>
        </p:spPr>
      </p:pic>
      <p:sp>
        <p:nvSpPr>
          <p:cNvPr id="1580" name="textbox 1580"/>
          <p:cNvSpPr/>
          <p:nvPr/>
        </p:nvSpPr>
        <p:spPr>
          <a:xfrm>
            <a:off x="-12700" y="-12700"/>
            <a:ext cx="3453765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住宅市场|重点项目-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基本信息</a:t>
            </a:r>
            <a:endParaRPr lang="KaiTi" altLang="KaiTi" sz="1800"/>
          </a:p>
        </p:txBody>
      </p:sp>
      <p:pic>
        <p:nvPicPr>
          <p:cNvPr id="1582" name="picture 15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584" name="textbox 1584"/>
          <p:cNvSpPr/>
          <p:nvPr/>
        </p:nvSpPr>
        <p:spPr>
          <a:xfrm>
            <a:off x="4653809" y="4635136"/>
            <a:ext cx="2872739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0">
                <a:solidFill>
                  <a:srgbClr val="9C9EA2">
                    <a:alpha val="100000"/>
                  </a:srgbClr>
                </a:solidFill>
                <a:latin typeface="KaiTi"/>
                <a:ea typeface="KaiTi"/>
                <a:cs typeface="KaiTi"/>
              </a:rPr>
              <a:t>注：成交价、报价均为最近三个月内</a:t>
            </a:r>
            <a:r>
              <a:rPr sz="900" kern="0" spc="-10">
                <a:solidFill>
                  <a:srgbClr val="9C9EA2">
                    <a:alpha val="100000"/>
                  </a:srgbClr>
                </a:solidFill>
                <a:latin typeface="KaiTi"/>
                <a:ea typeface="KaiTi"/>
                <a:cs typeface="KaiTi"/>
              </a:rPr>
              <a:t>最新的成交价或报价</a:t>
            </a:r>
            <a:endParaRPr lang="KaiTi" altLang="KaiTi" sz="900"/>
          </a:p>
        </p:txBody>
      </p:sp>
      <p:sp>
        <p:nvSpPr>
          <p:cNvPr id="1586" name="textbox 1586"/>
          <p:cNvSpPr/>
          <p:nvPr/>
        </p:nvSpPr>
        <p:spPr>
          <a:xfrm>
            <a:off x="5870435" y="576271"/>
            <a:ext cx="169100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长虹桐里华庭项目基本信息</a:t>
            </a:r>
            <a:endParaRPr lang="KaiTi" altLang="KaiTi" sz="1100"/>
          </a:p>
        </p:txBody>
      </p:sp>
      <p:sp>
        <p:nvSpPr>
          <p:cNvPr id="1588" name="textbox 1588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1590" name="textbox 1590"/>
          <p:cNvSpPr/>
          <p:nvPr/>
        </p:nvSpPr>
        <p:spPr>
          <a:xfrm>
            <a:off x="1615525" y="1062540"/>
            <a:ext cx="1616710" cy="156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296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长虹桐里华庭_交通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图_电子地图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2" name="path"/>
          <p:cNvSpPr/>
          <p:nvPr/>
        </p:nvSpPr>
        <p:spPr>
          <a:xfrm>
            <a:off x="1097983" y="2022065"/>
            <a:ext cx="7211285" cy="340360"/>
          </a:xfrm>
          <a:custGeom>
            <a:rect l="0" t="0" r="0" b="0"/>
            <a:pathLst>
              <a:path w="11356" h="536">
                <a:moveTo>
                  <a:pt x="10" y="10"/>
                </a:moveTo>
                <a:lnTo>
                  <a:pt x="11346" y="10"/>
                </a:lnTo>
                <a:moveTo>
                  <a:pt x="10" y="10"/>
                </a:moveTo>
                <a:lnTo>
                  <a:pt x="10" y="526"/>
                </a:lnTo>
                <a:moveTo>
                  <a:pt x="10" y="526"/>
                </a:moveTo>
                <a:lnTo>
                  <a:pt x="11346" y="526"/>
                </a:lnTo>
                <a:moveTo>
                  <a:pt x="11346" y="10"/>
                </a:moveTo>
                <a:lnTo>
                  <a:pt x="11346" y="526"/>
                </a:lnTo>
                <a:moveTo>
                  <a:pt x="10" y="268"/>
                </a:moveTo>
                <a:lnTo>
                  <a:pt x="11346" y="268"/>
                </a:lnTo>
                <a:moveTo>
                  <a:pt x="10" y="10"/>
                </a:moveTo>
                <a:lnTo>
                  <a:pt x="10" y="526"/>
                </a:lnTo>
                <a:moveTo>
                  <a:pt x="882" y="10"/>
                </a:moveTo>
                <a:lnTo>
                  <a:pt x="882" y="526"/>
                </a:lnTo>
                <a:moveTo>
                  <a:pt x="1754" y="10"/>
                </a:moveTo>
                <a:lnTo>
                  <a:pt x="1754" y="526"/>
                </a:lnTo>
                <a:moveTo>
                  <a:pt x="2626" y="10"/>
                </a:moveTo>
                <a:lnTo>
                  <a:pt x="2626" y="526"/>
                </a:lnTo>
                <a:moveTo>
                  <a:pt x="3498" y="10"/>
                </a:moveTo>
                <a:lnTo>
                  <a:pt x="3498" y="526"/>
                </a:lnTo>
                <a:moveTo>
                  <a:pt x="4370" y="10"/>
                </a:moveTo>
                <a:lnTo>
                  <a:pt x="4370" y="526"/>
                </a:lnTo>
                <a:moveTo>
                  <a:pt x="5242" y="10"/>
                </a:moveTo>
                <a:lnTo>
                  <a:pt x="5242" y="526"/>
                </a:lnTo>
                <a:moveTo>
                  <a:pt x="6114" y="10"/>
                </a:moveTo>
                <a:lnTo>
                  <a:pt x="6114" y="526"/>
                </a:lnTo>
                <a:moveTo>
                  <a:pt x="6986" y="10"/>
                </a:moveTo>
                <a:lnTo>
                  <a:pt x="6986" y="526"/>
                </a:lnTo>
                <a:moveTo>
                  <a:pt x="7858" y="10"/>
                </a:moveTo>
                <a:lnTo>
                  <a:pt x="7858" y="526"/>
                </a:lnTo>
                <a:moveTo>
                  <a:pt x="8730" y="10"/>
                </a:moveTo>
                <a:lnTo>
                  <a:pt x="8730" y="526"/>
                </a:lnTo>
                <a:moveTo>
                  <a:pt x="9602" y="10"/>
                </a:moveTo>
                <a:lnTo>
                  <a:pt x="9602" y="526"/>
                </a:lnTo>
                <a:moveTo>
                  <a:pt x="10474" y="10"/>
                </a:moveTo>
                <a:lnTo>
                  <a:pt x="10474" y="526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94" name="path"/>
          <p:cNvSpPr/>
          <p:nvPr/>
        </p:nvSpPr>
        <p:spPr>
          <a:xfrm>
            <a:off x="587444" y="2022065"/>
            <a:ext cx="516889" cy="340360"/>
          </a:xfrm>
          <a:custGeom>
            <a:rect l="0" t="0" r="0" b="0"/>
            <a:pathLst>
              <a:path w="813" h="536">
                <a:moveTo>
                  <a:pt x="10" y="10"/>
                </a:moveTo>
                <a:lnTo>
                  <a:pt x="813" y="10"/>
                </a:lnTo>
                <a:moveTo>
                  <a:pt x="10" y="10"/>
                </a:moveTo>
                <a:lnTo>
                  <a:pt x="10" y="526"/>
                </a:lnTo>
                <a:moveTo>
                  <a:pt x="10" y="526"/>
                </a:moveTo>
                <a:lnTo>
                  <a:pt x="813" y="526"/>
                </a:lnTo>
                <a:moveTo>
                  <a:pt x="10" y="268"/>
                </a:moveTo>
                <a:lnTo>
                  <a:pt x="813" y="268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96" name="path"/>
          <p:cNvSpPr/>
          <p:nvPr/>
        </p:nvSpPr>
        <p:spPr>
          <a:xfrm>
            <a:off x="1097983" y="1858235"/>
            <a:ext cx="7211285" cy="170179"/>
          </a:xfrm>
          <a:custGeom>
            <a:rect l="0" t="0" r="0" b="0"/>
            <a:pathLst>
              <a:path w="11356" h="267">
                <a:moveTo>
                  <a:pt x="10" y="10"/>
                </a:moveTo>
                <a:lnTo>
                  <a:pt x="11346" y="10"/>
                </a:lnTo>
                <a:moveTo>
                  <a:pt x="10" y="10"/>
                </a:moveTo>
                <a:lnTo>
                  <a:pt x="10" y="267"/>
                </a:lnTo>
                <a:moveTo>
                  <a:pt x="11346" y="10"/>
                </a:moveTo>
                <a:lnTo>
                  <a:pt x="11346" y="267"/>
                </a:lnTo>
                <a:moveTo>
                  <a:pt x="10" y="10"/>
                </a:moveTo>
                <a:lnTo>
                  <a:pt x="10" y="267"/>
                </a:lnTo>
                <a:moveTo>
                  <a:pt x="882" y="10"/>
                </a:moveTo>
                <a:lnTo>
                  <a:pt x="882" y="267"/>
                </a:lnTo>
                <a:moveTo>
                  <a:pt x="1754" y="10"/>
                </a:moveTo>
                <a:lnTo>
                  <a:pt x="1754" y="267"/>
                </a:lnTo>
                <a:moveTo>
                  <a:pt x="2626" y="10"/>
                </a:moveTo>
                <a:lnTo>
                  <a:pt x="2626" y="267"/>
                </a:lnTo>
                <a:moveTo>
                  <a:pt x="3498" y="10"/>
                </a:moveTo>
                <a:lnTo>
                  <a:pt x="3498" y="267"/>
                </a:lnTo>
                <a:moveTo>
                  <a:pt x="4370" y="10"/>
                </a:moveTo>
                <a:lnTo>
                  <a:pt x="4370" y="267"/>
                </a:lnTo>
                <a:moveTo>
                  <a:pt x="5242" y="10"/>
                </a:moveTo>
                <a:lnTo>
                  <a:pt x="5242" y="267"/>
                </a:lnTo>
                <a:moveTo>
                  <a:pt x="6114" y="10"/>
                </a:moveTo>
                <a:lnTo>
                  <a:pt x="6114" y="267"/>
                </a:lnTo>
                <a:moveTo>
                  <a:pt x="6986" y="10"/>
                </a:moveTo>
                <a:lnTo>
                  <a:pt x="6986" y="267"/>
                </a:lnTo>
                <a:moveTo>
                  <a:pt x="7858" y="10"/>
                </a:moveTo>
                <a:lnTo>
                  <a:pt x="7858" y="267"/>
                </a:lnTo>
                <a:moveTo>
                  <a:pt x="8730" y="10"/>
                </a:moveTo>
                <a:lnTo>
                  <a:pt x="8730" y="267"/>
                </a:lnTo>
                <a:moveTo>
                  <a:pt x="9602" y="10"/>
                </a:moveTo>
                <a:lnTo>
                  <a:pt x="9602" y="267"/>
                </a:lnTo>
                <a:moveTo>
                  <a:pt x="10474" y="10"/>
                </a:moveTo>
                <a:lnTo>
                  <a:pt x="10474" y="267"/>
                </a:lnTo>
              </a:path>
            </a:pathLst>
          </a:custGeom>
          <a:noFill/>
          <a:ln w="12700" cap="flat">
            <a:solidFill>
              <a:srgbClr val="898989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98" name="rect"/>
          <p:cNvSpPr/>
          <p:nvPr/>
        </p:nvSpPr>
        <p:spPr>
          <a:xfrm>
            <a:off x="2973197" y="1355164"/>
            <a:ext cx="138434" cy="509421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00" name="picture 160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968434" y="1350402"/>
            <a:ext cx="147959" cy="514183"/>
          </a:xfrm>
          <a:prstGeom prst="rect">
            <a:avLst/>
          </a:prstGeom>
        </p:spPr>
      </p:pic>
      <p:sp>
        <p:nvSpPr>
          <p:cNvPr id="1602" name="rect"/>
          <p:cNvSpPr/>
          <p:nvPr/>
        </p:nvSpPr>
        <p:spPr>
          <a:xfrm>
            <a:off x="4634409" y="1565624"/>
            <a:ext cx="138434" cy="298960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04" name="picture 160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629646" y="1560862"/>
            <a:ext cx="147959" cy="303723"/>
          </a:xfrm>
          <a:prstGeom prst="rect">
            <a:avLst/>
          </a:prstGeom>
        </p:spPr>
      </p:pic>
      <p:sp>
        <p:nvSpPr>
          <p:cNvPr id="1606" name="rect"/>
          <p:cNvSpPr/>
          <p:nvPr/>
        </p:nvSpPr>
        <p:spPr>
          <a:xfrm>
            <a:off x="5741884" y="1763120"/>
            <a:ext cx="138433" cy="101465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08" name="picture 16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5737122" y="1758358"/>
            <a:ext cx="147958" cy="106227"/>
          </a:xfrm>
          <a:prstGeom prst="rect">
            <a:avLst/>
          </a:prstGeom>
        </p:spPr>
      </p:pic>
      <p:sp>
        <p:nvSpPr>
          <p:cNvPr id="1610" name="rect"/>
          <p:cNvSpPr/>
          <p:nvPr/>
        </p:nvSpPr>
        <p:spPr>
          <a:xfrm>
            <a:off x="6849357" y="1769176"/>
            <a:ext cx="138434" cy="95409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12" name="picture 16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6844595" y="1764413"/>
            <a:ext cx="147959" cy="100172"/>
          </a:xfrm>
          <a:prstGeom prst="rect">
            <a:avLst/>
          </a:prstGeom>
        </p:spPr>
      </p:pic>
      <p:sp>
        <p:nvSpPr>
          <p:cNvPr id="1614" name="path"/>
          <p:cNvSpPr/>
          <p:nvPr/>
        </p:nvSpPr>
        <p:spPr>
          <a:xfrm>
            <a:off x="1865722" y="1827632"/>
            <a:ext cx="138434" cy="36953"/>
          </a:xfrm>
          <a:custGeom>
            <a:rect l="0" t="0" r="0" b="0"/>
            <a:pathLst>
              <a:path w="218" h="57">
                <a:moveTo>
                  <a:pt x="0" y="0"/>
                </a:moveTo>
                <a:lnTo>
                  <a:pt x="218" y="0"/>
                </a:lnTo>
                <a:lnTo>
                  <a:pt x="218" y="58"/>
                </a:lnTo>
                <a:lnTo>
                  <a:pt x="0" y="58"/>
                </a:lnTo>
                <a:lnTo>
                  <a:pt x="0" y="0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16" name="picture 161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1860960" y="1822870"/>
            <a:ext cx="147959" cy="41715"/>
          </a:xfrm>
          <a:prstGeom prst="rect">
            <a:avLst/>
          </a:prstGeom>
        </p:spPr>
      </p:pic>
      <p:sp>
        <p:nvSpPr>
          <p:cNvPr id="1618" name="rect"/>
          <p:cNvSpPr/>
          <p:nvPr/>
        </p:nvSpPr>
        <p:spPr>
          <a:xfrm>
            <a:off x="6295622" y="1782839"/>
            <a:ext cx="138433" cy="81746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20" name="picture 162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6290859" y="1778077"/>
            <a:ext cx="147958" cy="86508"/>
          </a:xfrm>
          <a:prstGeom prst="rect">
            <a:avLst/>
          </a:prstGeom>
        </p:spPr>
      </p:pic>
      <p:sp>
        <p:nvSpPr>
          <p:cNvPr id="1622" name="rect"/>
          <p:cNvSpPr/>
          <p:nvPr/>
        </p:nvSpPr>
        <p:spPr>
          <a:xfrm>
            <a:off x="7403096" y="1778336"/>
            <a:ext cx="138432" cy="86248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24" name="picture 1624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600000">
            <a:off x="7398334" y="1773574"/>
            <a:ext cx="147957" cy="91011"/>
          </a:xfrm>
          <a:prstGeom prst="rect">
            <a:avLst/>
          </a:prstGeom>
        </p:spPr>
      </p:pic>
      <p:sp>
        <p:nvSpPr>
          <p:cNvPr id="1626" name="rect"/>
          <p:cNvSpPr/>
          <p:nvPr/>
        </p:nvSpPr>
        <p:spPr>
          <a:xfrm>
            <a:off x="1311985" y="1496687"/>
            <a:ext cx="138434" cy="367898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28" name="rect"/>
          <p:cNvSpPr/>
          <p:nvPr/>
        </p:nvSpPr>
        <p:spPr>
          <a:xfrm>
            <a:off x="3526935" y="1629981"/>
            <a:ext cx="138434" cy="234603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30" name="picture 1630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21600000">
            <a:off x="3522172" y="1625219"/>
            <a:ext cx="147959" cy="239366"/>
          </a:xfrm>
          <a:prstGeom prst="rect">
            <a:avLst/>
          </a:prstGeom>
        </p:spPr>
      </p:pic>
      <p:pic>
        <p:nvPicPr>
          <p:cNvPr id="1632" name="picture 163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 rot="21600000">
            <a:off x="1307222" y="1491925"/>
            <a:ext cx="147959" cy="372660"/>
          </a:xfrm>
          <a:prstGeom prst="rect">
            <a:avLst/>
          </a:prstGeom>
        </p:spPr>
      </p:pic>
      <p:sp>
        <p:nvSpPr>
          <p:cNvPr id="1634" name="rect"/>
          <p:cNvSpPr/>
          <p:nvPr/>
        </p:nvSpPr>
        <p:spPr>
          <a:xfrm>
            <a:off x="2419459" y="1489390"/>
            <a:ext cx="138434" cy="375195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36" name="picture 1636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21600000">
            <a:off x="2414697" y="1484627"/>
            <a:ext cx="147959" cy="379958"/>
          </a:xfrm>
          <a:prstGeom prst="rect">
            <a:avLst/>
          </a:prstGeom>
        </p:spPr>
      </p:pic>
      <p:sp>
        <p:nvSpPr>
          <p:cNvPr id="1638" name="rect"/>
          <p:cNvSpPr/>
          <p:nvPr/>
        </p:nvSpPr>
        <p:spPr>
          <a:xfrm>
            <a:off x="4080671" y="1659016"/>
            <a:ext cx="138434" cy="205569"/>
          </a:xfrm>
          <a:prstGeom prst="rect">
            <a:avLst/>
          </a:prstGeom>
          <a:solidFill>
            <a:srgbClr val="305BA6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640" name="picture 1640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21600000">
            <a:off x="4075909" y="1654253"/>
            <a:ext cx="147959" cy="210332"/>
          </a:xfrm>
          <a:prstGeom prst="rect">
            <a:avLst/>
          </a:prstGeom>
        </p:spPr>
      </p:pic>
      <p:pic>
        <p:nvPicPr>
          <p:cNvPr id="1642" name="picture 164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21600000">
            <a:off x="5183384" y="1831720"/>
            <a:ext cx="147959" cy="32865"/>
          </a:xfrm>
          <a:prstGeom prst="rect">
            <a:avLst/>
          </a:prstGeom>
        </p:spPr>
      </p:pic>
      <p:grpSp>
        <p:nvGrpSpPr>
          <p:cNvPr id="120" name="group 120"/>
          <p:cNvGrpSpPr/>
          <p:nvPr/>
        </p:nvGrpSpPr>
        <p:grpSpPr>
          <a:xfrm rot="21600000">
            <a:off x="7956833" y="1047508"/>
            <a:ext cx="138434" cy="817076"/>
            <a:chExt cx="138434" cy="817076"/>
          </a:xfrm>
        </p:grpSpPr>
        <p:sp>
          <p:nvSpPr>
            <p:cNvPr id="1644" name="path"/>
            <p:cNvSpPr/>
            <p:nvPr/>
          </p:nvSpPr>
          <p:spPr>
            <a:xfrm>
              <a:off x="0" y="0"/>
              <a:ext cx="138434" cy="817076"/>
            </a:xfrm>
            <a:custGeom>
              <a:rect l="0" t="0" r="0" b="0"/>
              <a:pathLst>
                <a:path w="218" h="1286">
                  <a:moveTo>
                    <a:pt x="0" y="0"/>
                  </a:moveTo>
                  <a:lnTo>
                    <a:pt x="218" y="0"/>
                  </a:lnTo>
                  <a:lnTo>
                    <a:pt x="218" y="1286"/>
                  </a:lnTo>
                  <a:lnTo>
                    <a:pt x="0" y="12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05BA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6" name="path"/>
            <p:cNvSpPr/>
            <p:nvPr/>
          </p:nvSpPr>
          <p:spPr>
            <a:xfrm>
              <a:off x="20004" y="95959"/>
              <a:ext cx="98425" cy="98425"/>
            </a:xfrm>
            <a:custGeom>
              <a:rect l="0" t="0" r="0" b="0"/>
              <a:pathLst>
                <a:path w="155" h="155">
                  <a:moveTo>
                    <a:pt x="147" y="77"/>
                  </a:moveTo>
                  <a:lnTo>
                    <a:pt x="141" y="104"/>
                  </a:lnTo>
                  <a:lnTo>
                    <a:pt x="126" y="126"/>
                  </a:lnTo>
                  <a:lnTo>
                    <a:pt x="104" y="141"/>
                  </a:lnTo>
                  <a:lnTo>
                    <a:pt x="77" y="147"/>
                  </a:lnTo>
                  <a:lnTo>
                    <a:pt x="50" y="141"/>
                  </a:lnTo>
                  <a:lnTo>
                    <a:pt x="28" y="126"/>
                  </a:lnTo>
                  <a:lnTo>
                    <a:pt x="12" y="104"/>
                  </a:lnTo>
                  <a:lnTo>
                    <a:pt x="7" y="77"/>
                  </a:lnTo>
                  <a:lnTo>
                    <a:pt x="12" y="50"/>
                  </a:lnTo>
                  <a:lnTo>
                    <a:pt x="28" y="28"/>
                  </a:lnTo>
                  <a:lnTo>
                    <a:pt x="50" y="13"/>
                  </a:lnTo>
                  <a:lnTo>
                    <a:pt x="77" y="7"/>
                  </a:lnTo>
                  <a:lnTo>
                    <a:pt x="104" y="13"/>
                  </a:lnTo>
                  <a:lnTo>
                    <a:pt x="126" y="28"/>
                  </a:lnTo>
                  <a:lnTo>
                    <a:pt x="141" y="50"/>
                  </a:lnTo>
                  <a:lnTo>
                    <a:pt x="147" y="77"/>
                  </a:lnTo>
                  <a:close/>
                  <a:lnTo>
                    <a:pt x="147" y="7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pic>
        <p:nvPicPr>
          <p:cNvPr id="1648" name="picture 1648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 rot="21600000">
            <a:off x="1097983" y="926651"/>
            <a:ext cx="7211285" cy="944284"/>
          </a:xfrm>
          <a:prstGeom prst="rect">
            <a:avLst/>
          </a:prstGeom>
        </p:spPr>
      </p:pic>
      <p:graphicFrame>
        <p:nvGraphicFramePr>
          <p:cNvPr id="1650" name="table 1650"/>
          <p:cNvGraphicFramePr>
            <a:graphicFrameLocks noGrp="1"/>
          </p:cNvGraphicFramePr>
          <p:nvPr/>
        </p:nvGraphicFramePr>
        <p:xfrm>
          <a:off x="363288" y="3038333"/>
          <a:ext cx="8402954" cy="588644"/>
        </p:xfrm>
        <a:graphic>
          <a:graphicData uri="http://schemas.openxmlformats.org/drawingml/2006/table">
            <a:tbl>
              <a:tblPr/>
              <a:tblGrid>
                <a:gridCol w="934719"/>
                <a:gridCol w="933450"/>
                <a:gridCol w="933450"/>
                <a:gridCol w="932814"/>
                <a:gridCol w="933450"/>
                <a:gridCol w="933450"/>
                <a:gridCol w="933450"/>
                <a:gridCol w="932814"/>
                <a:gridCol w="935355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362584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户型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1000"/>
                        </a:lnSpc>
                      </a:pPr>
                      <a:endParaRPr lang="Arial" altLang="Arial" sz="100"/>
                    </a:p>
                    <a:p>
                      <a:pPr marL="243840" algn="l" rtl="0" eaLnBrk="0">
                        <a:lnSpc>
                          <a:spcPct val="100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建筑面积</a:t>
                      </a:r>
                      <a:endParaRPr lang="KaiTi" altLang="KaiTi" sz="900"/>
                    </a:p>
                    <a:p>
                      <a:pPr marL="387984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(m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43510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累计成交套数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14351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累计成交面积</a:t>
                      </a:r>
                      <a:endParaRPr lang="KaiTi" altLang="KaiTi" sz="900"/>
                    </a:p>
                    <a:p>
                      <a:pPr marL="387350" algn="l" rtl="0" eaLnBrk="0">
                        <a:lnSpc>
                          <a:spcPct val="91000"/>
                        </a:lnSpc>
                        <a:spcBef>
                          <a:spcPts val="9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(m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301625" indent="-114300" algn="l" rtl="0" eaLnBrk="0">
                        <a:lnSpc>
                          <a:spcPct val="91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平均成交价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7000"/>
                        </a:lnSpc>
                      </a:pPr>
                      <a:endParaRPr lang="Arial" altLang="Arial" sz="500"/>
                    </a:p>
                    <a:p>
                      <a:pPr marL="12763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2023成交套数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12700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2023成交面积</a:t>
                      </a:r>
                      <a:endParaRPr lang="KaiTi" altLang="KaiTi" sz="900"/>
                    </a:p>
                    <a:p>
                      <a:pPr marL="387984" algn="l" rtl="0" eaLnBrk="0">
                        <a:lnSpc>
                          <a:spcPct val="91000"/>
                        </a:lnSpc>
                        <a:spcBef>
                          <a:spcPts val="9"/>
                        </a:spcBef>
                      </a:pP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(m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8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3000"/>
                        </a:lnSpc>
                      </a:pPr>
                      <a:endParaRPr lang="Arial" altLang="Arial" sz="100"/>
                    </a:p>
                    <a:p>
                      <a:pPr marL="301625" indent="-117475" algn="l" rtl="0" eaLnBrk="0">
                        <a:lnSpc>
                          <a:spcPct val="91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2023成交价</a:t>
                      </a:r>
                      <a:r>
                        <a:rPr sz="900" kern="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    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4000"/>
                        </a:lnSpc>
                      </a:pPr>
                      <a:endParaRPr lang="Arial" altLang="Arial" sz="100"/>
                    </a:p>
                    <a:p>
                      <a:pPr marL="99060" algn="l" rtl="0" eaLnBrk="0">
                        <a:lnSpc>
                          <a:spcPct val="9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2023.12成交价</a:t>
                      </a:r>
                      <a:endParaRPr lang="KaiTi" altLang="KaiTi" sz="900"/>
                    </a:p>
                    <a:p>
                      <a:pPr marL="302259" algn="l" rtl="0" eaLnBrk="0">
                        <a:lnSpc>
                          <a:spcPct val="81000"/>
                        </a:lnSpc>
                        <a:spcBef>
                          <a:spcPts val="7"/>
                        </a:spcBef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(元/m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Arial"/>
                          <a:ea typeface="Arial"/>
                          <a:cs typeface="Arial"/>
                        </a:rPr>
                        <a:t>²</a:t>
                      </a: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493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2000"/>
                        </a:lnSpc>
                      </a:pPr>
                      <a:endParaRPr lang="Arial" altLang="Arial" sz="100"/>
                    </a:p>
                    <a:p>
                      <a:pPr marL="360045" algn="l" rtl="0" eaLnBrk="0">
                        <a:lnSpc>
                          <a:spcPct val="87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其他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299084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60-140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84809" algn="l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675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27659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61362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34009" algn="l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12423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82270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424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28295" algn="l" rtl="0" eaLnBrk="0">
                        <a:lnSpc>
                          <a:spcPct val="75000"/>
                        </a:lnSpc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36978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34009" algn="l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12293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300"/>
                    </a:p>
                    <a:p>
                      <a:pPr marL="334009" algn="l" rtl="0" eaLnBrk="0">
                        <a:lnSpc>
                          <a:spcPct val="75000"/>
                        </a:lnSpc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11540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4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0000"/>
                        </a:lnSpc>
                      </a:pPr>
                      <a:endParaRPr lang="Arial" altLang="Arial" sz="100"/>
                    </a:p>
                    <a:p>
                      <a:pPr marL="356234" algn="l" rtl="0" eaLnBrk="0">
                        <a:lnSpc>
                          <a:spcPct val="8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合计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6000"/>
                        </a:lnSpc>
                      </a:pPr>
                      <a:endParaRPr lang="Arial" altLang="Arial" sz="500"/>
                    </a:p>
                    <a:p>
                      <a:pPr marL="440690" algn="l" rtl="0" eaLnBrk="0">
                        <a:lnSpc>
                          <a:spcPts val="548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38480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675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27659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61362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34009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12423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82270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424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28295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36978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9000"/>
                        </a:lnSpc>
                      </a:pPr>
                      <a:endParaRPr lang="Arial" altLang="Arial" sz="200"/>
                    </a:p>
                    <a:p>
                      <a:pPr marL="334009" algn="l" rtl="0" eaLnBrk="0">
                        <a:lnSpc>
                          <a:spcPct val="7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12293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2000"/>
                        </a:lnSpc>
                      </a:pPr>
                      <a:endParaRPr lang="Arial" altLang="Arial" sz="300"/>
                    </a:p>
                    <a:p>
                      <a:pPr marL="334009" algn="l" rtl="0" eaLnBrk="0">
                        <a:lnSpc>
                          <a:spcPct val="76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11540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652" name="textbox 1652"/>
          <p:cNvSpPr/>
          <p:nvPr/>
        </p:nvSpPr>
        <p:spPr>
          <a:xfrm>
            <a:off x="-12700" y="-12700"/>
            <a:ext cx="6162040" cy="812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74344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住宅市场|重点项目-</a:t>
            </a:r>
            <a:r>
              <a:rPr sz="18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成交情况</a:t>
            </a:r>
            <a:endParaRPr lang="KaiTi" altLang="KaiTi" sz="18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algn="l" rtl="0" eaLnBrk="0">
              <a:lnSpc>
                <a:spcPct val="8682"/>
              </a:lnSpc>
            </a:pPr>
            <a:endParaRPr lang="Arial" altLang="Arial" sz="100"/>
          </a:p>
          <a:p>
            <a:pPr algn="r" rtl="0" eaLnBrk="0">
              <a:lnSpc>
                <a:spcPts val="1561"/>
              </a:lnSpc>
            </a:pPr>
            <a:r>
              <a:rPr sz="1300" kern="0" spc="0" baseline="-25155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m</a:t>
            </a:r>
            <a:r>
              <a:rPr sz="1300" kern="0" spc="0" baseline="-25155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r>
              <a:rPr sz="800" kern="0" spc="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                                                                      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2022年12月-2023年12月长虹桐里华庭成交量价走势</a:t>
            </a:r>
            <a:endParaRPr lang="KaiTi" altLang="KaiTi" sz="1100"/>
          </a:p>
        </p:txBody>
      </p:sp>
      <p:pic>
        <p:nvPicPr>
          <p:cNvPr id="1654" name="picture 1654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656" name="textbox 1656"/>
          <p:cNvSpPr/>
          <p:nvPr/>
        </p:nvSpPr>
        <p:spPr>
          <a:xfrm>
            <a:off x="612678" y="888097"/>
            <a:ext cx="478155" cy="1473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2"/>
              </a:lnSpc>
            </a:pPr>
            <a:endParaRPr lang="Arial" altLang="Arial" sz="100"/>
          </a:p>
          <a:p>
            <a:pPr marL="119379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12000</a:t>
            </a:r>
            <a:endParaRPr lang="KaiTi" altLang="KaiTi" sz="900"/>
          </a:p>
          <a:p>
            <a:pPr marL="119379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10000</a:t>
            </a:r>
            <a:endParaRPr lang="KaiTi" altLang="KaiTi" sz="900"/>
          </a:p>
          <a:p>
            <a:pPr marL="165735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8000</a:t>
            </a:r>
            <a:endParaRPr lang="KaiTi" altLang="KaiTi" sz="900"/>
          </a:p>
          <a:p>
            <a:pPr marL="167004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6000</a:t>
            </a:r>
            <a:endParaRPr lang="KaiTi" altLang="KaiTi" sz="900"/>
          </a:p>
          <a:p>
            <a:pPr marL="164464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4000</a:t>
            </a:r>
            <a:endParaRPr lang="KaiTi" altLang="KaiTi" sz="900"/>
          </a:p>
          <a:p>
            <a:pPr marL="166370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marL="340995" algn="l" rtl="0" eaLnBrk="0">
              <a:lnSpc>
                <a:spcPct val="79000"/>
              </a:lnSpc>
              <a:spcBef>
                <a:spcPts val="369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12700" algn="l" rtl="0" eaLnBrk="0">
              <a:lnSpc>
                <a:spcPct val="109000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成交面积</a:t>
            </a:r>
            <a:r>
              <a:rPr sz="900" kern="0" spc="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成交价格</a:t>
            </a:r>
            <a:endParaRPr lang="KaiTi" altLang="KaiTi" sz="900"/>
          </a:p>
        </p:txBody>
      </p:sp>
      <p:sp>
        <p:nvSpPr>
          <p:cNvPr id="1658" name="textbox 1658"/>
          <p:cNvSpPr/>
          <p:nvPr/>
        </p:nvSpPr>
        <p:spPr>
          <a:xfrm>
            <a:off x="8391376" y="655509"/>
            <a:ext cx="328929" cy="1298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59689" algn="l" rtl="0" eaLnBrk="0">
              <a:lnSpc>
                <a:spcPts val="1129"/>
              </a:lnSpc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元/m</a:t>
            </a: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²</a:t>
            </a:r>
            <a:endParaRPr lang="Arial" altLang="Arial" sz="900"/>
          </a:p>
          <a:p>
            <a:pPr marL="24765" algn="l" rtl="0" eaLnBrk="0">
              <a:lnSpc>
                <a:spcPct val="79000"/>
              </a:lnSpc>
              <a:spcBef>
                <a:spcPts val="706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16000</a:t>
            </a:r>
            <a:endParaRPr lang="KaiTi" altLang="KaiTi" sz="900"/>
          </a:p>
          <a:p>
            <a:pPr marL="24765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14000</a:t>
            </a:r>
            <a:endParaRPr lang="KaiTi" altLang="KaiTi" sz="900"/>
          </a:p>
          <a:p>
            <a:pPr marL="24765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12000</a:t>
            </a:r>
            <a:endParaRPr lang="KaiTi" altLang="KaiTi" sz="900"/>
          </a:p>
          <a:p>
            <a:pPr marL="24765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10000</a:t>
            </a:r>
            <a:endParaRPr lang="KaiTi" altLang="KaiTi" sz="900"/>
          </a:p>
          <a:p>
            <a:pPr marL="13970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8000</a:t>
            </a:r>
            <a:endParaRPr lang="KaiTi" altLang="KaiTi" sz="900"/>
          </a:p>
          <a:p>
            <a:pPr marL="15240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6000</a:t>
            </a:r>
            <a:endParaRPr lang="KaiTi" altLang="KaiTi" sz="900"/>
          </a:p>
          <a:p>
            <a:pPr marL="12700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4000</a:t>
            </a:r>
            <a:endParaRPr lang="KaiTi" altLang="KaiTi" sz="900"/>
          </a:p>
          <a:p>
            <a:pPr marL="14604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2000</a:t>
            </a:r>
            <a:endParaRPr lang="KaiTi" altLang="KaiTi" sz="900"/>
          </a:p>
          <a:p>
            <a:pPr marL="17779" algn="l" rtl="0" eaLnBrk="0">
              <a:lnSpc>
                <a:spcPct val="79000"/>
              </a:lnSpc>
              <a:spcBef>
                <a:spcPts val="64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1660" name="textbox 1660"/>
          <p:cNvSpPr/>
          <p:nvPr/>
        </p:nvSpPr>
        <p:spPr>
          <a:xfrm>
            <a:off x="3655070" y="2835909"/>
            <a:ext cx="1830704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长虹桐里华庭分户型成交情况</a:t>
            </a:r>
            <a:endParaRPr lang="KaiTi" altLang="KaiTi" sz="1100"/>
          </a:p>
        </p:txBody>
      </p:sp>
      <p:sp>
        <p:nvSpPr>
          <p:cNvPr id="1662" name="textbox 1662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  <p:sp>
        <p:nvSpPr>
          <p:cNvPr id="1664" name="textbox 1664"/>
          <p:cNvSpPr/>
          <p:nvPr/>
        </p:nvSpPr>
        <p:spPr>
          <a:xfrm>
            <a:off x="3765077" y="2477363"/>
            <a:ext cx="1595119" cy="161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27"/>
              </a:lnSpc>
            </a:pPr>
            <a:endParaRPr lang="Arial" altLang="Arial" sz="100"/>
          </a:p>
          <a:p>
            <a:pPr marL="269875" algn="l" rtl="0" eaLnBrk="0">
              <a:lnSpc>
                <a:spcPct val="99000"/>
              </a:lnSpc>
              <a:tabLst>
                <a:tab pos="300354"/>
              </a:tabLst>
            </a:pPr>
            <a:r>
              <a:rPr sz="9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成交面积</a:t>
            </a:r>
            <a:r>
              <a:rPr sz="900" kern="0" spc="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</a:t>
            </a: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成交价格</a:t>
            </a:r>
            <a:endParaRPr lang="KaiTi" altLang="KaiTi" sz="900"/>
          </a:p>
        </p:txBody>
      </p:sp>
      <p:grpSp>
        <p:nvGrpSpPr>
          <p:cNvPr id="122" name="group 122"/>
          <p:cNvGrpSpPr/>
          <p:nvPr/>
        </p:nvGrpSpPr>
        <p:grpSpPr>
          <a:xfrm rot="21600000">
            <a:off x="4616358" y="2508792"/>
            <a:ext cx="247650" cy="60325"/>
            <a:chExt cx="247650" cy="60325"/>
          </a:xfrm>
        </p:grpSpPr>
        <p:sp>
          <p:nvSpPr>
            <p:cNvPr id="1666" name="path"/>
            <p:cNvSpPr/>
            <p:nvPr/>
          </p:nvSpPr>
          <p:spPr>
            <a:xfrm>
              <a:off x="0" y="23812"/>
              <a:ext cx="247650" cy="12700"/>
            </a:xfrm>
            <a:custGeom>
              <a:rect l="0" t="0" r="0" b="0"/>
              <a:pathLst>
                <a:path w="390" h="20">
                  <a:moveTo>
                    <a:pt x="0" y="10"/>
                  </a:moveTo>
                  <a:lnTo>
                    <a:pt x="390" y="10"/>
                  </a:lnTo>
                </a:path>
              </a:pathLst>
            </a:custGeom>
            <a:noFill/>
            <a:ln w="12700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8" name="path"/>
            <p:cNvSpPr/>
            <p:nvPr/>
          </p:nvSpPr>
          <p:spPr>
            <a:xfrm>
              <a:off x="93662" y="0"/>
              <a:ext cx="60325" cy="60325"/>
            </a:xfrm>
            <a:custGeom>
              <a:rect l="0" t="0" r="0" b="0"/>
              <a:pathLst>
                <a:path w="95" h="95">
                  <a:moveTo>
                    <a:pt x="87" y="47"/>
                  </a:moveTo>
                  <a:lnTo>
                    <a:pt x="75" y="75"/>
                  </a:lnTo>
                  <a:lnTo>
                    <a:pt x="47" y="87"/>
                  </a:lnTo>
                  <a:lnTo>
                    <a:pt x="19" y="75"/>
                  </a:lnTo>
                  <a:lnTo>
                    <a:pt x="7" y="47"/>
                  </a:lnTo>
                  <a:lnTo>
                    <a:pt x="19" y="19"/>
                  </a:lnTo>
                  <a:lnTo>
                    <a:pt x="47" y="7"/>
                  </a:lnTo>
                  <a:lnTo>
                    <a:pt x="75" y="19"/>
                  </a:lnTo>
                  <a:lnTo>
                    <a:pt x="87" y="47"/>
                  </a:lnTo>
                  <a:close/>
                  <a:lnTo>
                    <a:pt x="87" y="47"/>
                  </a:lnTo>
                  <a:close/>
                </a:path>
              </a:pathLst>
            </a:custGeom>
            <a:solidFill>
              <a:srgbClr val="FFC107">
                <a:alpha val="100000"/>
              </a:srgbClr>
            </a:solidFill>
            <a:ln w="9525" cap="flat">
              <a:solidFill>
                <a:srgbClr val="FFC107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70" name="path"/>
          <p:cNvSpPr/>
          <p:nvPr/>
        </p:nvSpPr>
        <p:spPr>
          <a:xfrm>
            <a:off x="3777777" y="2503332"/>
            <a:ext cx="257175" cy="71247"/>
          </a:xfrm>
          <a:custGeom>
            <a:rect l="0" t="0" r="0" b="0"/>
            <a:pathLst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  <a:path w="405" h="112">
                <a:moveTo>
                  <a:pt x="7" y="7"/>
                </a:moveTo>
                <a:lnTo>
                  <a:pt x="397" y="7"/>
                </a:lnTo>
                <a:lnTo>
                  <a:pt x="397" y="104"/>
                </a:lnTo>
                <a:lnTo>
                  <a:pt x="7" y="104"/>
                </a:lnTo>
                <a:lnTo>
                  <a:pt x="7" y="7"/>
                </a:lnTo>
                <a:close/>
                <a:lnTo>
                  <a:pt x="7" y="7"/>
                </a:lnTo>
                <a:close/>
              </a:path>
            </a:pathLst>
          </a:custGeom>
          <a:solidFill>
            <a:srgbClr val="305BA6">
              <a:alpha val="100000"/>
            </a:srgbClr>
          </a:solidFill>
          <a:ln w="9525" cap="flat">
            <a:solidFill>
              <a:srgbClr val="305BA6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72" name="textbox 1672"/>
          <p:cNvSpPr/>
          <p:nvPr/>
        </p:nvSpPr>
        <p:spPr>
          <a:xfrm>
            <a:off x="7877194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23-12</a:t>
            </a:r>
            <a:endParaRPr lang="KaiTi" altLang="KaiTi" sz="900"/>
          </a:p>
          <a:p>
            <a:pPr marL="19050" algn="l" rtl="0" eaLnBrk="0">
              <a:lnSpc>
                <a:spcPct val="79000"/>
              </a:lnSpc>
              <a:spcBef>
                <a:spcPts val="436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10525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11540</a:t>
            </a:r>
            <a:endParaRPr lang="KaiTi" altLang="KaiTi" sz="900"/>
          </a:p>
        </p:txBody>
      </p:sp>
      <p:sp>
        <p:nvSpPr>
          <p:cNvPr id="1674" name="textbox 1674"/>
          <p:cNvSpPr/>
          <p:nvPr/>
        </p:nvSpPr>
        <p:spPr>
          <a:xfrm>
            <a:off x="6215981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23-09</a:t>
            </a:r>
            <a:endParaRPr lang="KaiTi" altLang="KaiTi" sz="900"/>
          </a:p>
          <a:p>
            <a:pPr marL="44450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1053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12023</a:t>
            </a:r>
            <a:endParaRPr lang="KaiTi" altLang="KaiTi" sz="900"/>
          </a:p>
        </p:txBody>
      </p:sp>
      <p:sp>
        <p:nvSpPr>
          <p:cNvPr id="1676" name="textbox 1676"/>
          <p:cNvSpPr/>
          <p:nvPr/>
        </p:nvSpPr>
        <p:spPr>
          <a:xfrm>
            <a:off x="4554770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23-06</a:t>
            </a:r>
            <a:endParaRPr lang="KaiTi" altLang="KaiTi" sz="900"/>
          </a:p>
          <a:p>
            <a:pPr marL="38734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3851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12463</a:t>
            </a:r>
            <a:endParaRPr lang="KaiTi" altLang="KaiTi" sz="900"/>
          </a:p>
        </p:txBody>
      </p:sp>
      <p:sp>
        <p:nvSpPr>
          <p:cNvPr id="1678" name="textbox 1678"/>
          <p:cNvSpPr/>
          <p:nvPr/>
        </p:nvSpPr>
        <p:spPr>
          <a:xfrm>
            <a:off x="5662243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23-08</a:t>
            </a:r>
            <a:endParaRPr lang="KaiTi" altLang="KaiTi" sz="900"/>
          </a:p>
          <a:p>
            <a:pPr marL="44450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1307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12296</a:t>
            </a:r>
            <a:endParaRPr lang="KaiTi" altLang="KaiTi" sz="900"/>
          </a:p>
        </p:txBody>
      </p:sp>
      <p:sp>
        <p:nvSpPr>
          <p:cNvPr id="1680" name="textbox 1680"/>
          <p:cNvSpPr/>
          <p:nvPr/>
        </p:nvSpPr>
        <p:spPr>
          <a:xfrm>
            <a:off x="6769718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23-10</a:t>
            </a:r>
            <a:endParaRPr lang="KaiTi" altLang="KaiTi" sz="900"/>
          </a:p>
          <a:p>
            <a:pPr marL="44450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1229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12136</a:t>
            </a:r>
            <a:endParaRPr lang="KaiTi" altLang="KaiTi" sz="900"/>
          </a:p>
        </p:txBody>
      </p:sp>
      <p:sp>
        <p:nvSpPr>
          <p:cNvPr id="1682" name="textbox 1682"/>
          <p:cNvSpPr/>
          <p:nvPr/>
        </p:nvSpPr>
        <p:spPr>
          <a:xfrm>
            <a:off x="1786083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23-01</a:t>
            </a:r>
            <a:endParaRPr lang="KaiTi" altLang="KaiTi" sz="900"/>
          </a:p>
          <a:p>
            <a:pPr marL="67310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476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15187</a:t>
            </a:r>
            <a:endParaRPr lang="KaiTi" altLang="KaiTi" sz="900"/>
          </a:p>
        </p:txBody>
      </p:sp>
      <p:sp>
        <p:nvSpPr>
          <p:cNvPr id="1684" name="textbox 1684"/>
          <p:cNvSpPr/>
          <p:nvPr/>
        </p:nvSpPr>
        <p:spPr>
          <a:xfrm>
            <a:off x="4001032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23-05</a:t>
            </a:r>
            <a:endParaRPr lang="KaiTi" altLang="KaiTi" sz="900"/>
          </a:p>
          <a:p>
            <a:pPr marL="38100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2648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12728</a:t>
            </a:r>
            <a:endParaRPr lang="KaiTi" altLang="KaiTi" sz="900"/>
          </a:p>
        </p:txBody>
      </p:sp>
      <p:sp>
        <p:nvSpPr>
          <p:cNvPr id="1686" name="textbox 1686"/>
          <p:cNvSpPr/>
          <p:nvPr/>
        </p:nvSpPr>
        <p:spPr>
          <a:xfrm>
            <a:off x="3447295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23-04</a:t>
            </a:r>
            <a:endParaRPr lang="KaiTi" altLang="KaiTi" sz="900"/>
          </a:p>
          <a:p>
            <a:pPr marL="38734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3022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12887</a:t>
            </a:r>
            <a:endParaRPr lang="KaiTi" altLang="KaiTi" sz="900"/>
          </a:p>
        </p:txBody>
      </p:sp>
      <p:sp>
        <p:nvSpPr>
          <p:cNvPr id="1688" name="textbox 1688"/>
          <p:cNvSpPr/>
          <p:nvPr/>
        </p:nvSpPr>
        <p:spPr>
          <a:xfrm>
            <a:off x="2339820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23-02</a:t>
            </a:r>
            <a:endParaRPr lang="KaiTi" altLang="KaiTi" sz="900"/>
          </a:p>
          <a:p>
            <a:pPr marL="35559" algn="l" rtl="0" eaLnBrk="0">
              <a:lnSpc>
                <a:spcPct val="79000"/>
              </a:lnSpc>
              <a:spcBef>
                <a:spcPts val="437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4833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12393</a:t>
            </a:r>
            <a:endParaRPr lang="KaiTi" altLang="KaiTi" sz="900"/>
          </a:p>
        </p:txBody>
      </p:sp>
      <p:sp>
        <p:nvSpPr>
          <p:cNvPr id="1690" name="textbox 1690"/>
          <p:cNvSpPr/>
          <p:nvPr/>
        </p:nvSpPr>
        <p:spPr>
          <a:xfrm>
            <a:off x="7323455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23-11</a:t>
            </a:r>
            <a:endParaRPr lang="KaiTi" altLang="KaiTi" sz="900"/>
          </a:p>
          <a:p>
            <a:pPr marL="44450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1111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1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12144</a:t>
            </a:r>
            <a:endParaRPr lang="KaiTi" altLang="KaiTi" sz="900"/>
          </a:p>
        </p:txBody>
      </p:sp>
      <p:sp>
        <p:nvSpPr>
          <p:cNvPr id="1692" name="textbox 1692"/>
          <p:cNvSpPr/>
          <p:nvPr/>
        </p:nvSpPr>
        <p:spPr>
          <a:xfrm>
            <a:off x="5108507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23-07</a:t>
            </a:r>
            <a:endParaRPr lang="KaiTi" altLang="KaiTi" sz="900"/>
          </a:p>
          <a:p>
            <a:pPr marL="70485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362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12721</a:t>
            </a:r>
            <a:endParaRPr lang="KaiTi" altLang="KaiTi" sz="900"/>
          </a:p>
        </p:txBody>
      </p:sp>
      <p:sp>
        <p:nvSpPr>
          <p:cNvPr id="1694" name="textbox 1694"/>
          <p:cNvSpPr/>
          <p:nvPr/>
        </p:nvSpPr>
        <p:spPr>
          <a:xfrm>
            <a:off x="1232345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69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22-12</a:t>
            </a:r>
            <a:endParaRPr lang="KaiTi" altLang="KaiTi" sz="900"/>
          </a:p>
          <a:p>
            <a:pPr marL="35559" algn="l" rtl="0" eaLnBrk="0">
              <a:lnSpc>
                <a:spcPct val="79000"/>
              </a:lnSpc>
              <a:spcBef>
                <a:spcPts val="436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4739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12774</a:t>
            </a:r>
            <a:endParaRPr lang="KaiTi" altLang="KaiTi" sz="900"/>
          </a:p>
        </p:txBody>
      </p:sp>
      <p:sp>
        <p:nvSpPr>
          <p:cNvPr id="1696" name="textbox 1696"/>
          <p:cNvSpPr/>
          <p:nvPr/>
        </p:nvSpPr>
        <p:spPr>
          <a:xfrm>
            <a:off x="2893557" y="1888261"/>
            <a:ext cx="307975" cy="462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6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23-03</a:t>
            </a:r>
            <a:endParaRPr lang="KaiTi" altLang="KaiTi" sz="900"/>
          </a:p>
          <a:p>
            <a:pPr marL="38100" algn="l" rtl="0" eaLnBrk="0">
              <a:lnSpc>
                <a:spcPct val="79000"/>
              </a:lnSpc>
              <a:spcBef>
                <a:spcPts val="438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6562</a:t>
            </a:r>
            <a:endParaRPr lang="KaiTi" altLang="KaiTi" sz="900"/>
          </a:p>
          <a:p>
            <a:pPr algn="l" rtl="0" eaLnBrk="0">
              <a:lnSpc>
                <a:spcPct val="121000"/>
              </a:lnSpc>
            </a:pPr>
            <a:endParaRPr lang="Arial" altLang="Arial" sz="300"/>
          </a:p>
          <a:p>
            <a:pPr marL="19050" algn="l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12741</a:t>
            </a:r>
            <a:endParaRPr lang="KaiTi" altLang="KaiTi" sz="900"/>
          </a:p>
        </p:txBody>
      </p:sp>
      <p:sp>
        <p:nvSpPr>
          <p:cNvPr id="1698" name="path"/>
          <p:cNvSpPr/>
          <p:nvPr/>
        </p:nvSpPr>
        <p:spPr>
          <a:xfrm>
            <a:off x="7423099" y="1108300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2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2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0" name="path"/>
          <p:cNvSpPr/>
          <p:nvPr/>
        </p:nvSpPr>
        <p:spPr>
          <a:xfrm>
            <a:off x="4654413" y="1089727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2" name="path"/>
          <p:cNvSpPr/>
          <p:nvPr/>
        </p:nvSpPr>
        <p:spPr>
          <a:xfrm>
            <a:off x="5761888" y="1099451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4" name="path"/>
          <p:cNvSpPr/>
          <p:nvPr/>
        </p:nvSpPr>
        <p:spPr>
          <a:xfrm>
            <a:off x="6315626" y="1115346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6" name="path"/>
          <p:cNvSpPr/>
          <p:nvPr/>
        </p:nvSpPr>
        <p:spPr>
          <a:xfrm>
            <a:off x="2439464" y="1093803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8" name="path"/>
          <p:cNvSpPr/>
          <p:nvPr/>
        </p:nvSpPr>
        <p:spPr>
          <a:xfrm>
            <a:off x="1885727" y="931125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0" name="path"/>
          <p:cNvSpPr/>
          <p:nvPr/>
        </p:nvSpPr>
        <p:spPr>
          <a:xfrm>
            <a:off x="5208151" y="1074705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2" name="path"/>
          <p:cNvSpPr/>
          <p:nvPr/>
        </p:nvSpPr>
        <p:spPr>
          <a:xfrm>
            <a:off x="4100676" y="1074297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4" name="path"/>
          <p:cNvSpPr/>
          <p:nvPr/>
        </p:nvSpPr>
        <p:spPr>
          <a:xfrm>
            <a:off x="6869362" y="1108766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2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2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6" name="path"/>
          <p:cNvSpPr/>
          <p:nvPr/>
        </p:nvSpPr>
        <p:spPr>
          <a:xfrm>
            <a:off x="1331990" y="1071619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18" name="path"/>
          <p:cNvSpPr/>
          <p:nvPr/>
        </p:nvSpPr>
        <p:spPr>
          <a:xfrm>
            <a:off x="3546939" y="1065040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0" name="path"/>
          <p:cNvSpPr/>
          <p:nvPr/>
        </p:nvSpPr>
        <p:spPr>
          <a:xfrm>
            <a:off x="2993201" y="1073541"/>
            <a:ext cx="98425" cy="98425"/>
          </a:xfrm>
          <a:custGeom>
            <a:rect l="0" t="0" r="0" b="0"/>
            <a:pathLst>
              <a:path w="155" h="155">
                <a:moveTo>
                  <a:pt x="147" y="77"/>
                </a:moveTo>
                <a:lnTo>
                  <a:pt x="141" y="104"/>
                </a:lnTo>
                <a:lnTo>
                  <a:pt x="126" y="126"/>
                </a:lnTo>
                <a:lnTo>
                  <a:pt x="104" y="141"/>
                </a:lnTo>
                <a:lnTo>
                  <a:pt x="77" y="147"/>
                </a:lnTo>
                <a:lnTo>
                  <a:pt x="50" y="141"/>
                </a:lnTo>
                <a:lnTo>
                  <a:pt x="28" y="126"/>
                </a:lnTo>
                <a:lnTo>
                  <a:pt x="13" y="104"/>
                </a:lnTo>
                <a:lnTo>
                  <a:pt x="7" y="77"/>
                </a:lnTo>
                <a:lnTo>
                  <a:pt x="13" y="50"/>
                </a:lnTo>
                <a:lnTo>
                  <a:pt x="28" y="28"/>
                </a:lnTo>
                <a:lnTo>
                  <a:pt x="50" y="13"/>
                </a:lnTo>
                <a:lnTo>
                  <a:pt x="77" y="7"/>
                </a:lnTo>
                <a:lnTo>
                  <a:pt x="104" y="13"/>
                </a:lnTo>
                <a:lnTo>
                  <a:pt x="126" y="28"/>
                </a:lnTo>
                <a:lnTo>
                  <a:pt x="141" y="50"/>
                </a:lnTo>
                <a:lnTo>
                  <a:pt x="147" y="77"/>
                </a:lnTo>
                <a:close/>
                <a:lnTo>
                  <a:pt x="147" y="77"/>
                </a:lnTo>
                <a:close/>
              </a:path>
            </a:pathLst>
          </a:custGeom>
          <a:solidFill>
            <a:srgbClr val="FFC107">
              <a:alpha val="100000"/>
            </a:srgbClr>
          </a:solidFill>
          <a:ln w="9525" cap="flat">
            <a:solidFill>
              <a:srgbClr val="FFC107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722" name="table 1722"/>
          <p:cNvGraphicFramePr>
            <a:graphicFrameLocks noGrp="1"/>
          </p:cNvGraphicFramePr>
          <p:nvPr/>
        </p:nvGraphicFramePr>
        <p:xfrm>
          <a:off x="451681" y="1159168"/>
          <a:ext cx="3875404" cy="3588384"/>
        </p:xfrm>
        <a:graphic>
          <a:graphicData uri="http://schemas.openxmlformats.org/drawingml/2006/table">
            <a:tbl>
              <a:tblPr/>
              <a:tblGrid>
                <a:gridCol w="151764"/>
                <a:gridCol w="3723639"/>
              </a:tblGrid>
              <a:tr h="358838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52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9900"/>
                        </a:lnSpc>
                      </a:pPr>
                      <a:endParaRPr lang="Arial" altLang="Arial" sz="100"/>
                    </a:p>
                    <a:p>
                      <a:pPr algn="l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18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27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27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272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9000"/>
                        </a:lnSpc>
                        <a:spcBef>
                          <a:spcPts val="270"/>
                        </a:spcBef>
                      </a:pPr>
                      <a:r>
                        <a:rPr sz="900" kern="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10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marL="52705" algn="l" rtl="0" eaLnBrk="0">
                        <a:lnSpc>
                          <a:spcPct val="79000"/>
                        </a:lnSpc>
                        <a:spcBef>
                          <a:spcPts val="27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8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marL="53975" algn="l" rtl="0" eaLnBrk="0">
                        <a:lnSpc>
                          <a:spcPct val="79000"/>
                        </a:lnSpc>
                        <a:spcBef>
                          <a:spcPts val="27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marL="50800" algn="l" rtl="0" eaLnBrk="0">
                        <a:lnSpc>
                          <a:spcPct val="79000"/>
                        </a:lnSpc>
                        <a:spcBef>
                          <a:spcPts val="27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marL="53339" algn="l" rtl="0" eaLnBrk="0">
                        <a:lnSpc>
                          <a:spcPct val="79000"/>
                        </a:lnSpc>
                        <a:spcBef>
                          <a:spcPts val="27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</a:t>
                      </a:r>
                      <a:endParaRPr lang="KaiTi" altLang="KaiTi" sz="900"/>
                    </a:p>
                    <a:p>
                      <a:pPr algn="l" rtl="0" eaLnBrk="0">
                        <a:lnSpc>
                          <a:spcPct val="14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200"/>
                    </a:p>
                    <a:p>
                      <a:pPr marL="53339" algn="l" rtl="0" eaLnBrk="0">
                        <a:lnSpc>
                          <a:spcPts val="588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227329" algn="l" rtl="0" eaLnBrk="0">
                        <a:lnSpc>
                          <a:spcPts val="1108"/>
                        </a:lnSpc>
                      </a:pPr>
                      <a:r>
                        <a:rPr sz="900" kern="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万㎡</a:t>
                      </a:r>
                      <a:endParaRPr lang="KaiTi" altLang="KaiTi" sz="9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1724" name="picture 17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49129" y="1417609"/>
            <a:ext cx="3678446" cy="3287004"/>
          </a:xfrm>
          <a:prstGeom prst="rect">
            <a:avLst/>
          </a:prstGeom>
        </p:spPr>
      </p:pic>
      <p:grpSp>
        <p:nvGrpSpPr>
          <p:cNvPr id="124" name="group 124"/>
          <p:cNvGrpSpPr/>
          <p:nvPr/>
        </p:nvGrpSpPr>
        <p:grpSpPr>
          <a:xfrm rot="21600000">
            <a:off x="4997307" y="1505940"/>
            <a:ext cx="3621296" cy="3198672"/>
            <a:chExt cx="3621296" cy="3198672"/>
          </a:xfrm>
        </p:grpSpPr>
        <p:sp>
          <p:nvSpPr>
            <p:cNvPr id="1726" name="path"/>
            <p:cNvSpPr/>
            <p:nvPr/>
          </p:nvSpPr>
          <p:spPr>
            <a:xfrm>
              <a:off x="0" y="0"/>
              <a:ext cx="3621296" cy="3198672"/>
            </a:xfrm>
            <a:custGeom>
              <a:rect l="0" t="0" r="0" b="0"/>
              <a:pathLst>
                <a:path w="5702" h="5037">
                  <a:moveTo>
                    <a:pt x="10" y="5027"/>
                  </a:moveTo>
                  <a:lnTo>
                    <a:pt x="5692" y="5027"/>
                  </a:lnTo>
                  <a:moveTo>
                    <a:pt x="10" y="4973"/>
                  </a:moveTo>
                  <a:lnTo>
                    <a:pt x="10" y="5027"/>
                  </a:lnTo>
                  <a:moveTo>
                    <a:pt x="483" y="4973"/>
                  </a:moveTo>
                  <a:lnTo>
                    <a:pt x="483" y="5027"/>
                  </a:lnTo>
                  <a:moveTo>
                    <a:pt x="957" y="4973"/>
                  </a:moveTo>
                  <a:lnTo>
                    <a:pt x="957" y="5027"/>
                  </a:lnTo>
                  <a:moveTo>
                    <a:pt x="1430" y="4973"/>
                  </a:moveTo>
                  <a:lnTo>
                    <a:pt x="1430" y="5027"/>
                  </a:lnTo>
                  <a:moveTo>
                    <a:pt x="1904" y="4973"/>
                  </a:moveTo>
                  <a:lnTo>
                    <a:pt x="1904" y="5027"/>
                  </a:lnTo>
                  <a:moveTo>
                    <a:pt x="2377" y="4973"/>
                  </a:moveTo>
                  <a:lnTo>
                    <a:pt x="2377" y="5027"/>
                  </a:lnTo>
                  <a:moveTo>
                    <a:pt x="2851" y="4973"/>
                  </a:moveTo>
                  <a:lnTo>
                    <a:pt x="2851" y="5027"/>
                  </a:lnTo>
                  <a:moveTo>
                    <a:pt x="3324" y="4973"/>
                  </a:moveTo>
                  <a:lnTo>
                    <a:pt x="3324" y="5027"/>
                  </a:lnTo>
                  <a:moveTo>
                    <a:pt x="3798" y="4973"/>
                  </a:moveTo>
                  <a:lnTo>
                    <a:pt x="3798" y="5027"/>
                  </a:lnTo>
                  <a:moveTo>
                    <a:pt x="4272" y="4973"/>
                  </a:moveTo>
                  <a:lnTo>
                    <a:pt x="4272" y="5027"/>
                  </a:lnTo>
                  <a:moveTo>
                    <a:pt x="4745" y="4973"/>
                  </a:moveTo>
                  <a:lnTo>
                    <a:pt x="4745" y="5027"/>
                  </a:lnTo>
                  <a:moveTo>
                    <a:pt x="5219" y="4973"/>
                  </a:moveTo>
                  <a:lnTo>
                    <a:pt x="5219" y="5027"/>
                  </a:lnTo>
                  <a:moveTo>
                    <a:pt x="5692" y="4973"/>
                  </a:moveTo>
                  <a:lnTo>
                    <a:pt x="5692" y="5027"/>
                  </a:lnTo>
                  <a:moveTo>
                    <a:pt x="10" y="10"/>
                  </a:moveTo>
                  <a:lnTo>
                    <a:pt x="10" y="5027"/>
                  </a:lnTo>
                  <a:moveTo>
                    <a:pt x="10" y="5027"/>
                  </a:moveTo>
                  <a:lnTo>
                    <a:pt x="64" y="5027"/>
                  </a:lnTo>
                  <a:moveTo>
                    <a:pt x="10" y="4310"/>
                  </a:moveTo>
                  <a:lnTo>
                    <a:pt x="64" y="4310"/>
                  </a:lnTo>
                  <a:moveTo>
                    <a:pt x="10" y="3593"/>
                  </a:moveTo>
                  <a:lnTo>
                    <a:pt x="64" y="3593"/>
                  </a:lnTo>
                  <a:moveTo>
                    <a:pt x="10" y="2877"/>
                  </a:moveTo>
                  <a:lnTo>
                    <a:pt x="64" y="2877"/>
                  </a:lnTo>
                  <a:moveTo>
                    <a:pt x="10" y="2160"/>
                  </a:moveTo>
                  <a:lnTo>
                    <a:pt x="64" y="2160"/>
                  </a:lnTo>
                  <a:moveTo>
                    <a:pt x="10" y="1443"/>
                  </a:moveTo>
                  <a:lnTo>
                    <a:pt x="64" y="1443"/>
                  </a:lnTo>
                  <a:moveTo>
                    <a:pt x="10" y="726"/>
                  </a:moveTo>
                  <a:lnTo>
                    <a:pt x="64" y="726"/>
                  </a:lnTo>
                  <a:moveTo>
                    <a:pt x="10" y="10"/>
                  </a:moveTo>
                  <a:lnTo>
                    <a:pt x="64" y="10"/>
                  </a:lnTo>
                </a:path>
              </a:pathLst>
            </a:custGeom>
            <a:noFill/>
            <a:ln w="12700" cap="flat">
              <a:solidFill>
                <a:srgbClr val="898989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8" name="path"/>
            <p:cNvSpPr/>
            <p:nvPr/>
          </p:nvSpPr>
          <p:spPr>
            <a:xfrm>
              <a:off x="151446" y="396066"/>
              <a:ext cx="3313589" cy="2418120"/>
            </a:xfrm>
            <a:custGeom>
              <a:rect l="0" t="0" r="0" b="0"/>
              <a:pathLst>
                <a:path w="5218" h="3808">
                  <a:moveTo>
                    <a:pt x="8" y="3787"/>
                  </a:moveTo>
                  <a:lnTo>
                    <a:pt x="28" y="3779"/>
                  </a:lnTo>
                  <a:lnTo>
                    <a:pt x="64" y="3769"/>
                  </a:lnTo>
                  <a:lnTo>
                    <a:pt x="112" y="3757"/>
                  </a:lnTo>
                  <a:lnTo>
                    <a:pt x="169" y="3740"/>
                  </a:lnTo>
                  <a:lnTo>
                    <a:pt x="230" y="3716"/>
                  </a:lnTo>
                  <a:lnTo>
                    <a:pt x="293" y="3686"/>
                  </a:lnTo>
                  <a:lnTo>
                    <a:pt x="353" y="3646"/>
                  </a:lnTo>
                  <a:lnTo>
                    <a:pt x="407" y="3596"/>
                  </a:lnTo>
                  <a:lnTo>
                    <a:pt x="451" y="3533"/>
                  </a:lnTo>
                  <a:lnTo>
                    <a:pt x="481" y="3457"/>
                  </a:lnTo>
                  <a:lnTo>
                    <a:pt x="529" y="3233"/>
                  </a:lnTo>
                  <a:lnTo>
                    <a:pt x="576" y="2927"/>
                  </a:lnTo>
                  <a:lnTo>
                    <a:pt x="623" y="2562"/>
                  </a:lnTo>
                  <a:lnTo>
                    <a:pt x="671" y="2160"/>
                  </a:lnTo>
                  <a:lnTo>
                    <a:pt x="718" y="1746"/>
                  </a:lnTo>
                  <a:lnTo>
                    <a:pt x="765" y="1341"/>
                  </a:lnTo>
                  <a:lnTo>
                    <a:pt x="813" y="968"/>
                  </a:lnTo>
                  <a:lnTo>
                    <a:pt x="860" y="651"/>
                  </a:lnTo>
                  <a:lnTo>
                    <a:pt x="908" y="412"/>
                  </a:lnTo>
                  <a:lnTo>
                    <a:pt x="934" y="328"/>
                  </a:lnTo>
                  <a:lnTo>
                    <a:pt x="955" y="275"/>
                  </a:lnTo>
                  <a:lnTo>
                    <a:pt x="976" y="256"/>
                  </a:lnTo>
                  <a:lnTo>
                    <a:pt x="989" y="247"/>
                  </a:lnTo>
                  <a:lnTo>
                    <a:pt x="1002" y="246"/>
                  </a:lnTo>
                  <a:lnTo>
                    <a:pt x="1026" y="266"/>
                  </a:lnTo>
                  <a:lnTo>
                    <a:pt x="1050" y="307"/>
                  </a:lnTo>
                  <a:lnTo>
                    <a:pt x="1097" y="440"/>
                  </a:lnTo>
                  <a:lnTo>
                    <a:pt x="1144" y="627"/>
                  </a:lnTo>
                  <a:lnTo>
                    <a:pt x="1192" y="850"/>
                  </a:lnTo>
                  <a:lnTo>
                    <a:pt x="1239" y="1090"/>
                  </a:lnTo>
                  <a:lnTo>
                    <a:pt x="1286" y="1330"/>
                  </a:lnTo>
                  <a:lnTo>
                    <a:pt x="1334" y="1551"/>
                  </a:lnTo>
                  <a:lnTo>
                    <a:pt x="1381" y="1736"/>
                  </a:lnTo>
                  <a:lnTo>
                    <a:pt x="1428" y="1866"/>
                  </a:lnTo>
                  <a:lnTo>
                    <a:pt x="1469" y="1946"/>
                  </a:lnTo>
                  <a:lnTo>
                    <a:pt x="1514" y="2027"/>
                  </a:lnTo>
                  <a:lnTo>
                    <a:pt x="1562" y="2105"/>
                  </a:lnTo>
                  <a:lnTo>
                    <a:pt x="1612" y="2175"/>
                  </a:lnTo>
                  <a:lnTo>
                    <a:pt x="1663" y="2234"/>
                  </a:lnTo>
                  <a:lnTo>
                    <a:pt x="1714" y="2277"/>
                  </a:lnTo>
                  <a:lnTo>
                    <a:pt x="1765" y="2300"/>
                  </a:lnTo>
                  <a:lnTo>
                    <a:pt x="1814" y="2299"/>
                  </a:lnTo>
                  <a:lnTo>
                    <a:pt x="1860" y="2270"/>
                  </a:lnTo>
                  <a:lnTo>
                    <a:pt x="1902" y="2210"/>
                  </a:lnTo>
                  <a:lnTo>
                    <a:pt x="1949" y="2068"/>
                  </a:lnTo>
                  <a:lnTo>
                    <a:pt x="1997" y="1844"/>
                  </a:lnTo>
                  <a:lnTo>
                    <a:pt x="2044" y="1562"/>
                  </a:lnTo>
                  <a:lnTo>
                    <a:pt x="2091" y="1247"/>
                  </a:lnTo>
                  <a:lnTo>
                    <a:pt x="2139" y="922"/>
                  </a:lnTo>
                  <a:lnTo>
                    <a:pt x="2186" y="614"/>
                  </a:lnTo>
                  <a:lnTo>
                    <a:pt x="2234" y="346"/>
                  </a:lnTo>
                  <a:lnTo>
                    <a:pt x="2281" y="143"/>
                  </a:lnTo>
                  <a:lnTo>
                    <a:pt x="2305" y="73"/>
                  </a:lnTo>
                  <a:lnTo>
                    <a:pt x="2328" y="30"/>
                  </a:lnTo>
                  <a:lnTo>
                    <a:pt x="2341" y="22"/>
                  </a:lnTo>
                  <a:lnTo>
                    <a:pt x="2355" y="23"/>
                  </a:lnTo>
                  <a:lnTo>
                    <a:pt x="2376" y="31"/>
                  </a:lnTo>
                  <a:lnTo>
                    <a:pt x="2396" y="84"/>
                  </a:lnTo>
                  <a:lnTo>
                    <a:pt x="2423" y="170"/>
                  </a:lnTo>
                  <a:lnTo>
                    <a:pt x="2470" y="436"/>
                  </a:lnTo>
                  <a:lnTo>
                    <a:pt x="2518" y="797"/>
                  </a:lnTo>
                  <a:lnTo>
                    <a:pt x="2565" y="1225"/>
                  </a:lnTo>
                  <a:lnTo>
                    <a:pt x="2612" y="1691"/>
                  </a:lnTo>
                  <a:lnTo>
                    <a:pt x="2660" y="2164"/>
                  </a:lnTo>
                  <a:lnTo>
                    <a:pt x="2707" y="2616"/>
                  </a:lnTo>
                  <a:lnTo>
                    <a:pt x="2754" y="3016"/>
                  </a:lnTo>
                  <a:lnTo>
                    <a:pt x="2802" y="3334"/>
                  </a:lnTo>
                  <a:lnTo>
                    <a:pt x="2849" y="3543"/>
                  </a:lnTo>
                  <a:lnTo>
                    <a:pt x="2867" y="3580"/>
                  </a:lnTo>
                  <a:lnTo>
                    <a:pt x="2890" y="3618"/>
                  </a:lnTo>
                  <a:lnTo>
                    <a:pt x="2912" y="3629"/>
                  </a:lnTo>
                  <a:lnTo>
                    <a:pt x="2935" y="3625"/>
                  </a:lnTo>
                  <a:lnTo>
                    <a:pt x="2958" y="3607"/>
                  </a:lnTo>
                  <a:lnTo>
                    <a:pt x="2983" y="3577"/>
                  </a:lnTo>
                  <a:lnTo>
                    <a:pt x="3034" y="3489"/>
                  </a:lnTo>
                  <a:lnTo>
                    <a:pt x="3086" y="3375"/>
                  </a:lnTo>
                  <a:lnTo>
                    <a:pt x="3138" y="3248"/>
                  </a:lnTo>
                  <a:lnTo>
                    <a:pt x="3189" y="3123"/>
                  </a:lnTo>
                  <a:lnTo>
                    <a:pt x="3237" y="3014"/>
                  </a:lnTo>
                  <a:lnTo>
                    <a:pt x="3282" y="2934"/>
                  </a:lnTo>
                  <a:lnTo>
                    <a:pt x="3323" y="2898"/>
                  </a:lnTo>
                  <a:lnTo>
                    <a:pt x="3370" y="2898"/>
                  </a:lnTo>
                  <a:lnTo>
                    <a:pt x="3417" y="2921"/>
                  </a:lnTo>
                  <a:lnTo>
                    <a:pt x="3465" y="2960"/>
                  </a:lnTo>
                  <a:lnTo>
                    <a:pt x="3512" y="3011"/>
                  </a:lnTo>
                  <a:lnTo>
                    <a:pt x="3560" y="3070"/>
                  </a:lnTo>
                  <a:lnTo>
                    <a:pt x="3607" y="3131"/>
                  </a:lnTo>
                  <a:lnTo>
                    <a:pt x="3654" y="3189"/>
                  </a:lnTo>
                  <a:lnTo>
                    <a:pt x="3702" y="3240"/>
                  </a:lnTo>
                  <a:lnTo>
                    <a:pt x="3749" y="3278"/>
                  </a:lnTo>
                  <a:lnTo>
                    <a:pt x="3796" y="3299"/>
                  </a:lnTo>
                  <a:lnTo>
                    <a:pt x="3844" y="3305"/>
                  </a:lnTo>
                  <a:lnTo>
                    <a:pt x="3891" y="3302"/>
                  </a:lnTo>
                  <a:lnTo>
                    <a:pt x="3938" y="3291"/>
                  </a:lnTo>
                  <a:lnTo>
                    <a:pt x="3986" y="3274"/>
                  </a:lnTo>
                  <a:lnTo>
                    <a:pt x="4033" y="3252"/>
                  </a:lnTo>
                  <a:lnTo>
                    <a:pt x="4080" y="3226"/>
                  </a:lnTo>
                  <a:lnTo>
                    <a:pt x="4128" y="3198"/>
                  </a:lnTo>
                  <a:lnTo>
                    <a:pt x="4175" y="3169"/>
                  </a:lnTo>
                  <a:lnTo>
                    <a:pt x="4223" y="3140"/>
                  </a:lnTo>
                  <a:lnTo>
                    <a:pt x="4270" y="3113"/>
                  </a:lnTo>
                  <a:lnTo>
                    <a:pt x="4317" y="3084"/>
                  </a:lnTo>
                  <a:lnTo>
                    <a:pt x="4365" y="3051"/>
                  </a:lnTo>
                  <a:lnTo>
                    <a:pt x="4412" y="3014"/>
                  </a:lnTo>
                  <a:lnTo>
                    <a:pt x="4459" y="2976"/>
                  </a:lnTo>
                  <a:lnTo>
                    <a:pt x="4507" y="2936"/>
                  </a:lnTo>
                  <a:lnTo>
                    <a:pt x="4554" y="2898"/>
                  </a:lnTo>
                  <a:lnTo>
                    <a:pt x="4601" y="2862"/>
                  </a:lnTo>
                  <a:lnTo>
                    <a:pt x="4649" y="2830"/>
                  </a:lnTo>
                  <a:lnTo>
                    <a:pt x="4696" y="2803"/>
                  </a:lnTo>
                  <a:lnTo>
                    <a:pt x="4743" y="2783"/>
                  </a:lnTo>
                  <a:lnTo>
                    <a:pt x="4791" y="2770"/>
                  </a:lnTo>
                  <a:lnTo>
                    <a:pt x="4838" y="2762"/>
                  </a:lnTo>
                  <a:lnTo>
                    <a:pt x="4886" y="2759"/>
                  </a:lnTo>
                  <a:lnTo>
                    <a:pt x="4933" y="2759"/>
                  </a:lnTo>
                  <a:lnTo>
                    <a:pt x="4980" y="2763"/>
                  </a:lnTo>
                  <a:lnTo>
                    <a:pt x="5028" y="2767"/>
                  </a:lnTo>
                  <a:lnTo>
                    <a:pt x="5075" y="2773"/>
                  </a:lnTo>
                  <a:lnTo>
                    <a:pt x="5122" y="2778"/>
                  </a:lnTo>
                  <a:lnTo>
                    <a:pt x="5170" y="2782"/>
                  </a:lnTo>
                  <a:lnTo>
                    <a:pt x="5217" y="2783"/>
                  </a:lnTo>
                </a:path>
              </a:pathLst>
            </a:custGeom>
            <a:noFill/>
            <a:ln w="2857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0" name="path"/>
            <p:cNvSpPr/>
            <p:nvPr/>
          </p:nvSpPr>
          <p:spPr>
            <a:xfrm>
              <a:off x="107495" y="366762"/>
              <a:ext cx="3406304" cy="2483353"/>
            </a:xfrm>
            <a:custGeom>
              <a:rect l="0" t="0" r="0" b="0"/>
              <a:pathLst>
                <a:path w="5364" h="3909">
                  <a:moveTo>
                    <a:pt x="147" y="3833"/>
                  </a:moveTo>
                  <a:lnTo>
                    <a:pt x="141" y="3860"/>
                  </a:lnTo>
                  <a:lnTo>
                    <a:pt x="126" y="3882"/>
                  </a:lnTo>
                  <a:lnTo>
                    <a:pt x="104" y="3897"/>
                  </a:lnTo>
                  <a:lnTo>
                    <a:pt x="77" y="3903"/>
                  </a:lnTo>
                  <a:lnTo>
                    <a:pt x="50" y="3897"/>
                  </a:lnTo>
                  <a:lnTo>
                    <a:pt x="28" y="3882"/>
                  </a:lnTo>
                  <a:lnTo>
                    <a:pt x="13" y="3860"/>
                  </a:lnTo>
                  <a:lnTo>
                    <a:pt x="7" y="3833"/>
                  </a:lnTo>
                  <a:lnTo>
                    <a:pt x="13" y="3806"/>
                  </a:lnTo>
                  <a:lnTo>
                    <a:pt x="28" y="3783"/>
                  </a:lnTo>
                  <a:lnTo>
                    <a:pt x="50" y="3768"/>
                  </a:lnTo>
                  <a:lnTo>
                    <a:pt x="77" y="3763"/>
                  </a:lnTo>
                  <a:lnTo>
                    <a:pt x="104" y="3768"/>
                  </a:lnTo>
                  <a:lnTo>
                    <a:pt x="126" y="3783"/>
                  </a:lnTo>
                  <a:lnTo>
                    <a:pt x="141" y="3806"/>
                  </a:lnTo>
                  <a:lnTo>
                    <a:pt x="147" y="3833"/>
                  </a:lnTo>
                  <a:close/>
                  <a:lnTo>
                    <a:pt x="147" y="3833"/>
                  </a:lnTo>
                  <a:close/>
                </a:path>
                <a:path w="5364" h="3909">
                  <a:moveTo>
                    <a:pt x="621" y="3503"/>
                  </a:moveTo>
                  <a:lnTo>
                    <a:pt x="615" y="3530"/>
                  </a:lnTo>
                  <a:lnTo>
                    <a:pt x="600" y="3553"/>
                  </a:lnTo>
                  <a:lnTo>
                    <a:pt x="578" y="3568"/>
                  </a:lnTo>
                  <a:lnTo>
                    <a:pt x="551" y="3573"/>
                  </a:lnTo>
                  <a:lnTo>
                    <a:pt x="523" y="3568"/>
                  </a:lnTo>
                  <a:lnTo>
                    <a:pt x="501" y="3553"/>
                  </a:lnTo>
                  <a:lnTo>
                    <a:pt x="486" y="3530"/>
                  </a:lnTo>
                  <a:lnTo>
                    <a:pt x="481" y="3503"/>
                  </a:lnTo>
                  <a:lnTo>
                    <a:pt x="486" y="3476"/>
                  </a:lnTo>
                  <a:lnTo>
                    <a:pt x="501" y="3454"/>
                  </a:lnTo>
                  <a:lnTo>
                    <a:pt x="523" y="3439"/>
                  </a:lnTo>
                  <a:lnTo>
                    <a:pt x="551" y="3433"/>
                  </a:lnTo>
                  <a:lnTo>
                    <a:pt x="578" y="3439"/>
                  </a:lnTo>
                  <a:lnTo>
                    <a:pt x="600" y="3454"/>
                  </a:lnTo>
                  <a:lnTo>
                    <a:pt x="615" y="3476"/>
                  </a:lnTo>
                  <a:lnTo>
                    <a:pt x="621" y="3503"/>
                  </a:lnTo>
                  <a:close/>
                  <a:lnTo>
                    <a:pt x="621" y="3503"/>
                  </a:lnTo>
                  <a:close/>
                </a:path>
                <a:path w="5364" h="3909">
                  <a:moveTo>
                    <a:pt x="1094" y="321"/>
                  </a:moveTo>
                  <a:lnTo>
                    <a:pt x="1089" y="348"/>
                  </a:lnTo>
                  <a:lnTo>
                    <a:pt x="1074" y="370"/>
                  </a:lnTo>
                  <a:lnTo>
                    <a:pt x="1051" y="385"/>
                  </a:lnTo>
                  <a:lnTo>
                    <a:pt x="1024" y="391"/>
                  </a:lnTo>
                  <a:lnTo>
                    <a:pt x="997" y="385"/>
                  </a:lnTo>
                  <a:lnTo>
                    <a:pt x="975" y="370"/>
                  </a:lnTo>
                  <a:lnTo>
                    <a:pt x="960" y="348"/>
                  </a:lnTo>
                  <a:lnTo>
                    <a:pt x="954" y="321"/>
                  </a:lnTo>
                  <a:lnTo>
                    <a:pt x="960" y="293"/>
                  </a:lnTo>
                  <a:lnTo>
                    <a:pt x="975" y="271"/>
                  </a:lnTo>
                  <a:lnTo>
                    <a:pt x="997" y="256"/>
                  </a:lnTo>
                  <a:lnTo>
                    <a:pt x="1024" y="251"/>
                  </a:lnTo>
                  <a:lnTo>
                    <a:pt x="1051" y="256"/>
                  </a:lnTo>
                  <a:lnTo>
                    <a:pt x="1074" y="271"/>
                  </a:lnTo>
                  <a:lnTo>
                    <a:pt x="1089" y="293"/>
                  </a:lnTo>
                  <a:lnTo>
                    <a:pt x="1094" y="321"/>
                  </a:lnTo>
                  <a:close/>
                  <a:lnTo>
                    <a:pt x="1094" y="321"/>
                  </a:lnTo>
                  <a:close/>
                </a:path>
                <a:path w="5364" h="3909">
                  <a:moveTo>
                    <a:pt x="1568" y="1912"/>
                  </a:moveTo>
                  <a:lnTo>
                    <a:pt x="1562" y="1939"/>
                  </a:lnTo>
                  <a:lnTo>
                    <a:pt x="1547" y="1961"/>
                  </a:lnTo>
                  <a:lnTo>
                    <a:pt x="1525" y="1976"/>
                  </a:lnTo>
                  <a:lnTo>
                    <a:pt x="1498" y="1982"/>
                  </a:lnTo>
                  <a:lnTo>
                    <a:pt x="1470" y="1976"/>
                  </a:lnTo>
                  <a:lnTo>
                    <a:pt x="1448" y="1961"/>
                  </a:lnTo>
                  <a:lnTo>
                    <a:pt x="1433" y="1939"/>
                  </a:lnTo>
                  <a:lnTo>
                    <a:pt x="1428" y="1912"/>
                  </a:lnTo>
                  <a:lnTo>
                    <a:pt x="1433" y="1885"/>
                  </a:lnTo>
                  <a:lnTo>
                    <a:pt x="1448" y="1862"/>
                  </a:lnTo>
                  <a:lnTo>
                    <a:pt x="1470" y="1847"/>
                  </a:lnTo>
                  <a:lnTo>
                    <a:pt x="1498" y="1842"/>
                  </a:lnTo>
                  <a:lnTo>
                    <a:pt x="1525" y="1847"/>
                  </a:lnTo>
                  <a:lnTo>
                    <a:pt x="1547" y="1862"/>
                  </a:lnTo>
                  <a:lnTo>
                    <a:pt x="1562" y="1885"/>
                  </a:lnTo>
                  <a:lnTo>
                    <a:pt x="1568" y="1912"/>
                  </a:lnTo>
                  <a:close/>
                  <a:lnTo>
                    <a:pt x="1568" y="1912"/>
                  </a:lnTo>
                  <a:close/>
                </a:path>
                <a:path w="5364" h="3909">
                  <a:moveTo>
                    <a:pt x="2041" y="2256"/>
                  </a:moveTo>
                  <a:lnTo>
                    <a:pt x="2036" y="2283"/>
                  </a:lnTo>
                  <a:lnTo>
                    <a:pt x="2021" y="2305"/>
                  </a:lnTo>
                  <a:lnTo>
                    <a:pt x="1999" y="2320"/>
                  </a:lnTo>
                  <a:lnTo>
                    <a:pt x="1971" y="2326"/>
                  </a:lnTo>
                  <a:lnTo>
                    <a:pt x="1944" y="2320"/>
                  </a:lnTo>
                  <a:lnTo>
                    <a:pt x="1922" y="2305"/>
                  </a:lnTo>
                  <a:lnTo>
                    <a:pt x="1907" y="2283"/>
                  </a:lnTo>
                  <a:lnTo>
                    <a:pt x="1901" y="2256"/>
                  </a:lnTo>
                  <a:lnTo>
                    <a:pt x="1907" y="2229"/>
                  </a:lnTo>
                  <a:lnTo>
                    <a:pt x="1922" y="2206"/>
                  </a:lnTo>
                  <a:lnTo>
                    <a:pt x="1944" y="2191"/>
                  </a:lnTo>
                  <a:lnTo>
                    <a:pt x="1971" y="2186"/>
                  </a:lnTo>
                  <a:lnTo>
                    <a:pt x="1999" y="2191"/>
                  </a:lnTo>
                  <a:lnTo>
                    <a:pt x="2021" y="2206"/>
                  </a:lnTo>
                  <a:lnTo>
                    <a:pt x="2036" y="2229"/>
                  </a:lnTo>
                  <a:lnTo>
                    <a:pt x="2041" y="2256"/>
                  </a:lnTo>
                  <a:close/>
                  <a:lnTo>
                    <a:pt x="2041" y="2256"/>
                  </a:lnTo>
                  <a:close/>
                </a:path>
                <a:path w="5364" h="3909">
                  <a:moveTo>
                    <a:pt x="2515" y="77"/>
                  </a:moveTo>
                  <a:lnTo>
                    <a:pt x="2509" y="104"/>
                  </a:lnTo>
                  <a:lnTo>
                    <a:pt x="2494" y="126"/>
                  </a:lnTo>
                  <a:lnTo>
                    <a:pt x="2472" y="141"/>
                  </a:lnTo>
                  <a:lnTo>
                    <a:pt x="2445" y="147"/>
                  </a:lnTo>
                  <a:lnTo>
                    <a:pt x="2418" y="141"/>
                  </a:lnTo>
                  <a:lnTo>
                    <a:pt x="2395" y="126"/>
                  </a:lnTo>
                  <a:lnTo>
                    <a:pt x="2380" y="104"/>
                  </a:lnTo>
                  <a:lnTo>
                    <a:pt x="2375" y="77"/>
                  </a:lnTo>
                  <a:lnTo>
                    <a:pt x="2380" y="50"/>
                  </a:lnTo>
                  <a:lnTo>
                    <a:pt x="2395" y="28"/>
                  </a:lnTo>
                  <a:lnTo>
                    <a:pt x="2418" y="13"/>
                  </a:lnTo>
                  <a:lnTo>
                    <a:pt x="2445" y="7"/>
                  </a:lnTo>
                  <a:lnTo>
                    <a:pt x="2472" y="13"/>
                  </a:lnTo>
                  <a:lnTo>
                    <a:pt x="2494" y="28"/>
                  </a:lnTo>
                  <a:lnTo>
                    <a:pt x="2509" y="50"/>
                  </a:lnTo>
                  <a:lnTo>
                    <a:pt x="2515" y="77"/>
                  </a:lnTo>
                  <a:close/>
                  <a:lnTo>
                    <a:pt x="2515" y="77"/>
                  </a:lnTo>
                  <a:close/>
                </a:path>
                <a:path w="5364" h="3909">
                  <a:moveTo>
                    <a:pt x="2988" y="3589"/>
                  </a:moveTo>
                  <a:lnTo>
                    <a:pt x="2983" y="3616"/>
                  </a:lnTo>
                  <a:lnTo>
                    <a:pt x="2968" y="3639"/>
                  </a:lnTo>
                  <a:lnTo>
                    <a:pt x="2946" y="3654"/>
                  </a:lnTo>
                  <a:lnTo>
                    <a:pt x="2918" y="3659"/>
                  </a:lnTo>
                  <a:lnTo>
                    <a:pt x="2891" y="3654"/>
                  </a:lnTo>
                  <a:lnTo>
                    <a:pt x="2869" y="3639"/>
                  </a:lnTo>
                  <a:lnTo>
                    <a:pt x="2854" y="3616"/>
                  </a:lnTo>
                  <a:lnTo>
                    <a:pt x="2848" y="3589"/>
                  </a:lnTo>
                  <a:lnTo>
                    <a:pt x="2854" y="3562"/>
                  </a:lnTo>
                  <a:lnTo>
                    <a:pt x="2869" y="3540"/>
                  </a:lnTo>
                  <a:lnTo>
                    <a:pt x="2891" y="3525"/>
                  </a:lnTo>
                  <a:lnTo>
                    <a:pt x="2918" y="3519"/>
                  </a:lnTo>
                  <a:lnTo>
                    <a:pt x="2946" y="3525"/>
                  </a:lnTo>
                  <a:lnTo>
                    <a:pt x="2968" y="3540"/>
                  </a:lnTo>
                  <a:lnTo>
                    <a:pt x="2983" y="3562"/>
                  </a:lnTo>
                  <a:lnTo>
                    <a:pt x="2988" y="3589"/>
                  </a:lnTo>
                  <a:close/>
                  <a:lnTo>
                    <a:pt x="2988" y="3589"/>
                  </a:lnTo>
                  <a:close/>
                </a:path>
                <a:path w="5364" h="3909">
                  <a:moveTo>
                    <a:pt x="3462" y="2944"/>
                  </a:moveTo>
                  <a:lnTo>
                    <a:pt x="3456" y="2971"/>
                  </a:lnTo>
                  <a:lnTo>
                    <a:pt x="3441" y="2994"/>
                  </a:lnTo>
                  <a:lnTo>
                    <a:pt x="3419" y="3009"/>
                  </a:lnTo>
                  <a:lnTo>
                    <a:pt x="3392" y="3014"/>
                  </a:lnTo>
                  <a:lnTo>
                    <a:pt x="3365" y="3009"/>
                  </a:lnTo>
                  <a:lnTo>
                    <a:pt x="3342" y="2994"/>
                  </a:lnTo>
                  <a:lnTo>
                    <a:pt x="3327" y="2971"/>
                  </a:lnTo>
                  <a:lnTo>
                    <a:pt x="3322" y="2944"/>
                  </a:lnTo>
                  <a:lnTo>
                    <a:pt x="3327" y="2917"/>
                  </a:lnTo>
                  <a:lnTo>
                    <a:pt x="3342" y="2895"/>
                  </a:lnTo>
                  <a:lnTo>
                    <a:pt x="3365" y="2880"/>
                  </a:lnTo>
                  <a:lnTo>
                    <a:pt x="3392" y="2874"/>
                  </a:lnTo>
                  <a:lnTo>
                    <a:pt x="3419" y="2880"/>
                  </a:lnTo>
                  <a:lnTo>
                    <a:pt x="3441" y="2895"/>
                  </a:lnTo>
                  <a:lnTo>
                    <a:pt x="3456" y="2917"/>
                  </a:lnTo>
                  <a:lnTo>
                    <a:pt x="3462" y="2944"/>
                  </a:lnTo>
                  <a:close/>
                  <a:lnTo>
                    <a:pt x="3462" y="2944"/>
                  </a:lnTo>
                  <a:close/>
                </a:path>
                <a:path w="5364" h="3909">
                  <a:moveTo>
                    <a:pt x="3936" y="3345"/>
                  </a:moveTo>
                  <a:lnTo>
                    <a:pt x="3930" y="3373"/>
                  </a:lnTo>
                  <a:lnTo>
                    <a:pt x="3915" y="3395"/>
                  </a:lnTo>
                  <a:lnTo>
                    <a:pt x="3893" y="3410"/>
                  </a:lnTo>
                  <a:lnTo>
                    <a:pt x="3866" y="3415"/>
                  </a:lnTo>
                  <a:lnTo>
                    <a:pt x="3838" y="3410"/>
                  </a:lnTo>
                  <a:lnTo>
                    <a:pt x="3816" y="3395"/>
                  </a:lnTo>
                  <a:lnTo>
                    <a:pt x="3801" y="3373"/>
                  </a:lnTo>
                  <a:lnTo>
                    <a:pt x="3796" y="3345"/>
                  </a:lnTo>
                  <a:lnTo>
                    <a:pt x="3801" y="3318"/>
                  </a:lnTo>
                  <a:lnTo>
                    <a:pt x="3816" y="3296"/>
                  </a:lnTo>
                  <a:lnTo>
                    <a:pt x="3838" y="3281"/>
                  </a:lnTo>
                  <a:lnTo>
                    <a:pt x="3866" y="3275"/>
                  </a:lnTo>
                  <a:lnTo>
                    <a:pt x="3893" y="3281"/>
                  </a:lnTo>
                  <a:lnTo>
                    <a:pt x="3915" y="3296"/>
                  </a:lnTo>
                  <a:lnTo>
                    <a:pt x="3930" y="3318"/>
                  </a:lnTo>
                  <a:lnTo>
                    <a:pt x="3936" y="3345"/>
                  </a:lnTo>
                  <a:close/>
                  <a:lnTo>
                    <a:pt x="3936" y="3345"/>
                  </a:lnTo>
                  <a:close/>
                </a:path>
                <a:path w="5364" h="3909">
                  <a:moveTo>
                    <a:pt x="4409" y="3159"/>
                  </a:moveTo>
                  <a:lnTo>
                    <a:pt x="4404" y="3186"/>
                  </a:lnTo>
                  <a:lnTo>
                    <a:pt x="4389" y="3209"/>
                  </a:lnTo>
                  <a:lnTo>
                    <a:pt x="4366" y="3224"/>
                  </a:lnTo>
                  <a:lnTo>
                    <a:pt x="4339" y="3229"/>
                  </a:lnTo>
                  <a:lnTo>
                    <a:pt x="4312" y="3224"/>
                  </a:lnTo>
                  <a:lnTo>
                    <a:pt x="4290" y="3209"/>
                  </a:lnTo>
                  <a:lnTo>
                    <a:pt x="4275" y="3186"/>
                  </a:lnTo>
                  <a:lnTo>
                    <a:pt x="4269" y="3159"/>
                  </a:lnTo>
                  <a:lnTo>
                    <a:pt x="4275" y="3132"/>
                  </a:lnTo>
                  <a:lnTo>
                    <a:pt x="4290" y="3110"/>
                  </a:lnTo>
                  <a:lnTo>
                    <a:pt x="4312" y="3095"/>
                  </a:lnTo>
                  <a:lnTo>
                    <a:pt x="4339" y="3089"/>
                  </a:lnTo>
                  <a:lnTo>
                    <a:pt x="4366" y="3095"/>
                  </a:lnTo>
                  <a:lnTo>
                    <a:pt x="4389" y="3110"/>
                  </a:lnTo>
                  <a:lnTo>
                    <a:pt x="4404" y="3132"/>
                  </a:lnTo>
                  <a:lnTo>
                    <a:pt x="4409" y="3159"/>
                  </a:lnTo>
                  <a:close/>
                  <a:lnTo>
                    <a:pt x="4409" y="3159"/>
                  </a:lnTo>
                  <a:close/>
                </a:path>
                <a:path w="5364" h="3909">
                  <a:moveTo>
                    <a:pt x="4883" y="2829"/>
                  </a:moveTo>
                  <a:lnTo>
                    <a:pt x="4877" y="2857"/>
                  </a:lnTo>
                  <a:lnTo>
                    <a:pt x="4862" y="2879"/>
                  </a:lnTo>
                  <a:lnTo>
                    <a:pt x="4840" y="2894"/>
                  </a:lnTo>
                  <a:lnTo>
                    <a:pt x="4813" y="2899"/>
                  </a:lnTo>
                  <a:lnTo>
                    <a:pt x="4785" y="2894"/>
                  </a:lnTo>
                  <a:lnTo>
                    <a:pt x="4763" y="2879"/>
                  </a:lnTo>
                  <a:lnTo>
                    <a:pt x="4748" y="2857"/>
                  </a:lnTo>
                  <a:lnTo>
                    <a:pt x="4743" y="2829"/>
                  </a:lnTo>
                  <a:lnTo>
                    <a:pt x="4748" y="2802"/>
                  </a:lnTo>
                  <a:lnTo>
                    <a:pt x="4763" y="2780"/>
                  </a:lnTo>
                  <a:lnTo>
                    <a:pt x="4785" y="2765"/>
                  </a:lnTo>
                  <a:lnTo>
                    <a:pt x="4813" y="2759"/>
                  </a:lnTo>
                  <a:lnTo>
                    <a:pt x="4840" y="2765"/>
                  </a:lnTo>
                  <a:lnTo>
                    <a:pt x="4862" y="2780"/>
                  </a:lnTo>
                  <a:lnTo>
                    <a:pt x="4877" y="2802"/>
                  </a:lnTo>
                  <a:lnTo>
                    <a:pt x="4883" y="2829"/>
                  </a:lnTo>
                  <a:close/>
                  <a:lnTo>
                    <a:pt x="4883" y="2829"/>
                  </a:lnTo>
                  <a:close/>
                </a:path>
                <a:path w="5364" h="3909">
                  <a:moveTo>
                    <a:pt x="5356" y="2829"/>
                  </a:moveTo>
                  <a:lnTo>
                    <a:pt x="5351" y="2857"/>
                  </a:lnTo>
                  <a:lnTo>
                    <a:pt x="5336" y="2879"/>
                  </a:lnTo>
                  <a:lnTo>
                    <a:pt x="5314" y="2894"/>
                  </a:lnTo>
                  <a:lnTo>
                    <a:pt x="5286" y="2899"/>
                  </a:lnTo>
                  <a:lnTo>
                    <a:pt x="5259" y="2894"/>
                  </a:lnTo>
                  <a:lnTo>
                    <a:pt x="5237" y="2879"/>
                  </a:lnTo>
                  <a:lnTo>
                    <a:pt x="5222" y="2857"/>
                  </a:lnTo>
                  <a:lnTo>
                    <a:pt x="5216" y="2829"/>
                  </a:lnTo>
                  <a:lnTo>
                    <a:pt x="5222" y="2802"/>
                  </a:lnTo>
                  <a:lnTo>
                    <a:pt x="5237" y="2780"/>
                  </a:lnTo>
                  <a:lnTo>
                    <a:pt x="5259" y="2765"/>
                  </a:lnTo>
                  <a:lnTo>
                    <a:pt x="5286" y="2759"/>
                  </a:lnTo>
                  <a:lnTo>
                    <a:pt x="5314" y="2765"/>
                  </a:lnTo>
                  <a:lnTo>
                    <a:pt x="5336" y="2780"/>
                  </a:lnTo>
                  <a:lnTo>
                    <a:pt x="5351" y="2802"/>
                  </a:lnTo>
                  <a:lnTo>
                    <a:pt x="5356" y="2829"/>
                  </a:lnTo>
                  <a:close/>
                  <a:lnTo>
                    <a:pt x="5356" y="2829"/>
                  </a:lnTo>
                  <a:close/>
                </a:path>
              </a:pathLst>
            </a:custGeom>
            <a:solidFill>
              <a:srgbClr val="FFEB3B">
                <a:alpha val="100000"/>
              </a:srgbClr>
            </a:solidFill>
            <a:ln w="9525" cap="flat">
              <a:solidFill>
                <a:srgbClr val="FFEB3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32" name="textbox 1732"/>
          <p:cNvSpPr/>
          <p:nvPr/>
        </p:nvSpPr>
        <p:spPr>
          <a:xfrm>
            <a:off x="793862" y="4791789"/>
            <a:ext cx="7738109" cy="220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32"/>
              </a:lnSpc>
            </a:pPr>
            <a:r>
              <a:rPr sz="1300" kern="0" spc="2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2017</a:t>
            </a:r>
            <a:r>
              <a:rPr sz="8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2018</a:t>
            </a:r>
            <a:r>
              <a:rPr sz="8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2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019</a:t>
            </a:r>
            <a:r>
              <a:rPr sz="8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2020</a:t>
            </a:r>
            <a:r>
              <a:rPr sz="8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2021</a:t>
            </a:r>
            <a:r>
              <a:rPr sz="800" kern="0" spc="7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2022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      </a:t>
            </a:r>
            <a:r>
              <a:rPr sz="1800" kern="0" spc="0" baseline="-757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fangbaolai</a:t>
            </a:r>
            <a:r>
              <a:rPr sz="1800" kern="0" spc="10" baseline="-7573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.c</a:t>
            </a:r>
            <a:r>
              <a:rPr sz="1100" kern="0" spc="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</a:t>
            </a:r>
            <a:r>
              <a:rPr sz="8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4</a:t>
            </a:r>
            <a:r>
              <a:rPr sz="800" kern="0" spc="8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5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6</a:t>
            </a:r>
            <a:r>
              <a:rPr sz="800" kern="0" spc="9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8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9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10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11</a:t>
            </a:r>
            <a:r>
              <a:rPr sz="800" kern="0" spc="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   </a:t>
            </a:r>
            <a:r>
              <a:rPr sz="1300" kern="0" spc="10" baseline="33587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12</a:t>
            </a:r>
            <a:endParaRPr lang="KaiTi" altLang="KaiTi" sz="1300" baseline="33587"/>
          </a:p>
        </p:txBody>
      </p:sp>
      <p:sp>
        <p:nvSpPr>
          <p:cNvPr id="1734" name="textbox 1734"/>
          <p:cNvSpPr/>
          <p:nvPr/>
        </p:nvSpPr>
        <p:spPr>
          <a:xfrm>
            <a:off x="5128448" y="4875951"/>
            <a:ext cx="97155" cy="1352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863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n</a:t>
            </a:r>
            <a:endParaRPr lang="SimSun" altLang="SimSun" sz="1200"/>
          </a:p>
        </p:txBody>
      </p:sp>
      <p:sp>
        <p:nvSpPr>
          <p:cNvPr id="1736" name="textbox 1736"/>
          <p:cNvSpPr/>
          <p:nvPr/>
        </p:nvSpPr>
        <p:spPr>
          <a:xfrm>
            <a:off x="5109262" y="4792703"/>
            <a:ext cx="72389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469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</a:t>
            </a:r>
            <a:endParaRPr lang="KaiTi" altLang="KaiTi" sz="900"/>
          </a:p>
        </p:txBody>
      </p:sp>
      <p:sp>
        <p:nvSpPr>
          <p:cNvPr id="1738" name="textbox 1738"/>
          <p:cNvSpPr/>
          <p:nvPr/>
        </p:nvSpPr>
        <p:spPr>
          <a:xfrm>
            <a:off x="4057534" y="4818191"/>
            <a:ext cx="101600" cy="216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</a:t>
            </a:r>
            <a:endParaRPr lang="SimSun" altLang="SimSun" sz="1200"/>
          </a:p>
        </p:txBody>
      </p:sp>
      <p:sp>
        <p:nvSpPr>
          <p:cNvPr id="1740" name="textbox 1740"/>
          <p:cNvSpPr/>
          <p:nvPr/>
        </p:nvSpPr>
        <p:spPr>
          <a:xfrm>
            <a:off x="4049043" y="4791789"/>
            <a:ext cx="13652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31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23</a:t>
            </a:r>
            <a:endParaRPr lang="KaiTi" altLang="KaiTi" sz="900"/>
          </a:p>
        </p:txBody>
      </p:sp>
      <p:sp>
        <p:nvSpPr>
          <p:cNvPr id="1742" name="textbox 1742"/>
          <p:cNvSpPr/>
          <p:nvPr/>
        </p:nvSpPr>
        <p:spPr>
          <a:xfrm>
            <a:off x="3981334" y="4818191"/>
            <a:ext cx="101600" cy="216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</a:t>
            </a:r>
            <a:endParaRPr lang="SimSun" altLang="SimSun" sz="1200"/>
          </a:p>
        </p:txBody>
      </p:sp>
      <p:sp>
        <p:nvSpPr>
          <p:cNvPr id="1744" name="textbox 1744"/>
          <p:cNvSpPr/>
          <p:nvPr/>
        </p:nvSpPr>
        <p:spPr>
          <a:xfrm>
            <a:off x="3980146" y="4792246"/>
            <a:ext cx="79375" cy="1339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62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1746" name="textbox 1746"/>
          <p:cNvSpPr/>
          <p:nvPr/>
        </p:nvSpPr>
        <p:spPr>
          <a:xfrm>
            <a:off x="3905134" y="4818191"/>
            <a:ext cx="101600" cy="2165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500"/>
              </a:lnSpc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</a:t>
            </a:r>
            <a:endParaRPr lang="SimSun" altLang="SimSun" sz="1200"/>
          </a:p>
        </p:txBody>
      </p:sp>
      <p:sp>
        <p:nvSpPr>
          <p:cNvPr id="1748" name="textbox 1748"/>
          <p:cNvSpPr/>
          <p:nvPr/>
        </p:nvSpPr>
        <p:spPr>
          <a:xfrm>
            <a:off x="3903946" y="4791789"/>
            <a:ext cx="79375" cy="1346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70"/>
              </a:lnSpc>
            </a:pPr>
            <a:endParaRPr lang="Arial" altLang="Arial" sz="100"/>
          </a:p>
          <a:p>
            <a:pPr marL="12700" algn="l" rtl="0" eaLnBrk="0">
              <a:lnSpc>
                <a:spcPct val="79000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endParaRPr lang="KaiTi" altLang="KaiTi" sz="900"/>
          </a:p>
        </p:txBody>
      </p:sp>
      <p:sp>
        <p:nvSpPr>
          <p:cNvPr id="1750" name="textbox 1750"/>
          <p:cNvSpPr/>
          <p:nvPr/>
        </p:nvSpPr>
        <p:spPr>
          <a:xfrm>
            <a:off x="5109181" y="1017928"/>
            <a:ext cx="2906395" cy="3835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92"/>
              </a:lnSpc>
            </a:pPr>
            <a:endParaRPr lang="Arial" altLang="Arial" sz="100"/>
          </a:p>
          <a:p>
            <a:pPr marL="12700" indent="300354" algn="l" rtl="0" eaLnBrk="0">
              <a:lnSpc>
                <a:spcPct val="11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2020-2023年12月绵阳市商业成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交面积走势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900" kern="0" spc="-4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万㎡</a:t>
            </a:r>
            <a:endParaRPr lang="KaiTi" altLang="KaiTi" sz="900"/>
          </a:p>
        </p:txBody>
      </p:sp>
      <p:sp>
        <p:nvSpPr>
          <p:cNvPr id="1752" name="textbox 1752"/>
          <p:cNvSpPr/>
          <p:nvPr/>
        </p:nvSpPr>
        <p:spPr>
          <a:xfrm>
            <a:off x="-12700" y="-12700"/>
            <a:ext cx="2425064" cy="4305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87680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商业市场|成交规模</a:t>
            </a:r>
            <a:endParaRPr lang="KaiTi" altLang="KaiTi" sz="1800"/>
          </a:p>
        </p:txBody>
      </p:sp>
      <p:pic>
        <p:nvPicPr>
          <p:cNvPr id="1754" name="picture 175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sp>
        <p:nvSpPr>
          <p:cNvPr id="1756" name="textbox 1756"/>
          <p:cNvSpPr/>
          <p:nvPr/>
        </p:nvSpPr>
        <p:spPr>
          <a:xfrm>
            <a:off x="4647853" y="576271"/>
            <a:ext cx="3844925" cy="1854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80"/>
              </a:lnSpc>
            </a:pPr>
            <a:endParaRPr lang="Arial" altLang="Arial" sz="100"/>
          </a:p>
          <a:p>
            <a:pPr algn="r" rtl="0" eaLnBrk="0">
              <a:lnSpc>
                <a:spcPct val="95000"/>
              </a:lnSpc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2023年12月，绵阳商业成交面积为1.13万㎡，环比下降0.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14%。</a:t>
            </a:r>
            <a:endParaRPr lang="KaiTi" altLang="KaiTi" sz="1100"/>
          </a:p>
        </p:txBody>
      </p:sp>
      <p:sp>
        <p:nvSpPr>
          <p:cNvPr id="1758" name="textbox 1758"/>
          <p:cNvSpPr/>
          <p:nvPr/>
        </p:nvSpPr>
        <p:spPr>
          <a:xfrm>
            <a:off x="4726440" y="1467386"/>
            <a:ext cx="193675" cy="33204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01"/>
              </a:lnSpc>
            </a:pPr>
            <a:endParaRPr lang="Arial" altLang="Arial" sz="100"/>
          </a:p>
          <a:p>
            <a:pPr marL="13334" algn="l" rtl="0" eaLnBrk="0">
              <a:lnSpc>
                <a:spcPct val="79000"/>
              </a:lnSpc>
            </a:pPr>
            <a:r>
              <a:rPr sz="9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3.5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3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7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2.5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marL="19050" algn="l" rtl="0" eaLnBrk="0">
              <a:lnSpc>
                <a:spcPct val="79000"/>
              </a:lnSpc>
              <a:spcBef>
                <a:spcPts val="270"/>
              </a:spcBef>
            </a:pPr>
            <a:r>
              <a:rPr sz="9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1.5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r" rtl="0" eaLnBrk="0">
              <a:lnSpc>
                <a:spcPct val="79000"/>
              </a:lnSpc>
              <a:spcBef>
                <a:spcPts val="271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79000"/>
              </a:lnSpc>
              <a:spcBef>
                <a:spcPts val="28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0.5</a:t>
            </a:r>
            <a:endParaRPr lang="KaiTi" altLang="KaiTi" sz="9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200"/>
          </a:p>
          <a:p>
            <a:pPr algn="r" rtl="0" eaLnBrk="0">
              <a:lnSpc>
                <a:spcPct val="79000"/>
              </a:lnSpc>
              <a:spcBef>
                <a:spcPts val="2"/>
              </a:spcBef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0</a:t>
            </a:r>
            <a:endParaRPr lang="KaiTi" altLang="KaiTi" sz="900"/>
          </a:p>
        </p:txBody>
      </p:sp>
      <p:sp>
        <p:nvSpPr>
          <p:cNvPr id="1760" name="textbox 1760"/>
          <p:cNvSpPr/>
          <p:nvPr/>
        </p:nvSpPr>
        <p:spPr>
          <a:xfrm>
            <a:off x="1048965" y="929597"/>
            <a:ext cx="2745739" cy="187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05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2017年-2023年绵阳市商业成交量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及同比走势</a:t>
            </a:r>
            <a:endParaRPr lang="KaiTi" altLang="KaiTi" sz="1100"/>
          </a:p>
        </p:txBody>
      </p:sp>
      <p:sp>
        <p:nvSpPr>
          <p:cNvPr id="1762" name="textbox 1762"/>
          <p:cNvSpPr/>
          <p:nvPr/>
        </p:nvSpPr>
        <p:spPr>
          <a:xfrm>
            <a:off x="356824" y="576271"/>
            <a:ext cx="2517775" cy="1854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80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1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2023年，绵阳商业成交面积为</a:t>
            </a:r>
            <a:r>
              <a:rPr sz="1100" kern="0" spc="-3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15.9万㎡。</a:t>
            </a:r>
            <a:endParaRPr lang="KaiTi" altLang="KaiTi" sz="1100"/>
          </a:p>
        </p:txBody>
      </p:sp>
      <p:sp>
        <p:nvSpPr>
          <p:cNvPr id="1764" name="textbox 1764"/>
          <p:cNvSpPr/>
          <p:nvPr/>
        </p:nvSpPr>
        <p:spPr>
          <a:xfrm>
            <a:off x="4244480" y="1146468"/>
            <a:ext cx="80010" cy="1733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1164"/>
              </a:lnSpc>
            </a:pPr>
            <a:r>
              <a:rPr sz="9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%</a:t>
            </a:r>
            <a:endParaRPr lang="KaiTi" altLang="KaiTi" sz="900"/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66" name="picture 176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68300" y="1625599"/>
            <a:ext cx="3779757" cy="3356588"/>
          </a:xfrm>
          <a:prstGeom prst="rect">
            <a:avLst/>
          </a:prstGeom>
        </p:spPr>
      </p:pic>
      <p:graphicFrame>
        <p:nvGraphicFramePr>
          <p:cNvPr id="1768" name="table 1768"/>
          <p:cNvGraphicFramePr>
            <a:graphicFrameLocks noGrp="1"/>
          </p:cNvGraphicFramePr>
          <p:nvPr/>
        </p:nvGraphicFramePr>
        <p:xfrm>
          <a:off x="4227040" y="1622980"/>
          <a:ext cx="4538980" cy="2174875"/>
        </p:xfrm>
        <a:graphic>
          <a:graphicData uri="http://schemas.openxmlformats.org/drawingml/2006/table">
            <a:tbl>
              <a:tblPr/>
              <a:tblGrid>
                <a:gridCol w="455294"/>
                <a:gridCol w="907415"/>
                <a:gridCol w="453390"/>
                <a:gridCol w="453390"/>
                <a:gridCol w="907415"/>
                <a:gridCol w="453390"/>
                <a:gridCol w="453390"/>
                <a:gridCol w="455294"/>
              </a:tblGrid>
              <a:tr h="2762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8000"/>
                        </a:lnSpc>
                      </a:pPr>
                      <a:endParaRPr lang="Arial" altLang="Arial" sz="500"/>
                    </a:p>
                    <a:p>
                      <a:pPr marL="134620" algn="l" rtl="0" eaLnBrk="0">
                        <a:lnSpc>
                          <a:spcPct val="99000"/>
                        </a:lnSpc>
                        <a:spcBef>
                          <a:spcPts val="6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区域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"/>
                    </a:p>
                    <a:p>
                      <a:pPr marL="63500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1-12月成交面积</a:t>
                      </a:r>
                      <a:endParaRPr lang="KaiTi" altLang="KaiTi" sz="900"/>
                    </a:p>
                    <a:p>
                      <a:pPr marL="307975" algn="l" rtl="0" eaLnBrk="0">
                        <a:lnSpc>
                          <a:spcPct val="81000"/>
                        </a:lnSpc>
                        <a:spcBef>
                          <a:spcPts val="25"/>
                        </a:spcBef>
                      </a:pPr>
                      <a:r>
                        <a:rPr sz="900" kern="0" spc="-6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3271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占比</a:t>
                      </a:r>
                      <a:endParaRPr lang="KaiTi" altLang="KaiTi" sz="900"/>
                    </a:p>
                    <a:p>
                      <a:pPr marL="16637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2953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167004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9000"/>
                        </a:lnSpc>
                      </a:pPr>
                      <a:endParaRPr lang="Arial" altLang="Arial" sz="100"/>
                    </a:p>
                    <a:p>
                      <a:pPr marL="120650" algn="l" rtl="0" eaLnBrk="0">
                        <a:lnSpc>
                          <a:spcPct val="98000"/>
                        </a:lnSpc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12月成交面积</a:t>
                      </a:r>
                      <a:endParaRPr lang="KaiTi" altLang="KaiTi" sz="900"/>
                    </a:p>
                    <a:p>
                      <a:pPr marL="307975" algn="l" rtl="0" eaLnBrk="0">
                        <a:lnSpc>
                          <a:spcPct val="81000"/>
                        </a:lnSpc>
                        <a:spcBef>
                          <a:spcPts val="25"/>
                        </a:spcBef>
                      </a:pPr>
                      <a:r>
                        <a:rPr sz="900" kern="0" spc="-6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(万㎡)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32714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5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占比</a:t>
                      </a:r>
                      <a:endParaRPr lang="KaiTi" altLang="KaiTi" sz="900"/>
                    </a:p>
                    <a:p>
                      <a:pPr marL="166370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29539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4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同比</a:t>
                      </a:r>
                      <a:endParaRPr lang="KaiTi" altLang="KaiTi" sz="900"/>
                    </a:p>
                    <a:p>
                      <a:pPr marL="167004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42000"/>
                        </a:lnSpc>
                      </a:pPr>
                      <a:endParaRPr lang="Arial" altLang="Arial" sz="100"/>
                    </a:p>
                    <a:p>
                      <a:pPr marL="117475" algn="l" rtl="0" eaLnBrk="0">
                        <a:lnSpc>
                          <a:spcPct val="84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环比</a:t>
                      </a:r>
                      <a:endParaRPr lang="KaiTi" altLang="KaiTi" sz="900"/>
                    </a:p>
                    <a:p>
                      <a:pPr marL="167004" algn="l" rtl="0" eaLnBrk="0">
                        <a:lnSpc>
                          <a:spcPts val="1046"/>
                        </a:lnSpc>
                      </a:pPr>
                      <a:r>
                        <a:rPr sz="800" kern="0" spc="0">
                          <a:ln w="3810" cap="flat" cmpd="sng">
                            <a:solidFill>
                              <a:srgbClr val="FFFFFF">
                                <a:alpha val="100000"/>
                              </a:srgbClr>
                            </a:solidFill>
                            <a:prstDash val="solid"/>
                            <a:miter lim="10"/>
                          </a:ln>
                          <a:solidFill>
                            <a:srgbClr val="FFFFFF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(%)</a:t>
                      </a:r>
                      <a:endParaRPr lang="KaiTi" altLang="KaiTi" sz="8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6D78"/>
                    </a:solidFill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7000"/>
                        </a:lnSpc>
                      </a:pPr>
                      <a:endParaRPr lang="Arial" altLang="Arial" sz="100"/>
                    </a:p>
                    <a:p>
                      <a:pPr marL="8889" algn="l" rtl="0" eaLnBrk="0">
                        <a:lnSpc>
                          <a:spcPct val="87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经济技</a:t>
                      </a:r>
                      <a:endParaRPr lang="KaiTi" altLang="KaiTi" sz="900"/>
                    </a:p>
                    <a:p>
                      <a:pPr marL="6985" algn="l" rtl="0" eaLnBrk="0">
                        <a:lnSpc>
                          <a:spcPct val="100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术开发</a:t>
                      </a:r>
                      <a:endParaRPr lang="KaiTi" altLang="KaiTi" sz="900"/>
                    </a:p>
                    <a:p>
                      <a:pPr marL="22225" algn="l" rtl="0" eaLnBrk="0">
                        <a:lnSpc>
                          <a:spcPct val="94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4.86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0.14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12.7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268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0160" algn="l" rtl="0" eaLnBrk="0">
                        <a:lnSpc>
                          <a:spcPts val="109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涪城区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21.3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0.34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30.4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99.1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14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9000"/>
                        </a:lnSpc>
                      </a:pPr>
                      <a:endParaRPr lang="Arial" altLang="Arial" sz="100"/>
                    </a:p>
                    <a:p>
                      <a:pPr marL="3810" algn="l" rtl="0" eaLnBrk="0">
                        <a:lnSpc>
                          <a:spcPct val="85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科技城</a:t>
                      </a:r>
                      <a:endParaRPr lang="KaiTi" altLang="KaiTi" sz="900"/>
                    </a:p>
                    <a:p>
                      <a:pPr marL="3810" algn="l" rtl="0" eaLnBrk="0">
                        <a:lnSpc>
                          <a:spcPct val="98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科教创</a:t>
                      </a:r>
                      <a:endParaRPr lang="KaiTi" altLang="KaiTi" sz="900"/>
                    </a:p>
                    <a:p>
                      <a:pPr marL="11429" algn="l" rtl="0" eaLnBrk="0">
                        <a:lnSpc>
                          <a:spcPct val="98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业园区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3.18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19.9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0.18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37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4000"/>
                        </a:lnSpc>
                      </a:pPr>
                      <a:endParaRPr lang="Arial" altLang="Arial" sz="10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-62.7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268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16509" algn="l" rtl="0" eaLnBrk="0">
                        <a:lnSpc>
                          <a:spcPct val="97000"/>
                        </a:lnSpc>
                        <a:spcBef>
                          <a:spcPts val="4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高新区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2.58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16.1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0.17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14.8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4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1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156.2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86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500"/>
                    </a:p>
                    <a:p>
                      <a:pPr marL="9525" algn="l" rtl="0" eaLnBrk="0">
                        <a:lnSpc>
                          <a:spcPct val="99000"/>
                        </a:lnSpc>
                        <a:spcBef>
                          <a:spcPts val="5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游仙区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1.89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3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11.8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7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0.3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26.6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6.1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9"/>
                    </a:solidFill>
                  </a:tcPr>
                </a:tc>
              </a:tr>
              <a:tr h="269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500"/>
                    </a:p>
                    <a:p>
                      <a:pPr marL="4444" algn="l" rtl="0" eaLnBrk="0">
                        <a:lnSpc>
                          <a:spcPct val="100000"/>
                        </a:lnSpc>
                        <a:spcBef>
                          <a:spcPts val="2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三台县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0.09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600"/>
                    </a:p>
                    <a:p>
                      <a:pPr algn="r" rtl="0" eaLnBrk="0">
                        <a:lnSpc>
                          <a:spcPct val="79000"/>
                        </a:lnSpc>
                        <a:spcBef>
                          <a:spcPts val="6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0.6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2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900"/>
                    </a:p>
                    <a:p>
                      <a:pPr algn="r" rtl="0" eaLnBrk="0">
                        <a:lnSpc>
                          <a:spcPts val="576"/>
                        </a:lnSpc>
                        <a:spcBef>
                          <a:spcPts val="3"/>
                        </a:spcBef>
                      </a:pPr>
                      <a:r>
                        <a:rPr sz="900" kern="0" spc="-10">
                          <a:solidFill>
                            <a:srgbClr val="3A4043">
                              <a:alpha val="100000"/>
                            </a:srgbClr>
                          </a:solidFill>
                          <a:latin typeface="KaiTi"/>
                          <a:ea typeface="KaiTi"/>
                          <a:cs typeface="KaiTi"/>
                        </a:rPr>
                        <a:t>--</a:t>
                      </a:r>
                      <a:endParaRPr lang="KaiTi" altLang="KaiTi" sz="900"/>
                    </a:p>
                  </a:txBody>
                  <a:tcPr marL="0" marR="0" marT="0" marB="0">
                    <a:lnL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9C9EA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770" name="textbox 1770"/>
          <p:cNvSpPr/>
          <p:nvPr/>
        </p:nvSpPr>
        <p:spPr>
          <a:xfrm>
            <a:off x="-12700" y="-12700"/>
            <a:ext cx="8633459" cy="9359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377825" algn="l" rtl="0" eaLnBrk="0">
              <a:lnSpc>
                <a:spcPct val="96000"/>
              </a:lnSpc>
              <a:spcBef>
                <a:spcPts val="2"/>
              </a:spcBef>
              <a:tabLst>
                <a:tab pos="487680"/>
              </a:tabLst>
            </a:pPr>
            <a:r>
              <a:rPr sz="18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	</a:t>
            </a:r>
            <a:r>
              <a:rPr sz="1800" kern="0" spc="-2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商业市场|成交规模</a:t>
            </a:r>
            <a:endParaRPr lang="KaiTi" altLang="KaiTi" sz="1800"/>
          </a:p>
          <a:p>
            <a:pPr algn="l" rtl="0" eaLnBrk="0">
              <a:lnSpc>
                <a:spcPct val="100000"/>
              </a:lnSpc>
            </a:pPr>
            <a:endParaRPr lang="Arial" altLang="Arial" sz="1200"/>
          </a:p>
          <a:p>
            <a:pPr marL="382904" indent="-1270" algn="l" rtl="0" eaLnBrk="0">
              <a:lnSpc>
                <a:spcPct val="96000"/>
              </a:lnSpc>
              <a:spcBef>
                <a:spcPts val="4"/>
              </a:spcBef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2023年1-12月,经济技术开发区、涪城区、科技城科教创业园区等区域为绵阳商业成交主力区域，共成交11.44万㎡，占城市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成交面积的</a:t>
            </a: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 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71.5%。</a:t>
            </a:r>
            <a:endParaRPr lang="KaiTi" altLang="KaiTi" sz="1100"/>
          </a:p>
        </p:txBody>
      </p:sp>
      <p:pic>
        <p:nvPicPr>
          <p:cNvPr id="1772" name="picture 177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0"/>
            <a:ext cx="365193" cy="359487"/>
          </a:xfrm>
          <a:prstGeom prst="rect">
            <a:avLst/>
          </a:prstGeom>
        </p:spPr>
      </p:pic>
      <p:grpSp>
        <p:nvGrpSpPr>
          <p:cNvPr id="126" name="group 126"/>
          <p:cNvGrpSpPr/>
          <p:nvPr/>
        </p:nvGrpSpPr>
        <p:grpSpPr>
          <a:xfrm rot="21600000">
            <a:off x="2921000" y="3783951"/>
            <a:ext cx="1181100" cy="1131336"/>
            <a:chExt cx="1181100" cy="1131336"/>
          </a:xfrm>
        </p:grpSpPr>
        <p:pic>
          <p:nvPicPr>
            <p:cNvPr id="1774" name="picture 177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1181100" cy="1131336"/>
            </a:xfrm>
            <a:prstGeom prst="rect">
              <a:avLst/>
            </a:prstGeom>
          </p:spPr>
        </p:pic>
        <p:sp>
          <p:nvSpPr>
            <p:cNvPr id="1776" name="rect"/>
            <p:cNvSpPr/>
            <p:nvPr/>
          </p:nvSpPr>
          <p:spPr>
            <a:xfrm>
              <a:off x="34423" y="37453"/>
              <a:ext cx="1113932" cy="106498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8" name="textbox 1778"/>
            <p:cNvSpPr/>
            <p:nvPr/>
          </p:nvSpPr>
          <p:spPr>
            <a:xfrm>
              <a:off x="118077" y="82359"/>
              <a:ext cx="821055" cy="9499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52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9000"/>
                </a:lnSpc>
              </a:pPr>
              <a:r>
                <a:rPr sz="900" kern="0" spc="-1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成交面积(万㎡)</a:t>
              </a:r>
              <a:endParaRPr lang="KaiTi" altLang="KaiTi" sz="900"/>
            </a:p>
            <a:p>
              <a:pPr marL="173989" algn="l" rtl="0" eaLnBrk="0">
                <a:lnSpc>
                  <a:spcPct val="79000"/>
                </a:lnSpc>
                <a:spcBef>
                  <a:spcPts val="321"/>
                </a:spcBef>
              </a:pPr>
              <a:r>
                <a:rPr sz="900" kern="0" spc="-2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3-5</a:t>
              </a:r>
              <a:endParaRPr lang="KaiTi" altLang="KaiTi" sz="900"/>
            </a:p>
            <a:p>
              <a:pPr marL="173354" algn="l" rtl="0" eaLnBrk="0">
                <a:lnSpc>
                  <a:spcPct val="79000"/>
                </a:lnSpc>
                <a:spcBef>
                  <a:spcPts val="824"/>
                </a:spcBef>
              </a:pPr>
              <a:r>
                <a:rPr sz="900" kern="0" spc="-2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2-3</a:t>
              </a:r>
              <a:endParaRPr lang="KaiTi" altLang="KaiTi" sz="900"/>
            </a:p>
            <a:p>
              <a:pPr marL="179704" algn="l" rtl="0" eaLnBrk="0">
                <a:lnSpc>
                  <a:spcPct val="79000"/>
                </a:lnSpc>
                <a:spcBef>
                  <a:spcPts val="825"/>
                </a:spcBef>
              </a:pPr>
              <a:r>
                <a:rPr sz="900" kern="0" spc="-4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1-2</a:t>
              </a:r>
              <a:endParaRPr lang="KaiTi" altLang="KaiTi" sz="900"/>
            </a:p>
            <a:p>
              <a:pPr algn="l" rtl="0" eaLnBrk="0">
                <a:lnSpc>
                  <a:spcPct val="114000"/>
                </a:lnSpc>
              </a:pPr>
              <a:endParaRPr lang="Arial" altLang="Arial" sz="600"/>
            </a:p>
            <a:p>
              <a:pPr marL="173354" algn="l" rtl="0" eaLnBrk="0">
                <a:lnSpc>
                  <a:spcPct val="79000"/>
                </a:lnSpc>
                <a:spcBef>
                  <a:spcPts val="2"/>
                </a:spcBef>
              </a:pPr>
              <a:r>
                <a:rPr sz="900" kern="0" spc="-20">
                  <a:solidFill>
                    <a:srgbClr val="000000">
                      <a:alpha val="100000"/>
                    </a:srgbClr>
                  </a:solidFill>
                  <a:latin typeface="KaiTi"/>
                  <a:ea typeface="KaiTi"/>
                  <a:cs typeface="KaiTi"/>
                </a:rPr>
                <a:t>0-1</a:t>
              </a:r>
              <a:endParaRPr lang="KaiTi" altLang="KaiTi" sz="900"/>
            </a:p>
          </p:txBody>
        </p:sp>
        <p:grpSp>
          <p:nvGrpSpPr>
            <p:cNvPr id="128" name="group 128"/>
            <p:cNvGrpSpPr/>
            <p:nvPr/>
          </p:nvGrpSpPr>
          <p:grpSpPr>
            <a:xfrm rot="21600000">
              <a:off x="90118" y="250449"/>
              <a:ext cx="106498" cy="745485"/>
              <a:chExt cx="106498" cy="745485"/>
            </a:xfrm>
          </p:grpSpPr>
          <p:sp>
            <p:nvSpPr>
              <p:cNvPr id="1780" name="path"/>
              <p:cNvSpPr/>
              <p:nvPr/>
            </p:nvSpPr>
            <p:spPr>
              <a:xfrm>
                <a:off x="0" y="0"/>
                <a:ext cx="106498" cy="106497"/>
              </a:xfrm>
              <a:custGeom>
                <a:rect l="0" t="0" r="0" b="0"/>
                <a:pathLst>
                  <a:path w="167" h="167">
                    <a:moveTo>
                      <a:pt x="0" y="83"/>
                    </a:moveTo>
                    <a:cubicBezTo>
                      <a:pt x="0" y="37"/>
                      <a:pt x="37" y="0"/>
                      <a:pt x="83" y="0"/>
                    </a:cubicBezTo>
                    <a:lnTo>
                      <a:pt x="83" y="0"/>
                    </a:lnTo>
                    <a:cubicBezTo>
                      <a:pt x="130" y="0"/>
                      <a:pt x="167" y="37"/>
                      <a:pt x="167" y="83"/>
                    </a:cubicBezTo>
                    <a:lnTo>
                      <a:pt x="167" y="83"/>
                    </a:lnTo>
                    <a:lnTo>
                      <a:pt x="167" y="83"/>
                    </a:lnTo>
                    <a:lnTo>
                      <a:pt x="167" y="83"/>
                    </a:lnTo>
                    <a:cubicBezTo>
                      <a:pt x="167" y="130"/>
                      <a:pt x="130" y="167"/>
                      <a:pt x="83" y="167"/>
                    </a:cubicBezTo>
                    <a:lnTo>
                      <a:pt x="83" y="167"/>
                    </a:lnTo>
                    <a:cubicBezTo>
                      <a:pt x="37" y="167"/>
                      <a:pt x="0" y="130"/>
                      <a:pt x="0" y="83"/>
                    </a:cubicBez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FD511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82" name="path"/>
              <p:cNvSpPr/>
              <p:nvPr/>
            </p:nvSpPr>
            <p:spPr>
              <a:xfrm>
                <a:off x="0" y="212996"/>
                <a:ext cx="106498" cy="106497"/>
              </a:xfrm>
              <a:custGeom>
                <a:rect l="0" t="0" r="0" b="0"/>
                <a:pathLst>
                  <a:path w="167" h="167">
                    <a:moveTo>
                      <a:pt x="0" y="83"/>
                    </a:moveTo>
                    <a:cubicBezTo>
                      <a:pt x="0" y="37"/>
                      <a:pt x="37" y="0"/>
                      <a:pt x="83" y="0"/>
                    </a:cubicBezTo>
                    <a:lnTo>
                      <a:pt x="83" y="0"/>
                    </a:lnTo>
                    <a:cubicBezTo>
                      <a:pt x="130" y="0"/>
                      <a:pt x="167" y="37"/>
                      <a:pt x="167" y="83"/>
                    </a:cubicBezTo>
                    <a:lnTo>
                      <a:pt x="167" y="83"/>
                    </a:lnTo>
                    <a:lnTo>
                      <a:pt x="167" y="83"/>
                    </a:lnTo>
                    <a:lnTo>
                      <a:pt x="167" y="83"/>
                    </a:lnTo>
                    <a:cubicBezTo>
                      <a:pt x="167" y="130"/>
                      <a:pt x="130" y="167"/>
                      <a:pt x="83" y="167"/>
                    </a:cubicBezTo>
                    <a:lnTo>
                      <a:pt x="83" y="167"/>
                    </a:lnTo>
                    <a:cubicBezTo>
                      <a:pt x="37" y="167"/>
                      <a:pt x="0" y="130"/>
                      <a:pt x="0" y="83"/>
                    </a:cubicBez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FDC76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84" name="path"/>
              <p:cNvSpPr/>
              <p:nvPr/>
            </p:nvSpPr>
            <p:spPr>
              <a:xfrm>
                <a:off x="0" y="425992"/>
                <a:ext cx="106498" cy="106497"/>
              </a:xfrm>
              <a:custGeom>
                <a:rect l="0" t="0" r="0" b="0"/>
                <a:pathLst>
                  <a:path w="167" h="167">
                    <a:moveTo>
                      <a:pt x="0" y="83"/>
                    </a:moveTo>
                    <a:cubicBezTo>
                      <a:pt x="0" y="37"/>
                      <a:pt x="37" y="0"/>
                      <a:pt x="83" y="0"/>
                    </a:cubicBezTo>
                    <a:lnTo>
                      <a:pt x="83" y="0"/>
                    </a:lnTo>
                    <a:cubicBezTo>
                      <a:pt x="130" y="0"/>
                      <a:pt x="167" y="37"/>
                      <a:pt x="167" y="83"/>
                    </a:cubicBezTo>
                    <a:lnTo>
                      <a:pt x="167" y="83"/>
                    </a:lnTo>
                    <a:lnTo>
                      <a:pt x="167" y="83"/>
                    </a:lnTo>
                    <a:lnTo>
                      <a:pt x="167" y="83"/>
                    </a:lnTo>
                    <a:cubicBezTo>
                      <a:pt x="167" y="130"/>
                      <a:pt x="130" y="167"/>
                      <a:pt x="83" y="167"/>
                    </a:cubicBezTo>
                    <a:lnTo>
                      <a:pt x="83" y="167"/>
                    </a:lnTo>
                    <a:cubicBezTo>
                      <a:pt x="37" y="167"/>
                      <a:pt x="0" y="130"/>
                      <a:pt x="0" y="83"/>
                    </a:cubicBez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F2E7D3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86" name="path"/>
              <p:cNvSpPr/>
              <p:nvPr/>
            </p:nvSpPr>
            <p:spPr>
              <a:xfrm>
                <a:off x="0" y="638987"/>
                <a:ext cx="106498" cy="106498"/>
              </a:xfrm>
              <a:custGeom>
                <a:rect l="0" t="0" r="0" b="0"/>
                <a:pathLst>
                  <a:path w="167" h="167">
                    <a:moveTo>
                      <a:pt x="0" y="83"/>
                    </a:moveTo>
                    <a:cubicBezTo>
                      <a:pt x="0" y="37"/>
                      <a:pt x="37" y="0"/>
                      <a:pt x="83" y="0"/>
                    </a:cubicBezTo>
                    <a:lnTo>
                      <a:pt x="83" y="0"/>
                    </a:lnTo>
                    <a:cubicBezTo>
                      <a:pt x="130" y="0"/>
                      <a:pt x="167" y="37"/>
                      <a:pt x="167" y="83"/>
                    </a:cubicBezTo>
                    <a:lnTo>
                      <a:pt x="167" y="83"/>
                    </a:lnTo>
                    <a:lnTo>
                      <a:pt x="167" y="83"/>
                    </a:lnTo>
                    <a:lnTo>
                      <a:pt x="167" y="83"/>
                    </a:lnTo>
                    <a:cubicBezTo>
                      <a:pt x="167" y="130"/>
                      <a:pt x="130" y="167"/>
                      <a:pt x="83" y="167"/>
                    </a:cubicBezTo>
                    <a:lnTo>
                      <a:pt x="83" y="167"/>
                    </a:lnTo>
                    <a:cubicBezTo>
                      <a:pt x="37" y="167"/>
                      <a:pt x="0" y="130"/>
                      <a:pt x="0" y="83"/>
                    </a:cubicBezTo>
                    <a:lnTo>
                      <a:pt x="0" y="83"/>
                    </a:lnTo>
                    <a:close/>
                  </a:path>
                </a:pathLst>
              </a:custGeom>
              <a:solidFill>
                <a:srgbClr val="D1E3F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788" name="textbox 1788"/>
          <p:cNvSpPr/>
          <p:nvPr/>
        </p:nvSpPr>
        <p:spPr>
          <a:xfrm>
            <a:off x="3159555" y="1282922"/>
            <a:ext cx="2815589" cy="1885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167"/>
              </a:lnSpc>
            </a:pPr>
            <a:endParaRPr lang="Arial" altLang="Arial" sz="100"/>
          </a:p>
          <a:p>
            <a:pPr marL="12700" algn="l" rtl="0" eaLnBrk="0">
              <a:lnSpc>
                <a:spcPct val="97000"/>
              </a:lnSpc>
            </a:pPr>
            <a:r>
              <a:rPr sz="1100" kern="0" spc="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2023年1-12月绵阳市商业分区域成</a:t>
            </a:r>
            <a:r>
              <a:rPr sz="1100" kern="0" spc="-10">
                <a:solidFill>
                  <a:srgbClr val="000000">
                    <a:alpha val="100000"/>
                  </a:srgbClr>
                </a:solidFill>
                <a:latin typeface="KaiTi"/>
                <a:ea typeface="KaiTi"/>
                <a:cs typeface="KaiTi"/>
              </a:rPr>
              <a:t>交面积情况</a:t>
            </a:r>
            <a:endParaRPr lang="KaiTi" altLang="KaiTi" sz="1100"/>
          </a:p>
        </p:txBody>
      </p:sp>
      <p:sp>
        <p:nvSpPr>
          <p:cNvPr id="1790" name="textbox 1790"/>
          <p:cNvSpPr/>
          <p:nvPr/>
        </p:nvSpPr>
        <p:spPr>
          <a:xfrm>
            <a:off x="3905134" y="4818191"/>
            <a:ext cx="1320800" cy="194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1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www.fangbaolai.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cn</a:t>
            </a:r>
            <a:endParaRPr lang="SimSun" altLang="SimSun" sz="1200"/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59848" cy="3865539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https://d.book118.com/246023240110010032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708</Paragraphs>
  <Slides>27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baseType="lpstr" size="33">
      <vt:lpstr>Arial</vt:lpstr>
      <vt:lpstr>Calibri</vt:lpstr>
      <vt:lpstr>Microsoft YaHei</vt:lpstr>
      <vt:lpstr>SimSun</vt:lpstr>
      <vt:lpstr>KaiTi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2024-08-31T11:41:23.876</cp:lastPrinted>
  <dcterms:created xsi:type="dcterms:W3CDTF">2024-08-31T03:41:23Z</dcterms:created>
  <dcterms:modified xsi:type="dcterms:W3CDTF">2024-08-31T03:41:27Z</dcterms:modified>
</cp:coreProperties>
</file>