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0B85D7B-A984-4495-81B2-367F2A375DF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5A5B32F-022E-475A-9311-DAB7B6BDBC2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26BF762-7954-4148-A1FC-9AC87970B05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1B6AD46-407E-45E1-A35D-76C90A993E4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BD11C3D-1450-4979-8A69-51A2CA864EB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EF214E8-EF14-44A1-BBF5-BAC280B2996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37C2DE4-7978-4571-814B-B882A62803C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BED96DD-137D-4417-B23F-BA50D2B6037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22C599A-00B3-4C40-BB2D-931CDCF231D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0F5D2C2-4828-46D6-9405-CF2B02B75A4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64A18B7-A407-4C9C-B5FE-4D2D0FBED63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4602515220001010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79738" y="1106319"/>
            <a:ext cx="9999878" cy="210433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2">
                    <a:alpha val="100000"/>
                  </a:schemeClr>
                </a:solidFill>
                <a:latin typeface="Arial"/>
                <a:ea typeface="Arial"/>
                <a:cs typeface="Arial"/>
              </a:rPr>
              <a:t>动脉穿刺置管护理</a:t>
            </a:r>
          </a:p>
        </p:txBody>
      </p:sp>
      <p:sp>
        <p:nvSpPr>
          <p:cNvPr id="3" name="TextBox 3"/>
          <p:cNvSpPr txBox="1"/>
          <p:nvPr/>
        </p:nvSpPr>
        <p:spPr>
          <a:xfrm>
            <a:off x="779738" y="4568330"/>
            <a:ext cx="2270150" cy="4949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3">
                    <a:lumMod val="20000"/>
                    <a:lumOff val="80000"/>
                    <a:alpha val="100000"/>
                  </a:schemeClr>
                </a:solidFill>
                <a:latin typeface="Microsoft Yahei"/>
                <a:ea typeface="Microsoft Yahei"/>
                <a:cs typeface="Microsoft Yahei"/>
              </a:rPr>
              <a:t>汇报人：文小库</a:t>
            </a:r>
          </a:p>
        </p:txBody>
      </p:sp>
      <p:sp>
        <p:nvSpPr>
          <p:cNvPr id="4" name="TextBox 4"/>
          <p:cNvSpPr txBox="1"/>
          <p:nvPr/>
        </p:nvSpPr>
        <p:spPr>
          <a:xfrm>
            <a:off x="779738" y="5093925"/>
            <a:ext cx="2270150" cy="4949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3">
                    <a:lumMod val="20000"/>
                    <a:lumOff val="80000"/>
                    <a:alpha val="100000"/>
                  </a:schemeClr>
                </a:solidFill>
                <a:latin typeface="Microsoft Yahei"/>
                <a:ea typeface="Microsoft Yahei"/>
                <a:cs typeface="Microsoft Yahei"/>
              </a:rPr>
              <a:t>2024-01-13</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096000"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lumMod val="20000"/>
                    <a:lumOff val="80000"/>
                    <a:alpha val="100000"/>
                  </a:schemeClr>
                </a:solidFill>
                <a:latin typeface="Microsoft Yahei"/>
                <a:ea typeface="Microsoft Yahei"/>
                <a:cs typeface="Microsoft Yahei"/>
              </a:rPr>
              <a:t>动脉穿刺置管概述</a:t>
            </a:r>
          </a:p>
          <a:p>
            <a:pPr marL="203200" lvl="0" indent="-203200">
              <a:lnSpc>
                <a:spcPct val="150000"/>
              </a:lnSpc>
              <a:buFont typeface="Arial"/>
              <a:buChar char="•"/>
            </a:pPr>
            <a:r>
              <a:rPr lang="en-US" sz="2400" b="1">
                <a:solidFill>
                  <a:schemeClr val="accent1">
                    <a:lumMod val="20000"/>
                    <a:lumOff val="80000"/>
                    <a:alpha val="100000"/>
                  </a:schemeClr>
                </a:solidFill>
                <a:latin typeface="Microsoft Yahei"/>
                <a:ea typeface="Microsoft Yahei"/>
                <a:cs typeface="Microsoft Yahei"/>
              </a:rPr>
              <a:t>动脉穿刺置管护理的重要性</a:t>
            </a:r>
          </a:p>
          <a:p>
            <a:pPr marL="203200" lvl="0" indent="-203200">
              <a:lnSpc>
                <a:spcPct val="150000"/>
              </a:lnSpc>
              <a:buFont typeface="Arial"/>
              <a:buChar char="•"/>
            </a:pPr>
            <a:r>
              <a:rPr lang="en-US" sz="2400" b="1">
                <a:solidFill>
                  <a:schemeClr val="accent1">
                    <a:lumMod val="20000"/>
                    <a:lumOff val="80000"/>
                    <a:alpha val="100000"/>
                  </a:schemeClr>
                </a:solidFill>
                <a:latin typeface="Microsoft Yahei"/>
                <a:ea typeface="Microsoft Yahei"/>
                <a:cs typeface="Microsoft Yahei"/>
              </a:rPr>
              <a:t>动脉穿刺置管护理的步骤与操作</a:t>
            </a:r>
          </a:p>
          <a:p>
            <a:pPr marL="203200" lvl="0" indent="-203200">
              <a:lnSpc>
                <a:spcPct val="150000"/>
              </a:lnSpc>
              <a:buFont typeface="Arial"/>
              <a:buChar char="•"/>
            </a:pPr>
            <a:r>
              <a:rPr lang="en-US" sz="2400" b="1">
                <a:solidFill>
                  <a:schemeClr val="accent1">
                    <a:lumMod val="20000"/>
                    <a:lumOff val="80000"/>
                    <a:alpha val="100000"/>
                  </a:schemeClr>
                </a:solidFill>
                <a:latin typeface="Microsoft Yahei"/>
                <a:ea typeface="Microsoft Yahei"/>
                <a:cs typeface="Microsoft Yahei"/>
              </a:rPr>
              <a:t>动脉穿刺置管护理的常见问题与解决方案</a:t>
            </a:r>
          </a:p>
          <a:p>
            <a:pPr marL="203200" lvl="0" indent="-203200">
              <a:lnSpc>
                <a:spcPct val="150000"/>
              </a:lnSpc>
              <a:buFont typeface="Arial"/>
              <a:buChar char="•"/>
            </a:pPr>
            <a:r>
              <a:rPr lang="en-US" sz="2400" b="1">
                <a:solidFill>
                  <a:schemeClr val="accent1">
                    <a:lumMod val="20000"/>
                    <a:lumOff val="80000"/>
                    <a:alpha val="100000"/>
                  </a:schemeClr>
                </a:solidFill>
                <a:latin typeface="Microsoft Yahei"/>
                <a:ea typeface="Microsoft Yahei"/>
                <a:cs typeface="Microsoft Yahei"/>
              </a:rPr>
              <a:t>动脉穿刺置管护理的案例分享</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937053" y="2092757"/>
            <a:ext cx="6315075" cy="1323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6300" b="1">
                <a:solidFill>
                  <a:schemeClr val="dk2">
                    <a:alpha val="100000"/>
                  </a:schemeClr>
                </a:solidFill>
                <a:latin typeface="Arial"/>
                <a:ea typeface="Arial"/>
                <a:cs typeface="Arial"/>
              </a:rPr>
              <a:t>01</a:t>
            </a:r>
          </a:p>
        </p:txBody>
      </p:sp>
      <p:sp>
        <p:nvSpPr>
          <p:cNvPr id="3" name="TextBox 3"/>
          <p:cNvSpPr txBox="1"/>
          <p:nvPr/>
        </p:nvSpPr>
        <p:spPr>
          <a:xfrm>
            <a:off x="897939" y="3921526"/>
            <a:ext cx="10391775" cy="18573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75" b="1">
                <a:solidFill>
                  <a:schemeClr val="accent1">
                    <a:lumMod val="20000"/>
                    <a:lumOff val="80000"/>
                    <a:alpha val="100000"/>
                  </a:schemeClr>
                </a:solidFill>
                <a:latin typeface="Microsoft Yahei"/>
                <a:ea typeface="Microsoft Yahei"/>
                <a:cs typeface="Microsoft Yahei"/>
              </a:rPr>
              <a:t>动脉穿刺置管概述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627" r="32627"/>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9885" r="29885"/>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46" r="32546"/>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动脉穿刺置管是一种有创的护理技术，通过直接穿刺动脉血管插入导管，以便进行血液样本采集、血压监测、血液透析等治疗。</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动脉穿刺置管的主要目的是为了连续、准确地监测动脉血压，以及方便血液样本采集和特殊治疗。</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目的</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定义与目的</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适用范围</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适用于需要进行连续血压监测、频繁采集血液样本或进行血液透析等治疗的患者。</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注意事项</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在实施动脉穿刺置管前，应充分评估患者的病情和血管条件，选择合适的穿刺部位和导管型号，严格遵守无菌操作原则，并确保导管固定良好，防止脱落和感染。</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3563" r="23563"/>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适用范围与注意事项</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t="7583" b="7583"/>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动脉穿刺置管技术最早可追溯到20世纪50年代，最初主要用于心导管检查。随着医学技术的不断发展，动脉穿刺置管技术逐渐成熟并广泛应用于临床。</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历史</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目前，动脉穿刺置管技术已经从单一的血压监测发展到了集多种功能于一体的综合护理技术，如血液透析、血气分析等。未来，随着科技的不断进步和应用领域的拓展，动脉穿刺置管技术将更加完善和个性化。</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发展</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动脉穿刺置管的历史与发展</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937053" y="2092757"/>
            <a:ext cx="6315075" cy="1323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6300" b="1">
                <a:solidFill>
                  <a:schemeClr val="dk2">
                    <a:alpha val="100000"/>
                  </a:schemeClr>
                </a:solidFill>
                <a:latin typeface="Arial"/>
                <a:ea typeface="Arial"/>
                <a:cs typeface="Arial"/>
              </a:rPr>
              <a:t>02</a:t>
            </a:r>
          </a:p>
        </p:txBody>
      </p:sp>
      <p:sp>
        <p:nvSpPr>
          <p:cNvPr id="3" name="TextBox 3"/>
          <p:cNvSpPr txBox="1"/>
          <p:nvPr/>
        </p:nvSpPr>
        <p:spPr>
          <a:xfrm>
            <a:off x="897939" y="3921526"/>
            <a:ext cx="10391775" cy="18573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75" b="1">
                <a:solidFill>
                  <a:schemeClr val="accent1">
                    <a:lumMod val="20000"/>
                    <a:lumOff val="80000"/>
                    <a:alpha val="100000"/>
                  </a:schemeClr>
                </a:solidFill>
                <a:latin typeface="Microsoft Yahei"/>
                <a:ea typeface="Microsoft Yahei"/>
                <a:cs typeface="Microsoft Yahei"/>
              </a:rPr>
              <a:t>动脉穿刺置管护理的重要性</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通过严格执行无菌操作和定期更换敷料，降低感染风险。</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预防感染</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75" r="1667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预防血栓形成</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t="9424" b="9424"/>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预防血管损伤</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2500" r="1250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定期检查导管通畅情况，及时发现和处理血栓形成，避免造成血液循环障碍。</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正确掌握导管插入深度和角度，避免反复穿刺和过度用力，减少血管损伤的发生。</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预防并发症</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动脉穿刺置管可以实时监测患者的血压和血流情况，为医生提供准确的诊断和治疗依据。</a:t>
            </a:r>
          </a:p>
        </p:txBody>
      </p:sp>
      <p:pic>
        <p:nvPicPr>
          <p:cNvPr id="4" name="Picture 4"/>
          <p:cNvPicPr>
            <a:picLocks noChangeAspect="1"/>
          </p:cNvPicPr>
          <p:nvPr/>
        </p:nvPicPr>
        <p:blipFill>
          <a:blip r:embed="rId2"/>
          <a:srcRect t="16667" b="16667"/>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l="9326" r="9326"/>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16797" r="16797"/>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准确监测</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通过动脉穿刺置管，可以直接将药物输送到病变部位，提高药物疗效，减少副作用。</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方便用药</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避免频繁的动脉穿刺，减轻患者的痛苦和恐惧，提高护理效果。</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减少创伤</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提高护理效果</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1" r="15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动脉穿刺置管可以实时监测患者的血压和血流情况，及时发现和处理异常情况，保障患者的生命安全。</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避免频繁的动脉穿刺和检查，减轻患者的身体和经济负担，提高患者的护理体验和满意度。</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保障患者安全</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减轻患者负担</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及时发现异常</a:t>
            </a:r>
            <a:endParaRPr lang="en-US" sz="11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937053" y="2092757"/>
            <a:ext cx="6315075" cy="1323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6300" b="1">
                <a:solidFill>
                  <a:schemeClr val="dk2">
                    <a:alpha val="100000"/>
                  </a:schemeClr>
                </a:solidFill>
                <a:latin typeface="Arial"/>
                <a:ea typeface="Arial"/>
                <a:cs typeface="Arial"/>
              </a:rPr>
              <a:t>03</a:t>
            </a:r>
          </a:p>
        </p:txBody>
      </p:sp>
      <p:sp>
        <p:nvSpPr>
          <p:cNvPr id="3" name="TextBox 3"/>
          <p:cNvSpPr txBox="1"/>
          <p:nvPr/>
        </p:nvSpPr>
        <p:spPr>
          <a:xfrm>
            <a:off x="897939" y="3921526"/>
            <a:ext cx="10391775" cy="18573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75" b="1">
                <a:solidFill>
                  <a:schemeClr val="accent1">
                    <a:lumMod val="20000"/>
                    <a:lumOff val="80000"/>
                    <a:alpha val="100000"/>
                  </a:schemeClr>
                </a:solidFill>
                <a:latin typeface="Microsoft Yahei"/>
                <a:ea typeface="Microsoft Yahei"/>
                <a:cs typeface="Microsoft Yahei"/>
              </a:rPr>
              <a:t>动脉穿刺置管护理的步骤与操作</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https://d.book118.com/246025152200010100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351E00"/>
      </a:lt1>
      <a:dk2>
        <a:srgbClr val="FFF0DC"/>
      </a:dk2>
      <a:lt2>
        <a:srgbClr val="000000"/>
      </a:lt2>
      <a:accent1>
        <a:srgbClr val="FF960E"/>
      </a:accent1>
      <a:accent2>
        <a:srgbClr val="FF771B"/>
      </a:accent2>
      <a:accent3>
        <a:srgbClr val="C76900"/>
      </a:accent3>
      <a:accent4>
        <a:srgbClr val="FF6E40"/>
      </a:accent4>
      <a:accent5>
        <a:srgbClr val="FF855E"/>
      </a:accent5>
      <a:accent6>
        <a:srgbClr val="FFB69E"/>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52</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2024-09-24T22:18:09.244</cp:lastPrinted>
  <dcterms:created xsi:type="dcterms:W3CDTF">2024-09-24T14:18:09Z</dcterms:created>
  <dcterms:modified xsi:type="dcterms:W3CDTF">2024-09-24T14:18:11Z</dcterms:modified>
</cp:coreProperties>
</file>