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4" r:id="rId15"/>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0EC4809-4871-418C-A693-CF9F914D835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3C925C-4FC7-466E-8D40-9E8B04BF01D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8BB364C-6EA6-474A-9C67-26988FC2BB2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058BD22-5850-4ACE-A236-AAD4A0BC45F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BCF3FB8-5063-4C73-AB6F-2C5E56FBE5E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E35916EB-6EC3-4627-9D7D-8C0B90CE8259}"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65BA016-14C7-4498-BCBD-F6C83070490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5491A58-866D-425D-90E5-D2D0445B16F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0766CED-DC90-470C-8716-5AE19174BEA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0B81706-422F-4C86-8D99-778DE404A00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57CCC3A-7BC8-4B10-A253-6B74793BC5D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46031223050010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723949" y="1562007"/>
            <a:ext cx="8744102" cy="21531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rgbClr val="FFFFFF">
                    <a:alpha val="100000"/>
                  </a:srgbClr>
                </a:solidFill>
                <a:latin typeface="Microsoft Yahei"/>
                <a:ea typeface="Microsoft Yahei"/>
                <a:cs typeface="Microsoft Yahei"/>
              </a:rPr>
              <a:t>设备管理的设备投资与回报分析</a:t>
            </a:r>
          </a:p>
        </p:txBody>
      </p:sp>
      <p:sp>
        <p:nvSpPr>
          <p:cNvPr id="3" name="TextBox 3"/>
          <p:cNvSpPr txBox="1"/>
          <p:nvPr/>
        </p:nvSpPr>
        <p:spPr>
          <a:xfrm>
            <a:off x="2019901" y="3818645"/>
            <a:ext cx="8024774" cy="4828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汇报人：XX</a:t>
            </a:r>
          </a:p>
        </p:txBody>
      </p:sp>
      <p:sp>
        <p:nvSpPr>
          <p:cNvPr id="4" name="TextBox 4"/>
          <p:cNvSpPr txBox="1"/>
          <p:nvPr/>
        </p:nvSpPr>
        <p:spPr>
          <a:xfrm>
            <a:off x="5125012" y="5590905"/>
            <a:ext cx="1941977" cy="42184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spcBef>
                <a:spcPts val="450"/>
              </a:spcBef>
            </a:pPr>
            <a:r>
              <a:rPr lang="en-US" sz="2025">
                <a:solidFill>
                  <a:srgbClr val="FFFFFF">
                    <a:alpha val="100000"/>
                  </a:srgb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6492925" y="885825"/>
            <a:ext cx="5295900" cy="5086350"/>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引言</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设备投资分析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设备回报分析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设备投资与回报关系分析</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设备投资策略与建议</a:t>
            </a:r>
          </a:p>
          <a:p>
            <a:pPr marL="203200" lvl="0" indent="-203200">
              <a:lnSpc>
                <a:spcPct val="150000"/>
              </a:lnSpc>
              <a:buFont typeface="Arial"/>
              <a:buChar char="•"/>
            </a:pPr>
            <a:r>
              <a:rPr lang="en-US" sz="2400" b="1">
                <a:solidFill>
                  <a:srgbClr val="FFFFFF">
                    <a:alpha val="100000"/>
                  </a:srgb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引言</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381" r="15381"/>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通过对设备进行有效的管理，可以提高设备的利用率，降低闲置率，从而增加企业的生产效益。</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提升设备使用效率</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科学的设备管理可以延长设备的使用寿命，减少设备的维修和更换成本，提高企业的经济效益。</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延长设备使用寿命</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随着市场需求的不断变化，企业需要及时调整生产设备的配置和管理策略，以适应市场变化并保持竞争优势。</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适应市场变化</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735871" y="4184207"/>
            <a:ext cx="2692926" cy="101771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flipH="1">
            <a:off x="4749975" y="1385888"/>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6096005" y="2522220"/>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4749975" y="3648265"/>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096005" y="4778693"/>
            <a:ext cx="1346030" cy="1346030"/>
          </a:xfrm>
          <a:custGeom>
            <a:rect l="l" t="t" r="r" b="b"/>
            <a:pathLst>
              <a:path w="1346030" h="1346030">
                <a:moveTo>
                  <a:pt x="673015" y="0"/>
                </a:moveTo>
                <a:cubicBezTo>
                  <a:pt x="1044712" y="0"/>
                  <a:pt x="1346030" y="301318"/>
                  <a:pt x="1346030" y="673015"/>
                </a:cubicBezTo>
                <a:cubicBezTo>
                  <a:pt x="1346030" y="1044712"/>
                  <a:pt x="1044712" y="1346030"/>
                  <a:pt x="673015" y="1346030"/>
                </a:cubicBezTo>
                <a:lnTo>
                  <a:pt x="669306" y="1345656"/>
                </a:lnTo>
                <a:lnTo>
                  <a:pt x="669306" y="1346030"/>
                </a:lnTo>
                <a:lnTo>
                  <a:pt x="0" y="1346030"/>
                </a:lnTo>
                <a:lnTo>
                  <a:pt x="0" y="1133481"/>
                </a:lnTo>
                <a:lnTo>
                  <a:pt x="194385" y="1133481"/>
                </a:lnTo>
                <a:lnTo>
                  <a:pt x="287636" y="1133481"/>
                </a:lnTo>
                <a:lnTo>
                  <a:pt x="290174" y="1133481"/>
                </a:lnTo>
                <a:lnTo>
                  <a:pt x="652313" y="1133481"/>
                </a:lnTo>
                <a:lnTo>
                  <a:pt x="652313" y="1133225"/>
                </a:lnTo>
                <a:lnTo>
                  <a:pt x="654851" y="1133481"/>
                </a:lnTo>
                <a:cubicBezTo>
                  <a:pt x="909159" y="1133481"/>
                  <a:pt x="1115316" y="927324"/>
                  <a:pt x="1115316" y="673015"/>
                </a:cubicBezTo>
                <a:cubicBezTo>
                  <a:pt x="1115316" y="418706"/>
                  <a:pt x="909159" y="212549"/>
                  <a:pt x="654851" y="212549"/>
                </a:cubicBezTo>
                <a:cubicBezTo>
                  <a:pt x="652114" y="212549"/>
                  <a:pt x="649381" y="212573"/>
                  <a:pt x="646668" y="213374"/>
                </a:cubicBezTo>
                <a:lnTo>
                  <a:pt x="298357" y="213374"/>
                </a:lnTo>
                <a:lnTo>
                  <a:pt x="290174" y="212549"/>
                </a:lnTo>
                <a:cubicBezTo>
                  <a:pt x="287437" y="212549"/>
                  <a:pt x="284704" y="212573"/>
                  <a:pt x="281991" y="213374"/>
                </a:cubicBezTo>
                <a:lnTo>
                  <a:pt x="194385" y="213374"/>
                </a:lnTo>
                <a:lnTo>
                  <a:pt x="0" y="213374"/>
                </a:lnTo>
                <a:lnTo>
                  <a:pt x="0" y="1206"/>
                </a:lnTo>
                <a:lnTo>
                  <a:pt x="661055" y="1206"/>
                </a:lnTo>
                <a:cubicBezTo>
                  <a:pt x="665021" y="34"/>
                  <a:pt x="669015" y="0"/>
                  <a:pt x="673015" y="0"/>
                </a:cubicBez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设备管理的重要性</a:t>
              </a:r>
            </a:p>
          </p:txBody>
        </p:sp>
      </p:grpSp>
      <p:sp>
        <p:nvSpPr>
          <p:cNvPr id="29" name="TextBox 29"/>
          <p:cNvSpPr txBox="1"/>
          <p:nvPr/>
        </p:nvSpPr>
        <p:spPr>
          <a:xfrm>
            <a:off x="1354979" y="1014104"/>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保障生产顺利进行</a:t>
            </a:r>
          </a:p>
        </p:txBody>
      </p:sp>
      <p:sp>
        <p:nvSpPr>
          <p:cNvPr id="30" name="TextBox 30"/>
          <p:cNvSpPr txBox="1"/>
          <p:nvPr/>
        </p:nvSpPr>
        <p:spPr>
          <a:xfrm>
            <a:off x="1463704" y="1448856"/>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设备管理是企业生产的重要保障，它确保设备处于良好的运行状态，避免因设备故障而导致的生产中断。</a:t>
            </a:r>
          </a:p>
        </p:txBody>
      </p:sp>
      <p:sp>
        <p:nvSpPr>
          <p:cNvPr id="31" name="TextBox 31"/>
          <p:cNvSpPr txBox="1"/>
          <p:nvPr/>
        </p:nvSpPr>
        <p:spPr>
          <a:xfrm>
            <a:off x="1354979" y="3648265"/>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降低运营成本</a:t>
            </a:r>
          </a:p>
        </p:txBody>
      </p:sp>
      <p:sp>
        <p:nvSpPr>
          <p:cNvPr id="32" name="TextBox 32"/>
          <p:cNvSpPr txBox="1"/>
          <p:nvPr/>
        </p:nvSpPr>
        <p:spPr>
          <a:xfrm>
            <a:off x="1463704" y="4083018"/>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通过合理的设备维护和保养计划，可以降低设备的维修和更换成本，提高企业的经济效益。</a:t>
            </a:r>
          </a:p>
        </p:txBody>
      </p:sp>
      <p:sp>
        <p:nvSpPr>
          <p:cNvPr id="33" name="TextBox 33"/>
          <p:cNvSpPr txBox="1"/>
          <p:nvPr/>
        </p:nvSpPr>
        <p:spPr>
          <a:xfrm>
            <a:off x="7442035" y="1993420"/>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2">
                    <a:alpha val="100000"/>
                  </a:schemeClr>
                </a:solidFill>
                <a:latin typeface="Microsoft Yahei"/>
                <a:ea typeface="Microsoft Yahei"/>
                <a:cs typeface="Microsoft Yahei"/>
              </a:rPr>
              <a:t>提高产品质量</a:t>
            </a:r>
          </a:p>
        </p:txBody>
      </p:sp>
      <p:sp>
        <p:nvSpPr>
          <p:cNvPr id="34" name="TextBox 34"/>
          <p:cNvSpPr txBox="1"/>
          <p:nvPr/>
        </p:nvSpPr>
        <p:spPr>
          <a:xfrm>
            <a:off x="7550760" y="2428173"/>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优质的设备管理可以确保设备的稳定性和精度，从而提高产品的质量和合格率，减少不良品率。</a:t>
            </a:r>
          </a:p>
        </p:txBody>
      </p:sp>
      <p:sp>
        <p:nvSpPr>
          <p:cNvPr id="35" name="TextBox 35"/>
          <p:cNvSpPr txBox="1"/>
          <p:nvPr/>
        </p:nvSpPr>
        <p:spPr>
          <a:xfrm>
            <a:off x="7496398" y="4406909"/>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2">
                    <a:alpha val="100000"/>
                  </a:schemeClr>
                </a:solidFill>
                <a:latin typeface="Microsoft Yahei"/>
                <a:ea typeface="Microsoft Yahei"/>
                <a:cs typeface="Microsoft Yahei"/>
              </a:rPr>
              <a:t>促进企业创新</a:t>
            </a:r>
          </a:p>
        </p:txBody>
      </p:sp>
      <p:sp>
        <p:nvSpPr>
          <p:cNvPr id="36" name="TextBox 36"/>
          <p:cNvSpPr txBox="1"/>
          <p:nvPr/>
        </p:nvSpPr>
        <p:spPr>
          <a:xfrm>
            <a:off x="7605123" y="4841661"/>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设备管理不仅关注设备的运行和维护，还涉及设备的更新和改造。通过对设备进行技术创新和升级，可以提高企业的生产效率和竞争力。</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设备投资分析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设备投资是指企业为获取生产设备、技术装备等固定资产而进行的资金投入行为。</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设备投资的定义</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提高生产效率、降低成本、增强企业竞争力等。</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设备投资的目的</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资金占用大、回收期长、风险高等。</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设备投资的特点</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设备投资概述</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5381" r="15381"/>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技术发展</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关注行业技术动态，评估新技术对设备投资的影响及潜在价值。</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生产工艺需求</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分析生产工艺对设备的需求，确定所需设备的类型、规格、数量等。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市场需求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了解市场趋势和客户需求，预测未来市场变化对设备投资的影响。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设备投资需求分析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投资预算</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根据企业资金状况和市场需求，制定设备投资的预算计划。</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投资回报分析</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预测设备投资后的收益情况，包括直接经济效益和间接效益，如提高生产效率、降低能耗等。同时，要考虑投资回收期、投资回报率等指标，评估投资的可行性。</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风险评估与应对措施</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识别设备投资过程中可能面临的风险，如技术风险、市场风险、资金风险等，并制定相应的应对措施，如加强技术研发、调整市场策略、优化资金管理等。</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设备选型</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综合评估不同设备的性能、价格、维护等因素，选择最适合的设备。</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设备投资方案制定</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76034" y="2655088"/>
            <a:ext cx="9439275"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FFFFFF">
                    <a:alpha val="100000"/>
                  </a:srgbClr>
                </a:solidFill>
                <a:latin typeface="Microsoft Yahei"/>
                <a:ea typeface="Microsoft Yahei"/>
                <a:cs typeface="Microsoft Yahei"/>
              </a:rPr>
              <a:t>设备回报分析</a:t>
            </a:r>
          </a:p>
        </p:txBody>
      </p:sp>
      <p:sp>
        <p:nvSpPr>
          <p:cNvPr id="3" name="TextBox 3"/>
          <p:cNvSpPr txBox="1"/>
          <p:nvPr/>
        </p:nvSpPr>
        <p:spPr>
          <a:xfrm>
            <a:off x="765043" y="1520539"/>
            <a:ext cx="7683398" cy="99486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5775"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667" r="166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高设备回报意味着设备投资能够快速回收成本并创造更多价值，而低设备回报则可能表明设备投资存在风险或不足。</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设备回报是指设备在运营过程中所产生的经济效益与设备投资成本之间的比值。</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设备回报是评估设备投资效益的重要指标，有助于企业决策者判断设备投资的可行性及优劣。</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设备回报概述</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3164019"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633268"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102515" y="2833673"/>
            <a:ext cx="1616136" cy="16161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7571764" y="2833673"/>
            <a:ext cx="1616136" cy="1616136"/>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3487002"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A</a:t>
            </a:r>
            <a:endParaRPr lang="en-US" sz="1100"/>
          </a:p>
        </p:txBody>
      </p:sp>
      <p:sp>
        <p:nvSpPr>
          <p:cNvPr id="7" name="AutoShape 7"/>
          <p:cNvSpPr/>
          <p:nvPr/>
        </p:nvSpPr>
        <p:spPr>
          <a:xfrm>
            <a:off x="4956251"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B</a:t>
            </a:r>
            <a:endParaRPr lang="en-US" sz="1100"/>
          </a:p>
        </p:txBody>
      </p:sp>
      <p:sp>
        <p:nvSpPr>
          <p:cNvPr id="8" name="AutoShape 8"/>
          <p:cNvSpPr/>
          <p:nvPr/>
        </p:nvSpPr>
        <p:spPr>
          <a:xfrm>
            <a:off x="6425498"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C</a:t>
            </a:r>
            <a:endParaRPr lang="en-US" sz="1100"/>
          </a:p>
        </p:txBody>
      </p:sp>
      <p:sp>
        <p:nvSpPr>
          <p:cNvPr id="9" name="AutoShape 9"/>
          <p:cNvSpPr/>
          <p:nvPr/>
        </p:nvSpPr>
        <p:spPr>
          <a:xfrm>
            <a:off x="7894747" y="3175240"/>
            <a:ext cx="970170" cy="94057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5510" b="1">
                <a:solidFill>
                  <a:srgbClr val="FFFFFF">
                    <a:alpha val="100000"/>
                  </a:srgbClr>
                </a:solidFill>
                <a:latin typeface="Microsoft Yahei"/>
                <a:ea typeface="Microsoft Yahei"/>
                <a:cs typeface="Microsoft Yahei"/>
              </a:rPr>
              <a:t>D</a:t>
            </a:r>
            <a:endParaRPr lang="en-US" sz="1100"/>
          </a:p>
        </p:txBody>
      </p: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设备回报计算方法</a:t>
              </a:r>
            </a:p>
          </p:txBody>
        </p:sp>
      </p:grpSp>
      <p:sp>
        <p:nvSpPr>
          <p:cNvPr id="32" name="TextBox 32"/>
          <p:cNvSpPr txBox="1"/>
          <p:nvPr/>
        </p:nvSpPr>
        <p:spPr>
          <a:xfrm>
            <a:off x="768919" y="1491953"/>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静态投资回收期法</a:t>
            </a:r>
          </a:p>
        </p:txBody>
      </p:sp>
      <p:sp>
        <p:nvSpPr>
          <p:cNvPr id="33" name="TextBox 33"/>
          <p:cNvSpPr txBox="1"/>
          <p:nvPr/>
        </p:nvSpPr>
        <p:spPr>
          <a:xfrm>
            <a:off x="64472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通过计算设备投资回收期来判断设备回报，即设备投资成本除以每年净收益。</a:t>
            </a:r>
          </a:p>
        </p:txBody>
      </p:sp>
      <p:sp>
        <p:nvSpPr>
          <p:cNvPr id="34" name="TextBox 34"/>
          <p:cNvSpPr txBox="1"/>
          <p:nvPr/>
        </p:nvSpPr>
        <p:spPr>
          <a:xfrm>
            <a:off x="6102515" y="1491953"/>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净现值法</a:t>
            </a:r>
          </a:p>
        </p:txBody>
      </p:sp>
      <p:sp>
        <p:nvSpPr>
          <p:cNvPr id="35" name="TextBox 35"/>
          <p:cNvSpPr txBox="1"/>
          <p:nvPr/>
        </p:nvSpPr>
        <p:spPr>
          <a:xfrm>
            <a:off x="6102515" y="1982286"/>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将设备未来各年的净现金流量折现到投资起点，计算其现值之和与设备投资成本的差额。</a:t>
            </a:r>
          </a:p>
        </p:txBody>
      </p:sp>
      <p:sp>
        <p:nvSpPr>
          <p:cNvPr id="36" name="TextBox 36"/>
          <p:cNvSpPr txBox="1"/>
          <p:nvPr/>
        </p:nvSpPr>
        <p:spPr>
          <a:xfrm>
            <a:off x="2297292" y="4606720"/>
            <a:ext cx="401123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25" b="1">
                <a:solidFill>
                  <a:schemeClr val="accent1">
                    <a:alpha val="100000"/>
                  </a:schemeClr>
                </a:solidFill>
                <a:latin typeface="Microsoft Yahei"/>
                <a:ea typeface="Microsoft Yahei"/>
                <a:cs typeface="Microsoft Yahei"/>
              </a:rPr>
              <a:t>动态投资回收期法</a:t>
            </a:r>
          </a:p>
        </p:txBody>
      </p:sp>
      <p:sp>
        <p:nvSpPr>
          <p:cNvPr id="37" name="TextBox 37"/>
          <p:cNvSpPr txBox="1"/>
          <p:nvPr/>
        </p:nvSpPr>
        <p:spPr>
          <a:xfrm>
            <a:off x="217309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7000"/>
              </a:lnSpc>
            </a:pPr>
            <a:r>
              <a:rPr lang="en-US" sz="1500">
                <a:solidFill>
                  <a:schemeClr val="dk1">
                    <a:alpha val="100000"/>
                  </a:schemeClr>
                </a:solidFill>
                <a:latin typeface="Microsoft Yahei"/>
                <a:ea typeface="Microsoft Yahei"/>
                <a:cs typeface="Microsoft Yahei"/>
              </a:rPr>
              <a:t>考虑时间价值因素，将未来收益折现后与设备投资成本进行比较。</a:t>
            </a:r>
          </a:p>
        </p:txBody>
      </p:sp>
      <p:sp>
        <p:nvSpPr>
          <p:cNvPr id="38" name="TextBox 38"/>
          <p:cNvSpPr txBox="1"/>
          <p:nvPr/>
        </p:nvSpPr>
        <p:spPr>
          <a:xfrm>
            <a:off x="7630887" y="4606720"/>
            <a:ext cx="40109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内部收益率法</a:t>
            </a:r>
          </a:p>
        </p:txBody>
      </p:sp>
      <p:sp>
        <p:nvSpPr>
          <p:cNvPr id="39" name="TextBox 39"/>
          <p:cNvSpPr txBox="1"/>
          <p:nvPr/>
        </p:nvSpPr>
        <p:spPr>
          <a:xfrm>
            <a:off x="7630887" y="5097054"/>
            <a:ext cx="4133850" cy="85138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使设备投资方案在计算期内各年净现金流量的现值累计等于零时的折现率。</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https://d.book118.com/246031223050010044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81</Paragraphs>
  <Slides>13</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13</vt:i4>
      </vt:variant>
    </vt:vector>
  </HeadingPairs>
  <TitlesOfParts>
    <vt:vector baseType="lpstr" size="17">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2024-09-12T14:10:27.831</cp:lastPrinted>
  <dcterms:created xsi:type="dcterms:W3CDTF">2024-09-12T06:10:27Z</dcterms:created>
  <dcterms:modified xsi:type="dcterms:W3CDTF">2024-09-12T06:10:29Z</dcterms:modified>
</cp:coreProperties>
</file>