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BE3D9FC-85FB-4942-A1C9-02608EEE00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38566C-9395-4C60-8FCD-8B46D94360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E0D453D-162F-4865-951A-0B0F701BCC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4BCD6B5-BE49-4202-9C36-91A149B31F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572C52E-3598-49D0-ABBC-0C4DFC4F9BC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33ECE83-D376-4E06-826A-5384E6DFE5F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44C35EE-D2AD-425E-B576-DA70A688F05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605157-3B63-45A3-84FF-5994757D38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54B1D7-3076-4067-B186-8344F2590E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D9CBB3-5181-4415-8D9A-51ED8FEFC1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75FB5D-309B-4DF1-B550-78E9EE022E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6035151014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《行政权力》ppt课件 (2)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行政权力的定义与特征</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行政权力的构成与分类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行政权力的运行机制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行政权力的发展趋势与展望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行政权力在实践中的应用</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行政权力的定义与特征</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行政机关通过行使行政权力，实现国家行政管理的目标，维护社会公共利益。</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行政权力是一种公共权力，由国家行政机关行使，用以管理和调控社会公共事务。</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它通常以法律形式规定，具有法定性和强制性，要求被管理者服从。</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行政权力的定义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9958" r="9958"/>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行政权力必须基于法律行使，受到法律的约束，违法行使行政权力需要承担法律责任。</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法定性</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强制性</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执行性</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权威性</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行政权力具有强制执行力，被管理者必须服从，否则可能会受到相应的制裁。</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行政机关行使行政权力的目的是为了实现国家行政管理目标，解决社会公共问题，维护社会公共利益。</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行政机关行使行政权力时，具有一定的权威性，被管理者应当尊重并服从。</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行政权力的特征</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135" r="131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行政机关通过行使行政权力，规范和管理社会公共事务，维护社会秩序。</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维护社会秩序</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行政机关可以制定和执行相关政策，促进经济发展，提高社会生产力。</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促进经济发展</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行政机关在行使行政权力的过程中，应当保障公民的合法权益，维护社会公平正义。</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保障公民权利</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行政机关通过行使行政权力，推动社会进步和发展，提高人民生活水平。</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推动社会进步</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行政权力的作用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行政权力的构成与分类</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792" r="779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行政机关的权力</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行政机关依法行使行政职权，对行政相对人产生法律效力。</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行政相对人的权利</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行政相对人在行政法律关系中享有权利，如参与权、知情权、救济权等。</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行政法律关系的调整</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行政机关与行政相对人之间的权利义务关系由行政法律规范进行调整。</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行政权力的构成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行政权力的分类</a:t>
              </a:r>
            </a:p>
          </p:txBody>
        </p:sp>
      </p:grpSp>
      <p:grpSp>
        <p:nvGrpSpPr>
          <p:cNvPr id="32" name="Group 32"/>
          <p:cNvGrpSpPr/>
          <p:nvPr/>
        </p:nvGrpSpPr>
        <p:grpSpPr>
          <a:xfrm>
            <a:off x="768919" y="1491953"/>
            <a:ext cx="4011236" cy="490334"/>
            <a:chOff x="768919" y="1491953"/>
            <a:chExt cx="4011236" cy="490334"/>
          </a:xfrm>
        </p:grpSpPr>
        <p:sp>
          <p:nvSpPr>
            <p:cNvPr id="33" name="TextBox 33"/>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立法权</a:t>
              </a:r>
            </a:p>
          </p:txBody>
        </p:sp>
      </p:grpSp>
      <p:grpSp>
        <p:nvGrpSpPr>
          <p:cNvPr id="34" name="Group 34"/>
          <p:cNvGrpSpPr/>
          <p:nvPr/>
        </p:nvGrpSpPr>
        <p:grpSpPr>
          <a:xfrm>
            <a:off x="644725" y="1982286"/>
            <a:ext cx="4133850" cy="851387"/>
            <a:chOff x="644725" y="1982286"/>
            <a:chExt cx="4133850" cy="851387"/>
          </a:xfrm>
        </p:grpSpPr>
        <p:sp>
          <p:nvSpPr>
            <p:cNvPr id="35" name="TextBox 35"/>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行政机关制定行政法规、规章等规范性文件的权力。</a:t>
              </a:r>
            </a:p>
          </p:txBody>
        </p:sp>
      </p:grpSp>
      <p:grpSp>
        <p:nvGrpSpPr>
          <p:cNvPr id="36" name="Group 36"/>
          <p:cNvGrpSpPr/>
          <p:nvPr/>
        </p:nvGrpSpPr>
        <p:grpSpPr>
          <a:xfrm>
            <a:off x="6102515" y="1491953"/>
            <a:ext cx="4010978" cy="490334"/>
            <a:chOff x="6102515" y="1491953"/>
            <a:chExt cx="4010978" cy="490334"/>
          </a:xfrm>
        </p:grpSpPr>
        <p:sp>
          <p:nvSpPr>
            <p:cNvPr id="37" name="TextBox 37"/>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司法权</a:t>
              </a:r>
            </a:p>
          </p:txBody>
        </p:sp>
      </p:grpSp>
      <p:grpSp>
        <p:nvGrpSpPr>
          <p:cNvPr id="38" name="Group 38"/>
          <p:cNvGrpSpPr/>
          <p:nvPr/>
        </p:nvGrpSpPr>
        <p:grpSpPr>
          <a:xfrm>
            <a:off x="6102515" y="1982286"/>
            <a:ext cx="4133850" cy="851387"/>
            <a:chOff x="6102515" y="1982286"/>
            <a:chExt cx="4133850" cy="851387"/>
          </a:xfrm>
        </p:grpSpPr>
        <p:sp>
          <p:nvSpPr>
            <p:cNvPr id="39" name="TextBox 39"/>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行政机关在行政诉讼、行政复议等程序中行使的裁判权。</a:t>
              </a:r>
            </a:p>
          </p:txBody>
        </p:sp>
      </p:grpSp>
      <p:grpSp>
        <p:nvGrpSpPr>
          <p:cNvPr id="40" name="Group 40"/>
          <p:cNvGrpSpPr/>
          <p:nvPr/>
        </p:nvGrpSpPr>
        <p:grpSpPr>
          <a:xfrm>
            <a:off x="2297292" y="4606720"/>
            <a:ext cx="4011236" cy="490334"/>
            <a:chOff x="2297292" y="4606720"/>
            <a:chExt cx="4011236" cy="490334"/>
          </a:xfrm>
        </p:grpSpPr>
        <p:sp>
          <p:nvSpPr>
            <p:cNvPr id="41" name="TextBox 41"/>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执法权</a:t>
              </a:r>
            </a:p>
          </p:txBody>
        </p:sp>
      </p:grpSp>
      <p:grpSp>
        <p:nvGrpSpPr>
          <p:cNvPr id="42" name="Group 42"/>
          <p:cNvGrpSpPr/>
          <p:nvPr/>
        </p:nvGrpSpPr>
        <p:grpSpPr>
          <a:xfrm>
            <a:off x="2173097" y="5097054"/>
            <a:ext cx="4133850" cy="851387"/>
            <a:chOff x="2173097" y="5097054"/>
            <a:chExt cx="4133850" cy="851387"/>
          </a:xfrm>
        </p:grpSpPr>
        <p:sp>
          <p:nvSpPr>
            <p:cNvPr id="43" name="TextBox 43"/>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行政机关执行法律、法规、规章等规范性文件的权力。</a:t>
              </a:r>
            </a:p>
          </p:txBody>
        </p:sp>
      </p:grpSp>
      <p:grpSp>
        <p:nvGrpSpPr>
          <p:cNvPr id="44" name="Group 44"/>
          <p:cNvGrpSpPr/>
          <p:nvPr/>
        </p:nvGrpSpPr>
        <p:grpSpPr>
          <a:xfrm>
            <a:off x="7630887" y="4606720"/>
            <a:ext cx="4010978" cy="490334"/>
            <a:chOff x="7630887" y="4606720"/>
            <a:chExt cx="4010978" cy="490334"/>
          </a:xfrm>
        </p:grpSpPr>
        <p:sp>
          <p:nvSpPr>
            <p:cNvPr id="45" name="TextBox 45"/>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监督权</a:t>
              </a:r>
            </a:p>
          </p:txBody>
        </p:sp>
      </p:grpSp>
      <p:grpSp>
        <p:nvGrpSpPr>
          <p:cNvPr id="46" name="Group 46"/>
          <p:cNvGrpSpPr/>
          <p:nvPr/>
        </p:nvGrpSpPr>
        <p:grpSpPr>
          <a:xfrm>
            <a:off x="7630887" y="5097054"/>
            <a:ext cx="4133850" cy="851387"/>
            <a:chOff x="7630887" y="5097054"/>
            <a:chExt cx="4133850" cy="851387"/>
          </a:xfrm>
        </p:grpSpPr>
        <p:sp>
          <p:nvSpPr>
            <p:cNvPr id="47" name="TextBox 47"/>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行政机关对行政相对人遵守法律、法规、规章等规范性文件的情况进行监督检查的权力。</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1870" r="11870"/>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t="17938" b="17938"/>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行政机关通过发布命令、禁止性规范等方式行使行政权力。</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命令与禁止</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行政机关对特定事项进行许可或审批，如企业设立、建设项目等。</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许可与审批</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行政机关对特定事实或法律关系进行确认或证明。</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确认与证明</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行政机关在违法行为发生时，依法对违法行为人进行处罚或采取强制措施。</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处罚与强制</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行政权力的行使方式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行政权力的运行机制</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https://d.book118.com/246035151014010050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2024-09-15T05:03:10.379</cp:lastPrinted>
  <dcterms:created xsi:type="dcterms:W3CDTF">2024-09-14T21:03:10Z</dcterms:created>
  <dcterms:modified xsi:type="dcterms:W3CDTF">2024-09-14T21:03:12Z</dcterms:modified>
</cp:coreProperties>
</file>