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51730-1764-4871-9989-DDA1E4AAB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484F-18B4-4C47-8867-B50DC1C7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C4EEC-E5A7-48CD-9DE2-A9D57692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B3A0A-F6D9-41A0-BB2C-B1E6E892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E30079-0F68-4EE7-A27E-69DD09724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722ED-B724-4214-98E6-87BF71FCA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46B18-F44D-4AB1-B757-AC59888DA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9362D-03FD-4C28-ABEF-3DA4AB776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EFF99-6536-4F06-87E6-C827EE5A9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D21B3-E34E-4746-90B1-69E43D286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AF9BD-952E-470E-8F2A-A5C0CF05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标题 7179"/>
          <p:cNvSpPr>
            <a:spLocks noGrp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/>
            <a:fld id="{BD9915E3-17A6-4912-8531-9267B0C48375}" type="datetime1">
              <a:rPr lang="zh-CN" altLang="en-US" sz="1400">
                <a:latin typeface="Tahoma" pitchFamily="34" charset="0"/>
              </a:rPr>
              <a:t>2023/12/14</a:t>
            </a:fld>
            <a:endParaRPr sz="1400">
              <a:latin typeface="Tahoma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fld id="{9FA3FC2F-FF15-4F1E-A639-D13CB04BF5F5}" type="footer">
              <a:rPr sz="1400">
                <a:latin typeface="Tahoma" pitchFamily="34" charset="0"/>
              </a:rPr>
              <a:t>*</a:t>
            </a:fld>
            <a:endParaRPr sz="1400">
              <a:latin typeface="Tahoma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r"/>
            <a:fld id="{93AE1883-0942-4AA3-9DB2-9C7C3A0314B1}" type="slidenum">
              <a:rPr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/>
          <p:nvPr/>
        </p:nvSpPr>
        <p:spPr bwMode="ltGray">
          <a:xfrm>
            <a:off x="417513" y="728663"/>
            <a:ext cx="438150" cy="474662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47" name="Rectangle 3"/>
          <p:cNvSpPr/>
          <p:nvPr/>
        </p:nvSpPr>
        <p:spPr bwMode="ltGray">
          <a:xfrm>
            <a:off x="800100" y="728663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48" name="Rectangle 4"/>
          <p:cNvSpPr/>
          <p:nvPr/>
        </p:nvSpPr>
        <p:spPr bwMode="ltGray">
          <a:xfrm>
            <a:off x="541338" y="1150938"/>
            <a:ext cx="422275" cy="474662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49" name="Rectangle 5"/>
          <p:cNvSpPr/>
          <p:nvPr/>
        </p:nvSpPr>
        <p:spPr bwMode="ltGray">
          <a:xfrm>
            <a:off x="911225" y="1150938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0" name="Rectangle 6"/>
          <p:cNvSpPr/>
          <p:nvPr/>
        </p:nvSpPr>
        <p:spPr bwMode="ltGray">
          <a:xfrm>
            <a:off x="127000" y="1077913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1" name="Rectangle 7"/>
          <p:cNvSpPr/>
          <p:nvPr/>
        </p:nvSpPr>
        <p:spPr bwMode="gray">
          <a:xfrm>
            <a:off x="762000" y="620713"/>
            <a:ext cx="31750" cy="1052512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2" name="Rectangle 8"/>
          <p:cNvSpPr/>
          <p:nvPr/>
        </p:nvSpPr>
        <p:spPr bwMode="gray">
          <a:xfrm>
            <a:off x="442913" y="1411288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sz="2400">
              <a:latin typeface="Tahoma" pitchFamily="34" charset="0"/>
            </a:endParaRPr>
          </a:p>
        </p:txBody>
      </p:sp>
      <p:sp>
        <p:nvSpPr>
          <p:cNvPr id="6153" name="Rectangle 9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54" name="文本占位符 6153"/>
          <p:cNvSpPr>
            <a:spLocks noGrp="1"/>
          </p:cNvSpPr>
          <p:nvPr>
            <p:ph type="body" idx="1"/>
          </p:nvPr>
        </p:nvSpPr>
        <p:spPr>
          <a:xfrm>
            <a:off x="755650" y="1628775"/>
            <a:ext cx="8204200" cy="4475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Tahoma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0024e82c1cff0d71c0d62b" TargetMode="External" /><Relationship Id="rId3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wmf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emf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72765d89jw1e3rlzfzekfj" TargetMode="External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2010823161411893" TargetMode="External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4111115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NotDefined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rPr>
                <a:ea typeface="黑体" pitchFamily="49" charset="-122"/>
              </a:rPr>
              <a:t>项目一：调车工作有关规章规定</a:t>
            </a:r>
          </a:p>
        </p:txBody>
      </p:sp>
      <p:sp>
        <p:nvSpPr>
          <p:cNvPr id="2051" name="NotDefined 3"/>
          <p:cNvSpPr>
            <a:spLocks noGrp="1"/>
          </p:cNvSpPr>
          <p:nvPr>
            <p:ph type="subTitle" idx="4294967295"/>
          </p:nvPr>
        </p:nvSpPr>
        <p:spPr>
          <a:xfrm>
            <a:off x="1403350" y="2590800"/>
            <a:ext cx="6400800" cy="622300"/>
          </a:xfrm>
          <a:noFill/>
          <a:ln>
            <a:miter lim="800000"/>
          </a:ln>
        </p:spPr>
        <p:txBody>
          <a:bodyPr/>
          <a:lstStyle/>
          <a:p>
            <a:pPr lvl="0"/>
            <a:r>
              <a:rPr b="1">
                <a:solidFill>
                  <a:srgbClr val="FF0066"/>
                </a:solidFill>
                <a:ea typeface="黑体" pitchFamily="49" charset="-122"/>
              </a:rPr>
              <a:t>任务4：出站、跟踪调车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出站、跟踪调车</a:t>
            </a:r>
            <a:endParaRPr>
              <a:ea typeface="黑体" pitchFamily="49" charset="-122"/>
            </a:endParaRPr>
          </a:p>
        </p:txBody>
      </p:sp>
      <p:sp>
        <p:nvSpPr>
          <p:cNvPr id="7168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一、越出站界调车</a:t>
            </a:r>
          </a:p>
          <a:p>
            <a:pPr lvl="0"/>
            <a:r>
              <a:t>二、跟踪出站调车</a:t>
            </a:r>
          </a:p>
          <a:p>
            <a:pPr lvl="0"/>
            <a:r>
              <a:t>三、正线、到发线调车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1126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（一）定义</a:t>
            </a:r>
          </a:p>
          <a:p>
            <a:pPr lvl="0"/>
            <a:r>
              <a:t>越出站界调车是指利用列车占用区间的间隔时间，调车车列越过进站信号机或站界标进入区间的调车作业。</a:t>
            </a:r>
          </a:p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（二）使用范围</a:t>
            </a:r>
          </a:p>
          <a:p>
            <a:pPr lvl="0"/>
            <a:r>
              <a:t>双线区间正方向；</a:t>
            </a:r>
          </a:p>
          <a:p>
            <a:pPr lvl="0"/>
            <a:r>
              <a:t>单线自动闭塞区间；</a:t>
            </a:r>
          </a:p>
          <a:p>
            <a:pPr lvl="0"/>
            <a:r>
              <a:t>双线反方向 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5939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（三）办理程序</a:t>
            </a:r>
          </a:p>
          <a:p>
            <a:pPr lvl="0"/>
            <a:r>
              <a:t>1.双线正方向</a:t>
            </a:r>
          </a:p>
          <a:p>
            <a:pPr lvl="0"/>
            <a:r>
              <a:t>（1）确认区间（自动闭塞区间为第一闭塞分区）空闲；</a:t>
            </a:r>
          </a:p>
          <a:p>
            <a:pPr lvl="0"/>
            <a:r>
              <a:t>（2）车站值班员口头准许并通知司机后,即可出站调车。</a:t>
            </a:r>
          </a:p>
          <a:p>
            <a:pPr lvl="0"/>
            <a:r>
              <a:t>注意：出站调车须在限定时间内返回。   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6144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 sz="2800">
                <a:solidFill>
                  <a:schemeClr val="folHlink"/>
                </a:solidFill>
                <a:ea typeface="黑体" pitchFamily="49" charset="-122"/>
              </a:rPr>
              <a:t>（三）办理程序</a:t>
            </a:r>
          </a:p>
          <a:p>
            <a:pPr lvl="0"/>
            <a:r>
              <a:rPr sz="2800"/>
              <a:t>2.双线反方向（单线半自动闭塞类似）</a:t>
            </a:r>
          </a:p>
          <a:p>
            <a:pPr lvl="0"/>
            <a:r>
              <a:rPr sz="2800"/>
              <a:t>（1）确认区间空闲；</a:t>
            </a:r>
          </a:p>
          <a:p>
            <a:pPr lvl="0"/>
            <a:r>
              <a:rPr sz="2800"/>
              <a:t>（2）请示调度员发布停基改电调度命令。</a:t>
            </a:r>
          </a:p>
          <a:p>
            <a:pPr lvl="0"/>
            <a:r>
              <a:rPr sz="2800"/>
              <a:t>（3）与邻站办理电话闭塞手续。</a:t>
            </a:r>
          </a:p>
          <a:p>
            <a:pPr lvl="0"/>
            <a:r>
              <a:rPr sz="2800"/>
              <a:t>（4）填写《出站调车通知书》。</a:t>
            </a:r>
          </a:p>
          <a:p>
            <a:pPr lvl="0"/>
            <a:r>
              <a:rPr sz="2800"/>
              <a:t>（5）调车完毕收回凭证并注销。</a:t>
            </a:r>
          </a:p>
          <a:p>
            <a:pPr lvl="0"/>
            <a:r>
              <a:rPr sz="2800"/>
              <a:t>（6）开通区间，恢复基本闭塞。 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6246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solidFill>
                  <a:schemeClr val="folHlink"/>
                </a:solidFill>
                <a:ea typeface="黑体" pitchFamily="49" charset="-122"/>
              </a:rPr>
              <a:t>（三）办理程序</a:t>
            </a:r>
          </a:p>
          <a:p>
            <a:pPr lvl="0">
              <a:lnSpc>
                <a:spcPct val="90000"/>
              </a:lnSpc>
            </a:pPr>
            <a:r>
              <a:t>3.电话闭塞区段</a:t>
            </a:r>
          </a:p>
          <a:p>
            <a:pPr lvl="0">
              <a:lnSpc>
                <a:spcPct val="90000"/>
              </a:lnSpc>
            </a:pPr>
            <a:r>
              <a:t>（1）确认区间空闲；</a:t>
            </a:r>
          </a:p>
          <a:p>
            <a:pPr lvl="0">
              <a:lnSpc>
                <a:spcPct val="90000"/>
              </a:lnSpc>
            </a:pPr>
            <a:r>
              <a:t>（2）请示调度员口头同意；</a:t>
            </a:r>
          </a:p>
          <a:p>
            <a:pPr lvl="0">
              <a:lnSpc>
                <a:spcPct val="90000"/>
              </a:lnSpc>
            </a:pPr>
            <a:r>
              <a:t>（3）与邻站办理电话闭塞手续；</a:t>
            </a:r>
          </a:p>
          <a:p>
            <a:pPr lvl="0">
              <a:lnSpc>
                <a:spcPct val="90000"/>
              </a:lnSpc>
            </a:pPr>
            <a:r>
              <a:t>（4）填写《出站调车通知书》；</a:t>
            </a:r>
          </a:p>
          <a:p>
            <a:pPr lvl="0">
              <a:lnSpc>
                <a:spcPct val="90000"/>
              </a:lnSpc>
            </a:pPr>
            <a:r>
              <a:t>（5）调车完毕收回凭证并注销；</a:t>
            </a:r>
          </a:p>
          <a:p>
            <a:pPr lvl="0">
              <a:lnSpc>
                <a:spcPct val="90000"/>
              </a:lnSpc>
            </a:pPr>
            <a:r>
              <a:t>（6）开通区间，恢复基本闭塞； 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6041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（四）凭证填写</a:t>
            </a:r>
          </a:p>
          <a:p>
            <a:pPr lvl="0"/>
            <a:r>
              <a:t>1.填记内容</a:t>
            </a:r>
          </a:p>
          <a:p>
            <a:pPr lvl="0"/>
            <a:r>
              <a:t>（1）邻站电话记录号码。</a:t>
            </a:r>
          </a:p>
          <a:p>
            <a:pPr lvl="0"/>
            <a:r>
              <a:t>（2）起止时间。</a:t>
            </a:r>
          </a:p>
          <a:p>
            <a:pPr lvl="0"/>
            <a:r>
              <a:t>（3）机车号码。</a:t>
            </a:r>
          </a:p>
          <a:p>
            <a:pPr lvl="0"/>
            <a:r>
              <a:t>（4）区间。</a:t>
            </a:r>
          </a:p>
          <a:p>
            <a:pPr lvl="0"/>
            <a:r>
              <a:t>（5）站名印、值班员签名、日期。 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6349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（四）凭证填写</a:t>
            </a:r>
          </a:p>
          <a:p>
            <a:pPr lvl="0"/>
            <a:r>
              <a:t>1.填记注意事项</a:t>
            </a:r>
          </a:p>
          <a:p>
            <a:pPr lvl="0"/>
            <a:r>
              <a:t>（1）不用的字句抹消。</a:t>
            </a:r>
          </a:p>
          <a:p>
            <a:pPr lvl="0"/>
            <a:r>
              <a:t>（2）由车站值班员填写，当行车室与调机距离较远时，可由扳道员根据车站值班员指示填写。</a:t>
            </a:r>
          </a:p>
          <a:p>
            <a:pPr lvl="0"/>
            <a:r>
              <a:t>（3）反方向出站调车加盖“反方向”印章</a:t>
            </a:r>
          </a:p>
          <a:p>
            <a:pPr lvl="0"/>
            <a:r>
              <a:t>（3）出站调车结束及时收回并注销。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票证核对</a:t>
            </a:r>
          </a:p>
        </p:txBody>
      </p:sp>
      <p:sp>
        <p:nvSpPr>
          <p:cNvPr id="7270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8204200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72708" name="Picture 4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900113" y="1484313"/>
            <a:ext cx="7200900" cy="483076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6451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6985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（四）凭证填写—样张（技规附件5）</a:t>
            </a:r>
          </a:p>
        </p:txBody>
      </p:sp>
      <p:pic>
        <p:nvPicPr>
          <p:cNvPr id="64516" name="Picture 4"/>
          <p:cNvPicPr/>
          <p:nvPr/>
        </p:nvPicPr>
        <p:blipFill>
          <a:blip r:embed="rId2"/>
          <a:srcRect t="16548" b="3238"/>
          <a:stretch>
            <a:fillRect/>
          </a:stretch>
        </p:blipFill>
        <p:spPr>
          <a:xfrm>
            <a:off x="827088" y="2205038"/>
            <a:ext cx="7510462" cy="41624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一、</a:t>
            </a:r>
            <a:r>
              <a:rPr sz="4000">
                <a:ea typeface="黑体" pitchFamily="49" charset="-122"/>
              </a:rPr>
              <a:t>越出站界调车《技规》238条</a:t>
            </a:r>
          </a:p>
        </p:txBody>
      </p:sp>
      <p:sp>
        <p:nvSpPr>
          <p:cNvPr id="66563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6985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（四）填写实例</a:t>
            </a:r>
          </a:p>
        </p:txBody>
      </p:sp>
      <p:pic>
        <p:nvPicPr>
          <p:cNvPr id="66565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1476375" y="2162175"/>
            <a:ext cx="6337300" cy="445611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二、</a:t>
            </a:r>
            <a:r>
              <a:rPr sz="4000">
                <a:ea typeface="黑体" pitchFamily="49" charset="-122"/>
              </a:rPr>
              <a:t>跟踪调车—《技规》239条</a:t>
            </a:r>
          </a:p>
        </p:txBody>
      </p:sp>
      <p:sp>
        <p:nvSpPr>
          <p:cNvPr id="4915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>
                <a:solidFill>
                  <a:schemeClr val="folHlink"/>
                </a:solidFill>
                <a:ea typeface="黑体" pitchFamily="49" charset="-122"/>
              </a:rPr>
              <a:t>（一）定义</a:t>
            </a:r>
          </a:p>
          <a:p>
            <a:pPr lvl="0">
              <a:lnSpc>
                <a:spcPct val="90000"/>
              </a:lnSpc>
            </a:pPr>
            <a:r>
              <a:rPr sz="2800"/>
              <a:t>跟踪出站调车是指间隔一定距离或时间，跟随在出发列车后越过进站信号机或站界标调车。</a:t>
            </a:r>
          </a:p>
          <a:p>
            <a:pPr lvl="0">
              <a:lnSpc>
                <a:spcPct val="90000"/>
              </a:lnSpc>
            </a:pPr>
            <a:r>
              <a:rPr sz="2800">
                <a:solidFill>
                  <a:schemeClr val="folHlink"/>
                </a:solidFill>
                <a:ea typeface="黑体" pitchFamily="49" charset="-122"/>
              </a:rPr>
              <a:t>（二）限制条件</a:t>
            </a:r>
          </a:p>
          <a:p>
            <a:pPr lvl="0">
              <a:lnSpc>
                <a:spcPct val="90000"/>
              </a:lnSpc>
            </a:pPr>
            <a:r>
              <a:rPr sz="2800"/>
              <a:t>1.只准在单线区间及双线正方向线路上办理。</a:t>
            </a:r>
          </a:p>
          <a:p>
            <a:pPr lvl="0">
              <a:lnSpc>
                <a:spcPct val="90000"/>
              </a:lnSpc>
            </a:pPr>
            <a:r>
              <a:rPr sz="2800"/>
              <a:t>2. 先发列车尾部越过预告、接近信号机或《站细》规定的间隔时间后,方可跟踪出站调车。</a:t>
            </a:r>
          </a:p>
          <a:p>
            <a:pPr lvl="0">
              <a:lnSpc>
                <a:spcPct val="90000"/>
              </a:lnSpc>
            </a:pPr>
            <a:r>
              <a:rPr sz="2800"/>
              <a:t>3.最远不得越出站界500m。    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二、</a:t>
            </a:r>
            <a:r>
              <a:rPr sz="4000">
                <a:ea typeface="黑体" pitchFamily="49" charset="-122"/>
              </a:rPr>
              <a:t>跟踪调车—《技规》239条</a:t>
            </a:r>
          </a:p>
        </p:txBody>
      </p:sp>
      <p:sp>
        <p:nvSpPr>
          <p:cNvPr id="6861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（三）办理程序</a:t>
            </a:r>
          </a:p>
          <a:p>
            <a:pPr lvl="0"/>
            <a:r>
              <a:t>1.经列车调度员口头准许。</a:t>
            </a:r>
          </a:p>
          <a:p>
            <a:pPr lvl="0"/>
            <a:r>
              <a:t>2. 取得邻站承认的电话号码。</a:t>
            </a:r>
          </a:p>
          <a:p>
            <a:pPr lvl="0"/>
            <a:r>
              <a:t>3.填写《跟踪调车通知书》。 </a:t>
            </a:r>
          </a:p>
          <a:p>
            <a:pPr lvl="0"/>
            <a:r>
              <a:t>4.调车完毕收回凭证并注销。</a:t>
            </a:r>
          </a:p>
          <a:p>
            <a:pPr lvl="0"/>
            <a:r>
              <a:t>5.前发列车到达邻站、跟踪调车完毕方可开通区间。   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latin typeface="黑体" pitchFamily="49" charset="-122"/>
                <a:ea typeface="黑体" pitchFamily="49" charset="-122"/>
              </a:rPr>
              <a:t>二、</a:t>
            </a:r>
            <a:r>
              <a:rPr sz="4000">
                <a:ea typeface="黑体" pitchFamily="49" charset="-122"/>
              </a:rPr>
              <a:t>跟踪调车—《技规》239条</a:t>
            </a:r>
          </a:p>
        </p:txBody>
      </p:sp>
      <p:sp>
        <p:nvSpPr>
          <p:cNvPr id="67587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ea typeface="黑体" pitchFamily="49" charset="-122"/>
              </a:rPr>
              <a:t>（四）禁止情况</a:t>
            </a:r>
          </a:p>
          <a:p>
            <a:pPr lvl="0"/>
            <a:r>
              <a:t>1. 出站方向区间内有瞭望不良的地形或有连续长大上坡道；</a:t>
            </a:r>
          </a:p>
          <a:p>
            <a:pPr lvl="0"/>
            <a:r>
              <a:t>2. 先发列车需由区间返回,或挂有由区间返回的后部补机；</a:t>
            </a:r>
          </a:p>
          <a:p>
            <a:pPr lvl="0"/>
            <a:r>
              <a:t>3. 一切电话中断；</a:t>
            </a:r>
          </a:p>
          <a:p>
            <a:pPr lvl="0"/>
            <a:r>
              <a:t>4. 降雾、暴风雨雪时。    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三、正线、到发线调车</a:t>
            </a:r>
            <a:endParaRPr>
              <a:ea typeface="黑体" pitchFamily="49" charset="-122"/>
            </a:endParaRPr>
          </a:p>
        </p:txBody>
      </p:sp>
      <p:sp>
        <p:nvSpPr>
          <p:cNvPr id="6963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7834313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1.在正线、到发线上调车时,要经过车站值班员的准许。</a:t>
            </a:r>
          </a:p>
          <a:p>
            <a:pPr lvl="0"/>
            <a:r>
              <a:t>2.在接发列车时,应按《站细》规定的时间,停止影响列车进路的调车作业。</a:t>
            </a:r>
          </a:p>
          <a:p>
            <a:pPr lvl="0"/>
            <a:r>
              <a:t>3.严禁抢钩。 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调车组业务学习</a:t>
            </a:r>
          </a:p>
        </p:txBody>
      </p:sp>
      <p:sp>
        <p:nvSpPr>
          <p:cNvPr id="73731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8204200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73732" name="Picture 4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971550" y="1628775"/>
            <a:ext cx="7345363" cy="470693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干部监控</a:t>
            </a:r>
          </a:p>
        </p:txBody>
      </p:sp>
      <p:sp>
        <p:nvSpPr>
          <p:cNvPr id="74755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8204200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pic>
        <p:nvPicPr>
          <p:cNvPr id="74756" name="Picture 4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1403350" y="1412875"/>
            <a:ext cx="6553200" cy="478313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NotDefined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latin typeface="黑体" pitchFamily="49" charset="-122"/>
                <a:ea typeface="黑体" pitchFamily="49" charset="-122"/>
              </a:rPr>
              <a:t>三、正线、到发线调车</a:t>
            </a:r>
          </a:p>
        </p:txBody>
      </p:sp>
      <p:sp>
        <p:nvSpPr>
          <p:cNvPr id="70659" name="NotDefined 3"/>
          <p:cNvSpPr>
            <a:spLocks noGrp="1"/>
          </p:cNvSpPr>
          <p:nvPr>
            <p:ph type="body" idx="4294967295"/>
          </p:nvPr>
        </p:nvSpPr>
        <p:spPr>
          <a:xfrm>
            <a:off x="755650" y="1628775"/>
            <a:ext cx="8204200" cy="4475163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t>3.接发旅客列车时,能进入接发列车进路的线路没有隔开设备或脱轨器,不准调车,但遇下列情况可以调车：</a:t>
            </a:r>
          </a:p>
          <a:p>
            <a:pPr lvl="0">
              <a:lnSpc>
                <a:spcPct val="90000"/>
              </a:lnSpc>
            </a:pPr>
            <a:r>
              <a:t>（3）发出旅客列车时,与列车相反方向；</a:t>
            </a:r>
          </a:p>
          <a:p>
            <a:pPr lvl="0">
              <a:lnSpc>
                <a:spcPct val="90000"/>
              </a:lnSpc>
            </a:pPr>
            <a:r>
              <a:t>（4）本务机车在停留线路内摘下,列车拉道口、对货位。</a:t>
            </a:r>
          </a:p>
          <a:p>
            <a:pPr lvl="0">
              <a:lnSpc>
                <a:spcPct val="90000"/>
              </a:lnSpc>
            </a:pPr>
            <a:r>
              <a:t>4.为了防止机车车辆进入旅客列车接车线,接停车的旅客列车时,在接车线末端方向第一组道岔必须向相邻线路开通。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https://d.book118.com/246041111151010034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3333CC"/>
      </a:folHlink>
    </a:clrScheme>
    <a:fontScheme name="Blends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CF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333333"/>
        </a:dk2>
        <a:lt2>
          <a:srgbClr val="000066"/>
        </a:lt2>
        <a:accent1>
          <a:srgbClr val="C4709A"/>
        </a:accent1>
        <a:accent2>
          <a:srgbClr val="4B4EB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481CF"/>
        </a:hlink>
        <a:folHlink>
          <a:srgbClr val="76B749"/>
        </a:folHlink>
      </a:clrScheme>
      <a:clrMap bg1="lt1" tx1="dk1" bg2="dk2" tx2="lt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宋体</vt:lpstr>
      <vt:lpstr>Tahoma</vt:lpstr>
      <vt:lpstr>Wingdings</vt:lpstr>
      <vt:lpstr>黑体</vt:lpstr>
      <vt:lpstr>Office Theme</vt:lpstr>
      <vt:lpstr>项目一：调车工作有关规章规定</vt:lpstr>
      <vt:lpstr>出站、跟踪调车</vt:lpstr>
      <vt:lpstr>一、越出站界调车《技规》238条</vt:lpstr>
      <vt:lpstr>一、越出站界调车《技规》238条</vt:lpstr>
      <vt:lpstr>一、越出站界调车《技规》238条</vt:lpstr>
      <vt:lpstr>一、越出站界调车《技规》238条</vt:lpstr>
      <vt:lpstr>一、越出站界调车《技规》238条</vt:lpstr>
      <vt:lpstr>一、越出站界调车《技规》238条</vt:lpstr>
      <vt:lpstr>票证核对</vt:lpstr>
      <vt:lpstr>一、越出站界调车《技规》238条</vt:lpstr>
      <vt:lpstr>一、越出站界调车《技规》238条</vt:lpstr>
      <vt:lpstr>二、跟踪调车—《技规》239条</vt:lpstr>
      <vt:lpstr>二、跟踪调车—《技规》239条</vt:lpstr>
      <vt:lpstr>二、跟踪调车—《技规》239条</vt:lpstr>
      <vt:lpstr>三、正线、到发线调车</vt:lpstr>
      <vt:lpstr>调车组业务学习</vt:lpstr>
      <vt:lpstr>干部监控</vt:lpstr>
      <vt:lpstr>三、正线、到发线调车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2024-09-04T00:43:42.527</cp:lastPrinted>
  <dcterms:created xsi:type="dcterms:W3CDTF">2024-09-03T16:43:42Z</dcterms:created>
  <dcterms:modified xsi:type="dcterms:W3CDTF">2024-09-03T16:43:43Z</dcterms:modified>
</cp:coreProperties>
</file>