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PGFWJP+MS-UIGothic"/>
      <p:regular r:id="rId15"/>
    </p:embeddedFont>
    <p:embeddedFont>
      <p:font typeface="SNDTFJ+EDEUVU+MicrosoftYaHei-Bold"/>
      <p:regular r:id="rId16"/>
    </p:embeddedFont>
    <p:embeddedFont>
      <p:font typeface="JOGCWN+BHQJVN+ArialMT"/>
      <p:regular r:id="rId17"/>
    </p:embeddedFont>
    <p:embeddedFont>
      <p:font typeface="HEVJOK+DJTDBT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87ABB-09F3-487E-8156-828E065A9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94F53-65CA-49AB-BE58-EDBE170D3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A499F-8483-401D-B150-F72A42E70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DEC26-AF18-4F36-B92D-A37354F00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B1C42D-9344-4C5A-98E1-F5AC280EF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3A8AD8-1597-4863-9DDA-A4AF3744D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9B2058-21D6-4B4C-9EC0-58ADFD64E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9EA48-461F-49E8-88D5-8AF92ED70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D5727-B0D0-4234-84E8-38BE75D53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926AB-601E-4490-86FD-4947F39DB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D1361-0478-4676-9B3D-39AC9FEB5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51155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51230" y="2735738"/>
            <a:ext cx="9094942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GFWJP+MS-UIGothic"/>
                <a:cs typeface="PGFWJP+MS-UIGothic"/>
              </a:rPr>
              <a:t>世界防治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3600">
                <a:solidFill>
                  <a:srgbClr val="FFFFFF"/>
                </a:solidFill>
                <a:latin typeface="PGFWJP+MS-UIGothic"/>
                <a:cs typeface="PGFWJP+MS-UIGothic"/>
              </a:rPr>
              <a:t>核病日</a:t>
            </a:r>
            <a:r>
              <a:rPr sz="3600" spc="173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3600">
                <a:solidFill>
                  <a:srgbClr val="FFFFFF"/>
                </a:solidFill>
                <a:latin typeface="PGFWJP+MS-UIGothic"/>
                <a:cs typeface="PGFWJP+MS-UIGothic"/>
              </a:rPr>
              <a:t>核病治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疗护</a:t>
            </a:r>
            <a:r>
              <a:rPr sz="3600">
                <a:solidFill>
                  <a:srgbClr val="FFFFFF"/>
                </a:solidFill>
                <a:latin typeface="PGFWJP+MS-UIGothic"/>
                <a:cs typeface="PGFWJP+MS-UIGothic"/>
              </a:rPr>
              <a:t>理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PGFWJP+MS-UIGothic"/>
                <a:cs typeface="PGFWJP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SNDTFJ+EDEUVU+MicrosoftYaHei-Bold"/>
                <a:cs typeface="SNDTFJ+EDEUVU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SNDTFJ+EDEUVU+MicrosoftYaHei-Bold"/>
                <a:cs typeface="SNDTFJ+EDEUVU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PGFWJP+MS-UIGothic"/>
                <a:cs typeface="PGFWJP+MS-UIGothic"/>
              </a:rPr>
              <a:t>目</a:t>
            </a:r>
          </a:p>
        </p:txBody>
      </p:sp>
      <p:sp>
        <p:nvSpPr>
          <p:cNvPr id="7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335172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OGCWN+BHQJVN+ArialMT"/>
                <a:cs typeface="JOGCWN+BHQJVN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0000"/>
                </a:solidFill>
                <a:latin typeface="PGFWJP+MS-UIGothic"/>
                <a:cs typeface="PGFWJP+MS-UIGothic"/>
              </a:rPr>
              <a:t>核病的治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24280" y="391115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OGCWN+BHQJVN+ArialMT"/>
                <a:cs typeface="JOGCWN+BHQJVN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0000"/>
                </a:solidFill>
                <a:latin typeface="PGFWJP+MS-UIGothic"/>
                <a:cs typeface="PGFWJP+MS-UIGothic"/>
              </a:rPr>
              <a:t>核病的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PGFWJP+MS-UIGothic"/>
                <a:cs typeface="PGFWJP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4280" y="4471225"/>
            <a:ext cx="5140901" cy="13435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OGCWN+BHQJVN+ArialMT"/>
                <a:cs typeface="JOGCWN+BHQJVN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0000"/>
                </a:solidFill>
                <a:latin typeface="PGFWJP+MS-UIGothic"/>
                <a:cs typeface="PGFWJP+MS-UIGothic"/>
              </a:rPr>
              <a:t>防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0000"/>
                </a:solidFill>
                <a:latin typeface="PGFWJP+MS-UIGothic"/>
                <a:cs typeface="PGFWJP+MS-UIGothic"/>
              </a:rPr>
              <a:t>核病的措施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OGCWN+BHQJVN+ArialMT"/>
                <a:cs typeface="JOGCWN+BHQJVN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PGFWJP+MS-UIGothic"/>
                <a:cs typeface="PGFWJP+MS-UIGothic"/>
              </a:rPr>
              <a:t>世界防治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0000"/>
                </a:solidFill>
                <a:latin typeface="PGFWJP+MS-UIGothic"/>
                <a:cs typeface="PGFWJP+MS-UIGothic"/>
              </a:rPr>
              <a:t>核病日的由来与意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SNDTFJ+EDEUVU+MicrosoftYaHei-Bold"/>
                <a:cs typeface="SNDTFJ+EDEUV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97200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4500">
                <a:solidFill>
                  <a:srgbClr val="59AE93"/>
                </a:solidFill>
                <a:latin typeface="PGFWJP+MS-UIGothic"/>
                <a:cs typeface="PGFWJP+MS-UIGothic"/>
              </a:rPr>
              <a:t>核病概述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59AE93"/>
                </a:solidFill>
                <a:latin typeface="PGFWJP+MS-UIGothic"/>
                <a:cs typeface="PGFWJP+MS-UIGothic"/>
              </a:rPr>
              <a:t>核病的定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PGFWJP+MS-UIGothic"/>
                <a:cs typeface="PGFWJP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59AE93"/>
                </a:solidFill>
                <a:latin typeface="PGFWJP+MS-UIGothic"/>
                <a:cs typeface="PGFWJP+MS-UIGothic"/>
              </a:rPr>
              <a:t>核病的定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506011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PGFWJP+MS-UIGothic"/>
                <a:cs typeface="PGFWJP+MS-UIGothic"/>
              </a:rPr>
              <a:t>核病是一种由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PGFWJP+MS-UIGothic"/>
                <a:cs typeface="PGFWJP+MS-UIGothic"/>
              </a:rPr>
              <a:t>核分枝杆菌引起的慢性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PGFWJP+MS-UIGothic"/>
                <a:cs typeface="PGFWJP+MS-UIGothic"/>
              </a:rPr>
              <a:t>染病，可以影响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GFWJP+MS-UIGothic"/>
                <a:cs typeface="PGFWJP+MS-UIGothic"/>
              </a:rPr>
              <a:t>身体的多个器官，但主要侵犯肺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000000"/>
                </a:solidFill>
                <a:latin typeface="PGFWJP+MS-UIGothic"/>
                <a:cs typeface="PGFWJ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NDTFJ+EDEUVU+MicrosoftYaHei-Bold"/>
                <a:cs typeface="SNDTFJ+EDEUVU+MicrosoftYaHei-Bold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467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59AE93"/>
                </a:solidFill>
                <a:latin typeface="PGFWJP+MS-UIGothic"/>
                <a:cs typeface="PGFWJP+MS-UIGothic"/>
              </a:rPr>
              <a:t>核病的特点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NDTFJ+EDEUVU+MicrosoftYaHei-Bold"/>
                <a:cs typeface="SNDTFJ+EDEUVU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3495528"/>
            <a:ext cx="486141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GFWJP+MS-UIGothic"/>
                <a:cs typeface="PGFWJP+MS-UIGothic"/>
              </a:rPr>
              <a:t>通常表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现为长</a:t>
            </a:r>
            <a:r>
              <a:rPr sz="1350">
                <a:solidFill>
                  <a:srgbClr val="000000"/>
                </a:solidFill>
                <a:latin typeface="PGFWJP+MS-UIGothic"/>
                <a:cs typeface="PGFWJP+MS-UIGothic"/>
              </a:rPr>
              <a:t>期低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PGFWJP+MS-UIGothic"/>
                <a:cs typeface="PGFWJP+MS-UIGothic"/>
              </a:rPr>
              <a:t>、盗汗、咳嗽、呼吸困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PGFWJP+MS-UIGothic"/>
                <a:cs typeface="PGFWJP+MS-UIGothic"/>
              </a:rPr>
              <a:t>等症状，有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40830" y="3804138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GFWJP+MS-UIGothic"/>
                <a:cs typeface="PGFWJP+MS-UIGothic"/>
              </a:rPr>
              <a:t>伴有咯血。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NDTFJ+EDEUVU+MicrosoftYaHei-Bold"/>
                <a:cs typeface="SNDTFJ+EDEUVU+MicrosoftYaHei-Bold"/>
              </a:rPr>
              <a:t>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492696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59AE93"/>
                </a:solidFill>
                <a:latin typeface="PGFWJP+MS-UIGothic"/>
                <a:cs typeface="PGFWJP+MS-UIGothic"/>
              </a:rPr>
              <a:t>核病的潜伏期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640830" y="5277973"/>
            <a:ext cx="3536014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GFWJP+MS-UIGothic"/>
                <a:cs typeface="PGFWJP+MS-UIGothic"/>
              </a:rPr>
              <a:t>潜伏期通常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HEVJOK+DJTDBT+MicrosoftYaHei"/>
                <a:cs typeface="HEVJOK+DJTDBT+MicrosoftYaHei"/>
              </a:rPr>
              <a:t>4-8</a:t>
            </a:r>
            <a:r>
              <a:rPr sz="1350">
                <a:solidFill>
                  <a:srgbClr val="000000"/>
                </a:solidFill>
                <a:latin typeface="PGFWJP+MS-UIGothic"/>
                <a:cs typeface="PGFWJP+MS-UIGothic"/>
              </a:rPr>
              <a:t>周，但也可能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PGFWJP+MS-UIGothic"/>
                <a:cs typeface="PGFWJP+MS-UIGothic"/>
              </a:rPr>
              <a:t>达数年。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59AE93"/>
                </a:solidFill>
                <a:latin typeface="PGFWJP+MS-UIGothic"/>
                <a:cs typeface="PGFWJP+MS-UIGothic"/>
              </a:rPr>
              <a:t>核病的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59AE93"/>
                </a:solidFill>
                <a:latin typeface="PGFWJP+MS-UIGothic"/>
                <a:cs typeface="PGFWJP+MS-UIGothic"/>
              </a:rPr>
              <a:t>播途径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5065" y="180720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GFWJP+MS-UIGothic"/>
                <a:cs typeface="PGFWJP+MS-UIGothic"/>
              </a:rPr>
              <a:t>空气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传</a:t>
            </a:r>
            <a:r>
              <a:rPr sz="1550">
                <a:solidFill>
                  <a:srgbClr val="59AE93"/>
                </a:solidFill>
                <a:latin typeface="PGFWJP+MS-UIGothic"/>
                <a:cs typeface="PGFWJP+MS-UIGothic"/>
              </a:rPr>
              <a:t>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497070" y="2379198"/>
            <a:ext cx="62415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通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咳嗽、打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喷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嚏、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谈话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等方式，将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有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核分枝杆菌的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飞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沫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播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他人。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5065" y="3270880"/>
            <a:ext cx="1092124" cy="1953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GFWJP+MS-UIGothic"/>
                <a:cs typeface="PGFWJP+MS-UIGothic"/>
              </a:rPr>
              <a:t>接触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传</a:t>
            </a:r>
            <a:r>
              <a:rPr sz="1550">
                <a:solidFill>
                  <a:srgbClr val="59AE93"/>
                </a:solidFill>
                <a:latin typeface="PGFWJP+MS-UIGothic"/>
                <a:cs typeface="PGFWJP+MS-UIGothic"/>
              </a:rPr>
              <a:t>播</a:t>
            </a:r>
          </a:p>
          <a:p>
            <a:pPr marL="0" marR="0">
              <a:lnSpc>
                <a:spcPts val="1550"/>
              </a:lnSpc>
              <a:spcBef>
                <a:spcPts val="996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GFWJP+MS-UIGothic"/>
                <a:cs typeface="PGFWJP+MS-UIGothic"/>
              </a:rPr>
              <a:t>母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婴传</a:t>
            </a:r>
            <a:r>
              <a:rPr sz="1550">
                <a:solidFill>
                  <a:srgbClr val="59AE93"/>
                </a:solidFill>
                <a:latin typeface="PGFWJP+MS-UIGothic"/>
                <a:cs typeface="PGFWJP+MS-UIGothic"/>
              </a:rPr>
              <a:t>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54245" y="3880338"/>
            <a:ext cx="578255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与开放性肺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核患者密切接触，通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接触其痰液或病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变组织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而感染。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82870" y="5348458"/>
            <a:ext cx="479671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孕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妇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患有开放性肺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核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，可通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胎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或哺乳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传给</a:t>
            </a:r>
            <a:r>
              <a:rPr sz="1350">
                <a:solidFill>
                  <a:srgbClr val="020202"/>
                </a:solidFill>
                <a:latin typeface="PGFWJP+MS-UIGothic"/>
                <a:cs typeface="PGFWJP+MS-UIGothic"/>
              </a:rPr>
              <a:t>胎儿。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59AE93"/>
                </a:solidFill>
                <a:latin typeface="PGFWJP+MS-UIGothic"/>
                <a:cs typeface="PGFWJP+MS-UIGothic"/>
              </a:rPr>
              <a:t>核病的危害与影响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NDTFJ+EDEUVU+MicrosoftYaHei-Bold"/>
                <a:cs typeface="SNDTFJ+EDEUV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NDTFJ+EDEUVU+MicrosoftYaHei-Bold"/>
                <a:cs typeface="SNDTFJ+EDEUV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NDTFJ+EDEUVU+MicrosoftYaHei-Bold"/>
                <a:cs typeface="SNDTFJ+EDEUV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59AE93"/>
                </a:solidFill>
                <a:latin typeface="PGFWJP+MS-UIGothic"/>
                <a:cs typeface="PGFWJP+MS-UIGothic"/>
              </a:rPr>
              <a:t>个体健康的影响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59AE93"/>
                </a:solidFill>
                <a:latin typeface="PGFWJP+MS-UIGothic"/>
                <a:cs typeface="PGFWJP+MS-UIGothic"/>
              </a:rPr>
              <a:t>社会的影响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对经济发</a:t>
            </a:r>
            <a:r>
              <a:rPr sz="2000" spc="25">
                <a:solidFill>
                  <a:srgbClr val="59AE93"/>
                </a:solidFill>
                <a:latin typeface="PGFWJP+MS-UIGothic"/>
                <a:cs typeface="PGFWJP+MS-UIGothic"/>
              </a:rPr>
              <a:t>展的影响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核病可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期不愈的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咳嗽、呼吸困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、疲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症状，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重影响生活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核病具有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染性，可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致社会恐慌和隔离措施，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患者及其家庭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来巨大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和心理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担。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核病患者无法正常工作，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劳动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失和生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力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下降，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对经济发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FWJP+MS-UIGothic"/>
                <a:cs typeface="PGFWJP+MS-UIGothic"/>
              </a:rPr>
              <a:t>面影响。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SNDTFJ+EDEUVU+MicrosoftYaHei-Bold"/>
                <a:cs typeface="SNDTFJ+EDEUV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4500">
                <a:solidFill>
                  <a:srgbClr val="59AE93"/>
                </a:solidFill>
                <a:latin typeface="PGFWJP+MS-UIGothic"/>
                <a:cs typeface="PGFWJP+MS-UIGothic"/>
              </a:rPr>
              <a:t>核病的治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59AE93"/>
                </a:solidFill>
                <a:latin typeface="PGFWJP+MS-UIGothic"/>
                <a:cs typeface="PGFWJP+MS-UIGothic"/>
              </a:rPr>
              <a:t>核病的治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59AE93"/>
                </a:solidFill>
                <a:latin typeface="PGFWJP+MS-UIGothic"/>
                <a:cs typeface="PGFWJP+MS-UIGothic"/>
              </a:rPr>
              <a:t>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1570" y="2208383"/>
            <a:ext cx="37446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一旦确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尽早开始治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，以减少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染性。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87875" y="2286630"/>
            <a:ext cx="1092124" cy="1911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PGFWJP+MS-UIGothic"/>
                <a:cs typeface="PGFWJP+MS-UIGothic"/>
              </a:rPr>
              <a:t>早期治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550"/>
              </a:lnSpc>
              <a:spcBef>
                <a:spcPts val="9625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50" spc="25">
                <a:solidFill>
                  <a:srgbClr val="FFFFFF"/>
                </a:solidFill>
                <a:latin typeface="PGFWJP+MS-UIGothic"/>
                <a:cs typeface="PGFWJP+MS-UIGothic"/>
              </a:rPr>
              <a:t>合用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211570" y="3564742"/>
            <a:ext cx="3877114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使用多种抗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核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物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合治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，以增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强疗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效并</a:t>
            </a:r>
          </a:p>
          <a:p>
            <a:pPr marL="12001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降低耐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25845" y="5229078"/>
            <a:ext cx="40080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根据患者的体重和病情，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予适当的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物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87875" y="526732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PGFWJP+MS-UIGothic"/>
                <a:cs typeface="PGFWJP+MS-UIGothic"/>
              </a:rPr>
              <a:t>适量用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GFWJP+MS-UIGothic"/>
                <a:cs typeface="PGFWJP+MS-UIGothic"/>
              </a:rPr>
              <a:t>常用抗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59AE93"/>
                </a:solidFill>
                <a:latin typeface="PGFWJP+MS-UIGothic"/>
                <a:cs typeface="PGFWJP+MS-UIGothic"/>
              </a:rPr>
              <a:t>核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59AE93"/>
                </a:solidFill>
                <a:latin typeface="PGFWJP+MS-UIGothic"/>
                <a:cs typeface="PGFWJP+MS-UIGothic"/>
              </a:rPr>
              <a:t>物及作用机制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98164" y="337311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PGFWJP+MS-UIGothic"/>
                <a:cs typeface="PGFWJP+MS-UIGothic"/>
              </a:rPr>
              <a:t>利福平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96279" y="336359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PGFWJP+MS-UIGothic"/>
                <a:cs typeface="PGFWJP+MS-UIGothic"/>
              </a:rPr>
              <a:t>异烟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肼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93759" y="336359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1550" spc="25">
                <a:solidFill>
                  <a:srgbClr val="FFFFFF"/>
                </a:solidFill>
                <a:latin typeface="PGFWJP+MS-UIGothic"/>
                <a:cs typeface="PGFWJP+MS-UIGothic"/>
              </a:rPr>
              <a:t>霉素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546350" y="4199742"/>
            <a:ext cx="190948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1594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抑制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菌</a:t>
            </a:r>
            <a:r>
              <a:rPr sz="1350">
                <a:solidFill>
                  <a:srgbClr val="000404"/>
                </a:solidFill>
                <a:latin typeface="HEVJOK+DJTDBT+MicrosoftYaHei"/>
                <a:cs typeface="HEVJOK+DJTDBT+MicrosoftYaHei"/>
              </a:rPr>
              <a:t>DNA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转录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复制，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杀灭结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核杆菌。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38750" y="4199742"/>
            <a:ext cx="1971675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1594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抑制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核杆菌的</a:t>
            </a:r>
            <a:r>
              <a:rPr sz="1350">
                <a:solidFill>
                  <a:srgbClr val="000404"/>
                </a:solidFill>
                <a:latin typeface="HEVJOK+DJTDBT+MicrosoftYaHei"/>
                <a:cs typeface="HEVJOK+DJTDBT+MicrosoftYaHei"/>
              </a:rPr>
              <a:t>DNA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合成，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生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旺盛的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核杆菌有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较强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的抑制和</a:t>
            </a:r>
          </a:p>
          <a:p>
            <a:pPr marL="4286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杀灭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作用。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856855" y="4199742"/>
            <a:ext cx="2102606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与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核杆菌核糖体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合，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干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蛋白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合成，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发挥</a:t>
            </a:r>
          </a:p>
          <a:p>
            <a:pPr marL="5143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杀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菌作用。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59AE93"/>
                </a:solidFill>
                <a:latin typeface="PGFWJP+MS-UIGothic"/>
                <a:cs typeface="PGFWJP+MS-UIGothic"/>
              </a:rPr>
              <a:t>核病治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疗过</a:t>
            </a:r>
            <a:r>
              <a:rPr sz="3000">
                <a:solidFill>
                  <a:srgbClr val="59AE93"/>
                </a:solidFill>
                <a:latin typeface="PGFWJP+MS-UIGothic"/>
                <a:cs typeface="PGFWJP+MS-UIGothic"/>
              </a:rPr>
              <a:t>程中的注意事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37535" y="26898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GFWJP+MS-UIGothic"/>
                <a:cs typeface="PGFWJP+MS-UIGothic"/>
              </a:rPr>
              <a:t>定期复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89950" y="26898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59AE93"/>
                </a:solidFill>
                <a:latin typeface="PGFWJP+MS-UIGothic"/>
                <a:cs typeface="PGFWJP+MS-UIGothic"/>
              </a:rPr>
              <a:t>察不良反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68755" y="3057378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在治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疗过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程中，定期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行肝功能、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肾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功能、血常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等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，以确保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物安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全有效。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7069" y="3057378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注意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察患者是否出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现药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物不良反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如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心、呕吐、耳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鸣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等，及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时处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825750" y="52063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GFWJP+MS-UIGothic"/>
                <a:cs typeface="PGFWJP+MS-UIGothic"/>
              </a:rPr>
              <a:t>避免自行停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9950" y="52063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GFWJP+MS-UIGothic"/>
                <a:cs typeface="PGFWJP+MS-UIGothic"/>
              </a:rPr>
              <a:t>加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强营</a:t>
            </a:r>
            <a:r>
              <a:rPr sz="1550" spc="25">
                <a:solidFill>
                  <a:srgbClr val="59AE93"/>
                </a:solidFill>
                <a:latin typeface="PGFWJP+MS-UIGothic"/>
                <a:cs typeface="PGFWJP+MS-UIGothic"/>
              </a:rPr>
              <a:t>养支持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60500" y="5574517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核病患者需要充足的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养支持，保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证摄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入足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的蛋白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生素和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04530" y="5574517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治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疗过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程中不可自行停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，以免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耐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性或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致疾病复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404"/>
                </a:solidFill>
                <a:latin typeface="PGFWJP+MS-UIGothic"/>
                <a:cs typeface="PGFWJ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https://d.book118.com/246051155240010051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PGFWJP+MS-UIGothic</vt:lpstr>
      <vt:lpstr>SimSun</vt:lpstr>
      <vt:lpstr>Times New Roman</vt:lpstr>
      <vt:lpstr>SNDTFJ+EDEUVU+MicrosoftYaHei-Bold</vt:lpstr>
      <vt:lpstr>JOGCWN+BHQJVN+ArialMT</vt:lpstr>
      <vt:lpstr>HEVJOK+DJTDBT+MicrosoftYaHei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2024-09-18T00:52:32.008</cp:lastPrinted>
  <dcterms:created xsi:type="dcterms:W3CDTF">2024-09-17T16:52:32Z</dcterms:created>
  <dcterms:modified xsi:type="dcterms:W3CDTF">2024-09-17T16:52:33Z</dcterms:modified>
</cp:coreProperties>
</file>