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437FC-88BE-4015-9DA0-F37855116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153FC-266D-4087-BFA4-7E68759CF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73C5E-A428-4211-AF8F-BF3B4B19C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C0E60-4B13-430B-8754-E4674B5C9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B391EF-3788-489B-976F-E6D123442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CD16E1-8548-42C5-9029-7A15F3318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4ED0A1-5472-4280-A412-047A98AE9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10FA4-EC77-47CC-B6A7-F3D005884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4A7AA-6693-4C20-BD9B-F34ED0D08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24202-A089-4603-B294-A0F5FE161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396E7-9355-487B-A243-5996E3A5F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31" Type="http://schemas.openxmlformats.org/officeDocument/2006/relationships/tags" Target="../tags/tag160.xml" /><Relationship Id="rId32" Type="http://schemas.openxmlformats.org/officeDocument/2006/relationships/tags" Target="../tags/tag161.xml" /><Relationship Id="rId33" Type="http://schemas.openxmlformats.org/officeDocument/2006/relationships/tags" Target="../tags/tag162.xml" /><Relationship Id="rId34" Type="http://schemas.openxmlformats.org/officeDocument/2006/relationships/tags" Target="../tags/tag163.xml" /><Relationship Id="rId35" Type="http://schemas.openxmlformats.org/officeDocument/2006/relationships/tags" Target="../tags/tag164.xml" /><Relationship Id="rId36" Type="http://schemas.openxmlformats.org/officeDocument/2006/relationships/tags" Target="../tags/tag165.xml" /><Relationship Id="rId37" Type="http://schemas.openxmlformats.org/officeDocument/2006/relationships/tags" Target="../tags/tag166.xml" /><Relationship Id="rId38" Type="http://schemas.openxmlformats.org/officeDocument/2006/relationships/tags" Target="../tags/tag167.xml" /><Relationship Id="rId39" Type="http://schemas.openxmlformats.org/officeDocument/2006/relationships/tags" Target="../tags/tag168.xml" /><Relationship Id="rId4" Type="http://schemas.openxmlformats.org/officeDocument/2006/relationships/tags" Target="../tags/tag133.xml" /><Relationship Id="rId40" Type="http://schemas.openxmlformats.org/officeDocument/2006/relationships/tags" Target="../tags/tag169.xml" /><Relationship Id="rId41" Type="http://schemas.openxmlformats.org/officeDocument/2006/relationships/tags" Target="../tags/tag170.xml" /><Relationship Id="rId42" Type="http://schemas.openxmlformats.org/officeDocument/2006/relationships/tags" Target="../tags/tag171.xml" /><Relationship Id="rId43" Type="http://schemas.openxmlformats.org/officeDocument/2006/relationships/tags" Target="../tags/tag172.xml" /><Relationship Id="rId44" Type="http://schemas.openxmlformats.org/officeDocument/2006/relationships/tags" Target="../tags/tag173.xml" /><Relationship Id="rId45" Type="http://schemas.openxmlformats.org/officeDocument/2006/relationships/tags" Target="../tags/tag174.xml" /><Relationship Id="rId46" Type="http://schemas.openxmlformats.org/officeDocument/2006/relationships/tags" Target="../tags/tag175.xml" /><Relationship Id="rId47" Type="http://schemas.openxmlformats.org/officeDocument/2006/relationships/tags" Target="../tags/tag176.xml" /><Relationship Id="rId48" Type="http://schemas.openxmlformats.org/officeDocument/2006/relationships/tags" Target="../tags/tag177.xml" /><Relationship Id="rId49" Type="http://schemas.openxmlformats.org/officeDocument/2006/relationships/tags" Target="../tags/tag178.xml" /><Relationship Id="rId5" Type="http://schemas.openxmlformats.org/officeDocument/2006/relationships/tags" Target="../tags/tag134.xml" /><Relationship Id="rId50" Type="http://schemas.openxmlformats.org/officeDocument/2006/relationships/tags" Target="../tags/tag179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27" Type="http://schemas.openxmlformats.org/officeDocument/2006/relationships/tags" Target="../tags/tag205.xml" /><Relationship Id="rId28" Type="http://schemas.openxmlformats.org/officeDocument/2006/relationships/tags" Target="../tags/tag206.xml" /><Relationship Id="rId29" Type="http://schemas.openxmlformats.org/officeDocument/2006/relationships/tags" Target="../tags/tag207.xml" /><Relationship Id="rId3" Type="http://schemas.openxmlformats.org/officeDocument/2006/relationships/tags" Target="../tags/tag181.xml" /><Relationship Id="rId30" Type="http://schemas.openxmlformats.org/officeDocument/2006/relationships/tags" Target="../tags/tag208.xml" /><Relationship Id="rId31" Type="http://schemas.openxmlformats.org/officeDocument/2006/relationships/tags" Target="../tags/tag209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010002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2024年虚拟现实的普及化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虚拟现实技术的发展历程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2024年虚拟现实技术的普及化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虚拟现实技术普及化的影响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虚拟现实技术普及化的挑战与机遇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effectLst/>
                <a:latin typeface="+中文标题" charset="0"/>
                <a:ea typeface="+mj-ea"/>
              </a:rPr>
              <a:t>虚拟现实技术普及化的未来展望</a:t>
            </a:r>
            <a:endParaRPr lang="zh-CN" altLang="en-US" sz="17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虚拟现实技术的发展历程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虚拟现实技术的起源</a:t>
            </a:r>
            <a:endParaRPr lang="zh-CN" altLang="en-US"/>
          </a:p>
        </p:txBody>
      </p:sp>
      <p:sp>
        <p:nvSpPr>
          <p:cNvPr id="1048976" name="六边形 3"/>
          <p:cNvSpPr/>
          <p:nvPr>
            <p:custDataLst>
              <p:tags r:id="rId2"/>
            </p:custDataLst>
          </p:nvPr>
        </p:nvSpPr>
        <p:spPr>
          <a:xfrm rot="1800000">
            <a:off x="716155" y="182471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8" name="六边形 5"/>
          <p:cNvSpPr/>
          <p:nvPr>
            <p:custDataLst>
              <p:tags r:id="rId3"/>
            </p:custDataLst>
          </p:nvPr>
        </p:nvSpPr>
        <p:spPr>
          <a:xfrm rot="1800000">
            <a:off x="1400505" y="1364400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六边形 4"/>
          <p:cNvSpPr/>
          <p:nvPr>
            <p:custDataLst>
              <p:tags r:id="rId4"/>
            </p:custDataLst>
          </p:nvPr>
        </p:nvSpPr>
        <p:spPr>
          <a:xfrm rot="1800000">
            <a:off x="1484517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六边形 6"/>
          <p:cNvSpPr/>
          <p:nvPr>
            <p:custDataLst>
              <p:tags r:id="rId5"/>
            </p:custDataLst>
          </p:nvPr>
        </p:nvSpPr>
        <p:spPr>
          <a:xfrm rot="1800000">
            <a:off x="1484517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标题"/>
          <p:cNvSpPr txBox="1"/>
          <p:nvPr>
            <p:custDataLst>
              <p:tags r:id="rId6"/>
            </p:custDataLst>
          </p:nvPr>
        </p:nvSpPr>
        <p:spPr>
          <a:xfrm>
            <a:off x="1032951" y="2464435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rgbClr val="FFFFFF"/>
                </a:soli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800" b="1" i="0" u="none" strike="noStrike" kern="1200" cap="none" spc="300" normalizeH="0" baseline="0" noProof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uLnTx/>
                <a:uFillTx/>
                <a:cs typeface="+mn-cs"/>
              </a:rPr>
              <a:t>添加标题</a:t>
            </a:r>
            <a:endParaRPr kumimoji="0" lang="zh-CN" altLang="en-US" sz="1800" b="1" i="0" u="none" strike="noStrike" kern="1200" cap="none" spc="300" normalizeH="0" baseline="0" noProof="0">
              <a:ln>
                <a:noFill/>
              </a:ln>
              <a:gradFill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80000"/>
                      <a:lumOff val="20000"/>
                    </a:schemeClr>
                  </a:gs>
                </a:gsLst>
                <a:lin ang="16200000" scaled="1"/>
              </a:gradFill>
              <a:uLnTx/>
              <a:uFillTx/>
              <a:cs typeface="+mn-cs"/>
            </a:endParaRPr>
          </a:p>
        </p:txBody>
      </p:sp>
      <p:sp>
        <p:nvSpPr>
          <p:cNvPr id="1048986" name="正文"/>
          <p:cNvSpPr txBox="1"/>
          <p:nvPr>
            <p:custDataLst>
              <p:tags r:id="rId7"/>
            </p:custDataLst>
          </p:nvPr>
        </p:nvSpPr>
        <p:spPr>
          <a:xfrm>
            <a:off x="1032951" y="3099777"/>
            <a:ext cx="2034154" cy="7208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1960年代：虚拟现实技术的概念首次提出</a:t>
            </a:r>
            <a:endParaRPr kumimoji="0" lang="zh-CN" altLang="en-US" sz="10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8988" name="序号"/>
          <p:cNvSpPr txBox="1"/>
          <p:nvPr>
            <p:custDataLst>
              <p:tags r:id="rId8"/>
            </p:custDataLst>
          </p:nvPr>
        </p:nvSpPr>
        <p:spPr>
          <a:xfrm>
            <a:off x="1698923" y="1602435"/>
            <a:ext cx="690573" cy="63391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rgbClr val="FFFFFF"/>
                  </a:gs>
                  <a:gs pos="93000">
                    <a:srgbClr val="FFFFFF"/>
                  </a:gs>
                </a:gsLst>
                <a:lin ang="5400000" scaled="0"/>
              </a:gradFill>
              <a:effectLst>
                <a:outerShdw blurRad="152400" sx="102000" sy="102000" algn="ctr" rotWithShape="0">
                  <a:srgbClr val="F84949">
                    <a:alpha val="2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90" name="六边形 21"/>
          <p:cNvSpPr/>
          <p:nvPr>
            <p:custDataLst>
              <p:tags r:id="rId9"/>
            </p:custDataLst>
          </p:nvPr>
        </p:nvSpPr>
        <p:spPr>
          <a:xfrm rot="1800000">
            <a:off x="3416798" y="182471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1048992" name="六边形 23"/>
          <p:cNvSpPr/>
          <p:nvPr>
            <p:custDataLst>
              <p:tags r:id="rId10"/>
            </p:custDataLst>
          </p:nvPr>
        </p:nvSpPr>
        <p:spPr>
          <a:xfrm rot="1800000">
            <a:off x="4102023" y="1364400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8994" name="六边形 24"/>
          <p:cNvSpPr/>
          <p:nvPr>
            <p:custDataLst>
              <p:tags r:id="rId11"/>
            </p:custDataLst>
          </p:nvPr>
        </p:nvSpPr>
        <p:spPr>
          <a:xfrm rot="1800000">
            <a:off x="4185160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8996" name="六边形 25"/>
          <p:cNvSpPr/>
          <p:nvPr>
            <p:custDataLst>
              <p:tags r:id="rId12"/>
            </p:custDataLst>
          </p:nvPr>
        </p:nvSpPr>
        <p:spPr>
          <a:xfrm rot="1800000">
            <a:off x="4185160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/>
            </a:endParaRPr>
          </a:p>
        </p:txBody>
      </p:sp>
      <p:sp>
        <p:nvSpPr>
          <p:cNvPr id="1048998" name="标题"/>
          <p:cNvSpPr txBox="1"/>
          <p:nvPr>
            <p:custDataLst>
              <p:tags r:id="rId13"/>
            </p:custDataLst>
          </p:nvPr>
        </p:nvSpPr>
        <p:spPr>
          <a:xfrm>
            <a:off x="3734469" y="2464435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14"/>
            </p:custDataLst>
          </p:nvPr>
        </p:nvSpPr>
        <p:spPr>
          <a:xfrm>
            <a:off x="3734469" y="3099777"/>
            <a:ext cx="2034154" cy="7208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/>
              <a:t>1980年代：虚拟现实技术逐渐成熟，出现了更多的虚拟现实设备和应用</a:t>
            </a:r>
            <a:endParaRPr lang="zh-CN" altLang="en-US" sz="1000"/>
          </a:p>
        </p:txBody>
      </p:sp>
      <p:sp>
        <p:nvSpPr>
          <p:cNvPr id="1049002" name="序号"/>
          <p:cNvSpPr txBox="1"/>
          <p:nvPr>
            <p:custDataLst>
              <p:tags r:id="rId15"/>
            </p:custDataLst>
          </p:nvPr>
        </p:nvSpPr>
        <p:spPr>
          <a:xfrm>
            <a:off x="4399566" y="1602435"/>
            <a:ext cx="690573" cy="63391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004" name="六边形 39"/>
          <p:cNvSpPr/>
          <p:nvPr>
            <p:custDataLst>
              <p:tags r:id="rId16"/>
            </p:custDataLst>
          </p:nvPr>
        </p:nvSpPr>
        <p:spPr>
          <a:xfrm rot="1800000">
            <a:off x="6117441" y="182471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1049006" name="六边形 41"/>
          <p:cNvSpPr/>
          <p:nvPr>
            <p:custDataLst>
              <p:tags r:id="rId17"/>
            </p:custDataLst>
          </p:nvPr>
        </p:nvSpPr>
        <p:spPr>
          <a:xfrm rot="1800000">
            <a:off x="6802665" y="1364400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08" name="六边形 42"/>
          <p:cNvSpPr/>
          <p:nvPr>
            <p:custDataLst>
              <p:tags r:id="rId18"/>
            </p:custDataLst>
          </p:nvPr>
        </p:nvSpPr>
        <p:spPr>
          <a:xfrm rot="1800000">
            <a:off x="6885802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10" name="六边形 43"/>
          <p:cNvSpPr/>
          <p:nvPr>
            <p:custDataLst>
              <p:tags r:id="rId19"/>
            </p:custDataLst>
          </p:nvPr>
        </p:nvSpPr>
        <p:spPr>
          <a:xfrm rot="1800000">
            <a:off x="6885802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/>
            </a:endParaRPr>
          </a:p>
        </p:txBody>
      </p:sp>
      <p:sp>
        <p:nvSpPr>
          <p:cNvPr id="1049012" name="标题"/>
          <p:cNvSpPr txBox="1"/>
          <p:nvPr>
            <p:custDataLst>
              <p:tags r:id="rId20"/>
            </p:custDataLst>
          </p:nvPr>
        </p:nvSpPr>
        <p:spPr>
          <a:xfrm>
            <a:off x="6435112" y="2464435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1"/>
            </p:custDataLst>
          </p:nvPr>
        </p:nvSpPr>
        <p:spPr>
          <a:xfrm>
            <a:off x="6435112" y="3099777"/>
            <a:ext cx="2034154" cy="8434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/>
              <a:t>2000年代：虚拟现实技术继续发展，出现了一些更高级的虚拟现实设备和应用</a:t>
            </a:r>
            <a:endParaRPr lang="zh-CN" altLang="en-US" sz="1000"/>
          </a:p>
        </p:txBody>
      </p:sp>
      <p:sp>
        <p:nvSpPr>
          <p:cNvPr id="1049016" name="序号"/>
          <p:cNvSpPr txBox="1"/>
          <p:nvPr>
            <p:custDataLst>
              <p:tags r:id="rId22"/>
            </p:custDataLst>
          </p:nvPr>
        </p:nvSpPr>
        <p:spPr>
          <a:xfrm>
            <a:off x="7101084" y="1602435"/>
            <a:ext cx="690573" cy="633916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018" name="六边形 58"/>
          <p:cNvSpPr/>
          <p:nvPr>
            <p:custDataLst>
              <p:tags r:id="rId23"/>
            </p:custDataLst>
          </p:nvPr>
        </p:nvSpPr>
        <p:spPr>
          <a:xfrm rot="1800000">
            <a:off x="8818959" y="182471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1049020" name="六边形 59"/>
          <p:cNvSpPr/>
          <p:nvPr>
            <p:custDataLst>
              <p:tags r:id="rId24"/>
            </p:custDataLst>
          </p:nvPr>
        </p:nvSpPr>
        <p:spPr>
          <a:xfrm rot="1800000">
            <a:off x="9503308" y="1364400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22" name="六边形 60"/>
          <p:cNvSpPr/>
          <p:nvPr>
            <p:custDataLst>
              <p:tags r:id="rId25"/>
            </p:custDataLst>
          </p:nvPr>
        </p:nvSpPr>
        <p:spPr>
          <a:xfrm rot="1800000">
            <a:off x="9587320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24" name="六边形 61"/>
          <p:cNvSpPr/>
          <p:nvPr>
            <p:custDataLst>
              <p:tags r:id="rId26"/>
            </p:custDataLst>
          </p:nvPr>
        </p:nvSpPr>
        <p:spPr>
          <a:xfrm rot="1800000">
            <a:off x="9587320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/>
            </a:endParaRPr>
          </a:p>
        </p:txBody>
      </p:sp>
      <p:sp>
        <p:nvSpPr>
          <p:cNvPr id="1049026" name="标题"/>
          <p:cNvSpPr txBox="1"/>
          <p:nvPr>
            <p:custDataLst>
              <p:tags r:id="rId27"/>
            </p:custDataLst>
          </p:nvPr>
        </p:nvSpPr>
        <p:spPr>
          <a:xfrm>
            <a:off x="9135755" y="2464435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28"/>
            </p:custDataLst>
          </p:nvPr>
        </p:nvSpPr>
        <p:spPr>
          <a:xfrm>
            <a:off x="9135755" y="3099777"/>
            <a:ext cx="2034154" cy="8434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/>
              <a:t>2020年代：虚拟现实技术逐渐普及，出现了一些更加先进的虚拟现实设备和应用</a:t>
            </a:r>
            <a:endParaRPr lang="zh-CN" altLang="en-US" sz="1000"/>
          </a:p>
        </p:txBody>
      </p:sp>
      <p:sp>
        <p:nvSpPr>
          <p:cNvPr id="1049030" name="序号"/>
          <p:cNvSpPr txBox="1"/>
          <p:nvPr>
            <p:custDataLst>
              <p:tags r:id="rId29"/>
            </p:custDataLst>
          </p:nvPr>
        </p:nvSpPr>
        <p:spPr>
          <a:xfrm>
            <a:off x="9801727" y="1602435"/>
            <a:ext cx="690573" cy="633916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032" name="六边形 13"/>
          <p:cNvSpPr/>
          <p:nvPr>
            <p:custDataLst>
              <p:tags r:id="rId30"/>
            </p:custDataLst>
          </p:nvPr>
        </p:nvSpPr>
        <p:spPr>
          <a:xfrm rot="1800000">
            <a:off x="2066477" y="388826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1049034" name="六边形 15"/>
          <p:cNvSpPr/>
          <p:nvPr>
            <p:custDataLst>
              <p:tags r:id="rId31"/>
            </p:custDataLst>
          </p:nvPr>
        </p:nvSpPr>
        <p:spPr>
          <a:xfrm rot="1800000">
            <a:off x="2751701" y="3427075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36" name="六边形 16"/>
          <p:cNvSpPr/>
          <p:nvPr>
            <p:custDataLst>
              <p:tags r:id="rId32"/>
            </p:custDataLst>
          </p:nvPr>
        </p:nvSpPr>
        <p:spPr>
          <a:xfrm rot="1800000">
            <a:off x="2834838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38" name="六边形 17"/>
          <p:cNvSpPr/>
          <p:nvPr>
            <p:custDataLst>
              <p:tags r:id="rId33"/>
            </p:custDataLst>
          </p:nvPr>
        </p:nvSpPr>
        <p:spPr>
          <a:xfrm rot="1800000">
            <a:off x="2834838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/>
            </a:endParaRPr>
          </a:p>
        </p:txBody>
      </p:sp>
      <p:sp>
        <p:nvSpPr>
          <p:cNvPr id="1049040" name="标题"/>
          <p:cNvSpPr txBox="1"/>
          <p:nvPr>
            <p:custDataLst>
              <p:tags r:id="rId34"/>
            </p:custDataLst>
          </p:nvPr>
        </p:nvSpPr>
        <p:spPr>
          <a:xfrm>
            <a:off x="2384148" y="4527110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35"/>
            </p:custDataLst>
          </p:nvPr>
        </p:nvSpPr>
        <p:spPr>
          <a:xfrm>
            <a:off x="2384148" y="5162452"/>
            <a:ext cx="2034154" cy="7208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/>
              <a:t>1970年代：虚拟现实技术的初步发展，出现了一些早期的虚拟现实系统</a:t>
            </a:r>
            <a:endParaRPr lang="zh-CN" altLang="en-US" sz="1000"/>
          </a:p>
        </p:txBody>
      </p:sp>
      <p:sp>
        <p:nvSpPr>
          <p:cNvPr id="1049044" name="序号"/>
          <p:cNvSpPr txBox="1"/>
          <p:nvPr>
            <p:custDataLst>
              <p:tags r:id="rId36"/>
            </p:custDataLst>
          </p:nvPr>
        </p:nvSpPr>
        <p:spPr>
          <a:xfrm>
            <a:off x="3049244" y="3665110"/>
            <a:ext cx="690573" cy="63391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sp>
        <p:nvSpPr>
          <p:cNvPr id="1049046" name="六边形 30"/>
          <p:cNvSpPr/>
          <p:nvPr>
            <p:custDataLst>
              <p:tags r:id="rId37"/>
            </p:custDataLst>
          </p:nvPr>
        </p:nvSpPr>
        <p:spPr>
          <a:xfrm rot="1800000">
            <a:off x="4767119" y="388826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1049048" name="六边形 32"/>
          <p:cNvSpPr/>
          <p:nvPr>
            <p:custDataLst>
              <p:tags r:id="rId38"/>
            </p:custDataLst>
          </p:nvPr>
        </p:nvSpPr>
        <p:spPr>
          <a:xfrm rot="1800000">
            <a:off x="5452344" y="3427075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50" name="六边形 33"/>
          <p:cNvSpPr/>
          <p:nvPr>
            <p:custDataLst>
              <p:tags r:id="rId39"/>
            </p:custDataLst>
          </p:nvPr>
        </p:nvSpPr>
        <p:spPr>
          <a:xfrm rot="1800000">
            <a:off x="5535481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52" name="六边形 34"/>
          <p:cNvSpPr/>
          <p:nvPr>
            <p:custDataLst>
              <p:tags r:id="rId40"/>
            </p:custDataLst>
          </p:nvPr>
        </p:nvSpPr>
        <p:spPr>
          <a:xfrm rot="1800000">
            <a:off x="5535481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/>
            </a:endParaRPr>
          </a:p>
        </p:txBody>
      </p:sp>
      <p:sp>
        <p:nvSpPr>
          <p:cNvPr id="1049054" name="标题"/>
          <p:cNvSpPr txBox="1"/>
          <p:nvPr>
            <p:custDataLst>
              <p:tags r:id="rId41"/>
            </p:custDataLst>
          </p:nvPr>
        </p:nvSpPr>
        <p:spPr>
          <a:xfrm>
            <a:off x="5084791" y="4527110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42"/>
            </p:custDataLst>
          </p:nvPr>
        </p:nvSpPr>
        <p:spPr>
          <a:xfrm>
            <a:off x="5084791" y="5162452"/>
            <a:ext cx="2034154" cy="7208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1990年代：虚拟现实技术开始进入商业领域，出现了一些商业化的虚拟现实产品和服务</a:t>
            </a:r>
            <a:endParaRPr lang="zh-CN" altLang="en-US"/>
          </a:p>
        </p:txBody>
      </p:sp>
      <p:sp>
        <p:nvSpPr>
          <p:cNvPr id="1049058" name="序号"/>
          <p:cNvSpPr txBox="1"/>
          <p:nvPr>
            <p:custDataLst>
              <p:tags r:id="rId43"/>
            </p:custDataLst>
          </p:nvPr>
        </p:nvSpPr>
        <p:spPr>
          <a:xfrm>
            <a:off x="5749887" y="3665110"/>
            <a:ext cx="690573" cy="63391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sp>
        <p:nvSpPr>
          <p:cNvPr id="1049060" name="六边形 48"/>
          <p:cNvSpPr/>
          <p:nvPr>
            <p:custDataLst>
              <p:tags r:id="rId44"/>
            </p:custDataLst>
          </p:nvPr>
        </p:nvSpPr>
        <p:spPr>
          <a:xfrm rot="1800000">
            <a:off x="7468637" y="388826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/>
            </a:endParaRPr>
          </a:p>
        </p:txBody>
      </p:sp>
      <p:sp>
        <p:nvSpPr>
          <p:cNvPr id="1049062" name="六边形 50"/>
          <p:cNvSpPr/>
          <p:nvPr>
            <p:custDataLst>
              <p:tags r:id="rId45"/>
            </p:custDataLst>
          </p:nvPr>
        </p:nvSpPr>
        <p:spPr>
          <a:xfrm rot="1800000">
            <a:off x="8152987" y="3427075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64" name="六边形 51"/>
          <p:cNvSpPr/>
          <p:nvPr>
            <p:custDataLst>
              <p:tags r:id="rId46"/>
            </p:custDataLst>
          </p:nvPr>
        </p:nvSpPr>
        <p:spPr>
          <a:xfrm rot="1800000">
            <a:off x="8236999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/>
            </a:endParaRPr>
          </a:p>
        </p:txBody>
      </p:sp>
      <p:sp>
        <p:nvSpPr>
          <p:cNvPr id="1049066" name="六边形 52"/>
          <p:cNvSpPr/>
          <p:nvPr>
            <p:custDataLst>
              <p:tags r:id="rId47"/>
            </p:custDataLst>
          </p:nvPr>
        </p:nvSpPr>
        <p:spPr>
          <a:xfrm rot="1800000">
            <a:off x="8236999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/>
            </a:endParaRPr>
          </a:p>
        </p:txBody>
      </p:sp>
      <p:sp>
        <p:nvSpPr>
          <p:cNvPr id="1049068" name="标题"/>
          <p:cNvSpPr txBox="1"/>
          <p:nvPr>
            <p:custDataLst>
              <p:tags r:id="rId48"/>
            </p:custDataLst>
          </p:nvPr>
        </p:nvSpPr>
        <p:spPr>
          <a:xfrm>
            <a:off x="7785433" y="4527110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49"/>
            </p:custDataLst>
          </p:nvPr>
        </p:nvSpPr>
        <p:spPr>
          <a:xfrm>
            <a:off x="7785433" y="5162452"/>
            <a:ext cx="2034154" cy="8434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/>
              <a:t>2010年代：虚拟现实技术开始进入消费市场，出现了一些消费级的虚拟现实产品和服务</a:t>
            </a:r>
            <a:endParaRPr lang="zh-CN" altLang="en-US" sz="1000"/>
          </a:p>
        </p:txBody>
      </p:sp>
      <p:sp>
        <p:nvSpPr>
          <p:cNvPr id="1049072" name="序号"/>
          <p:cNvSpPr txBox="1"/>
          <p:nvPr>
            <p:custDataLst>
              <p:tags r:id="rId50"/>
            </p:custDataLst>
          </p:nvPr>
        </p:nvSpPr>
        <p:spPr>
          <a:xfrm>
            <a:off x="8451405" y="3665110"/>
            <a:ext cx="690573" cy="633916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虚拟现实技术的发展阶段</a:t>
            </a:r>
            <a:endParaRPr lang="zh-CN" altLang="en-US"/>
          </a:p>
        </p:txBody>
      </p:sp>
      <p:sp>
        <p:nvSpPr>
          <p:cNvPr id="104911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39271" y="2150531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155318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4"/>
          <p:cNvSpPr/>
          <p:nvPr>
            <p:custDataLst>
              <p:tags r:id="rId4"/>
            </p:custDataLst>
          </p:nvPr>
        </p:nvSpPr>
        <p:spPr>
          <a:xfrm>
            <a:off x="643726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5"/>
          <p:cNvSpPr/>
          <p:nvPr>
            <p:custDataLst>
              <p:tags r:id="rId5"/>
            </p:custDataLst>
          </p:nvPr>
        </p:nvSpPr>
        <p:spPr>
          <a:xfrm flipV="1">
            <a:off x="551935" y="2275059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43726" y="3187836"/>
            <a:ext cx="1606996" cy="15711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1960年代：虚拟现实技术的萌芽阶段，主要应用于军事和科研领域。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22476" y="2149889"/>
            <a:ext cx="615304" cy="1790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37240" y="4144905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8"/>
          <p:cNvSpPr/>
          <p:nvPr>
            <p:custDataLst>
              <p:tags r:id="rId9"/>
            </p:custDataLst>
          </p:nvPr>
        </p:nvSpPr>
        <p:spPr>
          <a:xfrm>
            <a:off x="4326932" y="2735299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9"/>
          <p:cNvSpPr/>
          <p:nvPr>
            <p:custDataLst>
              <p:tags r:id="rId10"/>
            </p:custDataLst>
          </p:nvPr>
        </p:nvSpPr>
        <p:spPr>
          <a:xfrm flipV="1">
            <a:off x="4234499" y="2275059"/>
            <a:ext cx="1790687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26290" y="3180776"/>
            <a:ext cx="1607595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1990年代：虚拟现实技术的快速发展阶段，各种虚拟现实设备逐渐普及，应用领域不断扩大。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63437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7884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5"/>
          <p:cNvSpPr/>
          <p:nvPr>
            <p:custDataLst>
              <p:tags r:id="rId14"/>
            </p:custDataLst>
          </p:nvPr>
        </p:nvSpPr>
        <p:spPr>
          <a:xfrm>
            <a:off x="6167251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6"/>
          <p:cNvSpPr/>
          <p:nvPr>
            <p:custDataLst>
              <p:tags r:id="rId15"/>
            </p:custDataLst>
          </p:nvPr>
        </p:nvSpPr>
        <p:spPr>
          <a:xfrm flipV="1">
            <a:off x="6076101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7893" y="3207093"/>
            <a:ext cx="1606996" cy="15841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2000年代：虚拟现实技术的成熟阶段，各种虚拟现实设备逐渐普及，应用领域不断扩大。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2996279" y="4153892"/>
            <a:ext cx="585290" cy="160699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2980232" y="2159517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1"/>
          <p:cNvSpPr/>
          <p:nvPr>
            <p:custDataLst>
              <p:tags r:id="rId19"/>
            </p:custDataLst>
          </p:nvPr>
        </p:nvSpPr>
        <p:spPr>
          <a:xfrm>
            <a:off x="2485329" y="2743644"/>
            <a:ext cx="1606996" cy="24252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2"/>
          <p:cNvSpPr/>
          <p:nvPr>
            <p:custDataLst>
              <p:tags r:id="rId20"/>
            </p:custDataLst>
          </p:nvPr>
        </p:nvSpPr>
        <p:spPr>
          <a:xfrm flipV="1">
            <a:off x="2393538" y="2284045"/>
            <a:ext cx="1789486" cy="8608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485329" y="3183985"/>
            <a:ext cx="1606996" cy="15943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1980年代：虚拟现实技术的初步发展阶段，出现了一些早期的虚拟现实设备。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504398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519803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5"/>
          <p:cNvSpPr/>
          <p:nvPr>
            <p:custDataLst>
              <p:tags r:id="rId24"/>
            </p:custDataLst>
          </p:nvPr>
        </p:nvSpPr>
        <p:spPr>
          <a:xfrm>
            <a:off x="8008853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6"/>
          <p:cNvSpPr/>
          <p:nvPr>
            <p:custDataLst>
              <p:tags r:id="rId25"/>
            </p:custDataLst>
          </p:nvPr>
        </p:nvSpPr>
        <p:spPr>
          <a:xfrm flipV="1">
            <a:off x="7917062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8008853" y="3199391"/>
            <a:ext cx="1606996" cy="1599444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2010年代：虚拟现实技术的爆发阶段，各种虚拟现实设备逐渐普及，应用领域不断扩大。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437150" y="2177490"/>
            <a:ext cx="615304" cy="17894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53197" y="4170581"/>
            <a:ext cx="585290" cy="160759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29"/>
            </p:custDataLst>
          </p:nvPr>
        </p:nvSpPr>
        <p:spPr>
          <a:xfrm>
            <a:off x="9941606" y="2761617"/>
            <a:ext cx="1607595" cy="242460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30"/>
            </p:custDataLst>
          </p:nvPr>
        </p:nvSpPr>
        <p:spPr>
          <a:xfrm flipV="1">
            <a:off x="9850456" y="2302018"/>
            <a:ext cx="1789486" cy="86022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942247" y="3205168"/>
            <a:ext cx="1606996" cy="158782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2020年代：虚拟现实技术的普及阶段，各种虚拟现实设备逐渐普及，应用领域不断扩大。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虚拟现实技术的重要突破</a:t>
            </a:r>
            <a:endParaRPr lang="zh-CN" altLang="en-US"/>
          </a:p>
        </p:txBody>
      </p:sp>
      <p:sp>
        <p:nvSpPr>
          <p:cNvPr id="1049210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2020年代：虚拟现实技术在医疗、教育、娱乐等领域得到广泛应用，预计2024年将实现普及化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24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2010年代：虚拟现实技术进入快速发展期，Oculus Rift、HTC Vive等消费级产品问世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26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1990年代：虚拟现实技术逐渐普及，应用于游戏、教育等领域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28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2000年代：虚拟现实技术取得重要突破，头戴式显示器、动作捕捉等技术逐渐成熟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0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1960年代：虚拟现实技术的概念首次提出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2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1980年代：虚拟现实技术开始应用于军事和航天领域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4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8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2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1852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2024年虚拟现实技术的普及化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虚拟现实技术在各领域的应用</a:t>
            </a:r>
            <a:endParaRPr lang="zh-CN" altLang="en-US"/>
          </a:p>
        </p:txBody>
      </p:sp>
      <p:sp>
        <p:nvSpPr>
          <p:cNvPr id="1049328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游戏：提供沉浸式体验，增强游戏趣味性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教育：模拟真实场景，提高学习效果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医疗：辅助医生进行手术，提高手术成功率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建筑：模拟建筑效果，降低设计成本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旅游：提供虚拟旅游体验，方便游客预览景点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67"/>
          <p:cNvSpPr/>
          <p:nvPr>
            <p:custDataLst>
              <p:tags r:id="rId17"/>
            </p:custDataLst>
          </p:nvPr>
        </p:nvSpPr>
        <p:spPr>
          <a:xfrm>
            <a:off x="6668496" y="4633309"/>
            <a:ext cx="4971415" cy="125504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68"/>
          <p:cNvSpPr/>
          <p:nvPr>
            <p:custDataLst>
              <p:tags r:id="rId18"/>
            </p:custDataLst>
          </p:nvPr>
        </p:nvSpPr>
        <p:spPr>
          <a:xfrm>
            <a:off x="6300231" y="4633309"/>
            <a:ext cx="179594" cy="125504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69"/>
          <p:cNvSpPr txBox="1"/>
          <p:nvPr>
            <p:custDataLst>
              <p:tags r:id="rId19"/>
            </p:custDataLst>
          </p:nvPr>
        </p:nvSpPr>
        <p:spPr>
          <a:xfrm>
            <a:off x="6858463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零售：提供虚拟购物体验，提高购物满意度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虚拟现实技术的市场规模</a:t>
            </a:r>
            <a:endParaRPr lang="zh-CN" altLang="en-US"/>
          </a:p>
        </p:txBody>
      </p:sp>
      <p:sp>
        <p:nvSpPr>
          <p:cNvPr id="10494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随着技术的进步和成本的降低，虚拟现实技术将更加普及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2024年全球虚拟现实市场规模预计将达到1000亿美元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虚拟现实技术在教育、医疗、娱乐等领域的应用将推动市场规模的增长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虚拟现实技术在社交、购物、旅游等领域的应用也将推动市场规模的增长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虚拟现实技术普及化的推动因素</a:t>
            </a:r>
            <a:endParaRPr lang="zh-CN" altLang="en-US"/>
          </a:p>
        </p:txBody>
      </p:sp>
      <p:sp>
        <p:nvSpPr>
          <p:cNvPr id="10494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技术进步：硬件设备、软件系统、网络技术的不断发展和完善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市场需求：消费者对虚拟现实技术的需求不断增加，推动了技术的普及化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政策支持：政府对虚拟现实技术的支持和鼓励，推动了技术的普及化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投资增加：投资者对虚拟现实技术的投资不断增加，推动了技术的普及化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虚拟现实技术普及化的影响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对社会生活的影响</a:t>
            </a:r>
            <a:endParaRPr lang="zh-CN" altLang="en-US"/>
          </a:p>
        </p:txBody>
      </p:sp>
      <p:sp>
        <p:nvSpPr>
          <p:cNvPr id="1049578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0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82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改变人们的社交方式，增强人与人之间的互动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6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8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改变教育方式，提供更逼真的学习环境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2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4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改变娱乐方式，提供更沉浸式的体验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8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0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改变工作方式，提高工作效率和准确性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https://d.book118.com/246110100023010042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5"/>
  <p:tag name="KSO_WM_UNIT_INDEX" val="1_1_5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1"/>
  <p:tag name="KSO_WM_UNIT_INDEX" val="1_1_1"/>
  <p:tag name="KSO_WM_UNIT_LAYERLEVEL" val="1_1_1"/>
  <p:tag name="KSO_WM_UNIT_PRESET_TEXT" val="0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5"/>
  <p:tag name="KSO_WM_UNIT_INDEX" val="1_3_5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4"/>
  <p:tag name="KSO_WM_UNIT_INDEX" val="1_3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1"/>
  <p:tag name="KSO_WM_UNIT_INDEX" val="1_3_1"/>
  <p:tag name="KSO_WM_UNIT_LAYERLEVEL" val="1_1_1"/>
  <p:tag name="KSO_WM_UNIT_PRESET_TEXT" val="03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2"/>
  <p:tag name="KSO_WM_UNIT_INDEX" val="1_5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3"/>
  <p:tag name="KSO_WM_UNIT_INDEX" val="1_5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4"/>
  <p:tag name="KSO_WM_UNIT_INDEX" val="1_5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5"/>
  <p:tag name="KSO_WM_UNIT_INDEX" val="1_5_5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1"/>
  <p:tag name="KSO_WM_UNIT_INDEX" val="1_5_1"/>
  <p:tag name="KSO_WM_UNIT_LAYERLEVEL" val="1_1_1"/>
  <p:tag name="KSO_WM_UNIT_PRESET_TEXT" val="05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2"/>
  <p:tag name="KSO_WM_UNIT_INDEX" val="1_7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3"/>
  <p:tag name="KSO_WM_UNIT_INDEX" val="1_7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4"/>
  <p:tag name="KSO_WM_UNIT_INDEX" val="1_7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5"/>
  <p:tag name="KSO_WM_UNIT_INDEX" val="1_7_5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1"/>
  <p:tag name="KSO_WM_UNIT_INDEX" val="1_7_1"/>
  <p:tag name="KSO_WM_UNIT_LAYERLEVEL" val="1_1_1"/>
  <p:tag name="KSO_WM_UNIT_PRESET_TEXT" val="07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4"/>
  <p:tag name="KSO_WM_UNIT_INDEX" val="1_2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5"/>
  <p:tag name="KSO_WM_UNIT_INDEX" val="1_2_5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1"/>
  <p:tag name="KSO_WM_UNIT_INDEX" val="1_2_1"/>
  <p:tag name="KSO_WM_UNIT_LAYERLEVEL" val="1_1_1"/>
  <p:tag name="KSO_WM_UNIT_PRESET_TEXT" val="02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5"/>
  <p:tag name="KSO_WM_UNIT_INDEX" val="1_4_5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1"/>
  <p:tag name="KSO_WM_UNIT_INDEX" val="1_4_1"/>
  <p:tag name="KSO_WM_UNIT_LAYERLEVEL" val="1_1_1"/>
  <p:tag name="KSO_WM_UNIT_PRESET_TEXT" val="04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6_2"/>
  <p:tag name="KSO_WM_UNIT_INDEX" val="1_6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3"/>
  <p:tag name="KSO_WM_UNIT_INDEX" val="1_6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5"/>
  <p:tag name="KSO_WM_UNIT_INDEX" val="1_6_5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4"/>
  <p:tag name="KSO_WM_UNIT_INDEX" val="1_6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1"/>
  <p:tag name="KSO_WM_UNIT_INDEX" val="1_6_1"/>
  <p:tag name="KSO_WM_UNIT_LAYERLEVEL" val="1_1_1"/>
  <p:tag name="KSO_WM_UNIT_PRESET_TEXT" val="06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宋体</vt:lpstr>
      <vt:lpstr>Office Theme</vt:lpstr>
      <vt:lpstr>2024年虚拟现实的普及化</vt:lpstr>
      <vt:lpstr>目录</vt:lpstr>
      <vt:lpstr>虚拟现实技术的发展历程</vt:lpstr>
      <vt:lpstr>虚拟现实技术的起源</vt:lpstr>
      <vt:lpstr>虚拟现实技术的发展阶段</vt:lpstr>
      <vt:lpstr>虚拟现实技术的重要突破</vt:lpstr>
      <vt:lpstr>2024年虚拟现实技术的普及化</vt:lpstr>
      <vt:lpstr>虚拟现实技术在各领域的应用</vt:lpstr>
      <vt:lpstr>虚拟现实技术的市场规模</vt:lpstr>
      <vt:lpstr>虚拟现实技术普及化的推动因素</vt:lpstr>
      <vt:lpstr>虚拟现实技术普及化的影响</vt:lpstr>
      <vt:lpstr>对社会生活的影响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2024-09-09T09:58:20.359</cp:lastPrinted>
  <dcterms:created xsi:type="dcterms:W3CDTF">2024-09-09T01:58:20Z</dcterms:created>
  <dcterms:modified xsi:type="dcterms:W3CDTF">2024-09-09T01:58:22Z</dcterms:modified>
</cp:coreProperties>
</file>