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40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4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FE3B73-F952-4820-9486-1785B8521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4506A9-4F9C-4E8E-B90D-6F5B778DD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724F4C-B059-49BF-A911-9CF5355DF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B76667-79F3-4FEF-B1EA-DBA6153355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4EAD1A-B7EC-4A16-9F40-77456BBA0B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DFCDD-DBB4-46A8-AC0C-4A52AC7237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4A97E5-96C6-4677-A2D6-8526889D98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EDBA06-ACE3-4E70-AF7C-8CA00C50B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69972D-CF94-4DE5-B141-97E2F8247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2E32B-B4D1-470F-A2AA-A0F40B677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9930A-A4F1-4DF4-9D1E-D11A49A03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4060" r:id="rId2"/>
    <p:sldLayoutId id="2147494061" r:id="rId3"/>
    <p:sldLayoutId id="2147494062" r:id="rId4"/>
    <p:sldLayoutId id="2147494063" r:id="rId5"/>
    <p:sldLayoutId id="2147494064" r:id="rId6"/>
    <p:sldLayoutId id="2147494065" r:id="rId7"/>
    <p:sldLayoutId id="2147494066" r:id="rId8"/>
    <p:sldLayoutId id="2147494067" r:id="rId9"/>
    <p:sldLayoutId id="2147494068" r:id="rId10"/>
    <p:sldLayoutId id="2147494069"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17" Type="http://schemas.openxmlformats.org/officeDocument/2006/relationships/tags" Target="../tags/tag229.xml" /><Relationship Id="rId18" Type="http://schemas.openxmlformats.org/officeDocument/2006/relationships/tags" Target="../tags/tag230.xml" /><Relationship Id="rId19" Type="http://schemas.openxmlformats.org/officeDocument/2006/relationships/tags" Target="../tags/tag231.xml" /><Relationship Id="rId2" Type="http://schemas.openxmlformats.org/officeDocument/2006/relationships/tags" Target="../tags/tag214.xml" /><Relationship Id="rId20" Type="http://schemas.openxmlformats.org/officeDocument/2006/relationships/tags" Target="../tags/tag232.xml" /><Relationship Id="rId21" Type="http://schemas.openxmlformats.org/officeDocument/2006/relationships/tags" Target="../tags/tag233.xml" /><Relationship Id="rId22" Type="http://schemas.openxmlformats.org/officeDocument/2006/relationships/tags" Target="../tags/tag234.xml" /><Relationship Id="rId23" Type="http://schemas.openxmlformats.org/officeDocument/2006/relationships/tags" Target="../tags/tag235.xml" /><Relationship Id="rId24" Type="http://schemas.openxmlformats.org/officeDocument/2006/relationships/tags" Target="../tags/tag236.xml" /><Relationship Id="rId25" Type="http://schemas.openxmlformats.org/officeDocument/2006/relationships/tags" Target="../tags/tag237.xml" /><Relationship Id="rId26" Type="http://schemas.openxmlformats.org/officeDocument/2006/relationships/tags" Target="../tags/tag238.xml" /><Relationship Id="rId27" Type="http://schemas.openxmlformats.org/officeDocument/2006/relationships/tags" Target="../tags/tag239.xml" /><Relationship Id="rId28" Type="http://schemas.openxmlformats.org/officeDocument/2006/relationships/tags" Target="../tags/tag240.xml" /><Relationship Id="rId29" Type="http://schemas.openxmlformats.org/officeDocument/2006/relationships/tags" Target="../tags/tag241.xml" /><Relationship Id="rId3" Type="http://schemas.openxmlformats.org/officeDocument/2006/relationships/tags" Target="../tags/tag215.xml" /><Relationship Id="rId30" Type="http://schemas.openxmlformats.org/officeDocument/2006/relationships/tags" Target="../tags/tag242.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13053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CRRT的枸橼酸抗凝(ICU)</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b="1" spc="300">
                <a:solidFill>
                  <a:schemeClr val="accent4"/>
                </a:solidFill>
                <a:latin typeface="+mj-ea"/>
                <a:ea typeface="+mj-ea"/>
              </a:rPr>
              <a:t>单击添加目录项标题</a:t>
            </a:r>
            <a:endParaRPr lang="zh-CN" altLang="en-US" sz="25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b="1" spc="300">
                <a:solidFill>
                  <a:schemeClr val="accent4"/>
                </a:solidFill>
                <a:latin typeface="+mj-ea"/>
                <a:ea typeface="+mj-ea"/>
              </a:rPr>
              <a:t>CRRT的枸橼酸抗凝原理</a:t>
            </a:r>
            <a:endParaRPr lang="zh-CN" altLang="en-US" sz="25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CRRT枸橼酸抗凝的安全性</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fontScale="9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CRRT枸橼酸抗凝的临床效果</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fontScale="9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CRRT枸橼酸抗凝的护理要点</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9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CRRT枸橼酸抗凝的未来发展</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CRRT的枸橼酸抗凝原理</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82" name="标题 1"/>
          <p:cNvSpPr>
            <a:spLocks noGrp="1"/>
          </p:cNvSpPr>
          <p:nvPr>
            <p:ph type="title"/>
          </p:nvPr>
        </p:nvSpPr>
        <p:spPr/>
        <p:txBody>
          <a:bodyPr/>
          <a:lstStyle/>
          <a:p>
            <a:r>
              <a:rPr lang="zh-CN" altLang="en-US"/>
              <a:t>枸橼酸抗凝的机制</a:t>
            </a:r>
            <a:endParaRPr lang="zh-CN" altLang="en-US"/>
          </a:p>
        </p:txBody>
      </p:sp>
      <p:sp>
        <p:nvSpPr>
          <p:cNvPr id="104928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8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8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9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降低血钙：枸橼酸与血液中的钙离子结合导致血钙降低进一步抑制凝血过程。</a:t>
            </a:r>
            <a:endParaRPr lang="zh-CN" altLang="en-US" sz="1400" spc="150">
              <a:solidFill>
                <a:schemeClr val="tx1"/>
              </a:solidFill>
              <a:effectLst/>
              <a:latin typeface="+mn-ea"/>
              <a:sym typeface="+mn-ea"/>
            </a:endParaRPr>
          </a:p>
        </p:txBody>
      </p:sp>
      <p:sp>
        <p:nvSpPr>
          <p:cNvPr id="104929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抑制凝血酶：枸橼酸与钙离子结合干扰凝血酶的作用从而抑制血液凝固。</a:t>
            </a:r>
            <a:endParaRPr lang="zh-CN" altLang="en-US" sz="1400" spc="150">
              <a:solidFill>
                <a:schemeClr val="tx1"/>
              </a:solidFill>
              <a:effectLst/>
              <a:latin typeface="+mn-ea"/>
              <a:sym typeface="+mn-ea"/>
            </a:endParaRPr>
          </a:p>
        </p:txBody>
      </p:sp>
      <p:sp>
        <p:nvSpPr>
          <p:cNvPr id="104929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清除毒素：通过CRRT的过滤作用血液中的毒素被清除降低了凝血因子的活性从而抑制血栓形成。</a:t>
            </a:r>
            <a:endParaRPr lang="zh-CN" altLang="en-US" sz="1400" spc="150">
              <a:solidFill>
                <a:schemeClr val="tx1"/>
              </a:solidFill>
              <a:effectLst/>
              <a:latin typeface="+mn-ea"/>
              <a:sym typeface="+mn-ea"/>
            </a:endParaRPr>
          </a:p>
        </p:txBody>
      </p:sp>
      <p:sp>
        <p:nvSpPr>
          <p:cNvPr id="104929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调节酸碱平衡：枸橼酸抗凝过程中血液的酸碱平衡得到调节有助于维持正常的生理功能。</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32" name="标题 1"/>
          <p:cNvSpPr>
            <a:spLocks noGrp="1"/>
          </p:cNvSpPr>
          <p:nvPr>
            <p:ph type="title"/>
          </p:nvPr>
        </p:nvSpPr>
        <p:spPr/>
        <p:txBody>
          <a:bodyPr/>
          <a:lstStyle/>
          <a:p>
            <a:r>
              <a:rPr lang="zh-CN" altLang="en-US"/>
              <a:t>CRRT中枸橼酸抗凝的优势</a:t>
            </a:r>
            <a:endParaRPr lang="zh-CN" altLang="en-US"/>
          </a:p>
        </p:txBody>
      </p:sp>
      <p:sp>
        <p:nvSpPr>
          <p:cNvPr id="1049334"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36"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降低出血风险：枸橼酸抗凝能够减少出血并发症提高患者的安全性。</a:t>
            </a:r>
            <a:endParaRPr lang="zh-CN" altLang="en-US" sz="2000" spc="150">
              <a:solidFill>
                <a:schemeClr val="tx1">
                  <a:lumMod val="75000"/>
                  <a:lumOff val="25000"/>
                </a:schemeClr>
              </a:solidFill>
              <a:latin typeface="+mn-ea"/>
              <a:sym typeface="+mn-ea"/>
            </a:endParaRPr>
          </a:p>
        </p:txBody>
      </p:sp>
      <p:sp>
        <p:nvSpPr>
          <p:cNvPr id="1049338"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40"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42"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保护肾功能：枸橼酸抗凝可以避免使用肝素引起的肾功能损伤对于肾功能不全的患者更加适宜。</a:t>
            </a:r>
            <a:endParaRPr lang="zh-CN" altLang="en-US" sz="2000" spc="150">
              <a:solidFill>
                <a:schemeClr val="tx1">
                  <a:lumMod val="75000"/>
                  <a:lumOff val="25000"/>
                </a:schemeClr>
              </a:solidFill>
              <a:latin typeface="+mn-ea"/>
              <a:sym typeface="+mn-ea"/>
            </a:endParaRPr>
          </a:p>
        </p:txBody>
      </p:sp>
      <p:sp>
        <p:nvSpPr>
          <p:cNvPr id="10493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46"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48"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降低血滤器凝血风险：枸橼酸抗凝可以有效预防血滤器凝血保证治疗的连续性和有效性。</a:t>
            </a:r>
            <a:endParaRPr lang="zh-CN" altLang="en-US" sz="2000" spc="150">
              <a:solidFill>
                <a:schemeClr val="tx1">
                  <a:lumMod val="75000"/>
                  <a:lumOff val="25000"/>
                </a:schemeClr>
              </a:solidFill>
              <a:latin typeface="+mn-ea"/>
              <a:sym typeface="+mn-ea"/>
            </a:endParaRPr>
          </a:p>
        </p:txBody>
      </p:sp>
      <p:sp>
        <p:nvSpPr>
          <p:cNvPr id="1049350"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52"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5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方便操作：枸橼酸抗凝操作简便易于掌握可以减少医护人员的工作负担。</a:t>
            </a:r>
            <a:endParaRPr lang="zh-CN" altLang="en-US" sz="2000" spc="150">
              <a:solidFill>
                <a:schemeClr val="tx1">
                  <a:lumMod val="75000"/>
                  <a:lumOff val="25000"/>
                </a:schemeClr>
              </a:solidFill>
              <a:latin typeface="+mn-ea"/>
              <a:sym typeface="+mn-ea"/>
            </a:endParaRPr>
          </a:p>
        </p:txBody>
      </p:sp>
      <p:sp>
        <p:nvSpPr>
          <p:cNvPr id="104935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90" name="标题 1"/>
          <p:cNvSpPr>
            <a:spLocks noGrp="1"/>
          </p:cNvSpPr>
          <p:nvPr>
            <p:ph type="title"/>
          </p:nvPr>
        </p:nvSpPr>
        <p:spPr/>
        <p:txBody>
          <a:bodyPr/>
          <a:lstStyle/>
          <a:p>
            <a:r>
              <a:rPr lang="zh-CN" altLang="en-US"/>
              <a:t>枸橼酸抗凝在ICU中的应用</a:t>
            </a:r>
            <a:endParaRPr lang="zh-CN" altLang="en-US"/>
          </a:p>
        </p:txBody>
      </p:sp>
      <p:sp>
        <p:nvSpPr>
          <p:cNvPr id="1049392"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原理：通过枸橼酸与钙离子结合抑制凝血酶的活性达到抗凝效果</a:t>
            </a:r>
            <a:endParaRPr lang="zh-CN" altLang="en-US" sz="1200" spc="150">
              <a:solidFill>
                <a:schemeClr val="tx1">
                  <a:lumMod val="85000"/>
                  <a:lumOff val="15000"/>
                </a:schemeClr>
              </a:solidFill>
              <a:latin typeface="+mn-ea"/>
              <a:sym typeface="+mn-ea"/>
            </a:endParaRPr>
          </a:p>
        </p:txBody>
      </p:sp>
      <p:sp>
        <p:nvSpPr>
          <p:cNvPr id="1049394"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6"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8"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适应症：适用于各种原因引起的凝血功能障碍如肝衰竭、肾衰竭、严重创伤等</a:t>
            </a:r>
            <a:endParaRPr lang="zh-CN" altLang="en-US" sz="1200" spc="150">
              <a:solidFill>
                <a:schemeClr val="tx1">
                  <a:lumMod val="85000"/>
                  <a:lumOff val="15000"/>
                </a:schemeClr>
              </a:solidFill>
              <a:latin typeface="+mn-ea"/>
              <a:sym typeface="+mn-ea"/>
            </a:endParaRPr>
          </a:p>
        </p:txBody>
      </p:sp>
      <p:sp>
        <p:nvSpPr>
          <p:cNvPr id="1049400"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2"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4"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优点：可减少出血风险提高患者生存率</a:t>
            </a:r>
            <a:endParaRPr lang="zh-CN" altLang="en-US" sz="1200" spc="150">
              <a:solidFill>
                <a:schemeClr val="tx1">
                  <a:lumMod val="85000"/>
                  <a:lumOff val="15000"/>
                </a:schemeClr>
              </a:solidFill>
              <a:latin typeface="+mn-ea"/>
              <a:sym typeface="+mn-ea"/>
            </a:endParaRPr>
          </a:p>
        </p:txBody>
      </p:sp>
      <p:sp>
        <p:nvSpPr>
          <p:cNvPr id="1049406"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8"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10"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注意事项：需定期监测血钙浓度防止低钙血症发生</a:t>
            </a:r>
            <a:endParaRPr lang="zh-CN" altLang="en-US" sz="1200" spc="150">
              <a:solidFill>
                <a:schemeClr val="tx1">
                  <a:lumMod val="85000"/>
                  <a:lumOff val="15000"/>
                </a:schemeClr>
              </a:solidFill>
              <a:latin typeface="+mn-ea"/>
              <a:sym typeface="+mn-ea"/>
            </a:endParaRPr>
          </a:p>
        </p:txBody>
      </p:sp>
      <p:sp>
        <p:nvSpPr>
          <p:cNvPr id="1049412"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14"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48" name="标题"/>
          <p:cNvSpPr>
            <a:spLocks noGrp="1"/>
          </p:cNvSpPr>
          <p:nvPr>
            <p:ph type="title"/>
            <p:custDataLst>
              <p:tags r:id="rId2"/>
            </p:custDataLst>
          </p:nvPr>
        </p:nvSpPr>
        <p:spPr>
          <a:xfrm>
            <a:off x="1526400" y="3137808"/>
            <a:ext cx="9144000" cy="2006395"/>
          </a:xfrm>
        </p:spPr>
        <p:txBody>
          <a:bodyPr/>
          <a:lstStyle/>
          <a:p>
            <a:r>
              <a:rPr lang="zh-CN" altLang="en-US"/>
              <a:t>CRRT枸橼酸抗凝的安全性</a:t>
            </a:r>
            <a:endParaRPr lang="zh-CN" altLang="en-US"/>
          </a:p>
        </p:txBody>
      </p:sp>
      <p:sp>
        <p:nvSpPr>
          <p:cNvPr id="1049450"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32" name="标题 1"/>
          <p:cNvSpPr>
            <a:spLocks noGrp="1"/>
          </p:cNvSpPr>
          <p:nvPr>
            <p:ph type="title"/>
          </p:nvPr>
        </p:nvSpPr>
        <p:spPr/>
        <p:txBody>
          <a:bodyPr/>
          <a:lstStyle/>
          <a:p>
            <a:r>
              <a:rPr lang="zh-CN" altLang="en-US"/>
              <a:t>枸橼酸抗凝的风险</a:t>
            </a:r>
            <a:endParaRPr lang="zh-CN" altLang="en-US"/>
          </a:p>
        </p:txBody>
      </p:sp>
      <p:sp>
        <p:nvSpPr>
          <p:cNvPr id="104953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4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4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凝血功能障碍：可能导致凝血功能障碍如血栓形成、血小板减少等</a:t>
            </a:r>
            <a:endParaRPr lang="zh-CN" altLang="en-US" sz="1400" spc="150">
              <a:solidFill>
                <a:schemeClr val="tx1"/>
              </a:solidFill>
              <a:effectLst/>
              <a:latin typeface="+mn-ea"/>
              <a:sym typeface="+mn-ea"/>
            </a:endParaRPr>
          </a:p>
        </p:txBody>
      </p:sp>
      <p:sp>
        <p:nvSpPr>
          <p:cNvPr id="104954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出血风险：可能导致出血如颅内出血、消化道出血等</a:t>
            </a:r>
            <a:endParaRPr lang="zh-CN" altLang="en-US" sz="1400" spc="150">
              <a:solidFill>
                <a:schemeClr val="tx1"/>
              </a:solidFill>
              <a:effectLst/>
              <a:latin typeface="+mn-ea"/>
              <a:sym typeface="+mn-ea"/>
            </a:endParaRPr>
          </a:p>
        </p:txBody>
      </p:sp>
      <p:sp>
        <p:nvSpPr>
          <p:cNvPr id="104954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电解质紊乱：可能导致电解质紊乱如低钙血症、高钾血症等</a:t>
            </a:r>
            <a:endParaRPr lang="zh-CN" altLang="en-US" sz="1400" spc="150">
              <a:solidFill>
                <a:schemeClr val="tx1"/>
              </a:solidFill>
              <a:effectLst/>
              <a:latin typeface="+mn-ea"/>
              <a:sym typeface="+mn-ea"/>
            </a:endParaRPr>
          </a:p>
        </p:txBody>
      </p:sp>
      <p:sp>
        <p:nvSpPr>
          <p:cNvPr id="104954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过敏反应：可能导致过敏反应如皮疹、瘙痒、呼吸困难等</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82" name="标题 1"/>
          <p:cNvSpPr>
            <a:spLocks noGrp="1"/>
          </p:cNvSpPr>
          <p:nvPr>
            <p:ph type="title"/>
          </p:nvPr>
        </p:nvSpPr>
        <p:spPr/>
        <p:txBody>
          <a:bodyPr/>
          <a:lstStyle/>
          <a:p>
            <a:r>
              <a:rPr lang="zh-CN" altLang="en-US"/>
              <a:t>枸橼酸抗凝的安全性评估</a:t>
            </a:r>
            <a:endParaRPr lang="zh-CN" altLang="en-US"/>
          </a:p>
        </p:txBody>
      </p:sp>
      <p:sp>
        <p:nvSpPr>
          <p:cNvPr id="1049584"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枸橼酸抗凝的原理：通过抑制凝血因子X和凝血酶的活性达到抗凝效果</a:t>
            </a:r>
            <a:endParaRPr lang="zh-CN" altLang="en-US" sz="1200" spc="150">
              <a:solidFill>
                <a:schemeClr val="tx1">
                  <a:lumMod val="85000"/>
                  <a:lumOff val="15000"/>
                </a:schemeClr>
              </a:solidFill>
              <a:latin typeface="+mn-ea"/>
              <a:sym typeface="+mn-ea"/>
            </a:endParaRPr>
          </a:p>
        </p:txBody>
      </p:sp>
      <p:sp>
        <p:nvSpPr>
          <p:cNvPr id="1049586"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8"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安全性评估方法：通过监测凝血酶原时间（PT）、活化部分凝血活酶时间（PTT）等指标评估抗凝效果</a:t>
            </a:r>
            <a:endParaRPr lang="zh-CN" altLang="en-US" sz="1200" spc="150">
              <a:solidFill>
                <a:schemeClr val="tx1">
                  <a:lumMod val="85000"/>
                  <a:lumOff val="15000"/>
                </a:schemeClr>
              </a:solidFill>
              <a:latin typeface="+mn-ea"/>
              <a:sym typeface="+mn-ea"/>
            </a:endParaRPr>
          </a:p>
        </p:txBody>
      </p:sp>
      <p:sp>
        <p:nvSpPr>
          <p:cNvPr id="1049592"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4"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安全性评估指标：包括凝血酶原时间（PT）、活化部分凝血活酶时间（PTT）、血小板计数、纤维蛋白原浓度等</a:t>
            </a:r>
            <a:endParaRPr lang="zh-CN" altLang="en-US" sz="1200" spc="150">
              <a:solidFill>
                <a:schemeClr val="tx1">
                  <a:lumMod val="85000"/>
                  <a:lumOff val="15000"/>
                </a:schemeClr>
              </a:solidFill>
              <a:latin typeface="+mn-ea"/>
              <a:sym typeface="+mn-ea"/>
            </a:endParaRPr>
          </a:p>
        </p:txBody>
      </p:sp>
      <p:sp>
        <p:nvSpPr>
          <p:cNvPr id="104959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0"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2"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安全性评估结果：在合理剂量范围内枸橼酸抗凝具有较高的安全性可以有效预防血栓形成降低出血风险。</a:t>
            </a:r>
            <a:endParaRPr lang="zh-CN" altLang="en-US" sz="1200" spc="150">
              <a:solidFill>
                <a:schemeClr val="tx1">
                  <a:lumMod val="85000"/>
                  <a:lumOff val="15000"/>
                </a:schemeClr>
              </a:solidFill>
              <a:latin typeface="+mn-ea"/>
              <a:sym typeface="+mn-ea"/>
            </a:endParaRPr>
          </a:p>
        </p:txBody>
      </p:sp>
      <p:sp>
        <p:nvSpPr>
          <p:cNvPr id="1049604"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6"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40" name="标题 1"/>
          <p:cNvSpPr>
            <a:spLocks noGrp="1"/>
          </p:cNvSpPr>
          <p:nvPr>
            <p:ph type="title"/>
          </p:nvPr>
        </p:nvSpPr>
        <p:spPr/>
        <p:txBody>
          <a:bodyPr/>
          <a:lstStyle/>
          <a:p>
            <a:r>
              <a:rPr lang="zh-CN" altLang="en-US"/>
              <a:t>枸橼酸抗凝的安全性保障措施</a:t>
            </a:r>
            <a:endParaRPr lang="zh-CN" altLang="en-US"/>
          </a:p>
        </p:txBody>
      </p:sp>
      <p:sp>
        <p:nvSpPr>
          <p:cNvPr id="1049642"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4"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6"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8"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50"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2"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54"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56"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8"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60"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62"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64"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66"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68"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70"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2"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4"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6"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8"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严格控制枸橼酸浓度避免过高或过低</a:t>
            </a:r>
            <a:endParaRPr lang="zh-CN" altLang="en-US" sz="1200" spc="150">
              <a:solidFill>
                <a:schemeClr val="tx1">
                  <a:lumMod val="65000"/>
                  <a:lumOff val="35000"/>
                </a:schemeClr>
              </a:solidFill>
              <a:latin typeface="+mn-ea"/>
              <a:sym typeface="+mn-ea"/>
            </a:endParaRPr>
          </a:p>
        </p:txBody>
      </p:sp>
      <p:sp>
        <p:nvSpPr>
          <p:cNvPr id="1049680"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加强医护人员培训提高操作技能和应急处理能力</a:t>
            </a:r>
            <a:endParaRPr lang="zh-CN" altLang="en-US" sz="1200" spc="150">
              <a:solidFill>
                <a:schemeClr val="tx1">
                  <a:lumMod val="65000"/>
                  <a:lumOff val="35000"/>
                </a:schemeClr>
              </a:solidFill>
              <a:latin typeface="+mn-ea"/>
              <a:sym typeface="+mn-ea"/>
            </a:endParaRPr>
          </a:p>
        </p:txBody>
      </p:sp>
      <p:sp>
        <p:nvSpPr>
          <p:cNvPr id="104968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密切观察患者病情变化及时发现并处理不良反应</a:t>
            </a:r>
            <a:endParaRPr lang="zh-CN" altLang="en-US" sz="1200" spc="150">
              <a:solidFill>
                <a:schemeClr val="tx1">
                  <a:lumMod val="65000"/>
                  <a:lumOff val="35000"/>
                </a:schemeClr>
              </a:solidFill>
              <a:latin typeface="+mn-ea"/>
              <a:sym typeface="+mn-ea"/>
            </a:endParaRPr>
          </a:p>
        </p:txBody>
      </p:sp>
      <p:sp>
        <p:nvSpPr>
          <p:cNvPr id="1049684"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定期监测血浆中枸橼酸浓度确保在安全范围内</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18" name="标题"/>
          <p:cNvSpPr>
            <a:spLocks noGrp="1"/>
          </p:cNvSpPr>
          <p:nvPr>
            <p:ph type="title"/>
            <p:custDataLst>
              <p:tags r:id="rId2"/>
            </p:custDataLst>
          </p:nvPr>
        </p:nvSpPr>
        <p:spPr>
          <a:xfrm>
            <a:off x="1526400" y="3137808"/>
            <a:ext cx="9144000" cy="2006395"/>
          </a:xfrm>
        </p:spPr>
        <p:txBody>
          <a:bodyPr/>
          <a:lstStyle/>
          <a:p>
            <a:r>
              <a:rPr lang="zh-CN" altLang="en-US"/>
              <a:t>CRRT枸橼酸抗凝的临床效果</a:t>
            </a:r>
            <a:endParaRPr lang="zh-CN" altLang="en-US"/>
          </a:p>
        </p:txBody>
      </p:sp>
      <p:sp>
        <p:nvSpPr>
          <p:cNvPr id="1049720"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https://d.book118.com/246113053224010043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9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9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4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CRRT的枸橼酸抗凝(ICU)</vt:lpstr>
      <vt:lpstr>目录</vt:lpstr>
      <vt:lpstr>单击此处添加章节标题</vt:lpstr>
      <vt:lpstr>CRRT的枸橼酸抗凝原理</vt:lpstr>
      <vt:lpstr>枸橼酸抗凝的机制</vt:lpstr>
      <vt:lpstr>CRRT中枸橼酸抗凝的优势</vt:lpstr>
      <vt:lpstr>枸橼酸抗凝在ICU中的应用</vt:lpstr>
      <vt:lpstr>CRRT枸橼酸抗凝的安全性</vt:lpstr>
      <vt:lpstr>枸橼酸抗凝的风险</vt:lpstr>
      <vt:lpstr>枸橼酸抗凝的安全性评估</vt:lpstr>
      <vt:lpstr>枸橼酸抗凝的安全性保障措施</vt:lpstr>
      <vt:lpstr>CRRT枸橼酸抗凝的临床效果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2024-09-11T22:58:04.639</cp:lastPrinted>
  <dcterms:created xsi:type="dcterms:W3CDTF">2024-09-11T14:58:04Z</dcterms:created>
  <dcterms:modified xsi:type="dcterms:W3CDTF">2024-09-11T14:58:06Z</dcterms:modified>
</cp:coreProperties>
</file>