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6"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161D3C3-2006-40D9-8DB9-E94F5B9B5B74}" type="datetimeFigureOut">
              <a:rPr lang="zh-CN" altLang="en-US" smtClean="0"/>
              <a:t>2024/1/31</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94490B-A1CA-494D-83BB-E94F23208DEE}" type="slidenum">
              <a:rPr lang="zh-CN" altLang="en-US" smtClean="0"/>
              <a:t>‹#›</a:t>
            </a:fld>
            <a:endParaRPr lang="zh-CN" altLang="en-US"/>
          </a:p>
        </p:txBody>
      </p:sp>
    </p:spTree>
    <p:extLst>
      <p:ext uri="{BB962C8B-B14F-4D97-AF65-F5344CB8AC3E}">
        <p14:creationId xmlns:p14="http://schemas.microsoft.com/office/powerpoint/2010/main" val="33537522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294490B-A1CA-494D-83BB-E94F23208DEE}" type="slidenum">
              <a:rPr lang="zh-CN" altLang="en-US" smtClean="0"/>
              <a:t>1</a:t>
            </a:fld>
            <a:endParaRPr lang="zh-CN" altLang="en-US"/>
          </a:p>
        </p:txBody>
      </p:sp>
    </p:spTree>
    <p:extLst>
      <p:ext uri="{BB962C8B-B14F-4D97-AF65-F5344CB8AC3E}">
        <p14:creationId xmlns:p14="http://schemas.microsoft.com/office/powerpoint/2010/main" val="3718390494"/>
      </p:ext>
    </p:extLst>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294490B-A1CA-494D-83BB-E94F23208DEE}" type="slidenum">
              <a:rPr lang="zh-CN" altLang="en-US" smtClean="0"/>
              <a:t>2</a:t>
            </a:fld>
            <a:endParaRPr lang="zh-CN" altLang="en-US"/>
          </a:p>
        </p:txBody>
      </p:sp>
    </p:spTree>
    <p:extLst>
      <p:ext uri="{BB962C8B-B14F-4D97-AF65-F5344CB8AC3E}">
        <p14:creationId xmlns:p14="http://schemas.microsoft.com/office/powerpoint/2010/main" val="2574132536"/>
      </p:ext>
    </p:extLst>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294490B-A1CA-494D-83BB-E94F23208DEE}" type="slidenum">
              <a:rPr lang="zh-CN" altLang="en-US" smtClean="0"/>
              <a:t>3</a:t>
            </a:fld>
            <a:endParaRPr lang="zh-CN" altLang="en-US"/>
          </a:p>
        </p:txBody>
      </p:sp>
    </p:spTree>
    <p:extLst>
      <p:ext uri="{BB962C8B-B14F-4D97-AF65-F5344CB8AC3E}">
        <p14:creationId xmlns:p14="http://schemas.microsoft.com/office/powerpoint/2010/main" val="3427168169"/>
      </p:ext>
    </p:extLst>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294490B-A1CA-494D-83BB-E94F23208DEE}" type="slidenum">
              <a:rPr lang="zh-CN" altLang="en-US" smtClean="0"/>
              <a:t>4</a:t>
            </a:fld>
            <a:endParaRPr lang="zh-CN" altLang="en-US"/>
          </a:p>
        </p:txBody>
      </p:sp>
    </p:spTree>
    <p:extLst>
      <p:ext uri="{BB962C8B-B14F-4D97-AF65-F5344CB8AC3E}">
        <p14:creationId xmlns:p14="http://schemas.microsoft.com/office/powerpoint/2010/main" val="1110338008"/>
      </p:ext>
    </p:extLst>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294490B-A1CA-494D-83BB-E94F23208DEE}" type="slidenum">
              <a:rPr lang="zh-CN" altLang="en-US" smtClean="0"/>
              <a:t>5</a:t>
            </a:fld>
            <a:endParaRPr lang="zh-CN" altLang="en-US"/>
          </a:p>
        </p:txBody>
      </p:sp>
    </p:spTree>
    <p:extLst>
      <p:ext uri="{BB962C8B-B14F-4D97-AF65-F5344CB8AC3E}">
        <p14:creationId xmlns:p14="http://schemas.microsoft.com/office/powerpoint/2010/main" val="4235025288"/>
      </p:ext>
    </p:extLst>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294490B-A1CA-494D-83BB-E94F23208DEE}" type="slidenum">
              <a:rPr lang="zh-CN" altLang="en-US" smtClean="0"/>
              <a:t>6</a:t>
            </a:fld>
            <a:endParaRPr lang="zh-CN" altLang="en-US"/>
          </a:p>
        </p:txBody>
      </p:sp>
    </p:spTree>
    <p:extLst>
      <p:ext uri="{BB962C8B-B14F-4D97-AF65-F5344CB8AC3E}">
        <p14:creationId xmlns:p14="http://schemas.microsoft.com/office/powerpoint/2010/main" val="3073510649"/>
      </p:ext>
    </p:extLst>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294490B-A1CA-494D-83BB-E94F23208DEE}" type="slidenum">
              <a:rPr lang="zh-CN" altLang="en-US" smtClean="0"/>
              <a:t>7</a:t>
            </a:fld>
            <a:endParaRPr lang="zh-CN" altLang="en-US"/>
          </a:p>
        </p:txBody>
      </p:sp>
    </p:spTree>
    <p:extLst>
      <p:ext uri="{BB962C8B-B14F-4D97-AF65-F5344CB8AC3E}">
        <p14:creationId xmlns:p14="http://schemas.microsoft.com/office/powerpoint/2010/main" val="1321831450"/>
      </p:ext>
    </p:extLst>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294490B-A1CA-494D-83BB-E94F23208DEE}" type="slidenum">
              <a:rPr lang="zh-CN" altLang="en-US" smtClean="0"/>
              <a:t>8</a:t>
            </a:fld>
            <a:endParaRPr lang="zh-CN" altLang="en-US"/>
          </a:p>
        </p:txBody>
      </p:sp>
    </p:spTree>
    <p:extLst>
      <p:ext uri="{BB962C8B-B14F-4D97-AF65-F5344CB8AC3E}">
        <p14:creationId xmlns:p14="http://schemas.microsoft.com/office/powerpoint/2010/main" val="1090315996"/>
      </p:ext>
    </p:extLst>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294490B-A1CA-494D-83BB-E94F23208DEE}" type="slidenum">
              <a:rPr lang="zh-CN" altLang="en-US" smtClean="0"/>
              <a:t>9</a:t>
            </a:fld>
            <a:endParaRPr lang="zh-CN" altLang="en-US"/>
          </a:p>
        </p:txBody>
      </p:sp>
    </p:spTree>
    <p:extLst>
      <p:ext uri="{BB962C8B-B14F-4D97-AF65-F5344CB8AC3E}">
        <p14:creationId xmlns:p14="http://schemas.microsoft.com/office/powerpoint/2010/main" val="3245348270"/>
      </p:ext>
    </p:extLst>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294490B-A1CA-494D-83BB-E94F23208DEE}" type="slidenum">
              <a:rPr lang="zh-CN" altLang="en-US" smtClean="0"/>
              <a:t>10</a:t>
            </a:fld>
            <a:endParaRPr lang="zh-CN" altLang="en-US"/>
          </a:p>
        </p:txBody>
      </p:sp>
    </p:spTree>
    <p:extLst>
      <p:ext uri="{BB962C8B-B14F-4D97-AF65-F5344CB8AC3E}">
        <p14:creationId xmlns:p14="http://schemas.microsoft.com/office/powerpoint/2010/main" val="869645079"/>
      </p:ext>
    </p:extLst>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294490B-A1CA-494D-83BB-E94F23208DEE}" type="slidenum">
              <a:rPr lang="zh-CN" altLang="en-US" smtClean="0"/>
              <a:t>11</a:t>
            </a:fld>
            <a:endParaRPr lang="zh-CN" altLang="en-US"/>
          </a:p>
        </p:txBody>
      </p:sp>
    </p:spTree>
    <p:extLst>
      <p:ext uri="{BB962C8B-B14F-4D97-AF65-F5344CB8AC3E}">
        <p14:creationId xmlns:p14="http://schemas.microsoft.com/office/powerpoint/2010/main" val="3663675688"/>
      </p:ext>
    </p:extLst>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294490B-A1CA-494D-83BB-E94F23208DEE}" type="slidenum">
              <a:rPr lang="zh-CN" altLang="en-US" smtClean="0"/>
              <a:t>12</a:t>
            </a:fld>
            <a:endParaRPr lang="zh-CN" altLang="en-US"/>
          </a:p>
        </p:txBody>
      </p:sp>
    </p:spTree>
    <p:extLst>
      <p:ext uri="{BB962C8B-B14F-4D97-AF65-F5344CB8AC3E}">
        <p14:creationId xmlns:p14="http://schemas.microsoft.com/office/powerpoint/2010/main" val="13129446"/>
      </p:ext>
    </p:extLst>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294490B-A1CA-494D-83BB-E94F23208DEE}" type="slidenum">
              <a:rPr lang="zh-CN" altLang="en-US" smtClean="0"/>
              <a:t>13</a:t>
            </a:fld>
            <a:endParaRPr lang="zh-CN" altLang="en-US"/>
          </a:p>
        </p:txBody>
      </p:sp>
    </p:spTree>
    <p:extLst>
      <p:ext uri="{BB962C8B-B14F-4D97-AF65-F5344CB8AC3E}">
        <p14:creationId xmlns:p14="http://schemas.microsoft.com/office/powerpoint/2010/main" val="3479087813"/>
      </p:ext>
    </p:extLst>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294490B-A1CA-494D-83BB-E94F23208DEE}" type="slidenum">
              <a:rPr lang="zh-CN" altLang="en-US" smtClean="0"/>
              <a:t>14</a:t>
            </a:fld>
            <a:endParaRPr lang="zh-CN" altLang="en-US"/>
          </a:p>
        </p:txBody>
      </p:sp>
    </p:spTree>
    <p:extLst>
      <p:ext uri="{BB962C8B-B14F-4D97-AF65-F5344CB8AC3E}">
        <p14:creationId xmlns:p14="http://schemas.microsoft.com/office/powerpoint/2010/main" val="3385503090"/>
      </p:ext>
    </p:extLst>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294490B-A1CA-494D-83BB-E94F23208DEE}" type="slidenum">
              <a:rPr lang="zh-CN" altLang="en-US" smtClean="0"/>
              <a:t>15</a:t>
            </a:fld>
            <a:endParaRPr lang="zh-CN" altLang="en-US"/>
          </a:p>
        </p:txBody>
      </p:sp>
    </p:spTree>
    <p:extLst>
      <p:ext uri="{BB962C8B-B14F-4D97-AF65-F5344CB8AC3E}">
        <p14:creationId xmlns:p14="http://schemas.microsoft.com/office/powerpoint/2010/main" val="449586409"/>
      </p:ext>
    </p:extLst>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294490B-A1CA-494D-83BB-E94F23208DEE}" type="slidenum">
              <a:rPr lang="zh-CN" altLang="en-US" smtClean="0"/>
              <a:t>16</a:t>
            </a:fld>
            <a:endParaRPr lang="zh-CN" altLang="en-US"/>
          </a:p>
        </p:txBody>
      </p:sp>
    </p:spTree>
    <p:extLst>
      <p:ext uri="{BB962C8B-B14F-4D97-AF65-F5344CB8AC3E}">
        <p14:creationId xmlns:p14="http://schemas.microsoft.com/office/powerpoint/2010/main" val="3927672450"/>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1A98B4C-AC4F-4E5F-A27D-F193617C25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3A81B7-F26F-4062-94BA-34B7B29188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4F0B657-2FAE-44E0-9429-2B96B74482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7580731-A680-4157-9209-7B71782E68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85C9365-A930-41AD-9222-D6A7E3E949C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F3F8F40-5256-472A-A42B-F9641677746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3B7FDEA-820A-4622-BF67-51FCC635A54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F90DC3-A049-4A57-87C3-EA4CF27C11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1A10F9-FAED-4108-BCCE-7D47E15BBB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EF2C64-4BAB-453A-8475-F34D16EBBE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E0C4E6-31FB-4310-A9BD-6BDC2E8BC1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t>1/31/2024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t>1/31/2024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1/31/2024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t>1/31/2024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t>1/31/2024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t>1/31/2024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1/31/2024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1/31/2024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1/31/2024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t>1/31/2024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t>1/31/2024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jpeg"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a:blip r:embed="rId12"/>
          <a:stretch>
            <a:fillRect/>
          </a:stretch>
        </a:blipFill>
        <a:effectLst/>
      </p:bgPr>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1/31/2024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4.xml" /><Relationship Id="rId3" Type="http://schemas.openxmlformats.org/officeDocument/2006/relationships/image" Target="../media/image2.jpeg" /><Relationship Id="rId4" Type="http://schemas.openxmlformats.org/officeDocument/2006/relationships/image" Target="../media/image3.jpeg" /><Relationship Id="rId5"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5.xml"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7.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8.xml"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9.xml" /><Relationship Id="rId3" Type="http://schemas.openxmlformats.org/officeDocument/2006/relationships/image" Target="../media/image1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0.xml"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1.xml" /><Relationship Id="rId3" Type="http://schemas.openxmlformats.org/officeDocument/2006/relationships/image" Target="../media/image15.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3.xml"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18.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4.xml"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5.xml" /><Relationship Id="rId3" Type="http://schemas.openxmlformats.org/officeDocument/2006/relationships/image" Target="../media/image2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6113222005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企业事业部制度下的创新和变革</a:t>
            </a:r>
          </a:p>
        </p:txBody>
      </p:sp>
      <p:sp>
        <p:nvSpPr>
          <p:cNvPr id="3" name="TextBox 3"/>
          <p:cNvSpPr txBox="1"/>
          <p:nvPr/>
        </p:nvSpPr>
        <p:spPr>
          <a:xfrm>
            <a:off x="902208" y="4706112"/>
            <a:ext cx="6930733" cy="45768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a:t>
            </a:r>
          </a:p>
        </p:txBody>
      </p:sp>
      <p:sp>
        <p:nvSpPr>
          <p:cNvPr id="4" name="TextBox 4"/>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2024-01-29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企业事业部制度概述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创新与变革需求分析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创新策略与措施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变革策略与措施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创新与变革实施路径及风险控制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5" name="Picture 5"/>
          <p:cNvPicPr>
            <a:picLocks noChangeAspect="1"/>
          </p:cNvPicPr>
          <p:nvPr/>
        </p:nvPicPr>
        <p:blipFill>
          <a:blip r:embed="rId3"/>
          <a:srcRect b="29"/>
          <a:stretch>
            <a:fillRect/>
          </a:stretch>
        </p:blipFill>
        <p:spPr>
          <a:xfrm>
            <a:off x="981837" y="3694465"/>
            <a:ext cx="3394942" cy="2143864"/>
          </a:xfrm>
          <a:prstGeom prst="rect">
            <a:avLst/>
          </a:prstGeom>
        </p:spPr>
      </p:pic>
      <p:pic>
        <p:nvPicPr>
          <p:cNvPr id="6" name="Picture 6"/>
          <p:cNvPicPr>
            <a:picLocks noChangeAspect="1"/>
          </p:cNvPicPr>
          <p:nvPr/>
        </p:nvPicPr>
        <p:blipFill>
          <a:blip r:embed="rId4"/>
          <a:srcRect b="29"/>
          <a:stretch>
            <a:fillRect/>
          </a:stretch>
        </p:blipFill>
        <p:spPr>
          <a:xfrm>
            <a:off x="4376812" y="1577730"/>
            <a:ext cx="3394942" cy="2143864"/>
          </a:xfrm>
          <a:prstGeom prst="rect">
            <a:avLst/>
          </a:prstGeom>
        </p:spPr>
      </p:pic>
      <p:pic>
        <p:nvPicPr>
          <p:cNvPr id="7" name="Picture 7"/>
          <p:cNvPicPr>
            <a:picLocks noChangeAspect="1"/>
          </p:cNvPicPr>
          <p:nvPr/>
        </p:nvPicPr>
        <p:blipFill>
          <a:blip r:embed="rId5"/>
          <a:srcRect b="2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应对市场变化</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随着市场竞争日益激烈，企业需要不断创新和变革以适应市场需求的变化。</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提高运营效率</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事业部制度可以赋予各部门更大的自主权和决策权，从而提高运营效率。</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推动创新发展</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事业部制度可以激发企业内部的创新活力，推动企业不断发展和壮大。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介绍企业当前事业部制度的组织架构、运营模式和存在的问题。</a:t>
            </a:r>
          </a:p>
        </p:txBody>
      </p:sp>
      <p:pic>
        <p:nvPicPr>
          <p:cNvPr id="6" name="Picture 6"/>
          <p:cNvPicPr>
            <a:picLocks noChangeAspect="1"/>
          </p:cNvPicPr>
          <p:nvPr/>
        </p:nvPicPr>
        <p:blipFill>
          <a:blip r:embed="rId3"/>
          <a:srcRect r="1"/>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事业部制度现状</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详细阐述企业在事业部制度下所采取的创新和变革措施，包括组织架构调整、业务流程优化、技术创新等方面。</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创新与变革措施</a:t>
            </a:r>
          </a:p>
        </p:txBody>
      </p:sp>
      <p:pic>
        <p:nvPicPr>
          <p:cNvPr id="10" name="Picture 10"/>
          <p:cNvPicPr>
            <a:picLocks noChangeAspect="1"/>
          </p:cNvPicPr>
          <p:nvPr/>
        </p:nvPicPr>
        <p:blipFill>
          <a:blip r:embed="rId4"/>
          <a:srcRect r="1"/>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对企业实施事业部制度后的效果进行评估，包括运营效率提升、创新能力增强、市场竞争力提高等方面。</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实施效果评估</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企业事业部制度概述</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AutoShape 2"/>
          <p:cNvSpPr/>
          <p:nvPr/>
        </p:nvSpPr>
        <p:spPr>
          <a:xfrm>
            <a:off x="861807" y="6294551"/>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808896"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491648"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5" name="Connector 5"/>
          <p:cNvCxnSpPr/>
          <p:nvPr/>
        </p:nvCxnSpPr>
        <p:spPr>
          <a:xfrm>
            <a:off x="1563276" y="6356050"/>
            <a:ext cx="10628724"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TextBox 6"/>
          <p:cNvSpPr txBox="1"/>
          <p:nvPr/>
        </p:nvSpPr>
        <p:spPr>
          <a:xfrm>
            <a:off x="653186" y="2299523"/>
            <a:ext cx="2564970"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事业部制度定义</a:t>
            </a:r>
          </a:p>
        </p:txBody>
      </p:sp>
      <p:sp>
        <p:nvSpPr>
          <p:cNvPr id="7" name="TextBox 7"/>
          <p:cNvSpPr txBox="1"/>
          <p:nvPr/>
        </p:nvSpPr>
        <p:spPr>
          <a:xfrm>
            <a:off x="653186" y="3326163"/>
            <a:ext cx="2562225" cy="24955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事业部制度是一种分权制组织结构，企业在统一领导下，按照产品、地区或客户等划分成若干相对独立的经营单位，即事业部。各事业部拥有较大的经营自主权，实行独立核算、自负盈亏。</a:t>
            </a:r>
          </a:p>
        </p:txBody>
      </p:sp>
      <p:sp>
        <p:nvSpPr>
          <p:cNvPr id="8" name="TextBox 8"/>
          <p:cNvSpPr txBox="1"/>
          <p:nvPr/>
        </p:nvSpPr>
        <p:spPr>
          <a:xfrm>
            <a:off x="3381227" y="2889304"/>
            <a:ext cx="254847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专业化经营</a:t>
            </a:r>
          </a:p>
        </p:txBody>
      </p:sp>
      <p:sp>
        <p:nvSpPr>
          <p:cNvPr id="9" name="TextBox 9"/>
          <p:cNvSpPr txBox="1"/>
          <p:nvPr/>
        </p:nvSpPr>
        <p:spPr>
          <a:xfrm>
            <a:off x="3381227" y="3915944"/>
            <a:ext cx="2562225" cy="237860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各事业部专注于特定领域或产品，有利于形成专业优势。</a:t>
            </a:r>
          </a:p>
        </p:txBody>
      </p:sp>
      <p:sp>
        <p:nvSpPr>
          <p:cNvPr id="10" name="TextBox 10"/>
          <p:cNvSpPr txBox="1"/>
          <p:nvPr/>
        </p:nvSpPr>
        <p:spPr>
          <a:xfrm>
            <a:off x="6160873" y="2236479"/>
            <a:ext cx="261404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分权管理</a:t>
            </a:r>
          </a:p>
        </p:txBody>
      </p:sp>
      <p:sp>
        <p:nvSpPr>
          <p:cNvPr id="11" name="TextBox 11"/>
          <p:cNvSpPr txBox="1"/>
          <p:nvPr/>
        </p:nvSpPr>
        <p:spPr>
          <a:xfrm>
            <a:off x="6160873" y="3263120"/>
            <a:ext cx="2609850" cy="2181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事业部拥有较大的经营决策权，能够迅速响应市场变化。</a:t>
            </a:r>
          </a:p>
        </p:txBody>
      </p:sp>
      <p:sp>
        <p:nvSpPr>
          <p:cNvPr id="12" name="TextBox 12"/>
          <p:cNvSpPr txBox="1"/>
          <p:nvPr/>
        </p:nvSpPr>
        <p:spPr>
          <a:xfrm>
            <a:off x="8966324" y="2889304"/>
            <a:ext cx="265338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独立核算</a:t>
            </a:r>
          </a:p>
        </p:txBody>
      </p:sp>
      <p:sp>
        <p:nvSpPr>
          <p:cNvPr id="13" name="TextBox 13"/>
          <p:cNvSpPr txBox="1"/>
          <p:nvPr/>
        </p:nvSpPr>
        <p:spPr>
          <a:xfrm>
            <a:off x="8966324" y="3915944"/>
            <a:ext cx="2653383" cy="207264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事业部独立核算成本和收益，便于业绩考核和激励。</a:t>
            </a:r>
          </a:p>
        </p:txBody>
      </p:sp>
      <p:sp>
        <p:nvSpPr>
          <p:cNvPr id="14" name="AutoShape 14"/>
          <p:cNvSpPr/>
          <p:nvPr/>
        </p:nvSpPr>
        <p:spPr>
          <a:xfrm rot="-10800000">
            <a:off x="795939" y="1447431"/>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895955" y="1561173"/>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01</a:t>
            </a:r>
          </a:p>
        </p:txBody>
      </p:sp>
      <p:sp>
        <p:nvSpPr>
          <p:cNvPr id="16" name="AutoShape 16"/>
          <p:cNvSpPr/>
          <p:nvPr/>
        </p:nvSpPr>
        <p:spPr>
          <a:xfrm rot="-10800000">
            <a:off x="3539937"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TextBox 17"/>
          <p:cNvSpPr txBox="1"/>
          <p:nvPr/>
        </p:nvSpPr>
        <p:spPr>
          <a:xfrm>
            <a:off x="3639953"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02</a:t>
            </a:r>
          </a:p>
        </p:txBody>
      </p:sp>
      <p:sp>
        <p:nvSpPr>
          <p:cNvPr id="18" name="AutoShape 18"/>
          <p:cNvSpPr/>
          <p:nvPr/>
        </p:nvSpPr>
        <p:spPr>
          <a:xfrm rot="10800000">
            <a:off x="6323866" y="1379194"/>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TextBox 19"/>
          <p:cNvSpPr txBox="1"/>
          <p:nvPr/>
        </p:nvSpPr>
        <p:spPr>
          <a:xfrm>
            <a:off x="6423882" y="1492936"/>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03</a:t>
            </a:r>
          </a:p>
        </p:txBody>
      </p:sp>
      <p:sp>
        <p:nvSpPr>
          <p:cNvPr id="20" name="AutoShape 20"/>
          <p:cNvSpPr/>
          <p:nvPr/>
        </p:nvSpPr>
        <p:spPr>
          <a:xfrm rot="-10800000">
            <a:off x="9134415"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TextBox 21"/>
          <p:cNvSpPr txBox="1"/>
          <p:nvPr/>
        </p:nvSpPr>
        <p:spPr>
          <a:xfrm>
            <a:off x="9234431"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04</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事业部制度定义与特点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Picture 2"/>
          <p:cNvPicPr>
            <a:picLocks noChangeAspect="1"/>
          </p:cNvPicPr>
          <p:nvPr/>
        </p:nvPicPr>
        <p:blipFill>
          <a:blip r:embed="rId3"/>
          <a:srcRect r="25"/>
          <a:stretch>
            <a:fillRect/>
          </a:stretch>
        </p:blipFill>
        <p:spPr>
          <a:xfrm>
            <a:off x="875314" y="1869245"/>
            <a:ext cx="2050689" cy="3916435"/>
          </a:xfrm>
          <a:prstGeom prst="rect">
            <a:avLst/>
          </a:prstGeom>
        </p:spPr>
      </p:pic>
      <p:pic>
        <p:nvPicPr>
          <p:cNvPr id="3" name="Picture 3"/>
          <p:cNvPicPr>
            <a:picLocks noChangeAspect="1"/>
          </p:cNvPicPr>
          <p:nvPr/>
        </p:nvPicPr>
        <p:blipFill>
          <a:blip r:embed="rId4"/>
          <a:srcRect r="-27"/>
          <a:stretch>
            <a:fillRect/>
          </a:stretch>
        </p:blipFill>
        <p:spPr>
          <a:xfrm>
            <a:off x="5906740" y="1869245"/>
            <a:ext cx="2050689" cy="3916435"/>
          </a:xfrm>
          <a:prstGeom prst="rect">
            <a:avLst/>
          </a:prstGeom>
        </p:spPr>
      </p:pic>
      <p:pic>
        <p:nvPicPr>
          <p:cNvPr id="4" name="Picture 4"/>
          <p:cNvPicPr>
            <a:picLocks noChangeAspect="1"/>
          </p:cNvPicPr>
          <p:nvPr/>
        </p:nvPicPr>
        <p:blipFill>
          <a:blip r:embed="rId5"/>
          <a:srcRect r="-3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分权管理使事业部能够快速响应市场变化，提高决策效率。</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提高决策效率</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事业部间的竞争和合作有助于激发企业创新活力。</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激发创新活力</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事业部制度优势与不足</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2"/>
          <p:cNvSpPr txBox="1"/>
          <p:nvPr/>
        </p:nvSpPr>
        <p:spPr>
          <a:xfrm>
            <a:off x="6029209" y="1988153"/>
            <a:ext cx="525813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培养领导人才：事业部制度为企业培养具有全局视野和领导能力的中高层管理人才提供了平台。</a:t>
            </a:r>
          </a:p>
        </p:txBody>
      </p:sp>
      <p:sp>
        <p:nvSpPr>
          <p:cNvPr id="3" name="AutoShape 3"/>
          <p:cNvSpPr/>
          <p:nvPr/>
        </p:nvSpPr>
        <p:spPr>
          <a:xfrm>
            <a:off x="6412992"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8227931" y="4129306"/>
            <a:ext cx="755904" cy="755904"/>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10042870"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6" name="Connector 6"/>
          <p:cNvCxnSpPr/>
          <p:nvPr/>
        </p:nvCxnSpPr>
        <p:spPr>
          <a:xfrm>
            <a:off x="6137995" y="3770320"/>
            <a:ext cx="4941824"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6586408" y="4298640"/>
            <a:ext cx="410870" cy="41087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8424733" y="4355911"/>
            <a:ext cx="345034" cy="345034"/>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10222567" y="4333387"/>
            <a:ext cx="371856" cy="359664"/>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0" name="Picture 10"/>
          <p:cNvPicPr>
            <a:picLocks noChangeAspect="1"/>
          </p:cNvPicPr>
          <p:nvPr/>
        </p:nvPicPr>
        <p:blipFill>
          <a:blip r:embed="rId3"/>
          <a:srcRect b="71"/>
          <a:stretch>
            <a:fillRect/>
          </a:stretch>
        </p:blipFill>
        <p:spPr>
          <a:xfrm>
            <a:off x="763829" y="2145985"/>
            <a:ext cx="4887637" cy="2739225"/>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事业部制度优势与不足</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各事业部可能重复配置资源，导致企业整体资源利用效率降低。</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资源重复配置</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9" name="Picture 9"/>
          <p:cNvPicPr>
            <a:picLocks noChangeAspect="1"/>
          </p:cNvPicPr>
          <p:nvPr/>
        </p:nvPicPr>
        <p:blipFill>
          <a:blip r:embed="rId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内部竞争过度</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5" name="Picture 15"/>
          <p:cNvPicPr>
            <a:picLocks noChangeAspect="1"/>
          </p:cNvPicPr>
          <p:nvPr/>
        </p:nvPicPr>
        <p:blipFill>
          <a:blip r:embed="rId4"/>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协调难度增加</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20" name="Picture 20"/>
          <p:cNvPicPr>
            <a:picLocks noChangeAspect="1"/>
          </p:cNvPicPr>
          <p:nvPr/>
        </p:nvPicPr>
        <p:blipFill>
          <a:blip r:embed="rId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事业部间的过度竞争可能损害企业整体利益。</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分权管理可能导致企业内部协调难度增加，需要加强总部对各事业部的协调和指导。</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事业部制度优势与不足</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Picture 2"/>
          <p:cNvPicPr>
            <a:picLocks noChangeAspect="1"/>
          </p:cNvPicPr>
          <p:nvPr/>
        </p:nvPicPr>
        <p:blipFill>
          <a:blip r:embed="rId3">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事业部制度适用于规模较大、业务多元化的企业或集团公司，以实现专业化经营和分权管理。</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大型企业或集团公司</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在快速变化的市场环境中，事业部制度有助于企业迅速响应市场变化，抓住市场机遇。</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快速变化的市场环境</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事业部制度为企业培养领导人才提供了平台，适用于需要提高中高层管理人员领导能力的企业。</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需要培养领导人才的企业</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事业部制度适用范围</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创新与变革需求分析</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a:endParaRPr/>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a:endParaRPr/>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a:endParaRPr/>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经济周期波动</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经济周期波动会影响市场需求和消费者购买力，企业需灵活调整产品结构和营销策略以适应市场变化。</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政策法规变化</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企业需要密切关注政策法规的调整，以便及时调整战略和业务模式，确保合规经营。</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社会文化变迁</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社会文化变迁会影响消费者价值观和消费习惯，企业需要关注社会文化趋势，调整品牌定位和产品设计。</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7" name="Picture 17"/>
          <p:cNvPicPr>
            <a:picLocks noChangeAspect="1"/>
          </p:cNvPicPr>
          <p:nvPr/>
        </p:nvPicPr>
        <p:blipFill>
          <a:blip r:embed="rId3">
            <a:alphaModFix/>
          </a:blip>
          <a:srcRect r="1"/>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4">
            <a:alphaModFix/>
          </a:blip>
          <a:srcRect b="-1"/>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5">
            <a:alphaModFix/>
          </a:blip>
          <a:srcRect r="-1"/>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市场环境变化对企业影响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消费者对产品的个性化需求日益凸显，企业需要提高定制化能力，满足客户的个性化需求。</a:t>
            </a:r>
          </a:p>
        </p:txBody>
      </p:sp>
      <p:pic>
        <p:nvPicPr>
          <p:cNvPr id="4" name="Picture 4"/>
          <p:cNvPicPr>
            <a:picLocks noChangeAspect="1"/>
          </p:cNvPicPr>
          <p:nvPr/>
        </p:nvPicPr>
        <p:blipFill>
          <a:blip r:embed="rId3"/>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6" name="Picture 6"/>
          <p:cNvPicPr>
            <a:picLocks noChangeAspect="1"/>
          </p:cNvPicPr>
          <p:nvPr/>
        </p:nvPicPr>
        <p:blipFill>
          <a:blip r:embed="rId4"/>
          <a:srcRect r="-1"/>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8" name="Picture 8"/>
          <p:cNvPicPr>
            <a:picLocks noChangeAspect="1"/>
          </p:cNvPicPr>
          <p:nvPr/>
        </p:nvPicPr>
        <p:blipFill>
          <a:blip r:embed="rId5"/>
          <a:srcRect r="-1"/>
          <a:stretch>
            <a:fillRect/>
          </a:stretch>
        </p:blipFill>
        <p:spPr>
          <a:xfrm>
            <a:off x="8871766"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个性化需求增加</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消费者对产品品质的要求不断提高，企业应注重提升产品品质，树立良好口碑。</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品质要求提升</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消费者对服务体验的要求也在不断提升，企业应优化客户服务流程，提供便捷、高效的服务体验。</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服务体验升级</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客户需求变化对企业影响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3">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跨界竞争加剧</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跨界竞争日益激烈，企业需要拓宽视野，寻求与其他行业的合作机会，实现共赢发展。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行业集中度提高</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随着行业整合加速，市场集中度逐渐提高，企业需要加强自身实力，争取在竞争中占据有利地位。</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新兴技术涌现</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新兴技术的不断涌现为企业提供了新的发展机遇，企业应积极拥抱新技术，提升核心竞争力。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竞争态势变化对企业影响</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创新策略与措施</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04</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https://d.book118.com/246113222005010103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等线 Light" panose="020f0302020204030204"/>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等线" panose="020f0502020204030204"/>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17</Slides>
  <Notes>16</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17</vt:i4>
      </vt:variant>
    </vt:vector>
  </HeadingPairs>
  <TitlesOfParts>
    <vt:vector baseType="lpstr" size="23">
      <vt:lpstr>Arial</vt:lpstr>
      <vt:lpstr>Calibri</vt:lpstr>
      <vt:lpstr>Microsoft Yahei</vt:lpstr>
      <vt:lpstr>等线 Light</vt:lpstr>
      <vt:lpstr>等线</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2024-09-28T02:54:08.119</cp:lastPrinted>
  <dcterms:created xsi:type="dcterms:W3CDTF">2024-09-27T18:54:08Z</dcterms:created>
  <dcterms:modified xsi:type="dcterms:W3CDTF">2024-09-27T18:54:10Z</dcterms:modified>
</cp:coreProperties>
</file>