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4FCB4D-BCC4-4A2B-8D2F-93E4DEBB09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376F6A-3D28-4B07-8210-FDE90647D8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617B29-C781-4692-9C0C-FB7A45BD1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7ACB17-F31F-4764-B4E1-1C07BF7C5C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7E4E75-BCF6-43CB-B0A3-D55DBE180F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271074-0C8A-44F2-B62C-97535722F2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E45B44-CC94-4A67-A9DD-D4545062B7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079D3B-8472-402C-A1DA-1DDEB599E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A8257A-C4FB-43F1-8C36-1886C6017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CD5BC-EBA5-456E-BD93-AD710B9964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935F0-1568-4989-BEBD-5381DB536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4.jpeg"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6.jpeg" /><Relationship Id="rId3" Type="http://schemas.openxmlformats.org/officeDocument/2006/relationships/image" Target="../media/image15.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25105133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劳动关系管理》第二版高职高专教材\n## 1.劳动关系管理的基本概念与理论\n### 1.1劳动关系的定义与类型\n### 1.2劳动关系管理的基本原则\n### 1.3劳动关系管理的理论发展\n## 2.劳动合同制度与集体协商\n### 2.1劳动合同制度的基本内容\n### 2.2劳动合同的签订与解除\n### 2.3集体协商与集体合同\n## 3.劳动标准与劳动条件\n### 3.1劳动标准的制定与实施\n### 3.2劳动条件的改善与保障\n### 3.3劳动者权益的保护与救济\n## 4.员工培训与职业发展\n### 4.1员工培训的目的与方法\n### 4.2员工职业发展规划\n### 4.3员工激励与绩效管理\n## 5.劳动关系调整与纠纷处理\n### 5.1劳动关系调整的策略与方法\n### 5.2劳动争议的处理程序\n### 5.3劳动关系的和谐与稳定\n## 6.劳动法律法规与政策\n### 6.1劳动法律法规的基本内容\n### 6.2劳动政策的制定与实施\n### 6.3劳动法律法规的执行与监督\n## 7.国际劳动关系管理比较\n### 7.1国际劳动关系的现状与发展趋势\n### 7.2各国劳动关系管理的比较分析\n### 7.3国际劳动关系管理的经验与借鉴\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4700"/>
              <a:t>《劳动关系管理》第二版高职高专教材</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劳动关系管理的基本概念与理论</a:t>
            </a:r>
            <a:endParaRPr/>
          </a:p>
        </p:txBody>
      </p:sp>
      <p:sp>
        <p:nvSpPr>
          <p:cNvPr id="132"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33"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6" name="" descr="{&quot;isTemplate&quot;:true,&quot;type&quot;:3}"/>
        <p:cNvGrpSpPr/>
        <p:nvPr/>
      </p:nvGrpSpPr>
      <p:grpSpPr>
        <a:xfrm>
          <a:off x="0" y="0"/>
          <a:ext cx="0" cy="0"/>
        </a:xfrm>
      </p:grpSpPr>
      <p:pic>
        <p:nvPicPr>
          <p:cNvPr id="26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9" name="Group 598"/>
            <p:cNvGrpSpPr/>
            <p:nvPr/>
          </p:nvGrpSpPr>
          <p:grpSpPr>
            <a:xfrm>
              <a:off x="763829" y="1414808"/>
              <a:ext cx="6972294" cy="2337649"/>
              <a:chOff x="763829" y="1414808"/>
              <a:chExt cx="6972294" cy="2337649"/>
            </a:xfrm>
          </p:grpSpPr>
          <p:sp>
            <p:nvSpPr>
              <p:cNvPr id="27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劳动关系的定义</a:t>
                </a:r>
                <a:endParaRPr/>
              </a:p>
            </p:txBody>
          </p:sp>
          <p:sp>
            <p:nvSpPr>
              <p:cNvPr id="27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劳动关系是劳动者与用人单位之间在劳动过程中形成的社会经济关系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劳动关系涉及到劳动者的</a:t>
                </a:r>
                <a:r>
                  <a:rPr lang="zh-CN" sz="1400" b="1">
                    <a:solidFill>
                      <a:schemeClr val="tx1">
                        <a:alpha val="100000"/>
                      </a:schemeClr>
                    </a:solidFill>
                    <a:latin typeface="Microsoft Yahei"/>
                    <a:ea typeface="Microsoft Yahei"/>
                  </a:rPr>
                  <a:t>劳动权益</a:t>
                </a:r>
                <a:r>
                  <a:rPr lang="zh-CN" sz="1400">
                    <a:solidFill>
                      <a:schemeClr val="tx1">
                        <a:alpha val="100000"/>
                      </a:schemeClr>
                    </a:solidFill>
                    <a:latin typeface="Microsoft Yahei"/>
                    <a:ea typeface="Microsoft Yahei"/>
                  </a:rPr>
                  <a:t>和用人单位的</a:t>
                </a:r>
                <a:r>
                  <a:rPr lang="zh-CN" sz="1400" b="1">
                    <a:solidFill>
                      <a:schemeClr val="tx1">
                        <a:alpha val="100000"/>
                      </a:schemeClr>
                    </a:solidFill>
                    <a:latin typeface="Microsoft Yahei"/>
                    <a:ea typeface="Microsoft Yahei"/>
                  </a:rPr>
                  <a:t>管理权益</a:t>
                </a:r>
                <a:endParaRPr/>
              </a:p>
            </p:txBody>
          </p:sp>
          <p:sp>
            <p:nvSpPr>
              <p:cNvPr id="27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6" name="Group 591"/>
            <p:cNvGrpSpPr/>
            <p:nvPr/>
          </p:nvGrpSpPr>
          <p:grpSpPr>
            <a:xfrm>
              <a:off x="689593" y="3949139"/>
              <a:ext cx="7078256" cy="2128975"/>
              <a:chOff x="689593" y="3949139"/>
              <a:chExt cx="7078256" cy="2128975"/>
            </a:xfrm>
          </p:grpSpPr>
          <p:sp>
            <p:nvSpPr>
              <p:cNvPr id="27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劳动关系的类型</a:t>
                </a:r>
                <a:endParaRPr/>
              </a:p>
            </p:txBody>
          </p:sp>
          <p:sp>
            <p:nvSpPr>
              <p:cNvPr id="27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按劳动关系主体分类：</a:t>
                </a:r>
                <a:r>
                  <a:rPr lang="zh-CN" sz="1400" b="1">
                    <a:solidFill>
                      <a:schemeClr val="tx1">
                        <a:alpha val="100000"/>
                      </a:schemeClr>
                    </a:solidFill>
                    <a:latin typeface="Microsoft Yahei"/>
                    <a:ea typeface="Microsoft Yahei"/>
                  </a:rPr>
                  <a:t>个人劳动关系</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集体劳动关系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按劳动关系内容分类：</a:t>
                </a:r>
                <a:r>
                  <a:rPr lang="zh-CN" sz="1400" b="1">
                    <a:solidFill>
                      <a:schemeClr val="tx1">
                        <a:alpha val="100000"/>
                      </a:schemeClr>
                    </a:solidFill>
                    <a:latin typeface="Microsoft Yahei"/>
                    <a:ea typeface="Microsoft Yahei"/>
                  </a:rPr>
                  <a:t>劳动合同关系</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劳动报酬关系</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劳动保险关系</a:t>
                </a:r>
                <a:r>
                  <a:rPr lang="zh-CN" sz="1400">
                    <a:solidFill>
                      <a:schemeClr val="tx1">
                        <a:alpha val="100000"/>
                      </a:schemeClr>
                    </a:solidFill>
                    <a:latin typeface="Microsoft Yahei"/>
                    <a:ea typeface="Microsoft Yahei"/>
                  </a:rPr>
                  <a:t>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按劳动关系形态分类：</a:t>
                </a:r>
                <a:r>
                  <a:rPr lang="zh-CN" sz="1400" b="1">
                    <a:solidFill>
                      <a:schemeClr val="tx1">
                        <a:alpha val="100000"/>
                      </a:schemeClr>
                    </a:solidFill>
                    <a:latin typeface="Microsoft Yahei"/>
                    <a:ea typeface="Microsoft Yahei"/>
                  </a:rPr>
                  <a:t>正式劳动关系</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非正式劳动关系</a:t>
                </a:r>
                <a:endParaRPr/>
              </a:p>
            </p:txBody>
          </p:sp>
          <p:sp>
            <p:nvSpPr>
              <p:cNvPr id="27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劳动关系的定义与类型</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8" name="" descr="{&quot;isTemplate&quot;:true,&quot;type&quot;:3}"/>
        <p:cNvGrpSpPr/>
        <p:nvPr/>
      </p:nvGrpSpPr>
      <p:grpSpPr>
        <a:xfrm>
          <a:off x="0" y="0"/>
          <a:ext cx="0" cy="0"/>
        </a:xfrm>
      </p:grpSpPr>
      <p:pic>
        <p:nvPicPr>
          <p:cNvPr id="28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9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91" name="Group 2"/>
            <p:cNvGrpSpPr/>
            <p:nvPr/>
          </p:nvGrpSpPr>
          <p:grpSpPr>
            <a:xfrm>
              <a:off x="5982796" y="3116804"/>
              <a:ext cx="5783287" cy="1610798"/>
              <a:chOff x="5982796" y="3116804"/>
              <a:chExt cx="5783287" cy="1610798"/>
            </a:xfrm>
          </p:grpSpPr>
          <p:sp>
            <p:nvSpPr>
              <p:cNvPr id="29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尊重和保护劳动者权益原则</a:t>
                </a:r>
                <a:endParaRPr/>
              </a:p>
            </p:txBody>
          </p:sp>
          <p:sp>
            <p:nvSpPr>
              <p:cNvPr id="29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尊重劳动者的</a:t>
                </a:r>
                <a:r>
                  <a:rPr lang="zh-CN" sz="1400" b="1">
                    <a:solidFill>
                      <a:schemeClr val="tx1">
                        <a:alpha val="100000"/>
                      </a:schemeClr>
                    </a:solidFill>
                    <a:latin typeface="Microsoft Yahei"/>
                    <a:ea typeface="Microsoft Yahei"/>
                  </a:rPr>
                  <a:t>人格尊严</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人身自由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保护劳动者的</a:t>
                </a:r>
                <a:r>
                  <a:rPr lang="zh-CN" sz="1400" b="1">
                    <a:solidFill>
                      <a:schemeClr val="tx1">
                        <a:alpha val="100000"/>
                      </a:schemeClr>
                    </a:solidFill>
                    <a:latin typeface="Microsoft Yahei"/>
                    <a:ea typeface="Microsoft Yahei"/>
                  </a:rPr>
                  <a:t>劳动权益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社会保障权益</a:t>
                </a:r>
                <a:endParaRPr/>
              </a:p>
            </p:txBody>
          </p:sp>
        </p:grpSp>
        <p:grpSp>
          <p:nvGrpSpPr>
            <p:cNvPr id="294" name="Group 5"/>
            <p:cNvGrpSpPr/>
            <p:nvPr/>
          </p:nvGrpSpPr>
          <p:grpSpPr>
            <a:xfrm>
              <a:off x="5982796" y="4769459"/>
              <a:ext cx="5783287" cy="1610798"/>
              <a:chOff x="5982796" y="4769459"/>
              <a:chExt cx="5783287" cy="1610798"/>
            </a:xfrm>
          </p:grpSpPr>
          <p:sp>
            <p:nvSpPr>
              <p:cNvPr id="29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平等协商原则</a:t>
                </a:r>
                <a:endParaRPr/>
              </a:p>
            </p:txBody>
          </p:sp>
          <p:sp>
            <p:nvSpPr>
              <p:cNvPr id="29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劳动者与用人单位在劳动关系中</a:t>
                </a:r>
                <a:r>
                  <a:rPr lang="zh-CN" sz="1400" b="1">
                    <a:solidFill>
                      <a:schemeClr val="tx1">
                        <a:alpha val="100000"/>
                      </a:schemeClr>
                    </a:solidFill>
                    <a:latin typeface="Microsoft Yahei"/>
                    <a:ea typeface="Microsoft Yahei"/>
                  </a:rPr>
                  <a:t>平等协商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a:t>
                </a:r>
                <a:r>
                  <a:rPr lang="zh-CN" sz="1400" b="1">
                    <a:solidFill>
                      <a:schemeClr val="tx1">
                        <a:alpha val="100000"/>
                      </a:schemeClr>
                    </a:solidFill>
                    <a:latin typeface="Microsoft Yahei"/>
                    <a:ea typeface="Microsoft Yahei"/>
                  </a:rPr>
                  <a:t>集体协商</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劳动合同</a:t>
                </a:r>
                <a:r>
                  <a:rPr lang="zh-CN" sz="1400">
                    <a:solidFill>
                      <a:schemeClr val="tx1">
                        <a:alpha val="100000"/>
                      </a:schemeClr>
                    </a:solidFill>
                    <a:latin typeface="Microsoft Yahei"/>
                    <a:ea typeface="Microsoft Yahei"/>
                  </a:rPr>
                  <a:t>解决劳动关系问题</a:t>
                </a:r>
                <a:endParaRPr/>
              </a:p>
            </p:txBody>
          </p:sp>
        </p:grpSp>
        <p:grpSp>
          <p:nvGrpSpPr>
            <p:cNvPr id="297" name="Group 407"/>
            <p:cNvGrpSpPr/>
            <p:nvPr/>
          </p:nvGrpSpPr>
          <p:grpSpPr>
            <a:xfrm>
              <a:off x="5982796" y="1468163"/>
              <a:ext cx="5700871" cy="1610798"/>
              <a:chOff x="5982796" y="1468163"/>
              <a:chExt cx="5700871" cy="1610798"/>
            </a:xfrm>
          </p:grpSpPr>
          <p:sp>
            <p:nvSpPr>
              <p:cNvPr id="29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合法用工原则</a:t>
                </a:r>
                <a:endParaRPr/>
              </a:p>
            </p:txBody>
          </p:sp>
          <p:sp>
            <p:nvSpPr>
              <p:cNvPr id="29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用人单位必须遵守</a:t>
                </a:r>
                <a:r>
                  <a:rPr lang="zh-CN" sz="1400" b="1">
                    <a:solidFill>
                      <a:schemeClr val="tx1">
                        <a:alpha val="100000"/>
                      </a:schemeClr>
                    </a:solidFill>
                    <a:latin typeface="Microsoft Yahei"/>
                    <a:ea typeface="Microsoft Yahei"/>
                  </a:rPr>
                  <a:t>劳动法律法规</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劳动合同约定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用工行为必须符合</a:t>
                </a:r>
                <a:r>
                  <a:rPr lang="zh-CN" sz="1400" b="1">
                    <a:solidFill>
                      <a:schemeClr val="tx1">
                        <a:alpha val="100000"/>
                      </a:schemeClr>
                    </a:solidFill>
                    <a:latin typeface="Microsoft Yahei"/>
                    <a:ea typeface="Microsoft Yahei"/>
                  </a:rPr>
                  <a:t>社会公共利益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职业道德</a:t>
                </a:r>
                <a:endParaRPr/>
              </a:p>
            </p:txBody>
          </p:sp>
        </p:grpSp>
      </p:grpSp>
      <p:sp>
        <p:nvSpPr>
          <p:cNvPr id="30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劳动关系管理的基本原则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1" name="" descr="{&quot;isTemplate&quot;:true,&quot;type&quot;:3}"/>
        <p:cNvGrpSpPr/>
        <p:nvPr/>
      </p:nvGrpSpPr>
      <p:grpSpPr>
        <a:xfrm>
          <a:off x="0" y="0"/>
          <a:ext cx="0" cy="0"/>
        </a:xfrm>
      </p:grpSpPr>
      <p:sp>
        <p:nvSpPr>
          <p:cNvPr id="30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劳动关系管理的理论发展</a:t>
            </a:r>
            <a:endParaRPr lang="en-US" altLang="zh-CN" sz="2800" b="1">
              <a:latin typeface="+mj-ea"/>
              <a:ea typeface="+mj-ea"/>
            </a:endParaRPr>
          </a:p>
        </p:txBody>
      </p:sp>
      <p:grpSp>
        <p:nvGrpSpPr>
          <p:cNvPr id="30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04" name=""/>
            <p:cNvGrpSpPr/>
            <p:nvPr/>
          </p:nvGrpSpPr>
          <p:grpSpPr>
            <a:xfrm>
              <a:off x="660399" y="2074672"/>
              <a:ext cx="5100082" cy="4536540"/>
              <a:chOff x="660399" y="2074672"/>
              <a:chExt cx="5100082" cy="4536540"/>
            </a:xfrm>
          </p:grpSpPr>
          <p:sp>
            <p:nvSpPr>
              <p:cNvPr id="30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资本主义时期的劳动关系理论</a:t>
                </a:r>
                <a:endParaRPr lang="en-US" altLang="zh-CN" sz="2000" b="1">
                  <a:latin typeface="Microsoft YaHei" panose="020b0503020204020204" pitchFamily="34" charset="-122"/>
                  <a:ea typeface="Microsoft YaHei" panose="020b0503020204020204" pitchFamily="34" charset="-122"/>
                </a:endParaRPr>
              </a:p>
            </p:txBody>
          </p:sp>
          <p:sp>
            <p:nvSpPr>
              <p:cNvPr id="30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古典管理理论</a:t>
                </a:r>
                <a:r>
                  <a:rPr lang="zh-CN" sz="1400">
                    <a:solidFill>
                      <a:schemeClr val="tx1">
                        <a:lumMod val="50000"/>
                        <a:lumOff val="50000"/>
                        <a:alpha val="100000"/>
                      </a:schemeClr>
                    </a:solidFill>
                    <a:latin typeface="微软雅黑"/>
                    <a:ea typeface="微软雅黑"/>
                  </a:rPr>
                  <a:t>：强调劳动者的服从和纪律，追求生产效率</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人际关系理论</a:t>
                </a:r>
                <a:r>
                  <a:rPr lang="zh-CN" sz="1400">
                    <a:solidFill>
                      <a:schemeClr val="tx1">
                        <a:lumMod val="50000"/>
                        <a:lumOff val="50000"/>
                        <a:alpha val="100000"/>
                      </a:schemeClr>
                    </a:solidFill>
                    <a:latin typeface="微软雅黑"/>
                    <a:ea typeface="微软雅黑"/>
                  </a:rPr>
                  <a:t>：强调劳动者参与管理和人性化管理，提高劳动者满意度</a:t>
                </a:r>
                <a:endParaRPr/>
              </a:p>
            </p:txBody>
          </p:sp>
          <p:pic>
            <p:nvPicPr>
              <p:cNvPr id="30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09" name=""/>
            <p:cNvGrpSpPr/>
            <p:nvPr/>
          </p:nvGrpSpPr>
          <p:grpSpPr>
            <a:xfrm>
              <a:off x="6431519" y="2074672"/>
              <a:ext cx="5100082" cy="4536540"/>
              <a:chOff x="660399" y="2074672"/>
              <a:chExt cx="5100082" cy="4536540"/>
            </a:xfrm>
          </p:grpSpPr>
          <p:sp>
            <p:nvSpPr>
              <p:cNvPr id="31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1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社会主义时期的劳动关系理论</a:t>
                </a:r>
                <a:endParaRPr lang="en-US" altLang="zh-CN" sz="2000" b="1">
                  <a:latin typeface="Microsoft YaHei" panose="020b0503020204020204" pitchFamily="34" charset="-122"/>
                  <a:ea typeface="Microsoft YaHei" panose="020b0503020204020204" pitchFamily="34" charset="-122"/>
                </a:endParaRPr>
              </a:p>
            </p:txBody>
          </p:sp>
          <p:sp>
            <p:nvSpPr>
              <p:cNvPr id="31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马克思主义劳动关系理论</a:t>
                </a:r>
                <a:r>
                  <a:rPr lang="zh-CN" sz="1400">
                    <a:solidFill>
                      <a:schemeClr val="tx1">
                        <a:lumMod val="50000"/>
                        <a:lumOff val="50000"/>
                        <a:alpha val="100000"/>
                      </a:schemeClr>
                    </a:solidFill>
                    <a:latin typeface="微软雅黑"/>
                    <a:ea typeface="微软雅黑"/>
                  </a:rPr>
                  <a:t>：强调劳动者的解放和全面发展，实现劳动者的主人翁地位</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中国特色社会主义劳动关系理论</a:t>
                </a:r>
                <a:r>
                  <a:rPr lang="zh-CN" sz="1400">
                    <a:solidFill>
                      <a:schemeClr val="tx1">
                        <a:lumMod val="50000"/>
                        <a:lumOff val="50000"/>
                        <a:alpha val="100000"/>
                      </a:schemeClr>
                    </a:solidFill>
                    <a:latin typeface="微软雅黑"/>
                    <a:ea typeface="微软雅黑"/>
                  </a:rPr>
                  <a:t>：强调构建和谐劳动关系，实现劳动者与用人单位的共同发展</a:t>
                </a:r>
                <a:endParaRPr/>
              </a:p>
            </p:txBody>
          </p:sp>
          <p:pic>
            <p:nvPicPr>
              <p:cNvPr id="31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4" name="" descr="{&quot;isTemplate&quot;:true,&quot;type&quot;:2}"/>
        <p:cNvGrpSpPr/>
        <p:nvPr/>
      </p:nvGrpSpPr>
      <p:grpSpPr>
        <a:xfrm>
          <a:off x="0" y="0"/>
          <a:ext cx="0" cy="0"/>
        </a:xfrm>
      </p:grpSpPr>
      <p:sp>
        <p:nvSpPr>
          <p:cNvPr id="315"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劳动合同制度与集体协商</a:t>
            </a:r>
            <a:endParaRPr/>
          </a:p>
        </p:txBody>
      </p:sp>
      <p:sp>
        <p:nvSpPr>
          <p:cNvPr id="316"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317"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18" name="" descr="{&quot;isTemplate&quot;:true,&quot;type&quot;:3}"/>
        <p:cNvGrpSpPr/>
        <p:nvPr/>
      </p:nvGrpSpPr>
      <p:grpSpPr>
        <a:xfrm>
          <a:off x="0" y="0"/>
          <a:ext cx="0" cy="0"/>
        </a:xfrm>
      </p:grpSpPr>
      <p:sp>
        <p:nvSpPr>
          <p:cNvPr id="31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劳动合同制度的基本内容</a:t>
            </a:r>
            <a:endParaRPr lang="en-US" altLang="zh-CN" sz="2800" b="1">
              <a:latin typeface="+mj-ea"/>
              <a:ea typeface="+mj-ea"/>
            </a:endParaRPr>
          </a:p>
        </p:txBody>
      </p:sp>
      <p:grpSp>
        <p:nvGrpSpPr>
          <p:cNvPr id="320" name=""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321" name=""/>
            <p:cNvGrpSpPr/>
            <p:nvPr/>
          </p:nvGrpSpPr>
          <p:grpSpPr>
            <a:xfrm>
              <a:off x="646709" y="2074672"/>
              <a:ext cx="3384000" cy="4063380"/>
              <a:chOff x="646710" y="2074672"/>
              <a:chExt cx="3384000" cy="4063380"/>
            </a:xfrm>
          </p:grpSpPr>
          <p:sp>
            <p:nvSpPr>
              <p:cNvPr id="32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劳动合同的订立</a:t>
                </a:r>
                <a:endParaRPr lang="en-US" altLang="zh-CN" sz="2000" b="1">
                  <a:latin typeface="Microsoft YaHei" panose="020b0503020204020204" pitchFamily="34" charset="-122"/>
                  <a:ea typeface="Microsoft YaHei" panose="020b0503020204020204" pitchFamily="34" charset="-122"/>
                </a:endParaRPr>
              </a:p>
            </p:txBody>
          </p:sp>
          <p:sp>
            <p:nvSpPr>
              <p:cNvPr id="32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劳动合同是劳动者与用人单位确立劳动关系的</a:t>
                </a:r>
                <a:r>
                  <a:rPr lang="zh-CN" sz="1400" b="1">
                    <a:solidFill>
                      <a:schemeClr val="tx1">
                        <a:lumMod val="50000"/>
                        <a:lumOff val="50000"/>
                        <a:alpha val="100000"/>
                      </a:schemeClr>
                    </a:solidFill>
                    <a:latin typeface="微软雅黑"/>
                    <a:ea typeface="微软雅黑"/>
                  </a:rPr>
                  <a:t>法定形式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劳动合同应当包括</a:t>
                </a:r>
                <a:r>
                  <a:rPr lang="zh-CN" sz="1400" b="1">
                    <a:solidFill>
                      <a:schemeClr val="tx1">
                        <a:lumMod val="50000"/>
                        <a:lumOff val="50000"/>
                        <a:alpha val="100000"/>
                      </a:schemeClr>
                    </a:solidFill>
                    <a:latin typeface="微软雅黑"/>
                    <a:ea typeface="微软雅黑"/>
                  </a:rPr>
                  <a:t>劳动合同期限</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工作内容</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劳动报酬</a:t>
                </a:r>
                <a:r>
                  <a:rPr lang="zh-CN" sz="1400">
                    <a:solidFill>
                      <a:schemeClr val="tx1">
                        <a:lumMod val="50000"/>
                        <a:lumOff val="50000"/>
                        <a:alpha val="100000"/>
                      </a:schemeClr>
                    </a:solidFill>
                    <a:latin typeface="微软雅黑"/>
                    <a:ea typeface="微软雅黑"/>
                  </a:rPr>
                  <a:t>等条款</a:t>
                </a:r>
                <a:endParaRPr/>
              </a:p>
            </p:txBody>
          </p:sp>
          <p:pic>
            <p:nvPicPr>
              <p:cNvPr id="325"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326" name=""/>
            <p:cNvGrpSpPr/>
            <p:nvPr/>
          </p:nvGrpSpPr>
          <p:grpSpPr>
            <a:xfrm>
              <a:off x="4397155" y="2074672"/>
              <a:ext cx="3384000" cy="4063380"/>
              <a:chOff x="646710" y="2074672"/>
              <a:chExt cx="3384000" cy="4063380"/>
            </a:xfrm>
          </p:grpSpPr>
          <p:sp>
            <p:nvSpPr>
              <p:cNvPr id="327"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8"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劳动合同的变更</a:t>
                </a:r>
                <a:endParaRPr lang="en-US" altLang="zh-CN" sz="2000" b="1">
                  <a:latin typeface="Microsoft YaHei" panose="020b0503020204020204" pitchFamily="34" charset="-122"/>
                  <a:ea typeface="Microsoft YaHei" panose="020b0503020204020204" pitchFamily="34" charset="-122"/>
                </a:endParaRPr>
              </a:p>
            </p:txBody>
          </p:sp>
          <p:sp>
            <p:nvSpPr>
              <p:cNvPr id="329"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劳动合同在</a:t>
                </a:r>
                <a:r>
                  <a:rPr lang="zh-CN" sz="1400" b="1">
                    <a:solidFill>
                      <a:schemeClr val="tx1">
                        <a:lumMod val="50000"/>
                        <a:lumOff val="50000"/>
                        <a:alpha val="100000"/>
                      </a:schemeClr>
                    </a:solidFill>
                    <a:latin typeface="微软雅黑"/>
                    <a:ea typeface="微软雅黑"/>
                  </a:rPr>
                  <a:t>双方协商一致</a:t>
                </a:r>
                <a:r>
                  <a:rPr lang="zh-CN" sz="1400">
                    <a:solidFill>
                      <a:schemeClr val="tx1">
                        <a:lumMod val="50000"/>
                        <a:lumOff val="50000"/>
                        <a:alpha val="100000"/>
                      </a:schemeClr>
                    </a:solidFill>
                    <a:latin typeface="微软雅黑"/>
                    <a:ea typeface="微软雅黑"/>
                  </a:rPr>
                  <a:t>的前提下可以变更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变更劳动合同应当遵循</a:t>
                </a:r>
                <a:r>
                  <a:rPr lang="zh-CN" sz="1400" b="1">
                    <a:solidFill>
                      <a:schemeClr val="tx1">
                        <a:lumMod val="50000"/>
                        <a:lumOff val="50000"/>
                        <a:alpha val="100000"/>
                      </a:schemeClr>
                    </a:solidFill>
                    <a:latin typeface="微软雅黑"/>
                    <a:ea typeface="微软雅黑"/>
                  </a:rPr>
                  <a:t>平等自愿</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协商一致</a:t>
                </a:r>
                <a:r>
                  <a:rPr lang="zh-CN" sz="1400">
                    <a:solidFill>
                      <a:schemeClr val="tx1">
                        <a:lumMod val="50000"/>
                        <a:lumOff val="50000"/>
                        <a:alpha val="100000"/>
                      </a:schemeClr>
                    </a:solidFill>
                    <a:latin typeface="微软雅黑"/>
                    <a:ea typeface="微软雅黑"/>
                  </a:rPr>
                  <a:t>的原则</a:t>
                </a:r>
                <a:endParaRPr/>
              </a:p>
            </p:txBody>
          </p:sp>
          <p:pic>
            <p:nvPicPr>
              <p:cNvPr id="330"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331" name=""/>
            <p:cNvGrpSpPr/>
            <p:nvPr/>
          </p:nvGrpSpPr>
          <p:grpSpPr>
            <a:xfrm>
              <a:off x="8147601" y="2074672"/>
              <a:ext cx="3384000" cy="4063380"/>
              <a:chOff x="646710" y="2074672"/>
              <a:chExt cx="3384000" cy="4063380"/>
            </a:xfrm>
          </p:grpSpPr>
          <p:sp>
            <p:nvSpPr>
              <p:cNvPr id="332"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3"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劳动合同的解除与终止</a:t>
                </a:r>
                <a:endParaRPr lang="en-US" altLang="zh-CN" sz="2000" b="1">
                  <a:latin typeface="Microsoft YaHei" panose="020b0503020204020204" pitchFamily="34" charset="-122"/>
                  <a:ea typeface="Microsoft YaHei" panose="020b0503020204020204" pitchFamily="34" charset="-122"/>
                </a:endParaRPr>
              </a:p>
            </p:txBody>
          </p:sp>
          <p:sp>
            <p:nvSpPr>
              <p:cNvPr id="334"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劳动合同可以在</a:t>
                </a:r>
                <a:r>
                  <a:rPr lang="zh-CN" sz="1400" b="1">
                    <a:solidFill>
                      <a:schemeClr val="tx1">
                        <a:lumMod val="50000"/>
                        <a:lumOff val="50000"/>
                        <a:alpha val="100000"/>
                      </a:schemeClr>
                    </a:solidFill>
                    <a:latin typeface="微软雅黑"/>
                    <a:ea typeface="微软雅黑"/>
                  </a:rPr>
                  <a:t>法定情形</a:t>
                </a:r>
                <a:r>
                  <a:rPr lang="zh-CN" sz="1400">
                    <a:solidFill>
                      <a:schemeClr val="tx1">
                        <a:lumMod val="50000"/>
                        <a:lumOff val="50000"/>
                        <a:alpha val="100000"/>
                      </a:schemeClr>
                    </a:solidFill>
                    <a:latin typeface="微软雅黑"/>
                    <a:ea typeface="微软雅黑"/>
                  </a:rPr>
                  <a:t>下解除或终止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解除和终止劳动合同应当遵循</a:t>
                </a:r>
                <a:r>
                  <a:rPr lang="zh-CN" sz="1400" b="1">
                    <a:solidFill>
                      <a:schemeClr val="tx1">
                        <a:lumMod val="50000"/>
                        <a:lumOff val="50000"/>
                        <a:alpha val="100000"/>
                      </a:schemeClr>
                    </a:solidFill>
                    <a:latin typeface="微软雅黑"/>
                    <a:ea typeface="微软雅黑"/>
                  </a:rPr>
                  <a:t>法定程序</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法律规定</a:t>
                </a:r>
                <a:endParaRPr/>
              </a:p>
            </p:txBody>
          </p:sp>
          <p:pic>
            <p:nvPicPr>
              <p:cNvPr id="335"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36" name="" descr="{&quot;isTemplate&quot;:true,&quot;type&quot;:3}"/>
        <p:cNvGrpSpPr/>
        <p:nvPr/>
      </p:nvGrpSpPr>
      <p:grpSpPr>
        <a:xfrm>
          <a:off x="0" y="0"/>
          <a:ext cx="0" cy="0"/>
        </a:xfrm>
      </p:grpSpPr>
      <p:pic>
        <p:nvPicPr>
          <p:cNvPr id="337"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338"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339" name="组合 4"/>
            <p:cNvGrpSpPr/>
            <p:nvPr/>
          </p:nvGrpSpPr>
          <p:grpSpPr>
            <a:xfrm>
              <a:off x="660396" y="1892786"/>
              <a:ext cx="5622867" cy="1446014"/>
              <a:chOff x="571500" y="1815543"/>
              <a:chExt cx="5622867" cy="1446014"/>
            </a:xfrm>
          </p:grpSpPr>
          <p:sp>
            <p:nvSpPr>
              <p:cNvPr id="34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劳动合同的签订</a:t>
                </a:r>
                <a:endParaRPr lang="en-US" b="1">
                  <a:solidFill>
                    <a:schemeClr val="accent1">
                      <a:alpha val="100000"/>
                    </a:schemeClr>
                  </a:solidFill>
                  <a:latin typeface="微软雅黑"/>
                  <a:ea typeface="微软雅黑"/>
                </a:endParaRPr>
              </a:p>
            </p:txBody>
          </p:sp>
          <p:sp>
            <p:nvSpPr>
              <p:cNvPr id="341"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劳动者与用人单位应当在</a:t>
                </a:r>
                <a:r>
                  <a:rPr lang="zh-CN" sz="1400" b="1">
                    <a:solidFill>
                      <a:schemeClr val="tx1">
                        <a:lumMod val="50000"/>
                        <a:lumOff val="50000"/>
                        <a:alpha val="100000"/>
                      </a:schemeClr>
                    </a:solidFill>
                    <a:latin typeface="微软雅黑"/>
                    <a:ea typeface="微软雅黑"/>
                  </a:rPr>
                  <a:t>平等自愿</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协商一致</a:t>
                </a:r>
                <a:r>
                  <a:rPr lang="zh-CN" sz="1400">
                    <a:solidFill>
                      <a:schemeClr val="tx1">
                        <a:lumMod val="50000"/>
                        <a:lumOff val="50000"/>
                        <a:alpha val="100000"/>
                      </a:schemeClr>
                    </a:solidFill>
                    <a:latin typeface="微软雅黑"/>
                    <a:ea typeface="微软雅黑"/>
                  </a:rPr>
                  <a:t>的基础上签订劳动合同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劳动合同应当以</a:t>
                </a:r>
                <a:r>
                  <a:rPr lang="zh-CN" sz="1400" b="1">
                    <a:solidFill>
                      <a:schemeClr val="tx1">
                        <a:lumMod val="50000"/>
                        <a:lumOff val="50000"/>
                        <a:alpha val="100000"/>
                      </a:schemeClr>
                    </a:solidFill>
                    <a:latin typeface="微软雅黑"/>
                    <a:ea typeface="微软雅黑"/>
                  </a:rPr>
                  <a:t>书面形式</a:t>
                </a:r>
                <a:r>
                  <a:rPr lang="zh-CN" sz="1400">
                    <a:solidFill>
                      <a:schemeClr val="tx1">
                        <a:lumMod val="50000"/>
                        <a:lumOff val="50000"/>
                        <a:alpha val="100000"/>
                      </a:schemeClr>
                    </a:solidFill>
                    <a:latin typeface="微软雅黑"/>
                    <a:ea typeface="微软雅黑"/>
                  </a:rPr>
                  <a:t>订立，并具备</a:t>
                </a:r>
                <a:r>
                  <a:rPr lang="zh-CN" sz="1400" b="1">
                    <a:solidFill>
                      <a:schemeClr val="tx1">
                        <a:lumMod val="50000"/>
                        <a:lumOff val="50000"/>
                        <a:alpha val="100000"/>
                      </a:schemeClr>
                    </a:solidFill>
                    <a:latin typeface="微软雅黑"/>
                    <a:ea typeface="微软雅黑"/>
                  </a:rPr>
                  <a:t>法律规定的条款</a:t>
                </a:r>
                <a:endParaRPr/>
              </a:p>
            </p:txBody>
          </p:sp>
          <p:sp>
            <p:nvSpPr>
              <p:cNvPr id="342"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43" name="组合 8"/>
            <p:cNvGrpSpPr/>
            <p:nvPr/>
          </p:nvGrpSpPr>
          <p:grpSpPr>
            <a:xfrm>
              <a:off x="660396" y="3478749"/>
              <a:ext cx="5622868" cy="1446014"/>
              <a:chOff x="571500" y="1815543"/>
              <a:chExt cx="5622868" cy="1446014"/>
            </a:xfrm>
          </p:grpSpPr>
          <p:sp>
            <p:nvSpPr>
              <p:cNvPr id="34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劳动合同的解除</a:t>
                </a:r>
                <a:endParaRPr lang="en-US" b="1">
                  <a:solidFill>
                    <a:schemeClr val="accent1">
                      <a:alpha val="100000"/>
                    </a:schemeClr>
                  </a:solidFill>
                  <a:latin typeface="微软雅黑"/>
                  <a:ea typeface="微软雅黑"/>
                </a:endParaRPr>
              </a:p>
            </p:txBody>
          </p:sp>
          <p:sp>
            <p:nvSpPr>
              <p:cNvPr id="345"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劳动合同可以在</a:t>
                </a:r>
                <a:r>
                  <a:rPr lang="zh-CN" sz="1400" b="1">
                    <a:solidFill>
                      <a:schemeClr val="tx1">
                        <a:lumMod val="50000"/>
                        <a:lumOff val="50000"/>
                        <a:alpha val="100000"/>
                      </a:schemeClr>
                    </a:solidFill>
                    <a:latin typeface="微软雅黑"/>
                    <a:ea typeface="微软雅黑"/>
                  </a:rPr>
                  <a:t>法定情形</a:t>
                </a:r>
                <a:r>
                  <a:rPr lang="zh-CN" sz="1400">
                    <a:solidFill>
                      <a:schemeClr val="tx1">
                        <a:lumMod val="50000"/>
                        <a:lumOff val="50000"/>
                        <a:alpha val="100000"/>
                      </a:schemeClr>
                    </a:solidFill>
                    <a:latin typeface="微软雅黑"/>
                    <a:ea typeface="微软雅黑"/>
                  </a:rPr>
                  <a:t>下解除，如劳动者辞职、用人单位解雇等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解除劳动合同时，用人单位应当</a:t>
                </a:r>
                <a:r>
                  <a:rPr lang="zh-CN" sz="1400" b="1">
                    <a:solidFill>
                      <a:schemeClr val="tx1">
                        <a:lumMod val="50000"/>
                        <a:lumOff val="50000"/>
                        <a:alpha val="100000"/>
                      </a:schemeClr>
                    </a:solidFill>
                    <a:latin typeface="微软雅黑"/>
                    <a:ea typeface="微软雅黑"/>
                  </a:rPr>
                  <a:t>支付经济补偿</a:t>
                </a:r>
                <a:endParaRPr/>
              </a:p>
            </p:txBody>
          </p:sp>
          <p:sp>
            <p:nvSpPr>
              <p:cNvPr id="346"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47" name="组合 12"/>
            <p:cNvGrpSpPr/>
            <p:nvPr/>
          </p:nvGrpSpPr>
          <p:grpSpPr>
            <a:xfrm>
              <a:off x="660396" y="5064711"/>
              <a:ext cx="5622867" cy="1446014"/>
              <a:chOff x="571500" y="1815543"/>
              <a:chExt cx="5622867" cy="1446014"/>
            </a:xfrm>
          </p:grpSpPr>
          <p:sp>
            <p:nvSpPr>
              <p:cNvPr id="34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劳动合同的终止</a:t>
                </a:r>
                <a:endParaRPr lang="en-US" b="1">
                  <a:solidFill>
                    <a:schemeClr val="accent1">
                      <a:alpha val="100000"/>
                    </a:schemeClr>
                  </a:solidFill>
                  <a:latin typeface="微软雅黑"/>
                  <a:ea typeface="微软雅黑"/>
                </a:endParaRPr>
              </a:p>
            </p:txBody>
          </p:sp>
          <p:sp>
            <p:nvSpPr>
              <p:cNvPr id="349"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劳动合同在</a:t>
                </a:r>
                <a:r>
                  <a:rPr lang="zh-CN" sz="1400" b="1">
                    <a:solidFill>
                      <a:schemeClr val="tx1">
                        <a:lumMod val="50000"/>
                        <a:lumOff val="50000"/>
                        <a:alpha val="100000"/>
                      </a:schemeClr>
                    </a:solidFill>
                    <a:latin typeface="微软雅黑"/>
                    <a:ea typeface="微软雅黑"/>
                  </a:rPr>
                  <a:t>法定情形</a:t>
                </a:r>
                <a:r>
                  <a:rPr lang="zh-CN" sz="1400">
                    <a:solidFill>
                      <a:schemeClr val="tx1">
                        <a:lumMod val="50000"/>
                        <a:lumOff val="50000"/>
                        <a:alpha val="100000"/>
                      </a:schemeClr>
                    </a:solidFill>
                    <a:latin typeface="微软雅黑"/>
                    <a:ea typeface="微软雅黑"/>
                  </a:rPr>
                  <a:t>下终止，如合同期满、劳动者退休等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劳动合同终止后，用人单位应当</a:t>
                </a:r>
                <a:r>
                  <a:rPr lang="zh-CN" sz="1400" b="1">
                    <a:solidFill>
                      <a:schemeClr val="tx1">
                        <a:lumMod val="50000"/>
                        <a:lumOff val="50000"/>
                        <a:alpha val="100000"/>
                      </a:schemeClr>
                    </a:solidFill>
                    <a:latin typeface="微软雅黑"/>
                    <a:ea typeface="微软雅黑"/>
                  </a:rPr>
                  <a:t>办理相关手续</a:t>
                </a:r>
                <a:endParaRPr/>
              </a:p>
            </p:txBody>
          </p:sp>
          <p:sp>
            <p:nvSpPr>
              <p:cNvPr id="350"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35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劳动合同的签订与解除</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2" name="" descr="{&quot;isTemplate&quot;:true,&quot;type&quot;:3}"/>
        <p:cNvGrpSpPr/>
        <p:nvPr/>
      </p:nvGrpSpPr>
      <p:grpSpPr>
        <a:xfrm>
          <a:off x="0" y="0"/>
          <a:ext cx="0" cy="0"/>
        </a:xfrm>
      </p:grpSpPr>
      <p:sp>
        <p:nvSpPr>
          <p:cNvPr id="35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集体协商与集体合同</a:t>
            </a:r>
            <a:endParaRPr lang="en-US" altLang="zh-CN" sz="2800" b="1">
              <a:latin typeface="+mj-ea"/>
              <a:ea typeface="+mj-ea"/>
            </a:endParaRPr>
          </a:p>
        </p:txBody>
      </p:sp>
      <p:grpSp>
        <p:nvGrpSpPr>
          <p:cNvPr id="35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55" name=""/>
            <p:cNvGrpSpPr/>
            <p:nvPr/>
          </p:nvGrpSpPr>
          <p:grpSpPr>
            <a:xfrm>
              <a:off x="660399" y="2074672"/>
              <a:ext cx="5100082" cy="4536540"/>
              <a:chOff x="660399" y="2074672"/>
              <a:chExt cx="5100082" cy="4536540"/>
            </a:xfrm>
          </p:grpSpPr>
          <p:sp>
            <p:nvSpPr>
              <p:cNvPr id="35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5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集体协商</a:t>
                </a:r>
                <a:endParaRPr lang="en-US" altLang="zh-CN" sz="2000" b="1">
                  <a:latin typeface="Microsoft YaHei" panose="020b0503020204020204" pitchFamily="34" charset="-122"/>
                  <a:ea typeface="Microsoft YaHei" panose="020b0503020204020204" pitchFamily="34" charset="-122"/>
                </a:endParaRPr>
              </a:p>
            </p:txBody>
          </p:sp>
          <p:sp>
            <p:nvSpPr>
              <p:cNvPr id="35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集体协商是劳动者代表与用人单位代表就劳动关系有关事项进行</a:t>
                </a:r>
                <a:r>
                  <a:rPr lang="zh-CN" sz="1400" b="1">
                    <a:solidFill>
                      <a:schemeClr val="tx1">
                        <a:lumMod val="50000"/>
                        <a:lumOff val="50000"/>
                        <a:alpha val="100000"/>
                      </a:schemeClr>
                    </a:solidFill>
                    <a:latin typeface="微软雅黑"/>
                    <a:ea typeface="微软雅黑"/>
                  </a:rPr>
                  <a:t>平等协商</a:t>
                </a:r>
                <a:r>
                  <a:rPr lang="zh-CN" sz="1400">
                    <a:solidFill>
                      <a:schemeClr val="tx1">
                        <a:lumMod val="50000"/>
                        <a:lumOff val="50000"/>
                        <a:alpha val="100000"/>
                      </a:schemeClr>
                    </a:solidFill>
                    <a:latin typeface="微软雅黑"/>
                    <a:ea typeface="微软雅黑"/>
                  </a:rPr>
                  <a:t>的过程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集体协商的内容包括</a:t>
                </a:r>
                <a:r>
                  <a:rPr lang="zh-CN" sz="1400" b="1">
                    <a:solidFill>
                      <a:schemeClr val="tx1">
                        <a:lumMod val="50000"/>
                        <a:lumOff val="50000"/>
                        <a:alpha val="100000"/>
                      </a:schemeClr>
                    </a:solidFill>
                    <a:latin typeface="微软雅黑"/>
                    <a:ea typeface="微软雅黑"/>
                  </a:rPr>
                  <a:t>劳动条件</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工资福利</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劳动保护</a:t>
                </a:r>
                <a:r>
                  <a:rPr lang="zh-CN" sz="1400">
                    <a:solidFill>
                      <a:schemeClr val="tx1">
                        <a:lumMod val="50000"/>
                        <a:lumOff val="50000"/>
                        <a:alpha val="100000"/>
                      </a:schemeClr>
                    </a:solidFill>
                    <a:latin typeface="微软雅黑"/>
                    <a:ea typeface="微软雅黑"/>
                  </a:rPr>
                  <a:t>等</a:t>
                </a:r>
                <a:endParaRPr/>
              </a:p>
            </p:txBody>
          </p:sp>
          <p:pic>
            <p:nvPicPr>
              <p:cNvPr id="35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60" name=""/>
            <p:cNvGrpSpPr/>
            <p:nvPr/>
          </p:nvGrpSpPr>
          <p:grpSpPr>
            <a:xfrm>
              <a:off x="6431519" y="2074672"/>
              <a:ext cx="5100082" cy="4536540"/>
              <a:chOff x="660399" y="2074672"/>
              <a:chExt cx="5100082" cy="4536540"/>
            </a:xfrm>
          </p:grpSpPr>
          <p:sp>
            <p:nvSpPr>
              <p:cNvPr id="36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6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集体合同</a:t>
                </a:r>
                <a:endParaRPr lang="en-US" altLang="zh-CN" sz="2000" b="1">
                  <a:latin typeface="Microsoft YaHei" panose="020b0503020204020204" pitchFamily="34" charset="-122"/>
                  <a:ea typeface="Microsoft YaHei" panose="020b0503020204020204" pitchFamily="34" charset="-122"/>
                </a:endParaRPr>
              </a:p>
            </p:txBody>
          </p:sp>
          <p:sp>
            <p:nvSpPr>
              <p:cNvPr id="36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集体合同是劳动者代表与用人单位代表</a:t>
                </a:r>
                <a:r>
                  <a:rPr lang="zh-CN" sz="1400" b="1">
                    <a:solidFill>
                      <a:schemeClr val="tx1">
                        <a:lumMod val="50000"/>
                        <a:lumOff val="50000"/>
                        <a:alpha val="100000"/>
                      </a:schemeClr>
                    </a:solidFill>
                    <a:latin typeface="微软雅黑"/>
                    <a:ea typeface="微软雅黑"/>
                  </a:rPr>
                  <a:t>协商一致</a:t>
                </a:r>
                <a:r>
                  <a:rPr lang="zh-CN" sz="1400">
                    <a:solidFill>
                      <a:schemeClr val="tx1">
                        <a:lumMod val="50000"/>
                        <a:lumOff val="50000"/>
                        <a:alpha val="100000"/>
                      </a:schemeClr>
                    </a:solidFill>
                    <a:latin typeface="微软雅黑"/>
                    <a:ea typeface="微软雅黑"/>
                  </a:rPr>
                  <a:t>达成的关于劳动关系的</a:t>
                </a:r>
                <a:r>
                  <a:rPr lang="zh-CN" sz="1400" b="1">
                    <a:solidFill>
                      <a:schemeClr val="tx1">
                        <a:lumMod val="50000"/>
                        <a:lumOff val="50000"/>
                        <a:alpha val="100000"/>
                      </a:schemeClr>
                    </a:solidFill>
                    <a:latin typeface="微软雅黑"/>
                    <a:ea typeface="微软雅黑"/>
                  </a:rPr>
                  <a:t>书面协议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集体合同对全体劳动者具有</a:t>
                </a:r>
                <a:r>
                  <a:rPr lang="zh-CN" sz="1400" b="1">
                    <a:solidFill>
                      <a:schemeClr val="tx1">
                        <a:lumMod val="50000"/>
                        <a:lumOff val="50000"/>
                        <a:alpha val="100000"/>
                      </a:schemeClr>
                    </a:solidFill>
                    <a:latin typeface="微软雅黑"/>
                    <a:ea typeface="微软雅黑"/>
                  </a:rPr>
                  <a:t>法律约束力</a:t>
                </a:r>
                <a:r>
                  <a:rPr lang="zh-CN" sz="1400">
                    <a:solidFill>
                      <a:schemeClr val="tx1">
                        <a:lumMod val="50000"/>
                        <a:lumOff val="50000"/>
                        <a:alpha val="100000"/>
                      </a:schemeClr>
                    </a:solidFill>
                    <a:latin typeface="微软雅黑"/>
                    <a:ea typeface="微软雅黑"/>
                  </a:rPr>
                  <a:t>，用人单位应当履行集体合同的约定</a:t>
                </a:r>
                <a:endParaRPr/>
              </a:p>
            </p:txBody>
          </p:sp>
          <p:pic>
            <p:nvPicPr>
              <p:cNvPr id="36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劳动标准与劳动条件</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pic>
        <p:nvPicPr>
          <p:cNvPr id="1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4" name="Group 598"/>
            <p:cNvGrpSpPr/>
            <p:nvPr/>
          </p:nvGrpSpPr>
          <p:grpSpPr>
            <a:xfrm>
              <a:off x="763829" y="1414808"/>
              <a:ext cx="6972294" cy="2337649"/>
              <a:chOff x="763829" y="1414808"/>
              <a:chExt cx="6972294" cy="2337649"/>
            </a:xfrm>
          </p:grpSpPr>
          <p:sp>
            <p:nvSpPr>
              <p:cNvPr id="1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劳动标准的制定</a:t>
                </a:r>
                <a:endParaRPr/>
              </a:p>
            </p:txBody>
          </p:sp>
          <p:sp>
            <p:nvSpPr>
              <p:cNvPr id="1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劳动标准是衡量劳动者劳动条件和工作待遇的</a:t>
                </a:r>
                <a:r>
                  <a:rPr lang="zh-CN" sz="1400" b="1">
                    <a:solidFill>
                      <a:schemeClr val="tx1">
                        <a:alpha val="100000"/>
                      </a:schemeClr>
                    </a:solidFill>
                    <a:latin typeface="Microsoft Yahei"/>
                    <a:ea typeface="Microsoft Yahei"/>
                  </a:rPr>
                  <a:t>法定标准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劳动标准的制定应当遵循</a:t>
                </a:r>
                <a:r>
                  <a:rPr lang="zh-CN" sz="1400" b="1">
                    <a:solidFill>
                      <a:schemeClr val="tx1">
                        <a:alpha val="100000"/>
                      </a:schemeClr>
                    </a:solidFill>
                    <a:latin typeface="Microsoft Yahei"/>
                    <a:ea typeface="Microsoft Yahei"/>
                  </a:rPr>
                  <a:t>法定程序</a:t>
                </a:r>
                <a:r>
                  <a:rPr lang="zh-CN" sz="1400">
                    <a:solidFill>
                      <a:schemeClr val="tx1">
                        <a:alpha val="100000"/>
                      </a:schemeClr>
                    </a:solidFill>
                    <a:latin typeface="Microsoft Yahei"/>
                    <a:ea typeface="Microsoft Yahei"/>
                  </a:rPr>
                  <a:t>，并充分考虑</a:t>
                </a:r>
                <a:r>
                  <a:rPr lang="zh-CN" sz="1400" b="1">
                    <a:solidFill>
                      <a:schemeClr val="tx1">
                        <a:alpha val="100000"/>
                      </a:schemeClr>
                    </a:solidFill>
                    <a:latin typeface="Microsoft Yahei"/>
                    <a:ea typeface="Microsoft Yahei"/>
                  </a:rPr>
                  <a:t>劳动者权益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社会公共利益</a:t>
                </a:r>
                <a:endParaRPr/>
              </a:p>
            </p:txBody>
          </p:sp>
          <p:sp>
            <p:nvSpPr>
              <p:cNvPr id="1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 name="Group 591"/>
            <p:cNvGrpSpPr/>
            <p:nvPr/>
          </p:nvGrpSpPr>
          <p:grpSpPr>
            <a:xfrm>
              <a:off x="689593" y="3949139"/>
              <a:ext cx="7078256" cy="2128975"/>
              <a:chOff x="689593" y="3949139"/>
              <a:chExt cx="7078256" cy="2128975"/>
            </a:xfrm>
          </p:grpSpPr>
          <p:sp>
            <p:nvSpPr>
              <p:cNvPr id="2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劳动标准的实施</a:t>
                </a:r>
                <a:endParaRPr/>
              </a:p>
            </p:txBody>
          </p:sp>
          <p:sp>
            <p:nvSpPr>
              <p:cNvPr id="2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用人单位应当确保劳动者的劳动条件符合</a:t>
                </a:r>
                <a:r>
                  <a:rPr lang="zh-CN" sz="1400" b="1">
                    <a:solidFill>
                      <a:schemeClr val="tx1">
                        <a:alpha val="100000"/>
                      </a:schemeClr>
                    </a:solidFill>
                    <a:latin typeface="Microsoft Yahei"/>
                    <a:ea typeface="Microsoft Yahei"/>
                  </a:rPr>
                  <a:t>劳动标准</a:t>
                </a:r>
                <a:r>
                  <a:rPr lang="zh-CN" sz="1400">
                    <a:solidFill>
                      <a:schemeClr val="tx1">
                        <a:alpha val="100000"/>
                      </a:schemeClr>
                    </a:solidFill>
                    <a:latin typeface="Microsoft Yahei"/>
                    <a:ea typeface="Microsoft Yahei"/>
                  </a:rPr>
                  <a:t>的要求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劳动行政部门负责</a:t>
                </a:r>
                <a:r>
                  <a:rPr lang="zh-CN" sz="1400" b="1">
                    <a:solidFill>
                      <a:schemeClr val="tx1">
                        <a:alpha val="100000"/>
                      </a:schemeClr>
                    </a:solidFill>
                    <a:latin typeface="Microsoft Yahei"/>
                    <a:ea typeface="Microsoft Yahei"/>
                  </a:rPr>
                  <a:t>监督劳动标准的实施</a:t>
                </a:r>
                <a:r>
                  <a:rPr lang="zh-CN" sz="1400">
                    <a:solidFill>
                      <a:schemeClr val="tx1">
                        <a:alpha val="100000"/>
                      </a:schemeClr>
                    </a:solidFill>
                    <a:latin typeface="Microsoft Yahei"/>
                    <a:ea typeface="Microsoft Yahei"/>
                  </a:rPr>
                  <a:t>，维护劳动者的合法权益</a:t>
                </a:r>
                <a:endParaRPr/>
              </a:p>
            </p:txBody>
          </p:sp>
          <p:sp>
            <p:nvSpPr>
              <p:cNvPr id="2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劳动标准的制定与实施</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descr="{&quot;isTemplate&quot;:true,&quot;type&quot;:3}"/>
        <p:cNvGrpSpPr/>
        <p:nvPr/>
      </p:nvGrpSpPr>
      <p:grpSpPr>
        <a:xfrm>
          <a:off x="0" y="0"/>
          <a:ext cx="0" cy="0"/>
        </a:xfrm>
      </p:grpSpPr>
      <p:sp>
        <p:nvSpPr>
          <p:cNvPr id="3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劳动条件的改善与保障</a:t>
            </a:r>
            <a:endParaRPr lang="en-US" altLang="zh-CN" sz="2800" b="1">
              <a:latin typeface="+mj-ea"/>
              <a:ea typeface="+mj-ea"/>
            </a:endParaRPr>
          </a:p>
        </p:txBody>
      </p:sp>
      <p:grpSp>
        <p:nvGrpSpPr>
          <p:cNvPr id="3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2" name=""/>
            <p:cNvGrpSpPr/>
            <p:nvPr/>
          </p:nvGrpSpPr>
          <p:grpSpPr>
            <a:xfrm>
              <a:off x="660399" y="2074672"/>
              <a:ext cx="5100082" cy="4536540"/>
              <a:chOff x="660399" y="2074672"/>
              <a:chExt cx="5100082" cy="4536540"/>
            </a:xfrm>
          </p:grpSpPr>
          <p:sp>
            <p:nvSpPr>
              <p:cNvPr id="3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劳动条件的改善</a:t>
                </a:r>
                <a:endParaRPr lang="en-US" altLang="zh-CN" sz="2000" b="1">
                  <a:latin typeface="Microsoft YaHei" panose="020b0503020204020204" pitchFamily="34" charset="-122"/>
                  <a:ea typeface="Microsoft YaHei" panose="020b0503020204020204" pitchFamily="34" charset="-122"/>
                </a:endParaRPr>
              </a:p>
            </p:txBody>
          </p:sp>
          <p:sp>
            <p:nvSpPr>
              <p:cNvPr id="3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用人单位应当不断改善劳动者的</a:t>
                </a:r>
                <a:r>
                  <a:rPr lang="zh-CN" sz="1400" b="1">
                    <a:solidFill>
                      <a:schemeClr val="tx1">
                        <a:lumMod val="50000"/>
                        <a:lumOff val="50000"/>
                        <a:alpha val="100000"/>
                      </a:schemeClr>
                    </a:solidFill>
                    <a:latin typeface="微软雅黑"/>
                    <a:ea typeface="微软雅黑"/>
                  </a:rPr>
                  <a:t>工作环境</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工作条件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劳动条件的改善应当遵循</a:t>
                </a:r>
                <a:r>
                  <a:rPr lang="zh-CN" sz="1400" b="1">
                    <a:solidFill>
                      <a:schemeClr val="tx1">
                        <a:lumMod val="50000"/>
                        <a:lumOff val="50000"/>
                        <a:alpha val="100000"/>
                      </a:schemeClr>
                    </a:solidFill>
                    <a:latin typeface="微软雅黑"/>
                    <a:ea typeface="微软雅黑"/>
                  </a:rPr>
                  <a:t>安全生产</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环境保护</a:t>
                </a:r>
                <a:r>
                  <a:rPr lang="zh-CN" sz="1400">
                    <a:solidFill>
                      <a:schemeClr val="tx1">
                        <a:lumMod val="50000"/>
                        <a:lumOff val="50000"/>
                        <a:alpha val="100000"/>
                      </a:schemeClr>
                    </a:solidFill>
                    <a:latin typeface="微软雅黑"/>
                    <a:ea typeface="微软雅黑"/>
                  </a:rPr>
                  <a:t>等法律法规的要求</a:t>
                </a:r>
                <a:endParaRPr/>
              </a:p>
            </p:txBody>
          </p:sp>
          <p:pic>
            <p:nvPicPr>
              <p:cNvPr id="3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7" name=""/>
            <p:cNvGrpSpPr/>
            <p:nvPr/>
          </p:nvGrpSpPr>
          <p:grpSpPr>
            <a:xfrm>
              <a:off x="6431519" y="2074672"/>
              <a:ext cx="5100082" cy="4536540"/>
              <a:chOff x="660399" y="2074672"/>
              <a:chExt cx="5100082" cy="4536540"/>
            </a:xfrm>
          </p:grpSpPr>
          <p:sp>
            <p:nvSpPr>
              <p:cNvPr id="3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劳动条件的保障</a:t>
                </a:r>
                <a:endParaRPr lang="en-US" altLang="zh-CN" sz="2000" b="1">
                  <a:latin typeface="Microsoft YaHei" panose="020b0503020204020204" pitchFamily="34" charset="-122"/>
                  <a:ea typeface="Microsoft YaHei" panose="020b0503020204020204" pitchFamily="34" charset="-122"/>
                </a:endParaRPr>
              </a:p>
            </p:txBody>
          </p:sp>
          <p:sp>
            <p:nvSpPr>
              <p:cNvPr id="4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用人单位应当为劳动者提供</a:t>
                </a:r>
                <a:r>
                  <a:rPr lang="zh-CN" sz="1400" b="1">
                    <a:solidFill>
                      <a:schemeClr val="tx1">
                        <a:lumMod val="50000"/>
                        <a:lumOff val="50000"/>
                        <a:alpha val="100000"/>
                      </a:schemeClr>
                    </a:solidFill>
                    <a:latin typeface="微软雅黑"/>
                    <a:ea typeface="微软雅黑"/>
                  </a:rPr>
                  <a:t>必要的劳动保护</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福利待遇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劳动行政部门负责</a:t>
                </a:r>
                <a:r>
                  <a:rPr lang="zh-CN" sz="1400" b="1">
                    <a:solidFill>
                      <a:schemeClr val="tx1">
                        <a:lumMod val="50000"/>
                        <a:lumOff val="50000"/>
                        <a:alpha val="100000"/>
                      </a:schemeClr>
                    </a:solidFill>
                    <a:latin typeface="微软雅黑"/>
                    <a:ea typeface="微软雅黑"/>
                  </a:rPr>
                  <a:t>监督劳动条件的保障</a:t>
                </a:r>
                <a:r>
                  <a:rPr lang="zh-CN" sz="1400">
                    <a:solidFill>
                      <a:schemeClr val="tx1">
                        <a:lumMod val="50000"/>
                        <a:lumOff val="50000"/>
                        <a:alpha val="100000"/>
                      </a:schemeClr>
                    </a:solidFill>
                    <a:latin typeface="微软雅黑"/>
                    <a:ea typeface="微软雅黑"/>
                  </a:rPr>
                  <a:t>，确保劳动者的合法权益得到落实</a:t>
                </a:r>
                <a:endParaRPr/>
              </a:p>
            </p:txBody>
          </p:sp>
          <p:pic>
            <p:nvPicPr>
              <p:cNvPr id="4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2" name="" descr="{&quot;isTemplate&quot;:true,&quot;type&quot;:3}"/>
        <p:cNvGrpSpPr/>
        <p:nvPr/>
      </p:nvGrpSpPr>
      <p:grpSpPr>
        <a:xfrm>
          <a:off x="0" y="0"/>
          <a:ext cx="0" cy="0"/>
        </a:xfrm>
      </p:grpSpPr>
      <p:pic>
        <p:nvPicPr>
          <p:cNvPr id="4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4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45" name="Group 598"/>
            <p:cNvGrpSpPr/>
            <p:nvPr/>
          </p:nvGrpSpPr>
          <p:grpSpPr>
            <a:xfrm>
              <a:off x="763829" y="1414808"/>
              <a:ext cx="6972294" cy="2337649"/>
              <a:chOff x="763829" y="1414808"/>
              <a:chExt cx="6972294" cy="2337649"/>
            </a:xfrm>
          </p:grpSpPr>
          <p:sp>
            <p:nvSpPr>
              <p:cNvPr id="4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劳动者权益的保护</a:t>
                </a:r>
                <a:endParaRPr/>
              </a:p>
            </p:txBody>
          </p:sp>
          <p:sp>
            <p:nvSpPr>
              <p:cNvPr id="4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劳动者享有</a:t>
                </a:r>
                <a:r>
                  <a:rPr lang="zh-CN" sz="1400" b="1">
                    <a:solidFill>
                      <a:schemeClr val="tx1">
                        <a:alpha val="100000"/>
                      </a:schemeClr>
                    </a:solidFill>
                    <a:latin typeface="Microsoft Yahei"/>
                    <a:ea typeface="Microsoft Yahei"/>
                  </a:rPr>
                  <a:t>劳动权</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休息权</a:t>
                </a:r>
                <a:r>
                  <a:rPr lang="zh-CN" sz="1400">
                    <a:solidFill>
                      <a:schemeClr val="tx1">
                        <a:alpha val="100000"/>
                      </a:schemeClr>
                    </a:solidFill>
                    <a:latin typeface="Microsoft Yahei"/>
                    <a:ea typeface="Microsoft Yahei"/>
                  </a:rPr>
                  <a:t>、</a:t>
                </a:r>
                <a:r>
                  <a:rPr lang="zh-CN" sz="1400" b="1">
                    <a:solidFill>
                      <a:schemeClr val="tx1">
                        <a:alpha val="100000"/>
                      </a:schemeClr>
                    </a:solidFill>
                    <a:latin typeface="Microsoft Yahei"/>
                    <a:ea typeface="Microsoft Yahei"/>
                  </a:rPr>
                  <a:t>社会保障权</a:t>
                </a:r>
                <a:r>
                  <a:rPr lang="zh-CN" sz="1400">
                    <a:solidFill>
                      <a:schemeClr val="tx1">
                        <a:alpha val="100000"/>
                      </a:schemeClr>
                    </a:solidFill>
                    <a:latin typeface="Microsoft Yahei"/>
                    <a:ea typeface="Microsoft Yahei"/>
                  </a:rPr>
                  <a:t>等基本权益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用人单位应当尊重和保护劳动者的合法权益，不得侵犯劳动者的</a:t>
                </a:r>
                <a:r>
                  <a:rPr lang="zh-CN" sz="1400" b="1">
                    <a:solidFill>
                      <a:schemeClr val="tx1">
                        <a:alpha val="100000"/>
                      </a:schemeClr>
                    </a:solidFill>
                    <a:latin typeface="Microsoft Yahei"/>
                    <a:ea typeface="Microsoft Yahei"/>
                  </a:rPr>
                  <a:t>人身权益</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财产权益</a:t>
                </a:r>
                <a:endParaRPr/>
              </a:p>
            </p:txBody>
          </p:sp>
          <p:sp>
            <p:nvSpPr>
              <p:cNvPr id="4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52" name="Group 591"/>
            <p:cNvGrpSpPr/>
            <p:nvPr/>
          </p:nvGrpSpPr>
          <p:grpSpPr>
            <a:xfrm>
              <a:off x="689593" y="3949139"/>
              <a:ext cx="7078256" cy="2128975"/>
              <a:chOff x="689593" y="3949139"/>
              <a:chExt cx="7078256" cy="2128975"/>
            </a:xfrm>
          </p:grpSpPr>
          <p:sp>
            <p:nvSpPr>
              <p:cNvPr id="5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劳动者权益的救济</a:t>
                </a:r>
                <a:endParaRPr/>
              </a:p>
            </p:txBody>
          </p:sp>
          <p:sp>
            <p:nvSpPr>
              <p:cNvPr id="5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劳动者在受到用人单位侵害时，有权要求</a:t>
                </a:r>
                <a:r>
                  <a:rPr lang="zh-CN" sz="1400" b="1">
                    <a:solidFill>
                      <a:schemeClr val="tx1">
                        <a:alpha val="100000"/>
                      </a:schemeClr>
                    </a:solidFill>
                    <a:latin typeface="Microsoft Yahei"/>
                    <a:ea typeface="Microsoft Yahei"/>
                  </a:rPr>
                  <a:t>赔偿</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救济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劳动行政部门和劳动仲裁机构负责处理劳动者的</a:t>
                </a:r>
                <a:r>
                  <a:rPr lang="zh-CN" sz="1400" b="1">
                    <a:solidFill>
                      <a:schemeClr val="tx1">
                        <a:alpha val="100000"/>
                      </a:schemeClr>
                    </a:solidFill>
                    <a:latin typeface="Microsoft Yahei"/>
                    <a:ea typeface="Microsoft Yahei"/>
                  </a:rPr>
                  <a:t>投诉</a:t>
                </a:r>
                <a:r>
                  <a:rPr lang="zh-CN" sz="1400">
                    <a:solidFill>
                      <a:schemeClr val="tx1">
                        <a:alpha val="100000"/>
                      </a:schemeClr>
                    </a:solidFill>
                    <a:latin typeface="Microsoft Yahei"/>
                    <a:ea typeface="Microsoft Yahei"/>
                  </a:rPr>
                  <a:t>和</a:t>
                </a:r>
                <a:r>
                  <a:rPr lang="zh-CN" sz="1400" b="1">
                    <a:solidFill>
                      <a:schemeClr val="tx1">
                        <a:alpha val="100000"/>
                      </a:schemeClr>
                    </a:solidFill>
                    <a:latin typeface="Microsoft Yahei"/>
                    <a:ea typeface="Microsoft Yahei"/>
                  </a:rPr>
                  <a:t>申诉</a:t>
                </a:r>
                <a:r>
                  <a:rPr lang="zh-CN" sz="1400">
                    <a:solidFill>
                      <a:schemeClr val="tx1">
                        <a:alpha val="100000"/>
                      </a:schemeClr>
                    </a:solidFill>
                    <a:latin typeface="Microsoft Yahei"/>
                    <a:ea typeface="Microsoft Yahei"/>
                  </a:rPr>
                  <a:t>，维护劳动者的合法权益</a:t>
                </a:r>
                <a:endParaRPr/>
              </a:p>
            </p:txBody>
          </p:sp>
          <p:sp>
            <p:nvSpPr>
              <p:cNvPr id="5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劳动者权益的保护与救济</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0" name="" descr="{&quot;isTemplate&quot;:true,&quot;type&quot;:2}"/>
        <p:cNvGrpSpPr/>
        <p:nvPr/>
      </p:nvGrpSpPr>
      <p:grpSpPr>
        <a:xfrm>
          <a:off x="0" y="0"/>
          <a:ext cx="0" cy="0"/>
        </a:xfrm>
      </p:grpSpPr>
      <p:sp>
        <p:nvSpPr>
          <p:cNvPr id="61"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员工培训与职业发展</a:t>
            </a:r>
            <a:endParaRPr/>
          </a:p>
        </p:txBody>
      </p:sp>
      <p:sp>
        <p:nvSpPr>
          <p:cNvPr id="62"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04</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63"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4" name="" descr="{&quot;isTemplate&quot;:true,&quot;type&quot;:3}"/>
        <p:cNvGrpSpPr/>
        <p:nvPr/>
      </p:nvGrpSpPr>
      <p:grpSpPr>
        <a:xfrm>
          <a:off x="0" y="0"/>
          <a:ext cx="0" cy="0"/>
        </a:xfrm>
      </p:grpSpPr>
      <p:sp>
        <p:nvSpPr>
          <p:cNvPr id="6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员工培训的目的与方法</a:t>
            </a:r>
            <a:endParaRPr lang="en-US" altLang="zh-CN" sz="2800" b="1">
              <a:latin typeface="+mj-ea"/>
              <a:ea typeface="+mj-ea"/>
            </a:endParaRPr>
          </a:p>
        </p:txBody>
      </p:sp>
      <p:grpSp>
        <p:nvGrpSpPr>
          <p:cNvPr id="6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67" name=""/>
            <p:cNvGrpSpPr/>
            <p:nvPr/>
          </p:nvGrpSpPr>
          <p:grpSpPr>
            <a:xfrm>
              <a:off x="660399" y="2074672"/>
              <a:ext cx="5100082" cy="4536540"/>
              <a:chOff x="660399" y="2074672"/>
              <a:chExt cx="5100082" cy="4536540"/>
            </a:xfrm>
          </p:grpSpPr>
          <p:sp>
            <p:nvSpPr>
              <p:cNvPr id="6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6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员工培训的目的</a:t>
                </a:r>
                <a:endParaRPr lang="en-US" altLang="zh-CN" sz="2000" b="1">
                  <a:latin typeface="Microsoft YaHei" panose="020b0503020204020204" pitchFamily="34" charset="-122"/>
                  <a:ea typeface="Microsoft YaHei" panose="020b0503020204020204" pitchFamily="34" charset="-122"/>
                </a:endParaRPr>
              </a:p>
            </p:txBody>
          </p:sp>
          <p:sp>
            <p:nvSpPr>
              <p:cNvPr id="7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提高员工的</a:t>
                </a:r>
                <a:r>
                  <a:rPr lang="zh-CN" sz="1400" b="1">
                    <a:solidFill>
                      <a:schemeClr val="tx1">
                        <a:lumMod val="50000"/>
                        <a:lumOff val="50000"/>
                        <a:alpha val="100000"/>
                      </a:schemeClr>
                    </a:solidFill>
                    <a:latin typeface="微软雅黑"/>
                    <a:ea typeface="微软雅黑"/>
                  </a:rPr>
                  <a:t>职业技能</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综合素质</a:t>
                </a:r>
                <a:r>
                  <a:rPr lang="zh-CN" sz="1400">
                    <a:solidFill>
                      <a:schemeClr val="tx1">
                        <a:lumMod val="50000"/>
                        <a:lumOff val="50000"/>
                        <a:alpha val="100000"/>
                      </a:schemeClr>
                    </a:solidFill>
                    <a:latin typeface="微软雅黑"/>
                    <a:ea typeface="微软雅黑"/>
                  </a:rPr>
                  <a:t>，提升企业的竞争力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培养员工的</a:t>
                </a:r>
                <a:r>
                  <a:rPr lang="zh-CN" sz="1400" b="1">
                    <a:solidFill>
                      <a:schemeClr val="tx1">
                        <a:lumMod val="50000"/>
                        <a:lumOff val="50000"/>
                        <a:alpha val="100000"/>
                      </a:schemeClr>
                    </a:solidFill>
                    <a:latin typeface="微软雅黑"/>
                    <a:ea typeface="微软雅黑"/>
                  </a:rPr>
                  <a:t>团队精神</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沟通能力</a:t>
                </a:r>
                <a:r>
                  <a:rPr lang="zh-CN" sz="1400">
                    <a:solidFill>
                      <a:schemeClr val="tx1">
                        <a:lumMod val="50000"/>
                        <a:lumOff val="50000"/>
                        <a:alpha val="100000"/>
                      </a:schemeClr>
                    </a:solidFill>
                    <a:latin typeface="微软雅黑"/>
                    <a:ea typeface="微软雅黑"/>
                  </a:rPr>
                  <a:t>，促进企业的和谐发展</a:t>
                </a:r>
                <a:endParaRPr/>
              </a:p>
            </p:txBody>
          </p:sp>
          <p:pic>
            <p:nvPicPr>
              <p:cNvPr id="7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72" name=""/>
            <p:cNvGrpSpPr/>
            <p:nvPr/>
          </p:nvGrpSpPr>
          <p:grpSpPr>
            <a:xfrm>
              <a:off x="6431519" y="2074672"/>
              <a:ext cx="5100082" cy="4536540"/>
              <a:chOff x="660399" y="2074672"/>
              <a:chExt cx="5100082" cy="4536540"/>
            </a:xfrm>
          </p:grpSpPr>
          <p:sp>
            <p:nvSpPr>
              <p:cNvPr id="7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7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员工培训的方法</a:t>
                </a:r>
                <a:endParaRPr lang="en-US" altLang="zh-CN" sz="2000" b="1">
                  <a:latin typeface="Microsoft YaHei" panose="020b0503020204020204" pitchFamily="34" charset="-122"/>
                  <a:ea typeface="Microsoft YaHei" panose="020b0503020204020204" pitchFamily="34" charset="-122"/>
                </a:endParaRPr>
              </a:p>
            </p:txBody>
          </p:sp>
          <p:sp>
            <p:nvSpPr>
              <p:cNvPr id="7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现场培训</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脱产培训</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在线培训</a:t>
                </a:r>
                <a:r>
                  <a:rPr lang="zh-CN" sz="1400">
                    <a:solidFill>
                      <a:schemeClr val="tx1">
                        <a:lumMod val="50000"/>
                        <a:lumOff val="50000"/>
                        <a:alpha val="100000"/>
                      </a:schemeClr>
                    </a:solidFill>
                    <a:latin typeface="微软雅黑"/>
                    <a:ea typeface="微软雅黑"/>
                  </a:rPr>
                  <a:t>等多种培训方式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结合员工的</a:t>
                </a:r>
                <a:r>
                  <a:rPr lang="zh-CN" sz="1400" b="1">
                    <a:solidFill>
                      <a:schemeClr val="tx1">
                        <a:lumMod val="50000"/>
                        <a:lumOff val="50000"/>
                        <a:alpha val="100000"/>
                      </a:schemeClr>
                    </a:solidFill>
                    <a:latin typeface="微软雅黑"/>
                    <a:ea typeface="微软雅黑"/>
                  </a:rPr>
                  <a:t>个人需求</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企业发展需求</a:t>
                </a:r>
                <a:r>
                  <a:rPr lang="zh-CN" sz="1400">
                    <a:solidFill>
                      <a:schemeClr val="tx1">
                        <a:lumMod val="50000"/>
                        <a:lumOff val="50000"/>
                        <a:alpha val="100000"/>
                      </a:schemeClr>
                    </a:solidFill>
                    <a:latin typeface="微软雅黑"/>
                    <a:ea typeface="微软雅黑"/>
                  </a:rPr>
                  <a:t>制定培训计划</a:t>
                </a:r>
                <a:endParaRPr/>
              </a:p>
            </p:txBody>
          </p:sp>
          <p:pic>
            <p:nvPicPr>
              <p:cNvPr id="7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https://d.book118.com/246125105133010051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Arial Black</vt:lpstr>
      <vt:lpstr>微软雅黑</vt:lpstr>
      <vt:lpstr>黑体</vt:lpstr>
      <vt:lpstr>Microsoft YaHei</vt:lpstr>
      <vt:lpstr>Microsoft YaHei Light</vt:lpstr>
      <vt:lpstr>Microsoft Yahei</vt:lpstr>
      <vt:lpstr>Office Theme</vt:lpstr>
      <vt:lpstr>《劳动关系管理》第二版高职高专教材</vt:lpstr>
      <vt:lpstr>劳动关系管理的基本概念与理论</vt:lpstr>
      <vt:lpstr>PowerPoint Presentation</vt:lpstr>
      <vt:lpstr>PowerPoint Presentation</vt:lpstr>
      <vt:lpstr>PowerPoint Presentation</vt:lpstr>
      <vt:lpstr>劳动合同制度与集体协商</vt:lpstr>
      <vt:lpstr>PowerPoint Presentation</vt:lpstr>
      <vt:lpstr>PowerPoint Presentation</vt:lpstr>
      <vt:lpstr>PowerPoint Presentation</vt:lpstr>
      <vt:lpstr>劳动标准与劳动条件</vt:lpstr>
      <vt:lpstr>PowerPoint Presentation</vt:lpstr>
      <vt:lpstr>PowerPoint Presentation</vt:lpstr>
      <vt:lpstr>PowerPoint Presentation</vt:lpstr>
      <vt:lpstr>员工培训与职业发展</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2024-09-17T09:37:25.095</cp:lastPrinted>
  <dcterms:created xsi:type="dcterms:W3CDTF">2024-09-17T01:37:25Z</dcterms:created>
  <dcterms:modified xsi:type="dcterms:W3CDTF">2024-09-17T01:37:27Z</dcterms:modified>
</cp:coreProperties>
</file>