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096BD-08CE-4F15-A198-9D41D56D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79F46-E033-44B7-897C-CC2D7461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07EAD-6E03-42D0-9FCC-D8841A5CC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C40D3-E219-4DFF-B822-B73C3EFC4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EBA47-0754-4CA4-93A3-EA09D715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552B5-DC9A-4D34-A59D-4FCBC76D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216644-7F8B-4E7E-BF51-EBE964CA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376E3-4D11-4248-BA15-1F29F6FB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2A0EB-8FDC-4CF5-A62E-82353133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CAFA9-5B9E-4298-A5FF-0A31CBA7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93B0D-39C8-48A8-86CF-A45FF4DB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200212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600088" y="2838099"/>
            <a:ext cx="7560944" cy="708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泰国豪悦护理业务分析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28938" y="2659776"/>
            <a:ext cx="3870325" cy="2594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5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司简介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豪悦护理业务概述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豪悦护理业务分析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豪悦护理业务经营状况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00608A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</a:t>
            </a:r>
            <a:r>
              <a:rPr sz="24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豪悦护理业务未来展望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1455495" y="1503113"/>
            <a:ext cx="2300604" cy="1965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36870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4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0000"/>
              </a:lnSpc>
              <a:spcBef>
                <a:spcPts val="2"/>
              </a:spcBef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公司简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54963" y="3878729"/>
            <a:ext cx="3974465" cy="2162810"/>
          </a:xfrm>
          <a:prstGeom prst="rect">
            <a:avLst/>
          </a:prstGeom>
          <a:solidFill>
            <a:srgbClr val="004868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228725" algn="l" rtl="0" eaLnBrk="0">
              <a:lnSpc>
                <a:spcPct val="86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公司创始人拥有多年的护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理行业经验，</a:t>
            </a:r>
            <a:endParaRPr lang="Microsoft YaHei" altLang="Microsoft YaHei" sz="1300"/>
          </a:p>
          <a:p>
            <a:pPr marL="228896" algn="l" rtl="0" eaLnBrk="0">
              <a:lnSpc>
                <a:spcPts val="2432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对市场趋势和客户需求有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深刻的理解，</a:t>
            </a:r>
            <a:endParaRPr lang="Microsoft YaHei" altLang="Microsoft YaHei" sz="1300"/>
          </a:p>
          <a:p>
            <a:pPr marL="228210" algn="l" rtl="0" eaLnBrk="0">
              <a:lnSpc>
                <a:spcPts val="2417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从而创立了这家公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" name="textbox 9"/>
          <p:cNvSpPr/>
          <p:nvPr/>
        </p:nvSpPr>
        <p:spPr>
          <a:xfrm>
            <a:off x="643221" y="1634347"/>
            <a:ext cx="276796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泰国豪悦护理是一家专注于提供高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质护理产品和服务的公司，成立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0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r>
              <a:rPr sz="1300" spc="-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年，总部位于泰国曼谷。</a:t>
            </a:r>
            <a:endParaRPr lang="Microsoft YaHei" altLang="Microsoft YaHei" sz="1300"/>
          </a:p>
        </p:txBody>
      </p:sp>
      <p:sp>
        <p:nvSpPr>
          <p:cNvPr id="10" name="textbox 10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1900927" y="1443017"/>
            <a:ext cx="9440841" cy="1219200"/>
            <a:chExt cx="9440841" cy="1219200"/>
          </a:xfrm>
        </p:grpSpPr>
        <p:sp>
          <p:nvSpPr>
            <p:cNvPr id="32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20"/>
                    <a:pt x="14547" y="1920"/>
                  </a:cubicBezTo>
                  <a:lnTo>
                    <a:pt x="14547" y="1920"/>
                  </a:lnTo>
                  <a:lnTo>
                    <a:pt x="715" y="1920"/>
                  </a:lnTo>
                  <a:lnTo>
                    <a:pt x="715" y="1920"/>
                  </a:lnTo>
                  <a:lnTo>
                    <a:pt x="715" y="1920"/>
                  </a:lnTo>
                  <a:cubicBezTo>
                    <a:pt x="538" y="1920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textbox 33"/>
            <p:cNvSpPr/>
            <p:nvPr/>
          </p:nvSpPr>
          <p:spPr>
            <a:xfrm>
              <a:off x="-12700" y="-12700"/>
              <a:ext cx="9466580" cy="12655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649400" indent="-19811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初期，公司主要专注于开发护理产品，通过不断创新和优化产品线，逐渐在市场上树立了良好的        </a:t>
              </a:r>
              <a:r>
                <a:rPr sz="1500" spc="-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口碑</a:t>
              </a: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900927" y="3201438"/>
            <a:ext cx="9440841" cy="1219200"/>
            <a:chExt cx="9440841" cy="1219200"/>
          </a:xfrm>
        </p:grpSpPr>
        <p:sp>
          <p:nvSpPr>
            <p:cNvPr id="34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20"/>
                    <a:pt x="14547" y="1920"/>
                  </a:cubicBezTo>
                  <a:lnTo>
                    <a:pt x="14547" y="1920"/>
                  </a:lnTo>
                  <a:lnTo>
                    <a:pt x="715" y="1920"/>
                  </a:lnTo>
                  <a:lnTo>
                    <a:pt x="715" y="1920"/>
                  </a:lnTo>
                  <a:lnTo>
                    <a:pt x="715" y="1920"/>
                  </a:lnTo>
                  <a:cubicBezTo>
                    <a:pt x="538" y="1920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textbox 35"/>
            <p:cNvSpPr/>
            <p:nvPr/>
          </p:nvSpPr>
          <p:spPr>
            <a:xfrm>
              <a:off x="-12700" y="-12700"/>
              <a:ext cx="9466580" cy="12649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570096" indent="9143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随着公司规模的扩大，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泰国豪悦护理开始涉足护理服务领域，通过提供专业的护理咨询和培训，进一步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提升了公司的品牌形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象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900927" y="4959858"/>
            <a:ext cx="9440841" cy="1219200"/>
            <a:chExt cx="9440841" cy="1219200"/>
          </a:xfrm>
        </p:grpSpPr>
        <p:sp>
          <p:nvSpPr>
            <p:cNvPr id="36" name="path"/>
            <p:cNvSpPr/>
            <p:nvPr/>
          </p:nvSpPr>
          <p:spPr>
            <a:xfrm>
              <a:off x="0" y="0"/>
              <a:ext cx="9440841" cy="1219200"/>
            </a:xfrm>
            <a:custGeom>
              <a:rect l="0" t="0" r="0" b="0"/>
              <a:pathLst>
                <a:path w="14867" h="1920">
                  <a:moveTo>
                    <a:pt x="395" y="320"/>
                  </a:moveTo>
                  <a:cubicBezTo>
                    <a:pt x="395" y="143"/>
                    <a:pt x="538" y="0"/>
                    <a:pt x="715" y="0"/>
                  </a:cubicBezTo>
                  <a:lnTo>
                    <a:pt x="715" y="0"/>
                  </a:lnTo>
                  <a:lnTo>
                    <a:pt x="14547" y="0"/>
                  </a:lnTo>
                  <a:lnTo>
                    <a:pt x="14547" y="0"/>
                  </a:lnTo>
                  <a:lnTo>
                    <a:pt x="14547" y="0"/>
                  </a:lnTo>
                  <a:cubicBezTo>
                    <a:pt x="14724" y="0"/>
                    <a:pt x="14867" y="143"/>
                    <a:pt x="14867" y="320"/>
                  </a:cubicBezTo>
                  <a:lnTo>
                    <a:pt x="14867" y="320"/>
                  </a:lnTo>
                  <a:cubicBezTo>
                    <a:pt x="14867" y="320"/>
                    <a:pt x="14867" y="320"/>
                    <a:pt x="14867" y="320"/>
                  </a:cubicBezTo>
                  <a:lnTo>
                    <a:pt x="14867" y="320"/>
                  </a:lnTo>
                  <a:lnTo>
                    <a:pt x="14867" y="1599"/>
                  </a:lnTo>
                  <a:lnTo>
                    <a:pt x="14867" y="1599"/>
                  </a:lnTo>
                  <a:lnTo>
                    <a:pt x="14867" y="1599"/>
                  </a:lnTo>
                  <a:cubicBezTo>
                    <a:pt x="14867" y="1776"/>
                    <a:pt x="14724" y="1919"/>
                    <a:pt x="14547" y="1919"/>
                  </a:cubicBezTo>
                  <a:lnTo>
                    <a:pt x="14547" y="1919"/>
                  </a:lnTo>
                  <a:lnTo>
                    <a:pt x="715" y="1920"/>
                  </a:lnTo>
                  <a:lnTo>
                    <a:pt x="715" y="1919"/>
                  </a:lnTo>
                  <a:lnTo>
                    <a:pt x="715" y="1919"/>
                  </a:lnTo>
                  <a:cubicBezTo>
                    <a:pt x="538" y="1919"/>
                    <a:pt x="395" y="1776"/>
                    <a:pt x="395" y="1599"/>
                  </a:cubicBezTo>
                  <a:lnTo>
                    <a:pt x="395" y="320"/>
                  </a:lnTo>
                  <a:close/>
                </a:path>
                <a:path w="14867" h="1920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textbox 37"/>
            <p:cNvSpPr/>
            <p:nvPr/>
          </p:nvSpPr>
          <p:spPr>
            <a:xfrm>
              <a:off x="-12700" y="-12700"/>
              <a:ext cx="9466580" cy="12636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560168" indent="1143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，公司不断拓展国际市场，与多个国家和地区建立了合作关系，为全球客户提供优质的护理产品     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和服务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38" name="textbox 38"/>
          <p:cNvSpPr/>
          <p:nvPr/>
        </p:nvSpPr>
        <p:spPr>
          <a:xfrm>
            <a:off x="892244" y="331596"/>
            <a:ext cx="3006725" cy="48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1"/>
              </a:spcBef>
              <a:tabLst>
                <a:tab pos="334009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公司历史与发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3000"/>
          </a:p>
        </p:txBody>
      </p:sp>
      <p:sp>
        <p:nvSpPr>
          <p:cNvPr id="39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608A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1088" y="1178477"/>
            <a:ext cx="76200" cy="5679522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873195" y="1466457"/>
            <a:ext cx="669477" cy="669478"/>
            <a:chExt cx="669477" cy="669478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0080B8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15086" y="115085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73195" y="4959858"/>
            <a:ext cx="669477" cy="669478"/>
            <a:chExt cx="669477" cy="669478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0080B8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873195" y="3201437"/>
            <a:ext cx="669477" cy="669477"/>
            <a:chExt cx="669477" cy="669477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0080B8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608A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608A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608A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608A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608A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608A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608A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608A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608A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608A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608A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608A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1452066" y="1505856"/>
            <a:ext cx="5732779" cy="1965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40299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4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2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泰国豪悦护理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1172693" y="3740700"/>
            <a:ext cx="9896475" cy="265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母婴护理服务</a:t>
            </a:r>
            <a:r>
              <a:rPr sz="17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健康管理咨询</a:t>
            </a:r>
            <a:r>
              <a:rPr sz="17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家庭医疗服务</a:t>
            </a:r>
            <a:r>
              <a:rPr sz="17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康复护理服务</a:t>
            </a:r>
            <a:endParaRPr lang="Microsoft YaHei" altLang="Microsoft YaHei" sz="1700"/>
          </a:p>
        </p:txBody>
      </p:sp>
      <p:sp>
        <p:nvSpPr>
          <p:cNvPr id="68" name="textbox 68"/>
          <p:cNvSpPr/>
          <p:nvPr/>
        </p:nvSpPr>
        <p:spPr>
          <a:xfrm>
            <a:off x="6585016" y="4761372"/>
            <a:ext cx="1929764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66"/>
              </a:lnSpc>
            </a:pPr>
            <a:endParaRPr lang="Arial" altLang="Arial" sz="100"/>
          </a:p>
          <a:p>
            <a:pPr marL="14223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家庭医生、护士服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，为家庭提供便捷的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505332" algn="l" rtl="0" eaLnBrk="0">
              <a:lnSpc>
                <a:spcPct val="97000"/>
              </a:lnSpc>
              <a:spcBef>
                <a:spcPts val="2"/>
              </a:spcBef>
            </a:pPr>
            <a:r>
              <a:rPr sz="14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</a:t>
            </a:r>
            <a:r>
              <a:rPr sz="14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69" name="textbox 69"/>
          <p:cNvSpPr/>
          <p:nvPr/>
        </p:nvSpPr>
        <p:spPr>
          <a:xfrm>
            <a:off x="9437929" y="4762515"/>
            <a:ext cx="1928495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5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术后康复、慢性病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081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等需求，提供专业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211582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的康复护理服务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876202" y="4762706"/>
            <a:ext cx="1928495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专业的月嫂、育婴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22605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师服务，满足客户在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0795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婴护理方面的需求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3748315" y="4763087"/>
            <a:ext cx="1928495" cy="1087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个性化的健康管理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223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咨询服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务，包括营养指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20358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导、健身计划等</a:t>
            </a: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442263" y="318468"/>
            <a:ext cx="231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picture 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95" name="textbox 95"/>
          <p:cNvSpPr/>
          <p:nvPr/>
        </p:nvSpPr>
        <p:spPr>
          <a:xfrm>
            <a:off x="1097659" y="377885"/>
            <a:ext cx="4368800" cy="5227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65"/>
              </a:lnSpc>
            </a:pPr>
            <a:endParaRPr lang="Arial" altLang="Arial" sz="100"/>
          </a:p>
          <a:p>
            <a:pPr marL="134723" algn="l" rtl="0" eaLnBrk="0">
              <a:lnSpc>
                <a:spcPct val="91000"/>
              </a:lnSpc>
            </a:pP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28997" algn="l" rtl="0" eaLnBrk="0">
              <a:lnSpc>
                <a:spcPct val="92000"/>
              </a:lnSpc>
              <a:spcBef>
                <a:spcPts val="692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端市场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5366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主要面向中高端家庭和有特殊护理需求的客户</a:t>
            </a:r>
            <a:r>
              <a:rPr sz="1500" spc="-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体。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8367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300"/>
          </a:p>
          <a:p>
            <a:pPr marL="13461" indent="2095" algn="l" rtl="0" eaLnBrk="0">
              <a:lnSpc>
                <a:spcPct val="123000"/>
              </a:lnSpc>
              <a:spcBef>
                <a:spcPts val="1153"/>
              </a:spcBef>
            </a:pP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专注于提</a:t>
            </a:r>
            <a:r>
              <a:rPr sz="15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供专业、高品质的护理服务，满足客户      </a:t>
            </a: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r>
              <a:rPr sz="1500" spc="-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7520" algn="l" rtl="0" eaLnBrk="0">
              <a:lnSpc>
                <a:spcPct val="92000"/>
              </a:lnSpc>
              <a:spcBef>
                <a:spcPts val="690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际化标准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参照国际护理服务标准，不断提升服务质量。</a:t>
            </a:r>
            <a:endParaRPr lang="Microsoft YaHei" altLang="Microsoft YaHei" sz="1500"/>
          </a:p>
        </p:txBody>
      </p:sp>
      <p:sp>
        <p:nvSpPr>
          <p:cNvPr id="96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608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picture 1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120" name="picture 1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21" name="textbox 121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122" name="picture 12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23" name="textbox 123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25" name="textbox 125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126" name="picture 12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27" name="textbox 127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128" name="textbox 128"/>
          <p:cNvSpPr/>
          <p:nvPr/>
        </p:nvSpPr>
        <p:spPr>
          <a:xfrm>
            <a:off x="1000447" y="4776616"/>
            <a:ext cx="2252345" cy="1258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85"/>
              </a:lnSpc>
            </a:pPr>
            <a:endParaRPr lang="Arial" altLang="Arial" sz="100"/>
          </a:p>
          <a:p>
            <a:pPr marL="681145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6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拥有一支经验丰富、专业过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</a:t>
            </a:r>
            <a:endParaRPr lang="Microsoft YaHei" altLang="Microsoft YaHei" sz="1300"/>
          </a:p>
          <a:p>
            <a:pPr marL="20072" algn="l" rtl="0" eaLnBrk="0">
              <a:lnSpc>
                <a:spcPct val="86000"/>
              </a:lnSpc>
              <a:spcBef>
                <a:spcPts val="800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的服务团队，能够提供全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1300"/>
          </a:p>
          <a:p>
            <a:pPr marL="620147" algn="l" rtl="0" eaLnBrk="0">
              <a:lnSpc>
                <a:spcPts val="2265"/>
              </a:lnSpc>
            </a:pPr>
            <a:r>
              <a:rPr sz="1300" spc="-1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的护理服务。</a:t>
            </a:r>
            <a:endParaRPr lang="Microsoft YaHei" altLang="Microsoft YaHei" sz="1300"/>
          </a:p>
        </p:txBody>
      </p:sp>
      <p:sp>
        <p:nvSpPr>
          <p:cNvPr id="129" name="textbox 129"/>
          <p:cNvSpPr/>
          <p:nvPr/>
        </p:nvSpPr>
        <p:spPr>
          <a:xfrm>
            <a:off x="6356668" y="4774816"/>
            <a:ext cx="2252345" cy="988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77"/>
              </a:lnSpc>
            </a:pPr>
            <a:endParaRPr lang="Arial" altLang="Arial" sz="100"/>
          </a:p>
          <a:p>
            <a:pPr marL="683254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品牌信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誉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211"/>
              </a:lnSpc>
            </a:pPr>
            <a:endParaRPr lang="Arial" altLang="Arial" sz="100"/>
          </a:p>
          <a:p>
            <a:pPr marL="184149" indent="-171449" algn="l" rtl="0" eaLnBrk="0">
              <a:lnSpc>
                <a:spcPct val="147000"/>
              </a:lnSpc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在市场上具有良好的品牌信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誉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和口碑，客户认可</a:t>
            </a:r>
            <a:r>
              <a:rPr sz="1300" spc="1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高。</a:t>
            </a:r>
            <a:endParaRPr lang="Microsoft YaHei" altLang="Microsoft YaHei" sz="1300"/>
          </a:p>
        </p:txBody>
      </p:sp>
      <p:sp>
        <p:nvSpPr>
          <p:cNvPr id="130" name="textbox 130"/>
          <p:cNvSpPr/>
          <p:nvPr/>
        </p:nvSpPr>
        <p:spPr>
          <a:xfrm>
            <a:off x="9033836" y="4776216"/>
            <a:ext cx="2253614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64"/>
              </a:lnSpc>
            </a:pPr>
            <a:endParaRPr lang="Arial" altLang="Arial" sz="100"/>
          </a:p>
          <a:p>
            <a:pPr marL="70192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9335"/>
              </a:lnSpc>
            </a:pPr>
            <a:endParaRPr lang="Arial" altLang="Arial" sz="100"/>
          </a:p>
          <a:p>
            <a:pPr marL="100310" indent="-87610" algn="l" rtl="0" eaLnBrk="0">
              <a:lnSpc>
                <a:spcPct val="147000"/>
              </a:lnSpc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不断探索创新服务模式和业</a:t>
            </a:r>
            <a:r>
              <a:rPr sz="1300" spc="4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拓展，保持持续发展</a:t>
            </a:r>
            <a:r>
              <a:rPr sz="1300" spc="2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300"/>
          </a:p>
        </p:txBody>
      </p:sp>
      <p:sp>
        <p:nvSpPr>
          <p:cNvPr id="131" name="textbox 131"/>
          <p:cNvSpPr/>
          <p:nvPr/>
        </p:nvSpPr>
        <p:spPr>
          <a:xfrm>
            <a:off x="3678644" y="4776616"/>
            <a:ext cx="2252345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38"/>
              </a:lnSpc>
            </a:pPr>
            <a:endParaRPr lang="Arial" altLang="Arial" sz="100"/>
          </a:p>
          <a:p>
            <a:pPr marL="707185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1958" indent="-9258" algn="l" rtl="0" eaLnBrk="0">
              <a:lnSpc>
                <a:spcPct val="147000"/>
              </a:lnSpc>
              <a:spcBef>
                <a:spcPts val="5"/>
              </a:spcBef>
            </a:pPr>
            <a:r>
              <a:rPr sz="1300" spc="5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注重服务质量，不断提升服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品质，满足客户个性</a:t>
            </a:r>
            <a:r>
              <a:rPr sz="1300" spc="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化需求。</a:t>
            </a:r>
            <a:endParaRPr lang="Microsoft YaHei" altLang="Microsoft YaHei" sz="1300"/>
          </a:p>
        </p:txBody>
      </p:sp>
      <p:sp>
        <p:nvSpPr>
          <p:cNvPr id="132" name="textbox 132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1452066" y="1505856"/>
            <a:ext cx="5732779" cy="1965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7"/>
              </a:lnSpc>
            </a:pPr>
            <a:endParaRPr lang="Arial" altLang="Arial" sz="100"/>
          </a:p>
          <a:p>
            <a:pPr marL="140299" algn="l" rtl="0" eaLnBrk="0">
              <a:lnSpc>
                <a:spcPct val="85000"/>
              </a:lnSpc>
            </a:pPr>
            <a:r>
              <a:rPr sz="5400" spc="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400" spc="5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4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2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泰国豪悦护理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5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0080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textbox 157"/>
            <p:cNvSpPr/>
            <p:nvPr/>
          </p:nvSpPr>
          <p:spPr>
            <a:xfrm>
              <a:off x="371077" y="385528"/>
              <a:ext cx="2691129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014"/>
                </a:lnSpc>
              </a:pPr>
              <a:endParaRPr lang="Arial" altLang="Arial" sz="100"/>
            </a:p>
            <a:p>
              <a:pPr marL="250057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市场需求区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性差</a:t>
              </a:r>
              <a:endParaRPr lang="Microsoft YaHei" altLang="Microsoft YaHei" sz="2300"/>
            </a:p>
            <a:p>
              <a:pPr algn="l" rtl="0" eaLnBrk="0">
                <a:lnSpc>
                  <a:spcPct val="173000"/>
                </a:lnSpc>
              </a:pPr>
              <a:endParaRPr lang="Arial" altLang="Arial" sz="1000"/>
            </a:p>
            <a:p>
              <a:pPr marL="1279681" algn="l" rtl="0" eaLnBrk="0">
                <a:lnSpc>
                  <a:spcPct val="88000"/>
                </a:lnSpc>
                <a:spcBef>
                  <a:spcPts val="694"/>
                </a:spcBef>
              </a:pP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</a:t>
              </a:r>
              <a:endParaRPr lang="Microsoft YaHei" altLang="Microsoft YaHei" sz="2300"/>
            </a:p>
            <a:p>
              <a:pPr marL="12700" algn="l" rtl="0" eaLnBrk="0">
                <a:lnSpc>
                  <a:spcPct val="83000"/>
                </a:lnSpc>
                <a:spcBef>
                  <a:spcPts val="15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地区对护理服务的需求相对</a:t>
              </a:r>
              <a:endParaRPr lang="Microsoft YaHei" altLang="Microsoft YaHei" sz="1500"/>
            </a:p>
            <a:p>
              <a:pPr marL="15176" indent="-1523" algn="l" rtl="0" eaLnBrk="0">
                <a:lnSpc>
                  <a:spcPct val="154000"/>
                </a:lnSpc>
                <a:spcBef>
                  <a:spcPts val="6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较高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，而乡村地区的需求增长潜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力较大。</a:t>
              </a:r>
              <a:endParaRPr lang="Microsoft YaHei" altLang="Microsoft YaHei" sz="1500"/>
            </a:p>
          </p:txBody>
        </p:sp>
        <p:pic>
          <p:nvPicPr>
            <p:cNvPr id="158" name="picture 15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8" name="group 38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5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0080B8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textbox 160"/>
            <p:cNvSpPr/>
            <p:nvPr/>
          </p:nvSpPr>
          <p:spPr>
            <a:xfrm>
              <a:off x="372028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32"/>
                </a:lnSpc>
              </a:pPr>
              <a:endParaRPr lang="Arial" altLang="Arial" sz="100"/>
            </a:p>
            <a:p>
              <a:pPr marL="54438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求增长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随着泰国人口老龄化趋势加剧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专业护理服务的需求呈现持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续增长态势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1" name="picture 16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40" name="group 40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62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0080B8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textbox 163"/>
            <p:cNvSpPr/>
            <p:nvPr/>
          </p:nvSpPr>
          <p:spPr>
            <a:xfrm>
              <a:off x="371838" y="385233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650"/>
                </a:lnSpc>
              </a:pPr>
              <a:endParaRPr lang="Arial" altLang="Arial" sz="100"/>
            </a:p>
            <a:p>
              <a:pPr marL="687778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715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除了基本的日常照料，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客户对于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护理、心理护理以及特殊病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症护理的需求也在增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4" name="picture 16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65" name="textbox 165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0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608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608A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608A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608A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608A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https://d.book118.com/246132002125010101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2024-09-26T00:44:22.085</cp:lastPrinted>
  <dcterms:created xsi:type="dcterms:W3CDTF">2024-09-25T16:44:22Z</dcterms:created>
  <dcterms:modified xsi:type="dcterms:W3CDTF">2024-09-25T16:44:23Z</dcterms:modified>
</cp:coreProperties>
</file>