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WTIQWB+MS-UIGothic"/>
      <p:regular r:id="rId22"/>
    </p:embeddedFont>
    <p:embeddedFont>
      <p:font typeface="BLGLWV+RLLHJC+ArialMT"/>
      <p:regular r:id="rId23"/>
    </p:embeddedFont>
    <p:embeddedFont>
      <p:font typeface="LBATWN+BLRCUV+MicrosoftYaHei-Bold"/>
      <p:regular r:id="rId24"/>
    </p:embeddedFont>
    <p:embeddedFont>
      <p:font typeface="JPAUPR+HFGNNS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43A42-2BB0-45DB-BBB0-AADBCC5C9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FD7C6-F6D7-4930-8082-EE2F33E2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53A33-9CB7-4122-BDE1-456D87676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F77BA-1C0B-47A7-8A66-083614D8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C6411-20C6-4AC3-A14E-6E1336ABC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6A422-C0D9-4014-9330-8A8450E8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CD806-3996-45AB-83B4-D6430198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85AC3-E9B2-44F3-BC22-71F26278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BABBD-F680-46C2-96A2-2B64C5C7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D609-E414-4898-B4F4-B44A2FFA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81F1C-4A44-4103-9F7E-438524C1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5055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5150" spc="25">
                <a:solidFill>
                  <a:srgbClr val="000000"/>
                </a:solidFill>
                <a:latin typeface="WTIQWB+MS-UIGothic"/>
                <a:cs typeface="WTIQWB+MS-UIGothic"/>
              </a:rPr>
              <a:t>文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5150" spc="25">
                <a:solidFill>
                  <a:srgbClr val="000000"/>
                </a:solidFill>
                <a:latin typeface="WTIQWB+MS-UIGothic"/>
                <a:cs typeface="WTIQWB+MS-UIGothic"/>
              </a:rPr>
              <a:t>例后分析点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题课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4850" y="236108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WTIQWB+MS-UIGothic"/>
                <a:cs typeface="WTIQW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29781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论证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据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与运用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文的点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结论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训练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例文分析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BLGLWV+RLLHJC+ArialMT"/>
                <a:cs typeface="BLGLWV+RLLHJC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文写作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A5B2"/>
                </a:solidFill>
                <a:latin typeface="WTIQWB+MS-UIGothic"/>
                <a:cs typeface="WTIQWB+MS-UIGothic"/>
              </a:rPr>
              <a:t>践与提高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A5B2"/>
                </a:solidFill>
                <a:latin typeface="WTIQWB+MS-UIGothic"/>
                <a:cs typeface="WTIQWB+MS-UIGothic"/>
              </a:rPr>
              <a:t>目</a:t>
            </a:r>
            <a:r>
              <a:rPr sz="92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LBATWN+BLRCUV+MicrosoftYaHei-Bold"/>
                <a:cs typeface="LBATWN+BLRCU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3467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文的定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TIQWB+MS-UIGothic"/>
                <a:cs typeface="WTIQWB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文是一种以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议论为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主要表达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方式的文体，通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过摆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理来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述作者的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点和主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TIQWB+MS-UIGothic"/>
                <a:cs typeface="WTIQWB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561637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三要素，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强调逻辑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文的写作目的和要求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WTIQWB+MS-UIGothic"/>
                <a:cs typeface="WTIQWB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述，使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者接受作者的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点，从而培养其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和批判性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TIQWB+MS-UIGothic"/>
                <a:cs typeface="WTIQWB+MS-UIGothic"/>
              </a:rPr>
              <a:t>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295597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明、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据充分、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有力，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言准确、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密、有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文的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构和要点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A5B2"/>
                </a:solidFill>
                <a:latin typeface="WTIQWB+MS-UIGothic"/>
                <a:cs typeface="WTIQWB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通常包括引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（提出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）、本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（分析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（解决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）三部分。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TIQWB+MS-UIGothic"/>
                <a:cs typeface="WTIQWB+MS-UIGothic"/>
              </a:rPr>
              <a:t>要点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恰当的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据，采用合适的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方法，注意行文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和条理性。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LBATWN+BLRCUV+MicrosoftYaHei-Bold"/>
                <a:cs typeface="LBATWN+BLRCU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文的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具体、生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、有力的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TIQWB+MS-UIGothic"/>
                <a:cs typeface="WTIQW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具体、生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的例子来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点的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方式。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种方式能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更加具有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服力，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者更加容易理解和接受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道理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威、有深度的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WTIQWB+MS-UIGothic"/>
                <a:cs typeface="WTIQW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道理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是通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引用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威人士的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点、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典著作的理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等来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明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点的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方式。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种方式能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使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更加有深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度和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威性，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让读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者更加信服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359"/>
                </a:solidFill>
                <a:latin typeface="WTIQWB+MS-UIGothic"/>
                <a:cs typeface="WTIQWB+MS-UIGothic"/>
              </a:rPr>
              <a:t>点的正确性。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比、反差明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WTIQWB+MS-UIGothic"/>
                <a:cs typeface="WTIQW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比两种或多种事物、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点的异同来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方式。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种方式能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比突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和正确性，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者更加清晰地理解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归纳论证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全面、系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WTIQWB+MS-UIGothic"/>
                <a:cs typeface="WTIQW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归纳论证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分析多个具体事例，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出共同点，从而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方式。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种方式能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更加全面和系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者更加深入地理解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WTIQWB+MS-UIGothic"/>
                <a:cs typeface="WTIQWB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0244" y="269023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形象、易于理解的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A5B2"/>
                </a:solidFill>
                <a:latin typeface="WTIQWB+MS-UIGothic"/>
                <a:cs typeface="WTIQW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429497"/>
            <a:ext cx="350520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将一个事物与另一个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相似的事物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方式。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种方式能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加形象和易于理解，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让读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者更加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地接受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LBATWN+BLRCUV+MicrosoftYaHei-Bold"/>
                <a:cs typeface="LBATWN+BLRCU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文的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据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4200">
                <a:solidFill>
                  <a:srgbClr val="000000"/>
                </a:solidFill>
                <a:latin typeface="WTIQWB+MS-UIGothic"/>
                <a:cs typeface="WTIQWB+MS-UIGothic"/>
              </a:rPr>
              <a:t>与运用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据的来源与分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察与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据的来源与分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文献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媒体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WTIQWB+MS-UIGothic"/>
                <a:cs typeface="WTIQWB+MS-UIGothic"/>
              </a:rPr>
              <a:t>道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据的来源与分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9715" y="165217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TIQWB+MS-UIGothic"/>
                <a:cs typeface="WTIQWB+MS-UIGothic"/>
              </a:rPr>
              <a:t>事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00A5B2"/>
                </a:solidFill>
                <a:latin typeface="WTIQWB+MS-UIGothic"/>
                <a:cs typeface="WTIQWB+MS-UIGothic"/>
              </a:rPr>
              <a:t>性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000">
                <a:solidFill>
                  <a:srgbClr val="00A5B2"/>
                </a:solidFill>
                <a:latin typeface="WTIQWB+MS-UIGothic"/>
                <a:cs typeface="WTIQWB+MS-UIGothic"/>
              </a:rPr>
              <a:t>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14720" y="2755638"/>
            <a:ext cx="26271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具体的事例、数据、事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09715" y="40137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TIQWB+MS-UIGothic"/>
                <a:cs typeface="WTIQWB+MS-UIGothic"/>
              </a:rPr>
              <a:t>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000" spc="25">
                <a:solidFill>
                  <a:srgbClr val="00A5B2"/>
                </a:solidFill>
                <a:latin typeface="WTIQWB+MS-UIGothic"/>
                <a:cs typeface="WTIQWB+MS-UIGothic"/>
              </a:rPr>
              <a:t>性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000">
                <a:solidFill>
                  <a:srgbClr val="00A5B2"/>
                </a:solidFill>
                <a:latin typeface="WTIQWB+MS-UIGothic"/>
                <a:cs typeface="WTIQWB+MS-UIGothic"/>
              </a:rPr>
              <a:t>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38470" y="5117203"/>
            <a:ext cx="35753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科学原理、定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、定理、格言、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谚语</a:t>
            </a:r>
            <a:r>
              <a:rPr sz="1500">
                <a:solidFill>
                  <a:srgbClr val="000000"/>
                </a:solidFill>
                <a:latin typeface="WTIQWB+MS-UIGothic"/>
                <a:cs typeface="WTIQWB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据的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选择标</a:t>
            </a:r>
            <a:r>
              <a:rPr sz="3000">
                <a:solidFill>
                  <a:srgbClr val="00A5B2"/>
                </a:solidFill>
                <a:latin typeface="WTIQWB+MS-UIGothic"/>
                <a:cs typeface="WTIQWB+MS-UIGothic"/>
              </a:rPr>
              <a:t>准与原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TIQWB+MS-UIGothic"/>
                <a:cs typeface="WTIQWB+MS-UIGothic"/>
              </a:rPr>
              <a:t>相关性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279380" y="232489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WTIQWB+MS-UIGothic"/>
                <a:cs typeface="WTIQWB+MS-UIGothic"/>
              </a:rPr>
              <a:t>准确性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据要与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密相关，能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直接支持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WTIQWB+MS-UIGothic"/>
                <a:cs typeface="WTIQWB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5359"/>
                </a:solidFill>
                <a:latin typeface="WTIQWB+MS-UIGothic"/>
                <a:cs typeface="WTIQWB+MS-UIGothic"/>
              </a:rPr>
              <a:t>据要真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5359"/>
                </a:solidFill>
                <a:latin typeface="WTIQWB+MS-UIGothic"/>
                <a:cs typeface="WTIQWB+MS-UIGothic"/>
              </a:rPr>
              <a:t>、准确，来源可靠。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BATWN+BLRCUV+MicrosoftYaHei-Bold"/>
                <a:cs typeface="LBATWN+BLRCUV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https://d.book118.com/246155055200010051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SimSun</vt:lpstr>
      <vt:lpstr>WTIQWB+MS-UIGothic</vt:lpstr>
      <vt:lpstr>BLGLWV+RLLHJC+ArialMT</vt:lpstr>
      <vt:lpstr>Times New Roman</vt:lpstr>
      <vt:lpstr>LBATWN+BLRCUV+MicrosoftYaHei-Bold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2024-09-17T15:29:41.764</cp:lastPrinted>
  <dcterms:created xsi:type="dcterms:W3CDTF">2024-09-17T07:29:41Z</dcterms:created>
  <dcterms:modified xsi:type="dcterms:W3CDTF">2024-09-17T07:29:42Z</dcterms:modified>
</cp:coreProperties>
</file>