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20D918-68E4-4F31-B635-CB03FC507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2C9419-973D-43BB-8DD3-33E237D2F9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F73380-3751-4F90-A0BF-5E7743D90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D434A0-FE09-494F-8419-A254465729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ACCFBC-3239-4A93-B2D2-B092312C41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DED172-1ED4-40CD-B5DE-BE552E5A4F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6C5745-F94B-409E-B9E4-E16BDC072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F09EB2-4ECD-4EC6-8BF8-3DFC3B8231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DB7EF7-B943-4548-BBBF-358AA09815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5C3CA-8D42-4114-8F45-414501C22C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8AC0F9-4E24-49FB-A6AD-BA433C533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5512214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第十三章商业银行经营风险与内部控制课件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商业银行经营风险概述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商业银行内部控制体系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商业银行信用风险管理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商业银行市场风险管理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商业银行操作风险管理</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商业银行经营风险概述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25" r="1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经营风险是指商业银行在经营过程中，由于各种不确定因素的影响，导致实际收益与预期收益发生偏离，从而造成经济损失的可能性。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按照来源不同，经营风险可分为内部风险和外部风险。内部风险主要包括管理风险、财务风险、操作风险等；外部风险主要包括市场风险、政策风险、自然灾害风险等。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经营风险的定义与分类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经营风险具有客观性、普遍性、潜在性、可控性等特点。由于经营风险的客观存在，商业银行需要在经营过程中持续关注和防范。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特征</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经营风险对商业银行的影响主要体现在财务状况和市场信誉两个方面。如果商业银行不能有效控制经营风险，可能会导致财务状况恶化，甚至出现破产倒闭的情况；同时，经营风险也会影响商业银行的市场信誉，降低客户和投资者的信任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影响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经营风险的特征与影响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识别</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商业银行经营风险的识别需要从多个方面入手，包括市场环境、政策环境、内部管理、客户信用等方面。通过对这些方面的全面分析，可以及时发现潜在的经营风险。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经营风险的严重程度是商业银行内部控制的重要环节。评估方法包括定性评估和定量评估两种。定性评估主要依靠专家意见和经验判断；定量评估则需要建立数学模型，通过数据分析来评估经营风险的严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经营风险的识别与评估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商业银行内部控制体系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内部控制是商业银行为实现经营目标、保障资产安全、防范风险而采取的一系列自我调整、约束、规划、评价和控制措施。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内部控制是商业银行内部管理体系的重要组成部分，旨在保障银行业务的合规性、资产的安全性、财务报告的可靠性以及提高经营效率。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内部控制的定义与目标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内部控制的要素与原则</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内部控制的要素包括控制环境、风险评估、控制活动、信息与沟通、监控五个方面，应遵循全面性、重要性、制衡性、适应性和成本效益原则。</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控制环境是内部控制的基础，涉及组织架构、企业文化、人力资源政策等；风险评估是对商业银行面临的内外部风险的识别、分析和应对；控制活动包括政策、程序和措施，以确保管理层指令得到有效执行；信息与沟通是内部控制的重要环节，确保信息的准确传递和使用；监控是对内部控制有效性进行持续评估和改进的过程。</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内部控制的措施和手段包括建立健全组织架构、完善授权与审批制度、实施内部审计和外部监管等。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业银行应建立完善的组织架构，明确各部门职责，形成相互制约的机制；通过授权与审批制度，对各级员工和业务操作进行规范和约束；内部审计是对内部控制有效性的监督和评价，及时发现和纠正缺陷；外部监管则通过监管机构对商业银行进行监督检查，确保其合规经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内部控制的措施与手段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商业银行信用风险管理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信用风险的产生</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借款人还款能力的不确定性</a:t>
            </a:r>
          </a:p>
        </p:txBody>
      </p:sp>
      <p:pic>
        <p:nvPicPr>
          <p:cNvPr id="6" name="Picture 6"/>
          <p:cNvPicPr>
            <a:picLocks noChangeAspect="1"/>
          </p:cNvPicPr>
          <p:nvPr/>
        </p:nvPicPr>
        <p:blipFill>
          <a:blip r:embed="rId2"/>
          <a:srcRect t="10880" b="10880"/>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30142" b="301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借款人还款意愿的不确定性</a:t>
            </a:r>
          </a:p>
        </p:txBody>
      </p:sp>
      <p:pic>
        <p:nvPicPr>
          <p:cNvPr id="10" name="Picture 10"/>
          <p:cNvPicPr>
            <a:picLocks noChangeAspect="1"/>
          </p:cNvPicPr>
          <p:nvPr/>
        </p:nvPicPr>
        <p:blipFill>
          <a:blip r:embed="rId4"/>
          <a:srcRect t="16346" b="1634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信用风险的产生与特点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借款人欺诈行为</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信用风险的特点</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潜在性：信用风险在一定条件下转化为现实损失</a:t>
            </a:r>
          </a:p>
        </p:txBody>
      </p:sp>
      <p:pic>
        <p:nvPicPr>
          <p:cNvPr id="8" name="Picture 8"/>
          <p:cNvPicPr>
            <a:picLocks noChangeAspect="1"/>
          </p:cNvPicPr>
          <p:nvPr/>
        </p:nvPicPr>
        <p:blipFill>
          <a:blip r:embed="rId2"/>
          <a:srcRect t="14172" b="14172"/>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3981" b="13981"/>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0526" b="10526"/>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信用风险的产生与特点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https://d.book118.com/246155122142010055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2024-09-23T05:03:33.979</cp:lastPrinted>
  <dcterms:created xsi:type="dcterms:W3CDTF">2024-09-22T21:03:33Z</dcterms:created>
  <dcterms:modified xsi:type="dcterms:W3CDTF">2024-09-22T21:03:35Z</dcterms:modified>
</cp:coreProperties>
</file>