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LKQMAL+MS-UIGothic"/>
      <p:regular r:id="rId15"/>
    </p:embeddedFont>
    <p:embeddedFont>
      <p:font typeface="QPFCBW+HWVPWE+ArialMT"/>
      <p:regular r:id="rId16"/>
    </p:embeddedFont>
    <p:embeddedFont>
      <p:font typeface="BBDWVH+CNWSMW+MicrosoftYaHei-Bold"/>
      <p:regular r:id="rId17"/>
    </p:embeddedFont>
    <p:embeddedFont>
      <p:font typeface="DKSDNA+CBUBTL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703F8-DA45-47C6-BBC2-554169473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603E4-D8E9-43C1-9A8E-1A3A4FB30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948DC-FFB1-4EF6-8E89-3813AFF02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AA9A2-CF24-4609-A9B6-14117B4B5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57D697-D5E0-473E-8F4B-4B0658930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5A6704-ECF5-40D9-8F8A-14F2583EA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887222-7F46-46C8-A3E9-6F9423541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7139C-9DFD-4647-988E-E4CCE50A9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B65A8-0DC1-4EC2-B70C-6C9E02118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93353-717C-4037-B567-3A70FEEF2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20DF3-1F99-4CDA-AB36-F8B3A6D83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20214224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79675" y="1949604"/>
            <a:ext cx="8310588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D3300"/>
                </a:solidFill>
                <a:latin typeface="LKQMAL+MS-UIGothic"/>
                <a:cs typeface="LKQMAL+MS-UIGothic"/>
              </a:rPr>
              <a:t>九型人格的沟通技巧</a:t>
            </a: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8D3300"/>
                </a:solidFill>
                <a:latin typeface="LKQMAL+MS-UIGothic"/>
                <a:cs typeface="LKQMA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23110" y="2460363"/>
            <a:ext cx="2000250" cy="200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300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8D3300"/>
                </a:solidFill>
                <a:latin typeface="LKQMAL+MS-UIGothic"/>
                <a:cs typeface="LKQMAL+MS-UIGothic"/>
              </a:rPr>
              <a:t>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46929" y="249193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QPFCBW+HWVPWE+ArialMT"/>
                <a:cs typeface="QPFCBW+HWVPWE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LKQMAL+MS-UIGothic"/>
                <a:cs typeface="LKQMAL+MS-UIGothic"/>
              </a:rPr>
              <a:t>九型人格概述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3110" y="3557643"/>
            <a:ext cx="2000250" cy="200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300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8D33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BBDWVH+CNWSMW+MicrosoftYaHei-Bold"/>
                <a:cs typeface="BBDWVH+CNWSMW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BBDWVH+CNWSMW+MicrosoftYaHei-Bold"/>
                <a:cs typeface="BBDWVH+CNWSMW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54829" y="3584809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8D3300"/>
                </a:solidFill>
                <a:latin typeface="LKQMAL+MS-UIGothic"/>
                <a:cs typeface="LKQMAL+MS-UIGothic"/>
              </a:rPr>
              <a:t>九型人格概述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LKQMAL+MS-UIGothic"/>
                <a:cs typeface="LKQMAL+MS-UIGothic"/>
              </a:rPr>
              <a:t>九型人格的定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BBDWVH+CNWSMW+MicrosoftYaHei-Bold"/>
                <a:cs typeface="BBDWVH+CNWSM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69410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九型人格是一种人格分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它将人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九种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型，每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型具有独特的思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、情感和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模式。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BBDWVH+CNWSMW+MicrosoftYaHei-Bold"/>
                <a:cs typeface="BBDWVH+CNWSMW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它可以帮助我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更好地理解自己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和他人的行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机和情感，从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而在沟通中更加精准地把握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的真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需求和感受。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LKQMAL+MS-UIGothic"/>
                <a:cs typeface="LKQMAL+MS-UIGothic"/>
              </a:rPr>
              <a:t>九型人格的起源与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FF6D1B"/>
                </a:solidFill>
                <a:latin typeface="LKQMAL+MS-UIGothic"/>
                <a:cs typeface="LKQMAL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九型人格理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起源于古代的哲学和心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理学思想，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多年的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展和完善，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一种广泛接受的人格分析工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KQMAL+MS-UIGothic"/>
                <a:cs typeface="LKQMAL+MS-UIGothic"/>
              </a:rPr>
              <a:t>具。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2193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KQMAL+MS-UIGothic"/>
                <a:cs typeface="LKQMAL+MS-UIGothic"/>
              </a:rPr>
              <a:t>它被广泛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LKQMAL+MS-UIGothic"/>
                <a:cs typeface="LKQMAL+MS-UIGothic"/>
              </a:rPr>
              <a:t>用于个人成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LKQMAL+MS-UIGothic"/>
                <a:cs typeface="LKQMAL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FFFFFF"/>
                </a:solidFill>
                <a:latin typeface="LKQMAL+MS-UIGothic"/>
                <a:cs typeface="LKQMAL+MS-UIGothic"/>
              </a:rPr>
              <a:t>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LKQMAL+MS-UIGothic"/>
                <a:cs typeface="LKQMAL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KQMAL+MS-UIGothic"/>
                <a:cs typeface="LKQMAL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FFFFFF"/>
                </a:solidFill>
                <a:latin typeface="LKQMAL+MS-UIGothic"/>
                <a:cs typeface="LKQMAL+MS-UIGothic"/>
              </a:rPr>
              <a:t>关系等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LKQMAL+MS-UIGothic"/>
                <a:cs typeface="LKQMAL+MS-UIGothic"/>
              </a:rPr>
              <a:t>域，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LKQMAL+MS-UIGothic"/>
                <a:cs typeface="LKQMAL+MS-UIGothic"/>
              </a:rPr>
              <a:t>于提高沟通效率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KQMAL+MS-UIGothic"/>
                <a:cs typeface="LKQMAL+MS-UIGothic"/>
              </a:rPr>
              <a:t>和改善人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FFFFFF"/>
                </a:solidFill>
                <a:latin typeface="LKQMAL+MS-UIGothic"/>
                <a:cs typeface="LKQMAL+MS-UIGothic"/>
              </a:rPr>
              <a:t>关系具有重要意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LKQMAL+MS-UIGothic"/>
                <a:cs typeface="LKQMA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LKQMAL+MS-UIGothic"/>
                <a:cs typeface="LKQMAL+MS-UIGothic"/>
              </a:rPr>
              <a:t>九型人格的基本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FF6D1B"/>
                </a:solidFill>
                <a:latin typeface="LKQMAL+MS-UIGothic"/>
                <a:cs typeface="LKQMAL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给</a:t>
            </a:r>
            <a:r>
              <a:rPr sz="2300" spc="25">
                <a:solidFill>
                  <a:srgbClr val="FF6D1B"/>
                </a:solidFill>
                <a:latin typeface="LKQMAL+MS-UIGothic"/>
                <a:cs typeface="LKQMAL+MS-UIGothic"/>
              </a:rPr>
              <a:t>与者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LKQMAL+MS-UIGothic"/>
                <a:cs typeface="LKQMAL+MS-UIGothic"/>
              </a:rPr>
              <a:t>浪漫主</a:t>
            </a:r>
            <a:r>
              <a:rPr sz="2300" spc="23">
                <a:solidFill>
                  <a:srgbClr val="FF6D1B"/>
                </a:solidFill>
                <a:latin typeface="SimSun"/>
                <a:cs typeface="SimSun"/>
              </a:rPr>
              <a:t>义</a:t>
            </a:r>
            <a:r>
              <a:rPr sz="2300">
                <a:solidFill>
                  <a:srgbClr val="FF6D1B"/>
                </a:solidFill>
                <a:latin typeface="LKQMAL+MS-UIGothic"/>
                <a:cs typeface="LKQMAL+MS-UIGothic"/>
              </a:rPr>
              <a:t>者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02792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于助人和取悦他人，但可能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自己的需求，容易受到他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价的影响。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79590" y="2027928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情感丰富，追求独特和个性，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但可能陷入情感波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和自我陶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7209" y="4416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LKQMAL+MS-UIGothic"/>
                <a:cs typeface="LKQMAL+MS-UIGothic"/>
              </a:rPr>
              <a:t>完美主</a:t>
            </a:r>
            <a:r>
              <a:rPr sz="2300" spc="23">
                <a:solidFill>
                  <a:srgbClr val="FF6D1B"/>
                </a:solidFill>
                <a:latin typeface="SimSun"/>
                <a:cs typeface="SimSun"/>
              </a:rPr>
              <a:t>义</a:t>
            </a:r>
            <a:r>
              <a:rPr sz="2300">
                <a:solidFill>
                  <a:srgbClr val="FF6D1B"/>
                </a:solidFill>
                <a:latin typeface="LKQMAL+MS-UIGothic"/>
                <a:cs typeface="LKQMAL+MS-UIGothic"/>
              </a:rPr>
              <a:t>者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709159" y="4416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实</a:t>
            </a:r>
            <a:r>
              <a:rPr sz="2300" spc="25">
                <a:solidFill>
                  <a:srgbClr val="FF6D1B"/>
                </a:solidFill>
                <a:latin typeface="LKQMAL+MS-UIGothic"/>
                <a:cs typeface="LKQMAL+MS-UIGothic"/>
              </a:rPr>
              <a:t>干者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08109" y="441622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观</a:t>
            </a:r>
            <a:r>
              <a:rPr sz="2300" spc="25">
                <a:solidFill>
                  <a:srgbClr val="FF6D1B"/>
                </a:solidFill>
                <a:latin typeface="LKQMAL+MS-UIGothic"/>
                <a:cs typeface="LKQMAL+MS-UIGothic"/>
              </a:rPr>
              <a:t>察者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08109" y="4903208"/>
            <a:ext cx="284797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理性冷静，善于分析和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察，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但可能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于独立和缺乏情感表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达。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37209" y="4929243"/>
            <a:ext cx="291985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注重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细节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，追求完美和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卓越，但容易陷入焦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和不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709159" y="4929243"/>
            <a:ext cx="27743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以目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和成果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为导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向，行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迅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速，但可能忽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视过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程和情感。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BBDWVH+CNWSMW+MicrosoftYaHei-Bold"/>
                <a:cs typeface="BBDWVH+CNWSMW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BBDWVH+CNWSMW+MicrosoftYaHei-Bold"/>
                <a:cs typeface="BBDWVH+CNWSMW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483609" y="3584809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8D3300"/>
                </a:solidFill>
                <a:latin typeface="LKQMAL+MS-UIGothic"/>
                <a:cs typeface="LKQMAL+MS-UIGothic"/>
              </a:rPr>
              <a:t>九型人格的沟通特点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235577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BBDWVH+CNWSMW+MicrosoftYaHei-Bold"/>
                <a:cs typeface="BBDWVH+CNWSMW+MicrosoftYaHei-Bold"/>
              </a:rPr>
              <a:t>1</a:t>
            </a:r>
            <a:r>
              <a:rPr sz="3000">
                <a:solidFill>
                  <a:srgbClr val="FF6D1B"/>
                </a:solidFill>
                <a:latin typeface="LKQMAL+MS-UIGothic"/>
                <a:cs typeface="LKQMAL+MS-UIGothic"/>
              </a:rPr>
              <a:t>号完美型的沟通特点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BDWVH+CNWSMW+MicrosoftYaHei-Bold"/>
                <a:cs typeface="BBDWVH+CNWSM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BDWVH+CNWSMW+MicrosoftYaHei-Bold"/>
                <a:cs typeface="BBDWVH+CNWSM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BDWVH+CNWSMW+MicrosoftYaHei-Bold"/>
                <a:cs typeface="BBDWVH+CNWSM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LKQMAL+MS-UIGothic"/>
                <a:cs typeface="LKQMAL+MS-UIGothic"/>
              </a:rPr>
              <a:t>原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则</a:t>
            </a:r>
            <a:r>
              <a:rPr sz="2000" spc="25">
                <a:solidFill>
                  <a:srgbClr val="FF6D1B"/>
                </a:solidFill>
                <a:latin typeface="LKQMAL+MS-UIGothic"/>
                <a:cs typeface="LKQMAL+MS-UIGothic"/>
              </a:rPr>
              <a:t>性</a:t>
            </a:r>
            <a:r>
              <a:rPr sz="2000">
                <a:solidFill>
                  <a:srgbClr val="FF6D1B"/>
                </a:solidFill>
                <a:latin typeface="SimSun"/>
                <a:cs typeface="SimSun"/>
              </a:rPr>
              <a:t>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LKQMAL+MS-UIGothic"/>
                <a:cs typeface="LKQMAL+MS-UIGothic"/>
              </a:rPr>
              <a:t>高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标</a:t>
            </a:r>
            <a:r>
              <a:rPr sz="2000">
                <a:solidFill>
                  <a:srgbClr val="FF6D1B"/>
                </a:solidFill>
                <a:latin typeface="LKQMAL+MS-UIGothic"/>
                <a:cs typeface="LKQMAL+MS-UIGothic"/>
              </a:rPr>
              <a:t>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LKQMAL+MS-UIGothic"/>
                <a:cs typeface="LKQMAL+MS-UIGothic"/>
              </a:rPr>
              <a:t>批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FF6D1B"/>
                </a:solidFill>
                <a:latin typeface="LKQMAL+MS-UIGothic"/>
                <a:cs typeface="LKQMAL+MS-UIGothic"/>
              </a:rPr>
              <a:t>与挑剔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SDNA+CBUBTL+MicrosoftYaHei"/>
                <a:cs typeface="DKSDNA+CBUBTL+MicrosoftYaHei"/>
              </a:rPr>
              <a:t>1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号完美型人格注重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和秩序，他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们倾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向于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事物的正确性，并期望他</a:t>
            </a:r>
          </a:p>
          <a:p>
            <a:pPr marL="0" marR="0">
              <a:lnSpc>
                <a:spcPts val="1500"/>
              </a:lnSpc>
              <a:spcBef>
                <a:spcPts val="27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人也遵守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自己和他人都有极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高的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准，并期望事情能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完美完成。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可能会批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他人的不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足，因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们认为这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方好。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235577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BBDWVH+CNWSMW+MicrosoftYaHei-Bold"/>
                <a:cs typeface="BBDWVH+CNWSMW+MicrosoftYaHei-Bold"/>
              </a:rPr>
              <a:t>2</a:t>
            </a:r>
            <a:r>
              <a:rPr sz="3000">
                <a:solidFill>
                  <a:srgbClr val="FF6D1B"/>
                </a:solidFill>
                <a:latin typeface="LKQMAL+MS-UIGothic"/>
                <a:cs typeface="LKQMAL+MS-UIGothic"/>
              </a:rPr>
              <a:t>号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给</a:t>
            </a:r>
            <a:r>
              <a:rPr sz="3000">
                <a:solidFill>
                  <a:srgbClr val="FF6D1B"/>
                </a:solidFill>
                <a:latin typeface="LKQMAL+MS-UIGothic"/>
                <a:cs typeface="LKQMAL+MS-UIGothic"/>
              </a:rPr>
              <a:t>予型的沟通特点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热</a:t>
            </a:r>
            <a:r>
              <a:rPr sz="2300" spc="25">
                <a:solidFill>
                  <a:srgbClr val="FF6D1B"/>
                </a:solidFill>
                <a:latin typeface="LKQMAL+MS-UIGothic"/>
                <a:cs typeface="LKQMAL+MS-UIGothic"/>
              </a:rPr>
              <a:t>情助人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LKQMAL+MS-UIGothic"/>
                <a:cs typeface="LKQMAL+MS-UIGothic"/>
              </a:rPr>
              <a:t>情感表达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LKQMAL+MS-UIGothic"/>
                <a:cs typeface="LKQMAL+MS-UIGothic"/>
              </a:rPr>
              <a:t>期望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认</a:t>
            </a:r>
            <a:r>
              <a:rPr sz="2300">
                <a:solidFill>
                  <a:srgbClr val="FF6D1B"/>
                </a:solidFill>
                <a:latin typeface="LKQMAL+MS-UIGothic"/>
                <a:cs typeface="LKQMAL+MS-UIGothic"/>
              </a:rPr>
              <a:t>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38296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SDNA+CBUBTL+MicrosoftYaHei"/>
                <a:cs typeface="DKSDNA+CBUBTL+MicrosoftYaHei"/>
              </a:rPr>
              <a:t>2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予型人格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向于关注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他人的需求，并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于提供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帮助。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通常善于表达自己的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情感，并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他人的情感也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很敏感。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希望自己的付出能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得到他人的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可和感激。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235577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BBDWVH+CNWSMW+MicrosoftYaHei-Bold"/>
                <a:cs typeface="BBDWVH+CNWSMW+MicrosoftYaHei-Bold"/>
              </a:rPr>
              <a:t>3</a:t>
            </a:r>
            <a:r>
              <a:rPr sz="3000">
                <a:solidFill>
                  <a:srgbClr val="FF6D1B"/>
                </a:solidFill>
                <a:latin typeface="LKQMAL+MS-UIGothic"/>
                <a:cs typeface="LKQMAL+MS-UIGothic"/>
              </a:rPr>
              <a:t>号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FF6D1B"/>
                </a:solidFill>
                <a:latin typeface="LKQMAL+MS-UIGothic"/>
                <a:cs typeface="LKQMAL+MS-UIGothic"/>
              </a:rPr>
              <a:t>干型的沟通特点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LKQMAL+MS-UIGothic"/>
                <a:cs typeface="LKQMAL+MS-UIGothic"/>
              </a:rPr>
              <a:t>自信果敢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通常表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出自信和决断力，能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迅速做出决策。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LKQMAL+MS-UIGothic"/>
                <a:cs typeface="LKQMAL+MS-UIGothic"/>
              </a:rPr>
              <a:t>目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标导</a:t>
            </a:r>
            <a:r>
              <a:rPr sz="2300">
                <a:solidFill>
                  <a:srgbClr val="FF6D1B"/>
                </a:solidFill>
                <a:latin typeface="LKQMAL+MS-UIGothic"/>
                <a:cs typeface="LKQMAL+MS-UIGothic"/>
              </a:rPr>
              <a:t>向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27355" y="2820408"/>
            <a:ext cx="334105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SDNA+CBUBTL+MicrosoftYaHei"/>
                <a:cs typeface="DKSDNA+CBUBTL+MicrosoftYaHei"/>
              </a:rPr>
              <a:t>3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干型人格以目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标为导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向，他</a:t>
            </a:r>
          </a:p>
          <a:p>
            <a:pPr marL="111759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们倾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向于关注事情的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果和价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LKQMAL+MS-UIGothic"/>
                <a:cs typeface="LKQMAL+MS-UIGothic"/>
              </a:rPr>
              <a:t>忽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视</a:t>
            </a:r>
            <a:r>
              <a:rPr sz="2300" spc="25">
                <a:solidFill>
                  <a:srgbClr val="FF6D1B"/>
                </a:solidFill>
                <a:latin typeface="LKQMAL+MS-UIGothic"/>
                <a:cs typeface="LKQMAL+MS-UIGothic"/>
              </a:rPr>
              <a:t>情感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可能不太关注自己的情感或他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KQMAL+MS-UIGothic"/>
                <a:cs typeface="LKQMAL+MS-UIGothic"/>
              </a:rPr>
              <a:t>人的情感。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https://d.book118.com/246202142240010051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LKQMAL+MS-UIGothic</vt:lpstr>
      <vt:lpstr>SimSun</vt:lpstr>
      <vt:lpstr>QPFCBW+HWVPWE+ArialMT</vt:lpstr>
      <vt:lpstr>Times New Roman</vt:lpstr>
      <vt:lpstr>BBDWVH+CNWSMW+MicrosoftYaHei-Bold</vt:lpstr>
      <vt:lpstr>DKSDNA+CBUBTL+MicrosoftYaHei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2024-09-18T01:04:09.266</cp:lastPrinted>
  <dcterms:created xsi:type="dcterms:W3CDTF">2024-09-17T17:04:09Z</dcterms:created>
  <dcterms:modified xsi:type="dcterms:W3CDTF">2024-09-17T17:04:10Z</dcterms:modified>
</cp:coreProperties>
</file>