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D177C1-747E-42DF-965C-0102B4DC2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24B51C-3E1F-4C26-833D-2C53FCFB5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826B7A-5C40-4E4D-9AFC-41ACBFE31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19167F-52BA-4744-AFE7-6616257F92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D1614A-AB92-4E35-A40F-F9F862EAC4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B946B9-EEB0-4909-A771-4A7EA3B5DF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4FF42C-25A5-4991-8273-36404E1A5E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0ED955-8578-42A1-A992-BC12A4516D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9C90B2-2053-4DBD-ACBC-BA5F0214B7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140761-905A-4EBE-92F7-7D9A5E42B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76A80-230B-4080-BC24-CCB05C194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204154002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物业法律法规培训完整案例详实课件\n## 1.物业法律法规基本概念及重要性\n### 1.1物业法律法规的定义与适用范围\n### 1.2物业法律法规的基本原则与作用\n### 1.3物业法律法规在物业管理中的重要性\n## 2.物业法律法规体系及主要法规\n### 2.1物业法律法规体系构成\n### 2.2主要物业法律法规介绍与分析\n### 2.3物业法律法规的更新与完善\n## 3.物业服务合同相关法律法规\n### 3.1物业服务合同的定义与性质\n### 3.2物业服务合同的主要条款与签订\n### 3.3物业服务合同的履行与变更\n## 4.物业纠纷处理与法律法规运用\n### 4.1物业纠纷的类型与成因分析\n### 4.2物业纠纷的解决途径与法律法规运用\n### 4.3物业纠纷的预防与法律法规宣传\n## 5.物业管理中的法律责任与风险防范\n### 5.1物业管理中的法律责任概述\n### 5.2物业管理中的风险防范措施\n### 5.3法律责任追究与法律法规执行\n## 6.物业法律法规在实际工作中的应用案例\n### 6.1物业服务合同签订与履行案例\n### 6.2物业纠纷处理与法律法规运用案例\n### 6.3物业管理中的法律责任追究案例\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60150" cy="1301750"/>
          </a:xfrm>
        </p:spPr>
        <p:txBody>
          <a:bodyPr vert="horz" wrap="square" lIns="91440" tIns="45720" rIns="91440" bIns="45720" anchor="t">
            <a:spAutoFit/>
          </a:bodyPr>
          <a:lstStyle/>
          <a:p>
            <a:pPr>
              <a:buNone/>
            </a:pPr>
            <a:r>
              <a:rPr lang="zh-CN" sz="4900"/>
              <a:t>物业法律法规培训完整案例详实课件</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2}"/>
        <p:cNvGrpSpPr/>
        <p:nvPr/>
      </p:nvGrpSpPr>
      <p:grpSpPr>
        <a:xfrm>
          <a:off x="0" y="0"/>
          <a:ext cx="0" cy="0"/>
        </a:xfrm>
      </p:grpSpPr>
      <p:sp>
        <p:nvSpPr>
          <p:cNvPr id="119"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物业法律法规基本概念及重要性</a:t>
            </a:r>
            <a:endParaRPr/>
          </a:p>
        </p:txBody>
      </p:sp>
      <p:sp>
        <p:nvSpPr>
          <p:cNvPr id="12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4" name="" descr="{&quot;isTemplate&quot;:true,&quot;type&quot;:3}"/>
        <p:cNvGrpSpPr/>
        <p:nvPr/>
      </p:nvGrpSpPr>
      <p:grpSpPr>
        <a:xfrm>
          <a:off x="0" y="0"/>
          <a:ext cx="0" cy="0"/>
        </a:xfrm>
      </p:grpSpPr>
      <p:sp>
        <p:nvSpPr>
          <p:cNvPr id="21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物业法律法规的定义与适用范围</a:t>
            </a:r>
            <a:endParaRPr lang="en-US" altLang="zh-CN" sz="2800" b="1">
              <a:latin typeface="+mj-ea"/>
              <a:ea typeface="+mj-ea"/>
            </a:endParaRPr>
          </a:p>
        </p:txBody>
      </p:sp>
      <p:grpSp>
        <p:nvGrpSpPr>
          <p:cNvPr id="21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7" name=""/>
            <p:cNvGrpSpPr/>
            <p:nvPr/>
          </p:nvGrpSpPr>
          <p:grpSpPr>
            <a:xfrm>
              <a:off x="660399" y="2074672"/>
              <a:ext cx="5100082" cy="4536540"/>
              <a:chOff x="660399" y="2074672"/>
              <a:chExt cx="5100082" cy="4536540"/>
            </a:xfrm>
          </p:grpSpPr>
          <p:sp>
            <p:nvSpPr>
              <p:cNvPr id="2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物业法律法规是指</a:t>
                </a:r>
                <a:endParaRPr lang="en-US" altLang="zh-CN" sz="2000" b="1">
                  <a:latin typeface="Microsoft YaHei" panose="020b0503020204020204" pitchFamily="34" charset="-122"/>
                  <a:ea typeface="Microsoft YaHei" panose="020b0503020204020204" pitchFamily="34" charset="-122"/>
                </a:endParaRPr>
              </a:p>
            </p:txBody>
          </p:sp>
          <p:sp>
            <p:nvSpPr>
              <p:cNvPr id="2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规范物业管理活动的法律、法规、规章和规范性文件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调整物业管理关系中各方权利和义务的法律手段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保障业主和物业服务企业的合法权益的法律依据</a:t>
                </a:r>
                <a:endParaRPr/>
              </a:p>
            </p:txBody>
          </p:sp>
          <p:pic>
            <p:nvPicPr>
              <p:cNvPr id="22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2" name=""/>
            <p:cNvGrpSpPr/>
            <p:nvPr/>
          </p:nvGrpSpPr>
          <p:grpSpPr>
            <a:xfrm>
              <a:off x="6431519" y="2074672"/>
              <a:ext cx="5100082" cy="4536540"/>
              <a:chOff x="660399" y="2074672"/>
              <a:chExt cx="5100082" cy="4536540"/>
            </a:xfrm>
          </p:grpSpPr>
          <p:sp>
            <p:nvSpPr>
              <p:cNvPr id="22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物业法律法规的适用范围</a:t>
                </a:r>
                <a:endParaRPr lang="en-US" altLang="zh-CN" sz="2000" b="1">
                  <a:latin typeface="Microsoft YaHei" panose="020b0503020204020204" pitchFamily="34" charset="-122"/>
                  <a:ea typeface="Microsoft YaHei" panose="020b0503020204020204" pitchFamily="34" charset="-122"/>
                </a:endParaRPr>
              </a:p>
            </p:txBody>
          </p:sp>
          <p:sp>
            <p:nvSpPr>
              <p:cNvPr id="22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物业管理区域的划分与调整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物业服务企业的资质与管理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物业服务合同的签订与履行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物业纠纷的处理与法律责任追究</a:t>
                </a:r>
                <a:endParaRPr/>
              </a:p>
            </p:txBody>
          </p:sp>
          <p:pic>
            <p:nvPicPr>
              <p:cNvPr id="22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pic>
        <p:nvPicPr>
          <p:cNvPr id="2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0" name="Group 598"/>
            <p:cNvGrpSpPr/>
            <p:nvPr/>
          </p:nvGrpSpPr>
          <p:grpSpPr>
            <a:xfrm>
              <a:off x="763829" y="1414808"/>
              <a:ext cx="6972294" cy="2337649"/>
              <a:chOff x="763829" y="1414808"/>
              <a:chExt cx="6972294" cy="2337649"/>
            </a:xfrm>
          </p:grpSpPr>
          <p:sp>
            <p:nvSpPr>
              <p:cNvPr id="2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物业法律法规的基本原则</a:t>
                </a:r>
                <a:endParaRPr/>
              </a:p>
            </p:txBody>
          </p:sp>
          <p:sp>
            <p:nvSpPr>
              <p:cNvPr id="2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平等原则：业主与物业服务企业在物业管理关系中地位平等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自愿原则：业主与物业服务企业之间签订物业服务合同应遵循自愿原则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公平原则：物业法律法规应保障业主与物业服务企业的公平权益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诚信原则：业主与物业服务企业在物业管理活动中应遵循诚信原则</a:t>
                </a:r>
                <a:endParaRPr/>
              </a:p>
            </p:txBody>
          </p:sp>
          <p:sp>
            <p:nvSpPr>
              <p:cNvPr id="2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7" name="Group 591"/>
            <p:cNvGrpSpPr/>
            <p:nvPr/>
          </p:nvGrpSpPr>
          <p:grpSpPr>
            <a:xfrm>
              <a:off x="689593" y="3949139"/>
              <a:ext cx="7078256" cy="2128975"/>
              <a:chOff x="689593" y="3949139"/>
              <a:chExt cx="7078256" cy="2128975"/>
            </a:xfrm>
          </p:grpSpPr>
          <p:sp>
            <p:nvSpPr>
              <p:cNvPr id="2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物业法律法规的作用</a:t>
                </a:r>
                <a:endParaRPr/>
              </a:p>
            </p:txBody>
          </p:sp>
          <p:sp>
            <p:nvSpPr>
              <p:cNvPr id="2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规范物业管理活动，维护市场秩序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保障业主和物业服务企业的合法权益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促进物业管理行业的健康发展</a:t>
                </a:r>
                <a:endParaRPr/>
              </a:p>
            </p:txBody>
          </p:sp>
          <p:sp>
            <p:nvSpPr>
              <p:cNvPr id="2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物业法律法规的基本原则与作用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descr="{&quot;isTemplate&quot;:true,&quot;type&quot;:3}"/>
        <p:cNvGrpSpPr/>
        <p:nvPr/>
      </p:nvGrpSpPr>
      <p:grpSpPr>
        <a:xfrm>
          <a:off x="0" y="0"/>
          <a:ext cx="0" cy="0"/>
        </a:xfrm>
      </p:grpSpPr>
      <p:grpSp>
        <p:nvGrpSpPr>
          <p:cNvPr id="246"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47" name=""/>
            <p:cNvGrpSpPr/>
            <p:nvPr/>
          </p:nvGrpSpPr>
          <p:grpSpPr>
            <a:xfrm>
              <a:off x="4252327" y="1207692"/>
              <a:ext cx="8485777" cy="1440001"/>
              <a:chOff x="4252327" y="1207692"/>
              <a:chExt cx="8485777" cy="1440001"/>
            </a:xfrm>
          </p:grpSpPr>
          <p:sp>
            <p:nvSpPr>
              <p:cNvPr id="248"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9"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物业法律法规是物业管理活动的基石</a:t>
                </a:r>
                <a:endParaRPr lang="en-US" altLang="zh-CN" sz="2000" b="1">
                  <a:latin typeface="Microsoft YaHei" panose="020b0503020204020204" pitchFamily="34" charset="-122"/>
                  <a:ea typeface="Microsoft YaHei" panose="020b0503020204020204" pitchFamily="34" charset="-122"/>
                </a:endParaRPr>
              </a:p>
            </p:txBody>
          </p:sp>
          <p:sp>
            <p:nvSpPr>
              <p:cNvPr id="250"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规范物业管理活动，维护业主和物业服务企业的合法权益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保障物业管理活动的顺利进行，提高物业管理水平</a:t>
                </a:r>
                <a:endParaRPr/>
              </a:p>
            </p:txBody>
          </p:sp>
          <p:pic>
            <p:nvPicPr>
              <p:cNvPr id="251"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52" name=""/>
            <p:cNvGrpSpPr/>
            <p:nvPr/>
          </p:nvGrpSpPr>
          <p:grpSpPr>
            <a:xfrm>
              <a:off x="4252325" y="2998393"/>
              <a:ext cx="8485779" cy="1440000"/>
              <a:chOff x="4252325" y="2998393"/>
              <a:chExt cx="8485779" cy="1440000"/>
            </a:xfrm>
          </p:grpSpPr>
          <p:sp>
            <p:nvSpPr>
              <p:cNvPr id="253"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4"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物业法律法规是解决物业纠纷的重要依据</a:t>
                </a:r>
                <a:endParaRPr lang="en-US" altLang="zh-CN" sz="2000" b="1">
                  <a:latin typeface="Microsoft YaHei" panose="020b0503020204020204" pitchFamily="34" charset="-122"/>
                  <a:ea typeface="Microsoft YaHei" panose="020b0503020204020204" pitchFamily="34" charset="-122"/>
                </a:endParaRPr>
              </a:p>
            </p:txBody>
          </p:sp>
          <p:sp>
            <p:nvSpPr>
              <p:cNvPr id="255"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为业主和物业服务企业提供合法解决纠纷的途径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保护业主和物业服务企业的合法权益，维护社会稳定</a:t>
                </a:r>
                <a:endParaRPr/>
              </a:p>
            </p:txBody>
          </p:sp>
          <p:pic>
            <p:nvPicPr>
              <p:cNvPr id="256"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57" name=""/>
            <p:cNvGrpSpPr/>
            <p:nvPr/>
          </p:nvGrpSpPr>
          <p:grpSpPr>
            <a:xfrm>
              <a:off x="4252323" y="4789093"/>
              <a:ext cx="8485781" cy="1440002"/>
              <a:chOff x="4252323" y="4789093"/>
              <a:chExt cx="8485781" cy="1440002"/>
            </a:xfrm>
          </p:grpSpPr>
          <p:sp>
            <p:nvSpPr>
              <p:cNvPr id="258"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9"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物业法律法规是促进物业管理行业发展的保障</a:t>
                </a:r>
                <a:endParaRPr lang="en-US" altLang="zh-CN" sz="2000" b="1">
                  <a:latin typeface="Microsoft YaHei" panose="020b0503020204020204" pitchFamily="34" charset="-122"/>
                  <a:ea typeface="Microsoft YaHei" panose="020b0503020204020204" pitchFamily="34" charset="-122"/>
                </a:endParaRPr>
              </a:p>
            </p:txBody>
          </p:sp>
          <p:sp>
            <p:nvSpPr>
              <p:cNvPr id="260"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为物业管理行业发展提供法律支持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促进物业管理行业的规范化、专业化和市场化发展</a:t>
                </a:r>
                <a:endParaRPr/>
              </a:p>
            </p:txBody>
          </p:sp>
          <p:pic>
            <p:nvPicPr>
              <p:cNvPr id="261"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62"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物业法律法规在物业管理中的重要性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3" name="" descr="{&quot;isTemplate&quot;:true,&quot;type&quot;:2}"/>
        <p:cNvGrpSpPr/>
        <p:nvPr/>
      </p:nvGrpSpPr>
      <p:grpSpPr>
        <a:xfrm>
          <a:off x="0" y="0"/>
          <a:ext cx="0" cy="0"/>
        </a:xfrm>
      </p:grpSpPr>
      <p:sp>
        <p:nvSpPr>
          <p:cNvPr id="264"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物业法律法规体系及主要法规</a:t>
            </a:r>
            <a:endParaRPr/>
          </a:p>
        </p:txBody>
      </p:sp>
      <p:sp>
        <p:nvSpPr>
          <p:cNvPr id="26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6" name="" descr="{&quot;isTemplate&quot;:true,&quot;type&quot;:3}"/>
        <p:cNvGrpSpPr/>
        <p:nvPr/>
      </p:nvGrpSpPr>
      <p:grpSpPr>
        <a:xfrm>
          <a:off x="0" y="0"/>
          <a:ext cx="0" cy="0"/>
        </a:xfrm>
      </p:grpSpPr>
      <p:sp>
        <p:nvSpPr>
          <p:cNvPr id="267"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物业法律法规体系构成</a:t>
            </a:r>
            <a:endParaRPr lang="en-US" sz="3600" b="1">
              <a:latin typeface="微软雅黑"/>
              <a:ea typeface="微软雅黑"/>
            </a:endParaRPr>
          </a:p>
        </p:txBody>
      </p:sp>
      <p:sp>
        <p:nvSpPr>
          <p:cNvPr id="268"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物业法律法规体系主要包括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国家法律：如《物权法》、《合同法》等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行政法规：如《物业管理条例》等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部门规章：如《物业服务企业资质管理办法》等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地方性法规：如各地制定的物业管理法规等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规范性文件：如物业服务合同示范文本等</a:t>
            </a:r>
            <a:endParaRPr/>
          </a:p>
        </p:txBody>
      </p:sp>
      <p:cxnSp>
        <p:nvCxnSpPr>
          <p:cNvPr id="269"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70"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1" name="" descr="{&quot;isTemplate&quot;:true,&quot;type&quot;:3}"/>
        <p:cNvGrpSpPr/>
        <p:nvPr/>
      </p:nvGrpSpPr>
      <p:grpSpPr>
        <a:xfrm>
          <a:off x="0" y="0"/>
          <a:ext cx="0" cy="0"/>
        </a:xfrm>
      </p:grpSpPr>
      <p:grpSp>
        <p:nvGrpSpPr>
          <p:cNvPr id="272"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73" name="Group 9"/>
            <p:cNvGrpSpPr/>
            <p:nvPr/>
          </p:nvGrpSpPr>
          <p:grpSpPr>
            <a:xfrm>
              <a:off x="5982796" y="1521950"/>
              <a:ext cx="5687135" cy="1523479"/>
              <a:chOff x="5982796" y="1521950"/>
              <a:chExt cx="5687135" cy="1523479"/>
            </a:xfrm>
          </p:grpSpPr>
          <p:sp>
            <p:nvSpPr>
              <p:cNvPr id="274"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《物权法》</a:t>
                </a:r>
                <a:endParaRPr/>
              </a:p>
            </p:txBody>
          </p:sp>
          <p:sp>
            <p:nvSpPr>
              <p:cNvPr id="275"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规定了业主的建筑物区分所有权，为物业管理提供了法律依据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明确了物业服务企业在物业管理活动中的权利和义务</a:t>
                </a:r>
                <a:endParaRPr/>
              </a:p>
            </p:txBody>
          </p:sp>
        </p:grpSp>
        <p:grpSp>
          <p:nvGrpSpPr>
            <p:cNvPr id="276" name="Group 2"/>
            <p:cNvGrpSpPr/>
            <p:nvPr/>
          </p:nvGrpSpPr>
          <p:grpSpPr>
            <a:xfrm>
              <a:off x="5982796" y="3170591"/>
              <a:ext cx="5783287" cy="1523479"/>
              <a:chOff x="5982796" y="3170591"/>
              <a:chExt cx="5783287" cy="1523479"/>
            </a:xfrm>
          </p:grpSpPr>
          <p:sp>
            <p:nvSpPr>
              <p:cNvPr id="277"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《合同法》</a:t>
                </a:r>
                <a:endParaRPr/>
              </a:p>
            </p:txBody>
          </p:sp>
          <p:sp>
            <p:nvSpPr>
              <p:cNvPr id="278"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规定了物业服务合同的签订与履行，为物业管理活动提供了合同法律保障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明确了物业纠纷的处理途径和法律责任追究</a:t>
                </a:r>
                <a:endParaRPr/>
              </a:p>
            </p:txBody>
          </p:sp>
        </p:grpSp>
        <p:grpSp>
          <p:nvGrpSpPr>
            <p:cNvPr id="279" name="Group 5"/>
            <p:cNvGrpSpPr/>
            <p:nvPr/>
          </p:nvGrpSpPr>
          <p:grpSpPr>
            <a:xfrm>
              <a:off x="5982796" y="4823246"/>
              <a:ext cx="5783287" cy="1523479"/>
              <a:chOff x="5982796" y="4823246"/>
              <a:chExt cx="5783287" cy="1523479"/>
            </a:xfrm>
          </p:grpSpPr>
          <p:sp>
            <p:nvSpPr>
              <p:cNvPr id="280"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《物业管理条例》</a:t>
                </a:r>
                <a:endParaRPr/>
              </a:p>
            </p:txBody>
          </p:sp>
          <p:sp>
            <p:nvSpPr>
              <p:cNvPr id="281"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规定了物业管理区域的划分与调整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明确了物业服务企业的资质与管理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规定了物业服务合同的签订与履行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明确了物业纠纷的处理途径和法律责任追究</a:t>
                </a:r>
                <a:endParaRPr/>
              </a:p>
            </p:txBody>
          </p:sp>
        </p:grpSp>
      </p:grpSp>
      <p:pic>
        <p:nvPicPr>
          <p:cNvPr id="282"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83"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主要物业法律法规介绍与分析</a:t>
            </a:r>
            <a:endParaRPr lang="en-US" altLang="zh-CN" sz="2800" b="1">
              <a:latin typeface="+mj-ea"/>
              <a:ea typeface="+mj-ea"/>
            </a:endParaRPr>
          </a:p>
        </p:txBody>
      </p:sp>
      <p:sp>
        <p:nvSpPr>
          <p:cNvPr id="284"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85"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86"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7" name="" descr="{&quot;isTemplate&quot;:true,&quot;type&quot;:3}"/>
        <p:cNvGrpSpPr/>
        <p:nvPr/>
      </p:nvGrpSpPr>
      <p:grpSpPr>
        <a:xfrm>
          <a:off x="0" y="0"/>
          <a:ext cx="0" cy="0"/>
        </a:xfrm>
      </p:grpSpPr>
      <p:sp>
        <p:nvSpPr>
          <p:cNvPr id="28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物业法律法规的更新与完善</a:t>
            </a:r>
            <a:endParaRPr lang="en-US" altLang="zh-CN" sz="2800" b="1">
              <a:latin typeface="+mj-ea"/>
              <a:ea typeface="+mj-ea"/>
            </a:endParaRPr>
          </a:p>
        </p:txBody>
      </p:sp>
      <p:grpSp>
        <p:nvGrpSpPr>
          <p:cNvPr id="289"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90" name=""/>
            <p:cNvGrpSpPr/>
            <p:nvPr/>
          </p:nvGrpSpPr>
          <p:grpSpPr>
            <a:xfrm>
              <a:off x="660399" y="2074672"/>
              <a:ext cx="5100082" cy="4536540"/>
              <a:chOff x="660399" y="2074672"/>
              <a:chExt cx="5100082" cy="4536540"/>
            </a:xfrm>
          </p:grpSpPr>
          <p:sp>
            <p:nvSpPr>
              <p:cNvPr id="29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物业法律法规的更新</a:t>
                </a:r>
                <a:endParaRPr lang="en-US" altLang="zh-CN" sz="2000" b="1">
                  <a:latin typeface="Microsoft YaHei" panose="020b0503020204020204" pitchFamily="34" charset="-122"/>
                  <a:ea typeface="Microsoft YaHei" panose="020b0503020204020204" pitchFamily="34" charset="-122"/>
                </a:endParaRPr>
              </a:p>
            </p:txBody>
          </p:sp>
          <p:sp>
            <p:nvSpPr>
              <p:cNvPr id="29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随着社会经济的发展，物业法律法规应不断更新和完善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及时修订与物业管理相关的法律法规，以满足物业管理活动的需要</a:t>
                </a:r>
                <a:endParaRPr/>
              </a:p>
            </p:txBody>
          </p:sp>
          <p:pic>
            <p:nvPicPr>
              <p:cNvPr id="29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95" name=""/>
            <p:cNvGrpSpPr/>
            <p:nvPr/>
          </p:nvGrpSpPr>
          <p:grpSpPr>
            <a:xfrm>
              <a:off x="6431519" y="2074672"/>
              <a:ext cx="5100082" cy="4536540"/>
              <a:chOff x="660399" y="2074672"/>
              <a:chExt cx="5100082" cy="4536540"/>
            </a:xfrm>
          </p:grpSpPr>
          <p:sp>
            <p:nvSpPr>
              <p:cNvPr id="29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物业法律法规的完善</a:t>
                </a:r>
                <a:endParaRPr lang="en-US" altLang="zh-CN" sz="2000" b="1">
                  <a:latin typeface="Microsoft YaHei" panose="020b0503020204020204" pitchFamily="34" charset="-122"/>
                  <a:ea typeface="Microsoft YaHei" panose="020b0503020204020204" pitchFamily="34" charset="-122"/>
                </a:endParaRPr>
              </a:p>
            </p:txBody>
          </p:sp>
          <p:sp>
            <p:nvSpPr>
              <p:cNvPr id="29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完善物业法律法规体系，提高法律法规的适用性和可操作性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加强物业法律法规的宣传和培训，提高业主和物业服务企业的法律意识</a:t>
                </a:r>
                <a:endParaRPr/>
              </a:p>
            </p:txBody>
          </p:sp>
          <p:pic>
            <p:nvPicPr>
              <p:cNvPr id="29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物业服务合同相关法律法规</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物业服务合同的定义</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物业服务合同是指业主与物业服务企业之间签订的关于物业管理服务的合同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约定了双方在物业管理活动中的权利和义务</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物业服务合同的性质</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物业服务合同是一种民事合同，受《合同法》的调整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物业服务合同是物业管理活动中的核心法律文件，具有约束力和法律效力</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物业服务合同的定义与性质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grpSp>
        <p:nvGrpSpPr>
          <p:cNvPr id="2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30" name=""/>
            <p:cNvGrpSpPr/>
            <p:nvPr/>
          </p:nvGrpSpPr>
          <p:grpSpPr>
            <a:xfrm>
              <a:off x="685800" y="3146904"/>
              <a:ext cx="5760000" cy="3225487"/>
              <a:chOff x="685800" y="3146904"/>
              <a:chExt cx="5760000" cy="3225487"/>
            </a:xfrm>
          </p:grpSpPr>
          <p:sp>
            <p:nvSpPr>
              <p:cNvPr id="3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物业服务合同的主要条款</a:t>
                </a:r>
                <a:endParaRPr kumimoji="1" lang="en-US" altLang="zh-CN" sz="1800" b="1">
                  <a:solidFill>
                    <a:schemeClr val="bg1"/>
                  </a:solidFill>
                  <a:latin typeface="+mj-ea"/>
                  <a:ea typeface="+mj-ea"/>
                </a:endParaRPr>
              </a:p>
            </p:txBody>
          </p:sp>
          <p:sp>
            <p:nvSpPr>
              <p:cNvPr id="3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合同双方的基本信息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物业管理区域的范围和服务内容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物业服务企业的资质和违约责任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物业服务费用和支付方式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物业服务期限和合同终止条件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违约责任及解决纠纷的途径</a:t>
                </a:r>
                <a:endParaRPr/>
              </a:p>
            </p:txBody>
          </p:sp>
        </p:grpSp>
        <p:grpSp>
          <p:nvGrpSpPr>
            <p:cNvPr id="33" name=""/>
            <p:cNvGrpSpPr/>
            <p:nvPr/>
          </p:nvGrpSpPr>
          <p:grpSpPr>
            <a:xfrm>
              <a:off x="6016236" y="3146904"/>
              <a:ext cx="5400000" cy="3225487"/>
              <a:chOff x="6016236" y="3146904"/>
              <a:chExt cx="5400000" cy="3225487"/>
            </a:xfrm>
          </p:grpSpPr>
          <p:sp>
            <p:nvSpPr>
              <p:cNvPr id="3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物业服务合同的签订</a:t>
                </a:r>
                <a:endParaRPr kumimoji="1" lang="en-US" altLang="zh-CN" sz="1800" b="1">
                  <a:solidFill>
                    <a:schemeClr val="bg1"/>
                  </a:solidFill>
                  <a:latin typeface="+mj-ea"/>
                  <a:ea typeface="+mj-ea"/>
                </a:endParaRPr>
              </a:p>
            </p:txBody>
          </p:sp>
          <p:sp>
            <p:nvSpPr>
              <p:cNvPr id="3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业主与物业服务企业应遵循自愿、公平、诚信原则签订物业服务合同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物业服务合同应采用书面形式，并明确约定合同条款</a:t>
                </a:r>
                <a:endParaRPr/>
              </a:p>
            </p:txBody>
          </p:sp>
        </p:grpSp>
      </p:grpSp>
      <p:sp>
        <p:nvSpPr>
          <p:cNvPr id="3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物业服务合同的主要条款与签订</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7" name="" descr="{&quot;isTemplate&quot;:true,&quot;type&quot;:3}"/>
        <p:cNvGrpSpPr/>
        <p:nvPr/>
      </p:nvGrpSpPr>
      <p:grpSpPr>
        <a:xfrm>
          <a:off x="0" y="0"/>
          <a:ext cx="0" cy="0"/>
        </a:xfrm>
      </p:grpSpPr>
      <p:pic>
        <p:nvPicPr>
          <p:cNvPr id="3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0" name="Group 598"/>
            <p:cNvGrpSpPr/>
            <p:nvPr/>
          </p:nvGrpSpPr>
          <p:grpSpPr>
            <a:xfrm>
              <a:off x="763829" y="1414808"/>
              <a:ext cx="6972294" cy="2337649"/>
              <a:chOff x="763829" y="1414808"/>
              <a:chExt cx="6972294" cy="2337649"/>
            </a:xfrm>
          </p:grpSpPr>
          <p:sp>
            <p:nvSpPr>
              <p:cNvPr id="4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物业服务合同的履行</a:t>
                </a:r>
                <a:endParaRPr/>
              </a:p>
            </p:txBody>
          </p:sp>
          <p:sp>
            <p:nvSpPr>
              <p:cNvPr id="4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业主与物业服务企业应严格按照合同约定履行各自的权利和义务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物业服务企业应提供符合合同约定的物业管理服务，业主应按时支付物业服务费用</a:t>
                </a:r>
                <a:endParaRPr/>
              </a:p>
            </p:txBody>
          </p:sp>
          <p:sp>
            <p:nvSpPr>
              <p:cNvPr id="4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7" name="Group 591"/>
            <p:cNvGrpSpPr/>
            <p:nvPr/>
          </p:nvGrpSpPr>
          <p:grpSpPr>
            <a:xfrm>
              <a:off x="689593" y="3949139"/>
              <a:ext cx="7078256" cy="2128975"/>
              <a:chOff x="689593" y="3949139"/>
              <a:chExt cx="7078256" cy="2128975"/>
            </a:xfrm>
          </p:grpSpPr>
          <p:sp>
            <p:nvSpPr>
              <p:cNvPr id="4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物业服务合同的变更</a:t>
                </a:r>
                <a:endParaRPr/>
              </a:p>
            </p:txBody>
          </p:sp>
          <p:sp>
            <p:nvSpPr>
              <p:cNvPr id="4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当合同约定的条件发生变化时，合同双方可以协商变更合同条款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物业服务合同的变更应采用书面形式，并明确约定变更后的合同条款</a:t>
                </a:r>
                <a:endParaRPr/>
              </a:p>
            </p:txBody>
          </p:sp>
          <p:sp>
            <p:nvSpPr>
              <p:cNvPr id="5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物业服务合同的履行与变更</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https://d.book118.com/246204154002010054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物业法律法规培训完整案例详实课件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2024-09-20T22:45:00.082</cp:lastPrinted>
  <dcterms:created xsi:type="dcterms:W3CDTF">2024-09-20T14:45:00Z</dcterms:created>
  <dcterms:modified xsi:type="dcterms:W3CDTF">2024-09-20T14:45:02Z</dcterms:modified>
</cp:coreProperties>
</file>