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C37CD-6977-439E-824D-B68F5ABB8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9C002-585D-4F26-8DF1-562E88D3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D100B-101D-45F1-A79A-2362EB54D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2F3AB-2BBA-4225-A3B1-F32BF2E6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1D1DF-E4F1-47F1-9FCB-46DF1486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EA036-F116-4A20-A01B-6EA6DDA6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5F59D-5186-46DC-869B-CBC1ECB6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5E187-EDAF-4AF8-A918-7A04891B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17C0F-57E9-4016-9C02-6AC5E941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22C9A-E11C-4283-B52C-6E6E83201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8DB63-1E93-42A6-A601-D66E638D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0522312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285133" y="2997989"/>
            <a:ext cx="3623945" cy="584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8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微团课设计方</a:t>
            </a: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0770"/>
            <a:ext cx="2348229" cy="3196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2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微团课设计理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37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微团课教学内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21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34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微团课教学方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1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34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微团课教学资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微团课评价与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946247" y="1233487"/>
            <a:ext cx="2305685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656440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0000"/>
              </a:lnSpc>
              <a:spcBef>
                <a:spcPts val="6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微团课概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D44C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7995"/>
              </a:lnSpc>
            </a:pPr>
            <a:endParaRPr lang="Arial" altLang="Arial" sz="100"/>
          </a:p>
          <a:p>
            <a:pPr marL="229468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  <a:p>
            <a:pPr marL="228896" algn="l" rtl="0" eaLnBrk="0">
              <a:lnSpc>
                <a:spcPct val="85000"/>
              </a:lnSpc>
              <a:spcBef>
                <a:spcPts val="150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微团课具有时间短、内容精炼、形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1300"/>
          </a:p>
          <a:p>
            <a:pPr marL="229411" algn="l" rtl="0" eaLnBrk="0">
              <a:lnSpc>
                <a:spcPts val="243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灵活、互动性强等特点，能够有效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endParaRPr lang="Microsoft YaHei" altLang="Microsoft YaHei" sz="1300"/>
          </a:p>
          <a:p>
            <a:pPr marL="228896" algn="l" rtl="0" eaLnBrk="0">
              <a:lnSpc>
                <a:spcPts val="2425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提高学生的学习积极性和参与度，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</a:t>
            </a:r>
            <a:endParaRPr lang="Microsoft YaHei" altLang="Microsoft YaHei" sz="1300"/>
          </a:p>
          <a:p>
            <a:pPr marL="228725" algn="l" rtl="0" eaLnBrk="0">
              <a:lnSpc>
                <a:spcPts val="2427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进学生的自主学习和合作学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习。</a:t>
            </a:r>
            <a:endParaRPr lang="Microsoft YaHei" altLang="Microsoft YaHei" sz="1300"/>
          </a:p>
        </p:txBody>
      </p:sp>
      <p:sp>
        <p:nvSpPr>
          <p:cNvPr id="11" name="textbox 11"/>
          <p:cNvSpPr/>
          <p:nvPr/>
        </p:nvSpPr>
        <p:spPr>
          <a:xfrm>
            <a:off x="644421" y="1460539"/>
            <a:ext cx="2766695" cy="162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3643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871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微团课是一种以小团体为单位的微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1300"/>
          </a:p>
          <a:p>
            <a:pPr marL="13728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课程，通常由教师或导师引导，学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通过互动、讨论和实践来学习知识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algn="l" rtl="0" eaLnBrk="0">
              <a:lnSpc>
                <a:spcPct val="6607"/>
              </a:lnSpc>
            </a:pPr>
            <a:endParaRPr lang="Arial" altLang="Arial" sz="100"/>
          </a:p>
          <a:p>
            <a:pPr marL="12700" algn="l" rtl="0" eaLnBrk="0">
              <a:lnSpc>
                <a:spcPts val="1462"/>
              </a:lnSpc>
            </a:pPr>
            <a:r>
              <a:rPr sz="12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技能。</a:t>
            </a:r>
            <a:endParaRPr lang="Microsoft YaHei" altLang="Microsoft YaHei" sz="12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35" name="textbox 35"/>
          <p:cNvSpPr/>
          <p:nvPr/>
        </p:nvSpPr>
        <p:spPr>
          <a:xfrm>
            <a:off x="802813" y="4279718"/>
            <a:ext cx="6500495" cy="1499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7"/>
              </a:lnSpc>
            </a:pPr>
            <a:endParaRPr lang="Arial" altLang="Arial" sz="100"/>
          </a:p>
          <a:p>
            <a:pPr marL="1473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12700" indent="380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课的意义在于能够激发学生的学习兴趣和动力，提高学生的自主学习和合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习意识，培养学生的创新思维和实践能力，同时也有助于教师改进教学方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法和提高教学质量。</a:t>
            </a:r>
            <a:endParaRPr lang="Microsoft YaHei" altLang="Microsoft YaHei" sz="1500"/>
          </a:p>
        </p:txBody>
      </p:sp>
      <p:sp>
        <p:nvSpPr>
          <p:cNvPr id="36" name="textbox 36"/>
          <p:cNvSpPr/>
          <p:nvPr/>
        </p:nvSpPr>
        <p:spPr>
          <a:xfrm>
            <a:off x="877430" y="1747749"/>
            <a:ext cx="6500495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4180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3461" indent="-761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课的目的是通过小团体互动的方式，帮助学生更好地理解和掌握知识，培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养学生的团队协作、沟通表达、解决问题等能力，促进学生的全面发展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7" name="textbox 37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787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课的目的和意义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6D1B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6373558" y="4199317"/>
            <a:ext cx="4482465" cy="19164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96"/>
              </a:lnSpc>
            </a:pPr>
            <a:endParaRPr lang="Arial" altLang="Arial" sz="100"/>
          </a:p>
          <a:p>
            <a:pPr marL="15339" algn="l" rtl="0" eaLnBrk="0">
              <a:lnSpc>
                <a:spcPct val="92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2000"/>
          </a:p>
          <a:p>
            <a:pPr algn="l" rtl="0" eaLnBrk="0">
              <a:lnSpc>
                <a:spcPct val="107000"/>
              </a:lnSpc>
            </a:pPr>
            <a:endParaRPr lang="Arial" altLang="Arial" sz="500"/>
          </a:p>
          <a:p>
            <a:pPr marL="12700" indent="9772" algn="l" rtl="0" eaLnBrk="0">
              <a:lnSpc>
                <a:spcPct val="193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随着教育技术的不断发展和教学理念的更新，微团课也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断地发展和完善。未来，微团课将会更加注重学生的主体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位和个性化需求，结合更多的现代教育技术，为学生提供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加丰富、多元的学习体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5" name="textbox 65"/>
          <p:cNvSpPr/>
          <p:nvPr/>
        </p:nvSpPr>
        <p:spPr>
          <a:xfrm>
            <a:off x="6375101" y="1682214"/>
            <a:ext cx="4619625" cy="1557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57"/>
              </a:lnSpc>
            </a:pPr>
            <a:endParaRPr lang="Arial" altLang="Arial" sz="100"/>
          </a:p>
          <a:p>
            <a:pPr marL="13284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Microsoft YaHei" altLang="Microsoft YaHei" sz="20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algn="l" rtl="0" eaLnBrk="0">
              <a:lnSpc>
                <a:spcPct val="6582"/>
              </a:lnSpc>
            </a:pPr>
            <a:endParaRPr lang="Arial" altLang="Arial" sz="100"/>
          </a:p>
          <a:p>
            <a:pPr marL="12871" indent="-171" algn="l" rtl="0" eaLnBrk="0">
              <a:lnSpc>
                <a:spcPct val="192000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微团课起源于美国，最初是为了满足特殊教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需求而设计的。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随着时间的推移，微团课逐渐发展成为一种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遍的教学方式，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被广泛应用于各种教育领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6" name="textbox 66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7787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课的历史与发展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picture 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4489047" y="1237297"/>
            <a:ext cx="3220085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113640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0000"/>
              </a:lnSpc>
              <a:spcBef>
                <a:spcPts val="6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微团课设计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理念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91" name="picture 9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93" name="textbox 93"/>
          <p:cNvSpPr/>
          <p:nvPr/>
        </p:nvSpPr>
        <p:spPr>
          <a:xfrm>
            <a:off x="8486697" y="2547612"/>
            <a:ext cx="242442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321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在设计微团课时，应首先了解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1300"/>
          </a:p>
          <a:p>
            <a:pPr marL="12700" indent="685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生的兴趣、需求和认知水平，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便制定出更符合学生实际的教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4" name="textbox 94"/>
          <p:cNvSpPr/>
          <p:nvPr/>
        </p:nvSpPr>
        <p:spPr>
          <a:xfrm>
            <a:off x="8486182" y="4651426"/>
            <a:ext cx="2425064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3728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通过设计有趣的互动环节和实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endParaRPr lang="Microsoft YaHei" altLang="Microsoft YaHei" sz="1300"/>
          </a:p>
          <a:p>
            <a:pPr marL="12700" indent="171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活动，激发学生的主动性和参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度，提高学习效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5" name="textbox 95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以学生为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textbox 116"/>
          <p:cNvSpPr/>
          <p:nvPr/>
        </p:nvSpPr>
        <p:spPr>
          <a:xfrm>
            <a:off x="9233920" y="4134319"/>
            <a:ext cx="142303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1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激发学生主动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</p:txBody>
      </p:sp>
      <p:sp>
        <p:nvSpPr>
          <p:cNvPr id="117" name="textbox 117"/>
          <p:cNvSpPr/>
          <p:nvPr/>
        </p:nvSpPr>
        <p:spPr>
          <a:xfrm>
            <a:off x="9341333" y="1990572"/>
            <a:ext cx="1215389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了解学生需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</p:txBody>
      </p:sp>
      <p:sp>
        <p:nvSpPr>
          <p:cNvPr id="118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1" name="picture 1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4868062" y="1973305"/>
            <a:ext cx="6024245" cy="1054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1536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增加互动环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在微团课中设置多种形式的互动环节，如小组讨论、角色扮演、案例分析等，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871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促进学生的交流与合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3" name="textbox 123"/>
          <p:cNvSpPr/>
          <p:nvPr/>
        </p:nvSpPr>
        <p:spPr>
          <a:xfrm>
            <a:off x="4870139" y="4028513"/>
            <a:ext cx="5989320" cy="823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注重实践操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23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20910" algn="l" rtl="0" eaLnBrk="0">
              <a:lnSpc>
                <a:spcPct val="95000"/>
              </a:lnSpc>
              <a:spcBef>
                <a:spcPts val="2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引导学生通过实际操作来掌握知识和技能，提高其动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能力和解决问题的能力。</a:t>
            </a:r>
            <a:endParaRPr lang="Microsoft YaHei" altLang="Microsoft YaHei" sz="1300"/>
          </a:p>
        </p:txBody>
      </p:sp>
      <p:sp>
        <p:nvSpPr>
          <p:cNvPr id="124" name="textbox 124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549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强调互动与实践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5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7866472" y="1481051"/>
            <a:ext cx="3123564" cy="4029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0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</a:t>
            </a:r>
            <a:endParaRPr lang="Microsoft YaHei" altLang="Microsoft YaHei" sz="2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64961" indent="-190" algn="l" rtl="0" eaLnBrk="0">
              <a:lnSpc>
                <a:spcPct val="15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团课中引入创新思维和方法，鼓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励学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生发挥创造力，提出新观点和新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思路。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11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启发学生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</a:t>
            </a:r>
            <a:endParaRPr lang="Microsoft YaHei" altLang="Microsoft YaHei" sz="2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65341" indent="-571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引导学生对问题深入思考，培养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其独立思考和自主学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的能力。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注重创新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与启发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81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E9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5" name="textbox 185"/>
          <p:cNvSpPr/>
          <p:nvPr/>
        </p:nvSpPr>
        <p:spPr>
          <a:xfrm>
            <a:off x="1196883" y="3135291"/>
            <a:ext cx="5494020" cy="1541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将微团课的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教学内容与现实生活相结合，</a:t>
            </a:r>
            <a:endParaRPr lang="Microsoft YaHei" altLang="Microsoft YaHei" sz="1300"/>
          </a:p>
          <a:p>
            <a:pPr marL="14585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使学生更好地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理解知识的实际应用价值。</a:t>
            </a:r>
            <a:endParaRPr lang="Microsoft YaHei" altLang="Microsoft YaHei" sz="1300"/>
          </a:p>
          <a:p>
            <a:pPr algn="r" rtl="0" eaLnBrk="0">
              <a:lnSpc>
                <a:spcPct val="85000"/>
              </a:lnSpc>
              <a:spcBef>
                <a:spcPts val="290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186" name="textbox 186"/>
          <p:cNvSpPr/>
          <p:nvPr/>
        </p:nvSpPr>
        <p:spPr>
          <a:xfrm>
            <a:off x="7930865" y="3135291"/>
            <a:ext cx="3109595" cy="827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结合当前时代背景和社会热点问题，引</a:t>
            </a:r>
            <a:r>
              <a:rPr sz="1300" spc="3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endParaRPr lang="Microsoft YaHei" altLang="Microsoft YaHei" sz="1300"/>
          </a:p>
          <a:p>
            <a:pPr marL="144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学生关注时事，培养其社会责任感和公</a:t>
            </a:r>
            <a:r>
              <a:rPr sz="1300" spc="2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</a:t>
            </a:r>
            <a:endParaRPr lang="Microsoft YaHei" altLang="Microsoft YaHei" sz="13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algn="l" rtl="0" eaLnBrk="0">
              <a:lnSpc>
                <a:spcPct val="6475"/>
              </a:lnSpc>
            </a:pPr>
            <a:endParaRPr lang="Arial" altLang="Arial" sz="100"/>
          </a:p>
          <a:p>
            <a:pPr marL="14243" algn="l" rtl="0" eaLnBrk="0">
              <a:lnSpc>
                <a:spcPts val="1461"/>
              </a:lnSpc>
            </a:pPr>
            <a:r>
              <a:rPr sz="1200" spc="-9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</a:t>
            </a:r>
            <a:r>
              <a:rPr sz="1200" spc="-7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87" name="textbox 187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际与时代背景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8" name="textbox 208"/>
          <p:cNvSpPr/>
          <p:nvPr/>
        </p:nvSpPr>
        <p:spPr>
          <a:xfrm>
            <a:off x="1199778" y="2313580"/>
            <a:ext cx="155701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2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联系现实生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endParaRPr lang="Microsoft YaHei" altLang="Microsoft YaHei" sz="2000"/>
          </a:p>
        </p:txBody>
      </p:sp>
      <p:sp>
        <p:nvSpPr>
          <p:cNvPr id="209" name="textbox 209"/>
          <p:cNvSpPr/>
          <p:nvPr/>
        </p:nvSpPr>
        <p:spPr>
          <a:xfrm>
            <a:off x="9503426" y="2313835"/>
            <a:ext cx="155638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关注时代热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000"/>
          </a:p>
        </p:txBody>
      </p:sp>
      <p:pic>
        <p:nvPicPr>
          <p:cNvPr id="210" name="picture 2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211" name="picture 2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picture 2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3" name="textbox 213"/>
          <p:cNvSpPr/>
          <p:nvPr/>
        </p:nvSpPr>
        <p:spPr>
          <a:xfrm>
            <a:off x="4489047" y="1237297"/>
            <a:ext cx="3220085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113640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微团课教学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textbox 215"/>
          <p:cNvSpPr/>
          <p:nvPr/>
        </p:nvSpPr>
        <p:spPr>
          <a:xfrm>
            <a:off x="1308893" y="4216335"/>
            <a:ext cx="7569200" cy="948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75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marL="14243" algn="l" rtl="0" eaLnBrk="0">
              <a:lnSpc>
                <a:spcPct val="86000"/>
              </a:lnSpc>
              <a:spcBef>
                <a:spcPts val="9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通过讲解、演示和讨论等方式，传授与主题相关的基本概念、原理和方法，为学生打下坚实的理论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</a:t>
            </a:r>
            <a:endParaRPr lang="Microsoft YaHei" altLang="Microsoft YaHei" sz="1300"/>
          </a:p>
          <a:p>
            <a:pPr marL="12700" algn="l" rtl="0" eaLnBrk="0">
              <a:lnSpc>
                <a:spcPts val="2393"/>
              </a:lnSpc>
            </a:pPr>
            <a:r>
              <a:rPr sz="11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础。</a:t>
            </a:r>
            <a:endParaRPr lang="Microsoft YaHei" altLang="Microsoft YaHei" sz="1100"/>
          </a:p>
        </p:txBody>
      </p:sp>
      <p:sp>
        <p:nvSpPr>
          <p:cNvPr id="216" name="textbox 216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textbox 237"/>
          <p:cNvSpPr/>
          <p:nvPr/>
        </p:nvSpPr>
        <p:spPr>
          <a:xfrm>
            <a:off x="3688218" y="1667912"/>
            <a:ext cx="1395094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443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algn="l" rtl="0" eaLnBrk="0">
              <a:lnSpc>
                <a:spcPct val="799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传授基础理论知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1300"/>
          </a:p>
        </p:txBody>
      </p:sp>
      <p:sp>
        <p:nvSpPr>
          <p:cNvPr id="238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3" name="textbox 243"/>
          <p:cNvSpPr/>
          <p:nvPr/>
        </p:nvSpPr>
        <p:spPr>
          <a:xfrm>
            <a:off x="1401292" y="5083486"/>
            <a:ext cx="722630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选取具有代表性的案例，引导学生分析、讨论和总结，加深对理论知识的理解</a:t>
            </a:r>
            <a:r>
              <a:rPr sz="1500" spc="-1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8D3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应用。</a:t>
            </a:r>
            <a:endParaRPr lang="Microsoft YaHei" altLang="Microsoft YaHei" sz="1500"/>
          </a:p>
        </p:txBody>
      </p:sp>
      <p:pic>
        <p:nvPicPr>
          <p:cNvPr id="244" name="picture 2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245" name="picture 24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246" name="textbox 246"/>
          <p:cNvSpPr/>
          <p:nvPr/>
        </p:nvSpPr>
        <p:spPr>
          <a:xfrm>
            <a:off x="1213206" y="378266"/>
            <a:ext cx="1542414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5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sp>
        <p:nvSpPr>
          <p:cNvPr id="247" name="textbox 247"/>
          <p:cNvSpPr/>
          <p:nvPr/>
        </p:nvSpPr>
        <p:spPr>
          <a:xfrm>
            <a:off x="1412723" y="2389054"/>
            <a:ext cx="154813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1403610" y="4348420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sp>
        <p:nvSpPr>
          <p:cNvPr id="249" name="textbox 249"/>
          <p:cNvSpPr/>
          <p:nvPr/>
        </p:nvSpPr>
        <p:spPr>
          <a:xfrm>
            <a:off x="1414780" y="1629348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1" name="textbox 271"/>
          <p:cNvSpPr/>
          <p:nvPr/>
        </p:nvSpPr>
        <p:spPr>
          <a:xfrm>
            <a:off x="3529429" y="1639987"/>
            <a:ext cx="7414894" cy="3700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3341287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2965449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践操作活动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213728" algn="l" rtl="0" eaLnBrk="0">
              <a:lnSpc>
                <a:spcPct val="92000"/>
              </a:lnSpc>
              <a:spcBef>
                <a:spcPts val="603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设计具有实际意义的实践活动，让学生在动手操作中巩固理论知识，培养实际操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作能力。</a:t>
            </a:r>
            <a:endParaRPr lang="Microsoft YaHei" altLang="Microsoft YaHei" sz="15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272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6" name="textbox 276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https://d.book118.com/246205223125010101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2024-09-26T00:51:40.437</cp:lastPrinted>
  <dcterms:created xsi:type="dcterms:W3CDTF">2024-09-25T16:51:40Z</dcterms:created>
  <dcterms:modified xsi:type="dcterms:W3CDTF">2024-09-25T16:51:42Z</dcterms:modified>
</cp:coreProperties>
</file>