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7EA8C39-A6C2-414A-A0CF-C704D555AB2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0" name="PlaceHolder 1"/>
          <p:cNvSpPr>
            <a:spLocks noGrp="1"/>
          </p:cNvSpPr>
          <p:nvPr>
            <p:ph type="sldImg"/>
          </p:nvPr>
        </p:nvSpPr>
        <p:spPr>
          <a:xfrm>
            <a:off x="685800" y="1143000"/>
            <a:ext cx="5486040" cy="3085920"/>
          </a:xfrm>
          <a:prstGeom prst="rect">
            <a:avLst/>
          </a:prstGeom>
          <a:ln w="0">
            <a:noFill/>
          </a:ln>
        </p:spPr>
      </p:sp>
      <p:sp>
        <p:nvSpPr>
          <p:cNvPr id="68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3" name="PlaceHolder 1"/>
          <p:cNvSpPr>
            <a:spLocks noGrp="1"/>
          </p:cNvSpPr>
          <p:nvPr>
            <p:ph type="sldImg"/>
          </p:nvPr>
        </p:nvSpPr>
        <p:spPr>
          <a:xfrm>
            <a:off x="685800" y="1143000"/>
            <a:ext cx="5486040" cy="3085920"/>
          </a:xfrm>
          <a:prstGeom prst="rect">
            <a:avLst/>
          </a:prstGeom>
          <a:ln w="0">
            <a:noFill/>
          </a:ln>
        </p:spPr>
      </p:sp>
      <p:sp>
        <p:nvSpPr>
          <p:cNvPr id="68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6" name="PlaceHolder 1"/>
          <p:cNvSpPr>
            <a:spLocks noGrp="1"/>
          </p:cNvSpPr>
          <p:nvPr>
            <p:ph type="sldImg"/>
          </p:nvPr>
        </p:nvSpPr>
        <p:spPr>
          <a:xfrm>
            <a:off x="685800" y="1143000"/>
            <a:ext cx="5486040" cy="3085920"/>
          </a:xfrm>
          <a:prstGeom prst="rect">
            <a:avLst/>
          </a:prstGeom>
          <a:ln w="0">
            <a:noFill/>
          </a:ln>
        </p:spPr>
      </p:sp>
      <p:sp>
        <p:nvSpPr>
          <p:cNvPr id="68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9" name="PlaceHolder 1"/>
          <p:cNvSpPr>
            <a:spLocks noGrp="1"/>
          </p:cNvSpPr>
          <p:nvPr>
            <p:ph type="sldImg"/>
          </p:nvPr>
        </p:nvSpPr>
        <p:spPr>
          <a:xfrm>
            <a:off x="685800" y="1143000"/>
            <a:ext cx="5486040" cy="3085920"/>
          </a:xfrm>
          <a:prstGeom prst="rect">
            <a:avLst/>
          </a:prstGeom>
          <a:ln w="0">
            <a:noFill/>
          </a:ln>
        </p:spPr>
      </p:sp>
      <p:sp>
        <p:nvSpPr>
          <p:cNvPr id="69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2" name="PlaceHolder 1"/>
          <p:cNvSpPr>
            <a:spLocks noGrp="1"/>
          </p:cNvSpPr>
          <p:nvPr>
            <p:ph type="sldImg"/>
          </p:nvPr>
        </p:nvSpPr>
        <p:spPr>
          <a:xfrm>
            <a:off x="685800" y="1143000"/>
            <a:ext cx="5486040" cy="3085920"/>
          </a:xfrm>
          <a:prstGeom prst="rect">
            <a:avLst/>
          </a:prstGeom>
          <a:ln w="0">
            <a:noFill/>
          </a:ln>
        </p:spPr>
      </p:sp>
      <p:sp>
        <p:nvSpPr>
          <p:cNvPr id="69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ABE3DB-A033-43E2-92A3-4552F22D1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3AA575-DD1F-44B8-ADAD-50E81E3CD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B4A09A-8045-407A-AF8E-E0B2E445C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0711C0-3B32-4EFD-9488-048E33890F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15BF25-53C3-4C29-BE50-45996E2219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68BDF0-2FB7-4B59-A814-80110142F2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CAE3D1-669B-43DA-9912-594755CA42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F9772E-6DFE-4ECD-84F0-B220B101D4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E51041-8E49-4BD0-8A0C-36304385A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C4332-D04F-41F6-A1B0-94931B90B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590FCE-0D43-4EA0-ADA8-315E9B9FD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0001418-51B6-4E27-90AB-C9D77D6C635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925CB01-85C7-4F26-9CDB-F4726292419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31111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优秀员工的激励与奖励培训</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优秀员工激励的理论基础</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优秀员工激励的实践方法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优秀员工奖励的执行与评估</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简介</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优秀员工的概念</a:t>
            </a:r>
            <a:endParaRPr lang="en-US" sz="3600" b="0" strike="noStrike" spc="-1">
              <a:solidFill>
                <a:schemeClr val="dk1"/>
              </a:solidFill>
              <a:latin typeface="Arial"/>
            </a:endParaRPr>
          </a:p>
        </p:txBody>
      </p:sp>
      <p:sp>
        <p:nvSpPr>
          <p:cNvPr id="85"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在工作中表现卓越</a:t>
            </a:r>
            <a:endParaRPr lang="en-US" sz="1600" b="0" strike="noStrike" spc="-1">
              <a:solidFill>
                <a:srgbClr val="000000"/>
              </a:solidFill>
              <a:latin typeface="Arial"/>
            </a:endParaRPr>
          </a:p>
        </p:txBody>
      </p:sp>
      <p:sp>
        <p:nvSpPr>
          <p:cNvPr id="86"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卓越表现</a:t>
            </a:r>
            <a:endParaRPr lang="en-US" sz="2000" b="0" strike="noStrike" spc="-1">
              <a:solidFill>
                <a:srgbClr val="000000"/>
              </a:solidFill>
              <a:latin typeface="Arial"/>
            </a:endParaRPr>
          </a:p>
        </p:txBody>
      </p:sp>
      <p:sp>
        <p:nvSpPr>
          <p:cNvPr id="87"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取得优异成绩</a:t>
            </a:r>
            <a:endParaRPr lang="en-US" sz="1600" b="0" strike="noStrike" spc="-1">
              <a:solidFill>
                <a:srgbClr val="000000"/>
              </a:solidFill>
              <a:latin typeface="Arial"/>
            </a:endParaRPr>
          </a:p>
        </p:txBody>
      </p:sp>
      <p:sp>
        <p:nvSpPr>
          <p:cNvPr id="88"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成绩突出</a:t>
            </a:r>
            <a:endParaRPr lang="en-US" sz="2000" b="0" strike="noStrike" spc="-1">
              <a:solidFill>
                <a:srgbClr val="000000"/>
              </a:solidFill>
              <a:latin typeface="Arial"/>
            </a:endParaRPr>
          </a:p>
        </p:txBody>
      </p:sp>
      <p:sp>
        <p:nvSpPr>
          <p:cNvPr id="89"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具备专业技能</a:t>
            </a:r>
            <a:endParaRPr lang="en-US" sz="1600" b="0" strike="noStrike" spc="-1">
              <a:solidFill>
                <a:srgbClr val="000000"/>
              </a:solidFill>
              <a:latin typeface="Arial"/>
            </a:endParaRPr>
          </a:p>
        </p:txBody>
      </p:sp>
      <p:sp>
        <p:nvSpPr>
          <p:cNvPr id="90"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专业能力</a:t>
            </a:r>
            <a:endParaRPr lang="en-US" sz="2000" b="0" strike="noStrike" spc="-1">
              <a:solidFill>
                <a:srgbClr val="000000"/>
              </a:solidFill>
              <a:latin typeface="Arial"/>
            </a:endParaRPr>
          </a:p>
        </p:txBody>
      </p:sp>
      <p:sp>
        <p:nvSpPr>
          <p:cNvPr id="91"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行为端正</a:t>
            </a:r>
            <a:endParaRPr lang="en-US" sz="1600" b="0" strike="noStrike" spc="-1">
              <a:solidFill>
                <a:srgbClr val="000000"/>
              </a:solidFill>
              <a:latin typeface="Arial"/>
            </a:endParaRPr>
          </a:p>
        </p:txBody>
      </p:sp>
      <p:sp>
        <p:nvSpPr>
          <p:cNvPr id="92"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良好品德</a:t>
            </a:r>
            <a:endParaRPr lang="en-US" sz="2000" b="0" strike="noStrike" spc="-1">
              <a:solidFill>
                <a:srgbClr val="000000"/>
              </a:solidFill>
              <a:latin typeface="Arial"/>
            </a:endParaRPr>
          </a:p>
        </p:txBody>
      </p:sp>
      <p:sp>
        <p:nvSpPr>
          <p:cNvPr id="9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94" name="组合 4"/>
          <p:cNvGrpSpPr/>
          <p:nvPr/>
        </p:nvGrpSpPr>
        <p:grpSpPr>
          <a:xfrm>
            <a:off x="577800" y="381240"/>
            <a:ext cx="3060720" cy="2445480"/>
            <a:chOff x="577800" y="381240"/>
            <a:chExt cx="3060720" cy="2445480"/>
          </a:xfrm>
        </p:grpSpPr>
        <p:grpSp>
          <p:nvGrpSpPr>
            <p:cNvPr id="95" name="组合 19"/>
            <p:cNvGrpSpPr/>
            <p:nvPr/>
          </p:nvGrpSpPr>
          <p:grpSpPr>
            <a:xfrm>
              <a:off x="577800" y="381240"/>
              <a:ext cx="3060720" cy="2040480"/>
              <a:chOff x="577800" y="381240"/>
              <a:chExt cx="3060720" cy="2040480"/>
            </a:xfrm>
          </p:grpSpPr>
          <p:graphicFrame>
            <p:nvGraphicFramePr>
              <p:cNvPr id="96"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97" name="组合 25"/>
              <p:cNvGrpSpPr/>
              <p:nvPr/>
            </p:nvGrpSpPr>
            <p:grpSpPr>
              <a:xfrm>
                <a:off x="1387800" y="696600"/>
                <a:ext cx="1394640" cy="1394640"/>
                <a:chOff x="1387800" y="696600"/>
                <a:chExt cx="1394640" cy="1394640"/>
              </a:xfrm>
            </p:grpSpPr>
            <p:sp>
              <p:nvSpPr>
                <p:cNvPr id="98"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99"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0"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1" name="组合 7"/>
          <p:cNvGrpSpPr/>
          <p:nvPr/>
        </p:nvGrpSpPr>
        <p:grpSpPr>
          <a:xfrm>
            <a:off x="3127320" y="385200"/>
            <a:ext cx="3060720" cy="2445480"/>
            <a:chOff x="3127320" y="385200"/>
            <a:chExt cx="3060720" cy="2445480"/>
          </a:xfrm>
        </p:grpSpPr>
        <p:sp>
          <p:nvSpPr>
            <p:cNvPr id="102"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3" name="组合 9"/>
            <p:cNvGrpSpPr/>
            <p:nvPr/>
          </p:nvGrpSpPr>
          <p:grpSpPr>
            <a:xfrm>
              <a:off x="3127320" y="385200"/>
              <a:ext cx="3060720" cy="2445480"/>
              <a:chOff x="3127320" y="385200"/>
              <a:chExt cx="3060720" cy="2445480"/>
            </a:xfrm>
          </p:grpSpPr>
          <p:grpSp>
            <p:nvGrpSpPr>
              <p:cNvPr id="104" name="组合 13"/>
              <p:cNvGrpSpPr/>
              <p:nvPr/>
            </p:nvGrpSpPr>
            <p:grpSpPr>
              <a:xfrm>
                <a:off x="3127320" y="385200"/>
                <a:ext cx="3060720" cy="2040480"/>
                <a:chOff x="3127320" y="385200"/>
                <a:chExt cx="3060720" cy="2040480"/>
              </a:xfrm>
            </p:grpSpPr>
            <p:graphicFrame>
              <p:nvGraphicFramePr>
                <p:cNvPr id="105"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06"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07"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08" name="组合 10"/>
          <p:cNvGrpSpPr/>
          <p:nvPr/>
        </p:nvGrpSpPr>
        <p:grpSpPr>
          <a:xfrm>
            <a:off x="5771880" y="380880"/>
            <a:ext cx="3060720" cy="2445480"/>
            <a:chOff x="5771880" y="380880"/>
            <a:chExt cx="3060720" cy="2445480"/>
          </a:xfrm>
        </p:grpSpPr>
        <p:grpSp>
          <p:nvGrpSpPr>
            <p:cNvPr id="109" name="组合 11"/>
            <p:cNvGrpSpPr/>
            <p:nvPr/>
          </p:nvGrpSpPr>
          <p:grpSpPr>
            <a:xfrm>
              <a:off x="5771880" y="380880"/>
              <a:ext cx="3060720" cy="2445480"/>
              <a:chOff x="5771880" y="380880"/>
              <a:chExt cx="3060720" cy="2445480"/>
            </a:xfrm>
          </p:grpSpPr>
          <p:grpSp>
            <p:nvGrpSpPr>
              <p:cNvPr id="110" name="组合 14"/>
              <p:cNvGrpSpPr/>
              <p:nvPr/>
            </p:nvGrpSpPr>
            <p:grpSpPr>
              <a:xfrm>
                <a:off x="5771880" y="380880"/>
                <a:ext cx="3060720" cy="2040480"/>
                <a:chOff x="5771880" y="380880"/>
                <a:chExt cx="3060720" cy="2040480"/>
              </a:xfrm>
            </p:grpSpPr>
            <p:graphicFrame>
              <p:nvGraphicFramePr>
                <p:cNvPr id="111"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2"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14" name="Group 65"/>
            <p:cNvGrpSpPr/>
            <p:nvPr/>
          </p:nvGrpSpPr>
          <p:grpSpPr>
            <a:xfrm>
              <a:off x="7055640" y="1229040"/>
              <a:ext cx="479880" cy="476640"/>
              <a:chOff x="7055640" y="1229040"/>
              <a:chExt cx="479880" cy="476640"/>
            </a:xfrm>
          </p:grpSpPr>
          <p:sp>
            <p:nvSpPr>
              <p:cNvPr id="115"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16"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17"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18" name="组合 12"/>
          <p:cNvGrpSpPr/>
          <p:nvPr/>
        </p:nvGrpSpPr>
        <p:grpSpPr>
          <a:xfrm>
            <a:off x="8371800" y="384480"/>
            <a:ext cx="3060720" cy="2445480"/>
            <a:chOff x="8371800" y="384480"/>
            <a:chExt cx="3060720" cy="2445480"/>
          </a:xfrm>
        </p:grpSpPr>
        <p:sp>
          <p:nvSpPr>
            <p:cNvPr id="119"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0" name="组合 13"/>
            <p:cNvGrpSpPr/>
            <p:nvPr/>
          </p:nvGrpSpPr>
          <p:grpSpPr>
            <a:xfrm>
              <a:off x="8371800" y="384480"/>
              <a:ext cx="3060720" cy="2445480"/>
              <a:chOff x="8371800" y="384480"/>
              <a:chExt cx="3060720" cy="2445480"/>
            </a:xfrm>
          </p:grpSpPr>
          <p:grpSp>
            <p:nvGrpSpPr>
              <p:cNvPr id="121" name="组合 14"/>
              <p:cNvGrpSpPr/>
              <p:nvPr/>
            </p:nvGrpSpPr>
            <p:grpSpPr>
              <a:xfrm>
                <a:off x="8371800" y="384480"/>
                <a:ext cx="3060720" cy="2040480"/>
                <a:chOff x="8371800" y="384480"/>
                <a:chExt cx="3060720" cy="2040480"/>
              </a:xfrm>
            </p:grpSpPr>
            <p:graphicFrame>
              <p:nvGraphicFramePr>
                <p:cNvPr id="122"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3"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24"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3"/>
                                        </p:tgtEl>
                                        <p:attrNameLst>
                                          <p:attrName>style.visibility</p:attrName>
                                        </p:attrNameLst>
                                      </p:cBhvr>
                                      <p:to>
                                        <p:strVal val="visible"/>
                                      </p:to>
                                    </p:set>
                                    <p:anim calcmode="lin" valueType="num">
                                      <p:cBhvr additive="repl">
                                        <p:cTn id="7" dur="500" fill="hold"/>
                                        <p:tgtEl>
                                          <p:spTgt spid="93"/>
                                        </p:tgtEl>
                                        <p:attrNameLst>
                                          <p:attrName>ppt_x</p:attrName>
                                        </p:attrNameLst>
                                      </p:cBhvr>
                                      <p:tavLst>
                                        <p:tav tm="0">
                                          <p:val>
                                            <p:strVal val="#ppt_x"/>
                                          </p:val>
                                        </p:tav>
                                        <p:tav tm="100000">
                                          <p:val>
                                            <p:strVal val="#ppt_x"/>
                                          </p:val>
                                        </p:tav>
                                      </p:tavLst>
                                    </p:anim>
                                    <p:anim calcmode="lin" valueType="num">
                                      <p:cBhvr additive="repl">
                                        <p:cTn id="8" dur="500" fill="hold"/>
                                        <p:tgtEl>
                                          <p:spTgt spid="9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94"/>
                                        </p:tgtEl>
                                        <p:attrNameLst>
                                          <p:attrName>style.visibility</p:attrName>
                                        </p:attrNameLst>
                                      </p:cBhvr>
                                      <p:to>
                                        <p:strVal val="visible"/>
                                      </p:to>
                                    </p:set>
                                    <p:anim calcmode="lin" valueType="num">
                                      <p:cBhvr additive="repl">
                                        <p:cTn id="11" dur="500" fill="hold"/>
                                        <p:tgtEl>
                                          <p:spTgt spid="94"/>
                                        </p:tgtEl>
                                        <p:attrNameLst>
                                          <p:attrName>ppt_w</p:attrName>
                                        </p:attrNameLst>
                                      </p:cBhvr>
                                      <p:tavLst>
                                        <p:tav tm="0">
                                          <p:val>
                                            <p:fltVal val="0"/>
                                          </p:val>
                                        </p:tav>
                                        <p:tav tm="100000">
                                          <p:val>
                                            <p:strVal val="#ppt_w"/>
                                          </p:val>
                                        </p:tav>
                                      </p:tavLst>
                                    </p:anim>
                                    <p:anim calcmode="lin" valueType="num">
                                      <p:cBhvr additive="repl">
                                        <p:cTn id="12" dur="500" fill="hold"/>
                                        <p:tgtEl>
                                          <p:spTgt spid="94"/>
                                        </p:tgtEl>
                                        <p:attrNameLst>
                                          <p:attrName>ppt_h</p:attrName>
                                        </p:attrNameLst>
                                      </p:cBhvr>
                                      <p:tavLst>
                                        <p:tav tm="0">
                                          <p:val>
                                            <p:fltVal val="0"/>
                                          </p:val>
                                        </p:tav>
                                        <p:tav tm="100000">
                                          <p:val>
                                            <p:strVal val="#ppt_h"/>
                                          </p:val>
                                        </p:tav>
                                      </p:tavLst>
                                    </p:anim>
                                    <p:animEffect transition="in" filter="fade">
                                      <p:cBhvr additive="repl">
                                        <p:cTn id="13" dur="500"/>
                                        <p:tgtEl>
                                          <p:spTgt spid="9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1"/>
                                        </p:tgtEl>
                                        <p:attrNameLst>
                                          <p:attrName>style.visibility</p:attrName>
                                        </p:attrNameLst>
                                      </p:cBhvr>
                                      <p:to>
                                        <p:strVal val="visible"/>
                                      </p:to>
                                    </p:set>
                                    <p:anim calcmode="lin" valueType="num">
                                      <p:cBhvr additive="repl">
                                        <p:cTn id="18" dur="500" fill="hold"/>
                                        <p:tgtEl>
                                          <p:spTgt spid="101"/>
                                        </p:tgtEl>
                                        <p:attrNameLst>
                                          <p:attrName>ppt_w</p:attrName>
                                        </p:attrNameLst>
                                      </p:cBhvr>
                                      <p:tavLst>
                                        <p:tav tm="0">
                                          <p:val>
                                            <p:fltVal val="0"/>
                                          </p:val>
                                        </p:tav>
                                        <p:tav tm="100000">
                                          <p:val>
                                            <p:strVal val="#ppt_w"/>
                                          </p:val>
                                        </p:tav>
                                      </p:tavLst>
                                    </p:anim>
                                    <p:anim calcmode="lin" valueType="num">
                                      <p:cBhvr additive="repl">
                                        <p:cTn id="19" dur="500" fill="hold"/>
                                        <p:tgtEl>
                                          <p:spTgt spid="101"/>
                                        </p:tgtEl>
                                        <p:attrNameLst>
                                          <p:attrName>ppt_h</p:attrName>
                                        </p:attrNameLst>
                                      </p:cBhvr>
                                      <p:tavLst>
                                        <p:tav tm="0">
                                          <p:val>
                                            <p:fltVal val="0"/>
                                          </p:val>
                                        </p:tav>
                                        <p:tav tm="100000">
                                          <p:val>
                                            <p:strVal val="#ppt_h"/>
                                          </p:val>
                                        </p:tav>
                                      </p:tavLst>
                                    </p:anim>
                                    <p:animEffect transition="in" filter="fade">
                                      <p:cBhvr additive="repl">
                                        <p:cTn id="20" dur="500"/>
                                        <p:tgtEl>
                                          <p:spTgt spid="101"/>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08"/>
                                        </p:tgtEl>
                                        <p:attrNameLst>
                                          <p:attrName>style.visibility</p:attrName>
                                        </p:attrNameLst>
                                      </p:cBhvr>
                                      <p:to>
                                        <p:strVal val="visible"/>
                                      </p:to>
                                    </p:set>
                                    <p:anim calcmode="lin" valueType="num">
                                      <p:cBhvr additive="repl">
                                        <p:cTn id="23" dur="500" fill="hold"/>
                                        <p:tgtEl>
                                          <p:spTgt spid="108"/>
                                        </p:tgtEl>
                                        <p:attrNameLst>
                                          <p:attrName>ppt_w</p:attrName>
                                        </p:attrNameLst>
                                      </p:cBhvr>
                                      <p:tavLst>
                                        <p:tav tm="0">
                                          <p:val>
                                            <p:fltVal val="0"/>
                                          </p:val>
                                        </p:tav>
                                        <p:tav tm="100000">
                                          <p:val>
                                            <p:strVal val="#ppt_w"/>
                                          </p:val>
                                        </p:tav>
                                      </p:tavLst>
                                    </p:anim>
                                    <p:anim calcmode="lin" valueType="num">
                                      <p:cBhvr additive="repl">
                                        <p:cTn id="24" dur="500" fill="hold"/>
                                        <p:tgtEl>
                                          <p:spTgt spid="108"/>
                                        </p:tgtEl>
                                        <p:attrNameLst>
                                          <p:attrName>ppt_h</p:attrName>
                                        </p:attrNameLst>
                                      </p:cBhvr>
                                      <p:tavLst>
                                        <p:tav tm="0">
                                          <p:val>
                                            <p:fltVal val="0"/>
                                          </p:val>
                                        </p:tav>
                                        <p:tav tm="100000">
                                          <p:val>
                                            <p:strVal val="#ppt_h"/>
                                          </p:val>
                                        </p:tav>
                                      </p:tavLst>
                                    </p:anim>
                                    <p:animEffect transition="in" filter="fade">
                                      <p:cBhvr additive="repl">
                                        <p:cTn id="25" dur="500"/>
                                        <p:tgtEl>
                                          <p:spTgt spid="108"/>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18"/>
                                        </p:tgtEl>
                                        <p:attrNameLst>
                                          <p:attrName>style.visibility</p:attrName>
                                        </p:attrNameLst>
                                      </p:cBhvr>
                                      <p:to>
                                        <p:strVal val="visible"/>
                                      </p:to>
                                    </p:set>
                                    <p:anim calcmode="lin" valueType="num">
                                      <p:cBhvr additive="repl">
                                        <p:cTn id="28" dur="500" fill="hold"/>
                                        <p:tgtEl>
                                          <p:spTgt spid="118"/>
                                        </p:tgtEl>
                                        <p:attrNameLst>
                                          <p:attrName>ppt_w</p:attrName>
                                        </p:attrNameLst>
                                      </p:cBhvr>
                                      <p:tavLst>
                                        <p:tav tm="0">
                                          <p:val>
                                            <p:fltVal val="0"/>
                                          </p:val>
                                        </p:tav>
                                        <p:tav tm="100000">
                                          <p:val>
                                            <p:strVal val="#ppt_w"/>
                                          </p:val>
                                        </p:tav>
                                      </p:tavLst>
                                    </p:anim>
                                    <p:anim calcmode="lin" valueType="num">
                                      <p:cBhvr additive="repl">
                                        <p:cTn id="29" dur="500" fill="hold"/>
                                        <p:tgtEl>
                                          <p:spTgt spid="118"/>
                                        </p:tgtEl>
                                        <p:attrNameLst>
                                          <p:attrName>ppt_h</p:attrName>
                                        </p:attrNameLst>
                                      </p:cBhvr>
                                      <p:tavLst>
                                        <p:tav tm="0">
                                          <p:val>
                                            <p:fltVal val="0"/>
                                          </p:val>
                                        </p:tav>
                                        <p:tav tm="100000">
                                          <p:val>
                                            <p:strVal val="#ppt_h"/>
                                          </p:val>
                                        </p:tav>
                                      </p:tavLst>
                                    </p:anim>
                                    <p:animEffect transition="in" filter="fade">
                                      <p:cBhvr additive="repl">
                                        <p:cTn id="30" dur="500"/>
                                        <p:tgtEl>
                                          <p:spTgt spid="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为什么重视优秀员工</a:t>
            </a:r>
            <a:endParaRPr lang="en-US" sz="3600" b="0" strike="noStrike" spc="-1">
              <a:solidFill>
                <a:schemeClr val="dk1"/>
              </a:solidFill>
              <a:latin typeface="Arial"/>
            </a:endParaRPr>
          </a:p>
        </p:txBody>
      </p:sp>
      <p:sp>
        <p:nvSpPr>
          <p:cNvPr id="12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能带来业绩的提升</a:t>
            </a:r>
            <a:endParaRPr lang="en-US" sz="1600" b="0" strike="noStrike" spc="-1">
              <a:solidFill>
                <a:srgbClr val="000000"/>
              </a:solidFill>
              <a:latin typeface="Arial"/>
            </a:endParaRPr>
          </a:p>
        </p:txBody>
      </p:sp>
      <p:sp>
        <p:nvSpPr>
          <p:cNvPr id="12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提升业绩</a:t>
            </a:r>
            <a:endParaRPr lang="en-US" sz="2000" b="0" strike="noStrike" spc="-1">
              <a:solidFill>
                <a:srgbClr val="000000"/>
              </a:solidFill>
              <a:latin typeface="Arial"/>
            </a:endParaRPr>
          </a:p>
        </p:txBody>
      </p:sp>
      <p:sp>
        <p:nvSpPr>
          <p:cNvPr id="12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2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3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可以提升企业竞争力</a:t>
            </a:r>
            <a:endParaRPr lang="en-US" sz="1600" b="0" strike="noStrike" spc="-1">
              <a:solidFill>
                <a:srgbClr val="000000"/>
              </a:solidFill>
              <a:latin typeface="Arial"/>
            </a:endParaRPr>
          </a:p>
        </p:txBody>
      </p:sp>
      <p:sp>
        <p:nvSpPr>
          <p:cNvPr id="13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提升竞争力</a:t>
            </a:r>
            <a:endParaRPr lang="en-US" sz="2000" b="0" strike="noStrike" spc="-1">
              <a:solidFill>
                <a:srgbClr val="000000"/>
              </a:solidFill>
              <a:latin typeface="Arial"/>
            </a:endParaRPr>
          </a:p>
        </p:txBody>
      </p:sp>
      <p:sp>
        <p:nvSpPr>
          <p:cNvPr id="13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3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能增强团队的凝聚力</a:t>
            </a:r>
            <a:endParaRPr lang="en-US" sz="1600" b="0" strike="noStrike" spc="-1">
              <a:solidFill>
                <a:srgbClr val="000000"/>
              </a:solidFill>
              <a:latin typeface="Arial"/>
            </a:endParaRPr>
          </a:p>
        </p:txBody>
      </p:sp>
      <p:sp>
        <p:nvSpPr>
          <p:cNvPr id="13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增强团队凝聚力</a:t>
            </a:r>
            <a:endParaRPr lang="en-US" sz="2000" b="0" strike="noStrike" spc="-1">
              <a:solidFill>
                <a:srgbClr val="000000"/>
              </a:solidFill>
              <a:latin typeface="Arial"/>
            </a:endParaRPr>
          </a:p>
        </p:txBody>
      </p:sp>
      <p:sp>
        <p:nvSpPr>
          <p:cNvPr id="135"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36"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fade">
                                      <p:cBhvr additive="repl">
                                        <p:cTn id="7" dur="500"/>
                                        <p:tgtEl>
                                          <p:spTgt spid="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38"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9"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增加归属感</a:t>
            </a:r>
            <a:endParaRPr lang="en-US" sz="1800" b="0" strike="noStrike" spc="-1">
              <a:solidFill>
                <a:srgbClr val="000000"/>
              </a:solidFill>
              <a:latin typeface="Arial"/>
            </a:endParaRPr>
          </a:p>
        </p:txBody>
      </p:sp>
      <p:sp>
        <p:nvSpPr>
          <p:cNvPr id="140"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适当的激励奖励可以增加员工的归属感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提高忠诚度</a:t>
            </a:r>
            <a:endParaRPr lang="en-US" sz="1400" b="0" strike="noStrike" spc="-1">
              <a:solidFill>
                <a:srgbClr val="000000"/>
              </a:solidFill>
              <a:latin typeface="Arial"/>
            </a:endParaRPr>
          </a:p>
        </p:txBody>
      </p:sp>
      <p:sp>
        <p:nvSpPr>
          <p:cNvPr id="141"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提升绩效</a:t>
            </a:r>
            <a:endParaRPr lang="en-US" sz="1800" b="0" strike="noStrike" spc="-1">
              <a:solidFill>
                <a:srgbClr val="000000"/>
              </a:solidFill>
              <a:latin typeface="Arial"/>
            </a:endParaRPr>
          </a:p>
        </p:txBody>
      </p:sp>
      <p:sp>
        <p:nvSpPr>
          <p:cNvPr id="143"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有效的激励奖励可以提升团队绩效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增强企业竞争力</a:t>
            </a:r>
            <a:endParaRPr lang="en-US" sz="1400" b="0" strike="noStrike" spc="-1">
              <a:solidFill>
                <a:srgbClr val="000000"/>
              </a:solidFill>
              <a:latin typeface="Arial"/>
            </a:endParaRPr>
          </a:p>
        </p:txBody>
      </p:sp>
      <p:sp>
        <p:nvSpPr>
          <p:cNvPr id="144"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凝聚团队</a:t>
            </a:r>
            <a:endParaRPr lang="en-US" sz="1800" b="0" strike="noStrike" spc="-1">
              <a:solidFill>
                <a:srgbClr val="000000"/>
              </a:solidFill>
              <a:latin typeface="Arial"/>
            </a:endParaRPr>
          </a:p>
        </p:txBody>
      </p:sp>
      <p:sp>
        <p:nvSpPr>
          <p:cNvPr id="146"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激励奖励有助于凝聚团队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促进团队合作</a:t>
            </a:r>
            <a:endParaRPr lang="en-US" sz="1400" b="0" strike="noStrike" spc="-1">
              <a:solidFill>
                <a:srgbClr val="000000"/>
              </a:solidFill>
              <a:latin typeface="Arial"/>
            </a:endParaRPr>
          </a:p>
        </p:txBody>
      </p:sp>
      <p:sp>
        <p:nvSpPr>
          <p:cNvPr id="14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激励与奖励的重要性</a:t>
            </a:r>
            <a:endParaRPr lang="en-US" sz="3600" b="0" strike="noStrike" spc="-1">
              <a:solidFill>
                <a:schemeClr val="dk1"/>
              </a:solidFill>
              <a:latin typeface="Arial"/>
            </a:endParaRPr>
          </a:p>
        </p:txBody>
      </p:sp>
      <p:sp>
        <p:nvSpPr>
          <p:cNvPr id="148"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9"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激发积极性</a:t>
            </a:r>
            <a:endParaRPr lang="en-US" sz="1800" b="0" strike="noStrike" spc="-1">
              <a:solidFill>
                <a:srgbClr val="000000"/>
              </a:solidFill>
              <a:latin typeface="Arial"/>
            </a:endParaRPr>
          </a:p>
        </p:txBody>
      </p:sp>
      <p:sp>
        <p:nvSpPr>
          <p:cNvPr id="150"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能够激发员工的工作积极性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提升工作效率和质量</a:t>
            </a:r>
            <a:endParaRPr lang="en-US" sz="1400" b="0" strike="noStrike" spc="-1">
              <a:solidFill>
                <a:srgbClr val="000000"/>
              </a:solidFill>
              <a:latin typeface="Arial"/>
            </a:endParaRPr>
          </a:p>
        </p:txBody>
      </p:sp>
      <p:grpSp>
        <p:nvGrpSpPr>
          <p:cNvPr id="151" name="组合 4"/>
          <p:cNvGrpSpPr/>
          <p:nvPr/>
        </p:nvGrpSpPr>
        <p:grpSpPr>
          <a:xfrm>
            <a:off x="0" y="497520"/>
            <a:ext cx="3060720" cy="2445480"/>
            <a:chOff x="0" y="497520"/>
            <a:chExt cx="3060720" cy="2445480"/>
          </a:xfrm>
        </p:grpSpPr>
        <p:grpSp>
          <p:nvGrpSpPr>
            <p:cNvPr id="152" name="组合 19"/>
            <p:cNvGrpSpPr/>
            <p:nvPr/>
          </p:nvGrpSpPr>
          <p:grpSpPr>
            <a:xfrm>
              <a:off x="0" y="497520"/>
              <a:ext cx="3060720" cy="2040480"/>
              <a:chOff x="0" y="497520"/>
              <a:chExt cx="3060720" cy="2040480"/>
            </a:xfrm>
          </p:grpSpPr>
          <p:graphicFrame>
            <p:nvGraphicFramePr>
              <p:cNvPr id="153"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54" name="组合 25"/>
              <p:cNvGrpSpPr/>
              <p:nvPr/>
            </p:nvGrpSpPr>
            <p:grpSpPr>
              <a:xfrm>
                <a:off x="810000" y="812520"/>
                <a:ext cx="1394640" cy="1394640"/>
                <a:chOff x="810000" y="812520"/>
                <a:chExt cx="1394640" cy="1394640"/>
              </a:xfrm>
            </p:grpSpPr>
            <p:sp>
              <p:nvSpPr>
                <p:cNvPr id="155"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56"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57"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58" name="组合 8"/>
          <p:cNvGrpSpPr/>
          <p:nvPr/>
        </p:nvGrpSpPr>
        <p:grpSpPr>
          <a:xfrm>
            <a:off x="2778120" y="497520"/>
            <a:ext cx="3060720" cy="2445480"/>
            <a:chOff x="2778120" y="497520"/>
            <a:chExt cx="3060720" cy="2445480"/>
          </a:xfrm>
        </p:grpSpPr>
        <p:sp>
          <p:nvSpPr>
            <p:cNvPr id="159"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0" name="组合 6"/>
            <p:cNvGrpSpPr/>
            <p:nvPr/>
          </p:nvGrpSpPr>
          <p:grpSpPr>
            <a:xfrm>
              <a:off x="2778120" y="497520"/>
              <a:ext cx="3060720" cy="2445480"/>
              <a:chOff x="2778120" y="497520"/>
              <a:chExt cx="3060720" cy="2445480"/>
            </a:xfrm>
          </p:grpSpPr>
          <p:grpSp>
            <p:nvGrpSpPr>
              <p:cNvPr id="161" name="组合 13"/>
              <p:cNvGrpSpPr/>
              <p:nvPr/>
            </p:nvGrpSpPr>
            <p:grpSpPr>
              <a:xfrm>
                <a:off x="2778120" y="497520"/>
                <a:ext cx="3060720" cy="2040480"/>
                <a:chOff x="2778120" y="497520"/>
                <a:chExt cx="3060720" cy="2040480"/>
              </a:xfrm>
            </p:grpSpPr>
            <p:graphicFrame>
              <p:nvGraphicFramePr>
                <p:cNvPr id="162"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63"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4"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65" name="组合 10"/>
          <p:cNvGrpSpPr/>
          <p:nvPr/>
        </p:nvGrpSpPr>
        <p:grpSpPr>
          <a:xfrm>
            <a:off x="5469480" y="508320"/>
            <a:ext cx="3060720" cy="2445480"/>
            <a:chOff x="5469480" y="508320"/>
            <a:chExt cx="3060720" cy="2445480"/>
          </a:xfrm>
        </p:grpSpPr>
        <p:grpSp>
          <p:nvGrpSpPr>
            <p:cNvPr id="166" name="组合 11"/>
            <p:cNvGrpSpPr/>
            <p:nvPr/>
          </p:nvGrpSpPr>
          <p:grpSpPr>
            <a:xfrm>
              <a:off x="5469480" y="508320"/>
              <a:ext cx="3060720" cy="2445480"/>
              <a:chOff x="5469480" y="508320"/>
              <a:chExt cx="3060720" cy="2445480"/>
            </a:xfrm>
          </p:grpSpPr>
          <p:grpSp>
            <p:nvGrpSpPr>
              <p:cNvPr id="167" name="组合 14"/>
              <p:cNvGrpSpPr/>
              <p:nvPr/>
            </p:nvGrpSpPr>
            <p:grpSpPr>
              <a:xfrm>
                <a:off x="5469480" y="508320"/>
                <a:ext cx="3060720" cy="2040480"/>
                <a:chOff x="5469480" y="508320"/>
                <a:chExt cx="3060720" cy="2040480"/>
              </a:xfrm>
            </p:grpSpPr>
            <p:graphicFrame>
              <p:nvGraphicFramePr>
                <p:cNvPr id="168"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69"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0"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71" name="Group 65"/>
            <p:cNvGrpSpPr/>
            <p:nvPr/>
          </p:nvGrpSpPr>
          <p:grpSpPr>
            <a:xfrm>
              <a:off x="6753240" y="1356480"/>
              <a:ext cx="479880" cy="476640"/>
              <a:chOff x="6753240" y="1356480"/>
              <a:chExt cx="479880" cy="476640"/>
            </a:xfrm>
          </p:grpSpPr>
          <p:sp>
            <p:nvSpPr>
              <p:cNvPr id="172"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3"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4"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75" name="组合 15"/>
          <p:cNvGrpSpPr/>
          <p:nvPr/>
        </p:nvGrpSpPr>
        <p:grpSpPr>
          <a:xfrm>
            <a:off x="8161920" y="389520"/>
            <a:ext cx="3060720" cy="2445840"/>
            <a:chOff x="8161920" y="389520"/>
            <a:chExt cx="3060720" cy="2445840"/>
          </a:xfrm>
        </p:grpSpPr>
        <p:sp>
          <p:nvSpPr>
            <p:cNvPr id="176"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77" name="组合 16"/>
            <p:cNvGrpSpPr/>
            <p:nvPr/>
          </p:nvGrpSpPr>
          <p:grpSpPr>
            <a:xfrm>
              <a:off x="8161920" y="389520"/>
              <a:ext cx="3060720" cy="2445840"/>
              <a:chOff x="8161920" y="389520"/>
              <a:chExt cx="3060720" cy="2445840"/>
            </a:xfrm>
          </p:grpSpPr>
          <p:grpSp>
            <p:nvGrpSpPr>
              <p:cNvPr id="178" name="组合 14"/>
              <p:cNvGrpSpPr/>
              <p:nvPr/>
            </p:nvGrpSpPr>
            <p:grpSpPr>
              <a:xfrm>
                <a:off x="8161920" y="389520"/>
                <a:ext cx="3060720" cy="2040480"/>
                <a:chOff x="8161920" y="389520"/>
                <a:chExt cx="3060720" cy="2040480"/>
              </a:xfrm>
            </p:grpSpPr>
            <p:graphicFrame>
              <p:nvGraphicFramePr>
                <p:cNvPr id="179"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80"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81"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37"/>
                                        </p:tgtEl>
                                        <p:attrNameLst>
                                          <p:attrName>style.visibility</p:attrName>
                                        </p:attrNameLst>
                                      </p:cBhvr>
                                      <p:to>
                                        <p:strVal val="visible"/>
                                      </p:to>
                                    </p:set>
                                    <p:anim calcmode="lin" valueType="num">
                                      <p:cBhvr additive="repl">
                                        <p:cTn id="7" dur="500" fill="hold"/>
                                        <p:tgtEl>
                                          <p:spTgt spid="137"/>
                                        </p:tgtEl>
                                        <p:attrNameLst>
                                          <p:attrName>ppt_x</p:attrName>
                                        </p:attrNameLst>
                                      </p:cBhvr>
                                      <p:tavLst>
                                        <p:tav tm="0">
                                          <p:val>
                                            <p:strVal val="#ppt_x"/>
                                          </p:val>
                                        </p:tav>
                                        <p:tav tm="100000">
                                          <p:val>
                                            <p:strVal val="#ppt_x"/>
                                          </p:val>
                                        </p:tav>
                                      </p:tavLst>
                                    </p:anim>
                                    <p:anim calcmode="lin" valueType="num">
                                      <p:cBhvr additive="repl">
                                        <p:cTn id="8" dur="500" fill="hold"/>
                                        <p:tgtEl>
                                          <p:spTgt spid="13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51"/>
                                        </p:tgtEl>
                                        <p:attrNameLst>
                                          <p:attrName>style.visibility</p:attrName>
                                        </p:attrNameLst>
                                      </p:cBhvr>
                                      <p:to>
                                        <p:strVal val="visible"/>
                                      </p:to>
                                    </p:set>
                                    <p:anim calcmode="lin" valueType="num">
                                      <p:cBhvr additive="repl">
                                        <p:cTn id="11" dur="500" fill="hold"/>
                                        <p:tgtEl>
                                          <p:spTgt spid="151"/>
                                        </p:tgtEl>
                                        <p:attrNameLst>
                                          <p:attrName>ppt_w</p:attrName>
                                        </p:attrNameLst>
                                      </p:cBhvr>
                                      <p:tavLst>
                                        <p:tav tm="0">
                                          <p:val>
                                            <p:fltVal val="0"/>
                                          </p:val>
                                        </p:tav>
                                        <p:tav tm="100000">
                                          <p:val>
                                            <p:strVal val="#ppt_w"/>
                                          </p:val>
                                        </p:tav>
                                      </p:tavLst>
                                    </p:anim>
                                    <p:anim calcmode="lin" valueType="num">
                                      <p:cBhvr additive="repl">
                                        <p:cTn id="12" dur="500" fill="hold"/>
                                        <p:tgtEl>
                                          <p:spTgt spid="151"/>
                                        </p:tgtEl>
                                        <p:attrNameLst>
                                          <p:attrName>ppt_h</p:attrName>
                                        </p:attrNameLst>
                                      </p:cBhvr>
                                      <p:tavLst>
                                        <p:tav tm="0">
                                          <p:val>
                                            <p:fltVal val="0"/>
                                          </p:val>
                                        </p:tav>
                                        <p:tav tm="100000">
                                          <p:val>
                                            <p:strVal val="#ppt_h"/>
                                          </p:val>
                                        </p:tav>
                                      </p:tavLst>
                                    </p:anim>
                                    <p:animEffect transition="in" filter="fade">
                                      <p:cBhvr additive="repl">
                                        <p:cTn id="13" dur="500"/>
                                        <p:tgtEl>
                                          <p:spTgt spid="15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58"/>
                                        </p:tgtEl>
                                        <p:attrNameLst>
                                          <p:attrName>style.visibility</p:attrName>
                                        </p:attrNameLst>
                                      </p:cBhvr>
                                      <p:to>
                                        <p:strVal val="visible"/>
                                      </p:to>
                                    </p:set>
                                    <p:anim calcmode="lin" valueType="num">
                                      <p:cBhvr additive="repl">
                                        <p:cTn id="18" dur="500" fill="hold"/>
                                        <p:tgtEl>
                                          <p:spTgt spid="158"/>
                                        </p:tgtEl>
                                        <p:attrNameLst>
                                          <p:attrName>ppt_w</p:attrName>
                                        </p:attrNameLst>
                                      </p:cBhvr>
                                      <p:tavLst>
                                        <p:tav tm="0">
                                          <p:val>
                                            <p:fltVal val="0"/>
                                          </p:val>
                                        </p:tav>
                                        <p:tav tm="100000">
                                          <p:val>
                                            <p:strVal val="#ppt_w"/>
                                          </p:val>
                                        </p:tav>
                                      </p:tavLst>
                                    </p:anim>
                                    <p:anim calcmode="lin" valueType="num">
                                      <p:cBhvr additive="repl">
                                        <p:cTn id="19" dur="500" fill="hold"/>
                                        <p:tgtEl>
                                          <p:spTgt spid="158"/>
                                        </p:tgtEl>
                                        <p:attrNameLst>
                                          <p:attrName>ppt_h</p:attrName>
                                        </p:attrNameLst>
                                      </p:cBhvr>
                                      <p:tavLst>
                                        <p:tav tm="0">
                                          <p:val>
                                            <p:fltVal val="0"/>
                                          </p:val>
                                        </p:tav>
                                        <p:tav tm="100000">
                                          <p:val>
                                            <p:strVal val="#ppt_h"/>
                                          </p:val>
                                        </p:tav>
                                      </p:tavLst>
                                    </p:anim>
                                    <p:animEffect transition="in" filter="fade">
                                      <p:cBhvr additive="repl">
                                        <p:cTn id="20" dur="500"/>
                                        <p:tgtEl>
                                          <p:spTgt spid="15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65"/>
                                        </p:tgtEl>
                                        <p:attrNameLst>
                                          <p:attrName>style.visibility</p:attrName>
                                        </p:attrNameLst>
                                      </p:cBhvr>
                                      <p:to>
                                        <p:strVal val="visible"/>
                                      </p:to>
                                    </p:set>
                                    <p:anim calcmode="lin" valueType="num">
                                      <p:cBhvr additive="repl">
                                        <p:cTn id="23" dur="500" fill="hold"/>
                                        <p:tgtEl>
                                          <p:spTgt spid="165"/>
                                        </p:tgtEl>
                                        <p:attrNameLst>
                                          <p:attrName>ppt_w</p:attrName>
                                        </p:attrNameLst>
                                      </p:cBhvr>
                                      <p:tavLst>
                                        <p:tav tm="0">
                                          <p:val>
                                            <p:fltVal val="0"/>
                                          </p:val>
                                        </p:tav>
                                        <p:tav tm="100000">
                                          <p:val>
                                            <p:strVal val="#ppt_w"/>
                                          </p:val>
                                        </p:tav>
                                      </p:tavLst>
                                    </p:anim>
                                    <p:anim calcmode="lin" valueType="num">
                                      <p:cBhvr additive="repl">
                                        <p:cTn id="24" dur="500" fill="hold"/>
                                        <p:tgtEl>
                                          <p:spTgt spid="165"/>
                                        </p:tgtEl>
                                        <p:attrNameLst>
                                          <p:attrName>ppt_h</p:attrName>
                                        </p:attrNameLst>
                                      </p:cBhvr>
                                      <p:tavLst>
                                        <p:tav tm="0">
                                          <p:val>
                                            <p:fltVal val="0"/>
                                          </p:val>
                                        </p:tav>
                                        <p:tav tm="100000">
                                          <p:val>
                                            <p:strVal val="#ppt_h"/>
                                          </p:val>
                                        </p:tav>
                                      </p:tavLst>
                                    </p:anim>
                                    <p:animEffect transition="in" filter="fade">
                                      <p:cBhvr additive="repl">
                                        <p:cTn id="25" dur="500"/>
                                        <p:tgtEl>
                                          <p:spTgt spid="16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75"/>
                                        </p:tgtEl>
                                        <p:attrNameLst>
                                          <p:attrName>style.visibility</p:attrName>
                                        </p:attrNameLst>
                                      </p:cBhvr>
                                      <p:to>
                                        <p:strVal val="visible"/>
                                      </p:to>
                                    </p:set>
                                    <p:anim calcmode="lin" valueType="num">
                                      <p:cBhvr additive="repl">
                                        <p:cTn id="28" dur="500" fill="hold"/>
                                        <p:tgtEl>
                                          <p:spTgt spid="175"/>
                                        </p:tgtEl>
                                        <p:attrNameLst>
                                          <p:attrName>ppt_w</p:attrName>
                                        </p:attrNameLst>
                                      </p:cBhvr>
                                      <p:tavLst>
                                        <p:tav tm="0">
                                          <p:val>
                                            <p:fltVal val="0"/>
                                          </p:val>
                                        </p:tav>
                                        <p:tav tm="100000">
                                          <p:val>
                                            <p:strVal val="#ppt_w"/>
                                          </p:val>
                                        </p:tav>
                                      </p:tavLst>
                                    </p:anim>
                                    <p:anim calcmode="lin" valueType="num">
                                      <p:cBhvr additive="repl">
                                        <p:cTn id="29" dur="500" fill="hold"/>
                                        <p:tgtEl>
                                          <p:spTgt spid="175"/>
                                        </p:tgtEl>
                                        <p:attrNameLst>
                                          <p:attrName>ppt_h</p:attrName>
                                        </p:attrNameLst>
                                      </p:cBhvr>
                                      <p:tavLst>
                                        <p:tav tm="0">
                                          <p:val>
                                            <p:fltVal val="0"/>
                                          </p:val>
                                        </p:tav>
                                        <p:tav tm="100000">
                                          <p:val>
                                            <p:strVal val="#ppt_h"/>
                                          </p:val>
                                        </p:tav>
                                      </p:tavLst>
                                    </p:anim>
                                    <p:animEffect transition="in" filter="fade">
                                      <p:cBhvr additive="repl">
                                        <p:cTn id="30" dur="500"/>
                                        <p:tgtEl>
                                          <p:spTgt spid="1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目标与内容</a:t>
            </a:r>
            <a:endParaRPr lang="en-US" sz="2800" b="0" strike="noStrike" spc="-1">
              <a:solidFill>
                <a:srgbClr val="000000"/>
              </a:solidFill>
              <a:latin typeface="Arial"/>
            </a:endParaRPr>
          </a:p>
        </p:txBody>
      </p:sp>
      <p:sp>
        <p:nvSpPr>
          <p:cNvPr id="1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本次培训旨在探讨如何有效激励和奖励优秀员工，提升团队绩效和企业竞争力。培训内容包括激励策略、奖励机制和成功案例分享。</a:t>
            </a:r>
            <a:endParaRPr lang="en-US" sz="1800" b="0" strike="noStrike" spc="-1">
              <a:solidFill>
                <a:srgbClr val="000000"/>
              </a:solidFill>
              <a:latin typeface="Arial"/>
            </a:endParaRPr>
          </a:p>
        </p:txBody>
      </p:sp>
      <p:sp>
        <p:nvSpPr>
          <p:cNvPr id="1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87"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82"/>
                                        </p:tgtEl>
                                        <p:attrNameLst>
                                          <p:attrName>style.visibility</p:attrName>
                                        </p:attrNameLst>
                                      </p:cBhvr>
                                      <p:to>
                                        <p:strVal val="visible"/>
                                      </p:to>
                                    </p:set>
                                    <p:animEffect transition="in" filter="fade">
                                      <p:cBhvr additive="repl">
                                        <p:cTn id="7" dur="500"/>
                                        <p:tgtEl>
                                          <p:spTgt spid="1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8" name="图片 7"/>
          <p:cNvPicPr/>
          <p:nvPr/>
        </p:nvPicPr>
        <p:blipFill>
          <a:blip r:embed="rId3"/>
          <a:srcRect l="22204" r="2142"/>
          <a:stretch>
            <a:fillRect/>
          </a:stretch>
        </p:blipFill>
        <p:spPr>
          <a:xfrm>
            <a:off x="0" y="0"/>
            <a:ext cx="12191760" cy="6857640"/>
          </a:xfrm>
          <a:prstGeom prst="rect">
            <a:avLst/>
          </a:prstGeom>
          <a:ln w="0">
            <a:noFill/>
          </a:ln>
        </p:spPr>
      </p:pic>
      <p:sp>
        <p:nvSpPr>
          <p:cNvPr id="18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9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优秀员工激励的理论基础</a:t>
            </a:r>
            <a:endParaRPr lang="en-US" sz="3600" b="0" strike="noStrike" spc="-1">
              <a:solidFill>
                <a:schemeClr val="dk1"/>
              </a:solidFill>
              <a:latin typeface="Arial"/>
            </a:endParaRPr>
          </a:p>
        </p:txBody>
      </p:sp>
      <p:sp>
        <p:nvSpPr>
          <p:cNvPr id="1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93"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4"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安全需求</a:t>
            </a:r>
            <a:endParaRPr lang="en-US" sz="1800" b="0" strike="noStrike" spc="-1">
              <a:solidFill>
                <a:srgbClr val="000000"/>
              </a:solidFill>
              <a:latin typeface="Arial"/>
            </a:endParaRPr>
          </a:p>
        </p:txBody>
      </p:sp>
      <p:sp>
        <p:nvSpPr>
          <p:cNvPr id="195"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96"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社交需求</a:t>
            </a:r>
            <a:endParaRPr lang="en-US" sz="1800" b="0" strike="noStrike" spc="-1">
              <a:solidFill>
                <a:srgbClr val="000000"/>
              </a:solidFill>
              <a:latin typeface="Arial"/>
            </a:endParaRPr>
          </a:p>
        </p:txBody>
      </p:sp>
      <p:sp>
        <p:nvSpPr>
          <p:cNvPr id="198"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99"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0"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尊重需求</a:t>
            </a:r>
            <a:endParaRPr lang="en-US" sz="1800" b="0" strike="noStrike" spc="-1">
              <a:solidFill>
                <a:srgbClr val="000000"/>
              </a:solidFill>
              <a:latin typeface="Arial"/>
            </a:endParaRPr>
          </a:p>
        </p:txBody>
      </p:sp>
      <p:sp>
        <p:nvSpPr>
          <p:cNvPr id="201"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0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马斯洛的需求层次理论</a:t>
            </a:r>
            <a:endParaRPr lang="en-US" sz="3600" b="0" strike="noStrike" spc="-1">
              <a:solidFill>
                <a:schemeClr val="dk1"/>
              </a:solidFill>
              <a:latin typeface="Arial"/>
            </a:endParaRPr>
          </a:p>
        </p:txBody>
      </p:sp>
      <p:sp>
        <p:nvSpPr>
          <p:cNvPr id="203"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4"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生理需求</a:t>
            </a:r>
            <a:endParaRPr lang="en-US" sz="1800" b="0" strike="noStrike" spc="-1">
              <a:solidFill>
                <a:srgbClr val="000000"/>
              </a:solidFill>
              <a:latin typeface="Arial"/>
            </a:endParaRPr>
          </a:p>
        </p:txBody>
      </p:sp>
      <p:sp>
        <p:nvSpPr>
          <p:cNvPr id="205"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grpSp>
        <p:nvGrpSpPr>
          <p:cNvPr id="206" name="组合 4"/>
          <p:cNvGrpSpPr/>
          <p:nvPr/>
        </p:nvGrpSpPr>
        <p:grpSpPr>
          <a:xfrm>
            <a:off x="0" y="497520"/>
            <a:ext cx="3060720" cy="2445480"/>
            <a:chOff x="0" y="497520"/>
            <a:chExt cx="3060720" cy="2445480"/>
          </a:xfrm>
        </p:grpSpPr>
        <p:grpSp>
          <p:nvGrpSpPr>
            <p:cNvPr id="207" name="组合 19"/>
            <p:cNvGrpSpPr/>
            <p:nvPr/>
          </p:nvGrpSpPr>
          <p:grpSpPr>
            <a:xfrm>
              <a:off x="0" y="497520"/>
              <a:ext cx="3060720" cy="2040480"/>
              <a:chOff x="0" y="497520"/>
              <a:chExt cx="3060720" cy="2040480"/>
            </a:xfrm>
          </p:grpSpPr>
          <p:graphicFrame>
            <p:nvGraphicFramePr>
              <p:cNvPr id="208"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09" name="组合 25"/>
              <p:cNvGrpSpPr/>
              <p:nvPr/>
            </p:nvGrpSpPr>
            <p:grpSpPr>
              <a:xfrm>
                <a:off x="810000" y="812520"/>
                <a:ext cx="1394640" cy="1394640"/>
                <a:chOff x="810000" y="812520"/>
                <a:chExt cx="1394640" cy="1394640"/>
              </a:xfrm>
            </p:grpSpPr>
            <p:sp>
              <p:nvSpPr>
                <p:cNvPr id="210"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11"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12"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3" name="组合 8"/>
          <p:cNvGrpSpPr/>
          <p:nvPr/>
        </p:nvGrpSpPr>
        <p:grpSpPr>
          <a:xfrm>
            <a:off x="2778120" y="497520"/>
            <a:ext cx="3060720" cy="2445480"/>
            <a:chOff x="2778120" y="497520"/>
            <a:chExt cx="3060720" cy="2445480"/>
          </a:xfrm>
        </p:grpSpPr>
        <p:sp>
          <p:nvSpPr>
            <p:cNvPr id="214"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15" name="组合 6"/>
            <p:cNvGrpSpPr/>
            <p:nvPr/>
          </p:nvGrpSpPr>
          <p:grpSpPr>
            <a:xfrm>
              <a:off x="2778120" y="497520"/>
              <a:ext cx="3060720" cy="2445480"/>
              <a:chOff x="2778120" y="497520"/>
              <a:chExt cx="3060720" cy="2445480"/>
            </a:xfrm>
          </p:grpSpPr>
          <p:grpSp>
            <p:nvGrpSpPr>
              <p:cNvPr id="216" name="组合 13"/>
              <p:cNvGrpSpPr/>
              <p:nvPr/>
            </p:nvGrpSpPr>
            <p:grpSpPr>
              <a:xfrm>
                <a:off x="2778120" y="497520"/>
                <a:ext cx="3060720" cy="2040480"/>
                <a:chOff x="2778120" y="497520"/>
                <a:chExt cx="3060720" cy="2040480"/>
              </a:xfrm>
            </p:grpSpPr>
            <p:graphicFrame>
              <p:nvGraphicFramePr>
                <p:cNvPr id="217"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18"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19"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20" name="组合 10"/>
          <p:cNvGrpSpPr/>
          <p:nvPr/>
        </p:nvGrpSpPr>
        <p:grpSpPr>
          <a:xfrm>
            <a:off x="5469480" y="508320"/>
            <a:ext cx="3060720" cy="2445480"/>
            <a:chOff x="5469480" y="508320"/>
            <a:chExt cx="3060720" cy="2445480"/>
          </a:xfrm>
        </p:grpSpPr>
        <p:grpSp>
          <p:nvGrpSpPr>
            <p:cNvPr id="221" name="组合 11"/>
            <p:cNvGrpSpPr/>
            <p:nvPr/>
          </p:nvGrpSpPr>
          <p:grpSpPr>
            <a:xfrm>
              <a:off x="5469480" y="508320"/>
              <a:ext cx="3060720" cy="2445480"/>
              <a:chOff x="5469480" y="508320"/>
              <a:chExt cx="3060720" cy="2445480"/>
            </a:xfrm>
          </p:grpSpPr>
          <p:grpSp>
            <p:nvGrpSpPr>
              <p:cNvPr id="222" name="组合 14"/>
              <p:cNvGrpSpPr/>
              <p:nvPr/>
            </p:nvGrpSpPr>
            <p:grpSpPr>
              <a:xfrm>
                <a:off x="5469480" y="508320"/>
                <a:ext cx="3060720" cy="2040480"/>
                <a:chOff x="5469480" y="508320"/>
                <a:chExt cx="3060720" cy="2040480"/>
              </a:xfrm>
            </p:grpSpPr>
            <p:graphicFrame>
              <p:nvGraphicFramePr>
                <p:cNvPr id="223"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24"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5"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26" name="Group 65"/>
            <p:cNvGrpSpPr/>
            <p:nvPr/>
          </p:nvGrpSpPr>
          <p:grpSpPr>
            <a:xfrm>
              <a:off x="6753240" y="1356480"/>
              <a:ext cx="479880" cy="476640"/>
              <a:chOff x="6753240" y="1356480"/>
              <a:chExt cx="479880" cy="476640"/>
            </a:xfrm>
          </p:grpSpPr>
          <p:sp>
            <p:nvSpPr>
              <p:cNvPr id="227"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28"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29"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30" name="组合 15"/>
          <p:cNvGrpSpPr/>
          <p:nvPr/>
        </p:nvGrpSpPr>
        <p:grpSpPr>
          <a:xfrm>
            <a:off x="8161920" y="389520"/>
            <a:ext cx="3060720" cy="2445840"/>
            <a:chOff x="8161920" y="389520"/>
            <a:chExt cx="3060720" cy="2445840"/>
          </a:xfrm>
        </p:grpSpPr>
        <p:sp>
          <p:nvSpPr>
            <p:cNvPr id="231"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2" name="组合 16"/>
            <p:cNvGrpSpPr/>
            <p:nvPr/>
          </p:nvGrpSpPr>
          <p:grpSpPr>
            <a:xfrm>
              <a:off x="8161920" y="389520"/>
              <a:ext cx="3060720" cy="2445840"/>
              <a:chOff x="8161920" y="389520"/>
              <a:chExt cx="3060720" cy="2445840"/>
            </a:xfrm>
          </p:grpSpPr>
          <p:grpSp>
            <p:nvGrpSpPr>
              <p:cNvPr id="233" name="组合 14"/>
              <p:cNvGrpSpPr/>
              <p:nvPr/>
            </p:nvGrpSpPr>
            <p:grpSpPr>
              <a:xfrm>
                <a:off x="8161920" y="389520"/>
                <a:ext cx="3060720" cy="2040480"/>
                <a:chOff x="8161920" y="389520"/>
                <a:chExt cx="3060720" cy="2040480"/>
              </a:xfrm>
            </p:grpSpPr>
            <p:graphicFrame>
              <p:nvGraphicFramePr>
                <p:cNvPr id="234"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35"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6"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2"/>
                                        </p:tgtEl>
                                        <p:attrNameLst>
                                          <p:attrName>style.visibility</p:attrName>
                                        </p:attrNameLst>
                                      </p:cBhvr>
                                      <p:to>
                                        <p:strVal val="visible"/>
                                      </p:to>
                                    </p:set>
                                    <p:anim calcmode="lin" valueType="num">
                                      <p:cBhvr additive="repl">
                                        <p:cTn id="7" dur="500" fill="hold"/>
                                        <p:tgtEl>
                                          <p:spTgt spid="192"/>
                                        </p:tgtEl>
                                        <p:attrNameLst>
                                          <p:attrName>ppt_x</p:attrName>
                                        </p:attrNameLst>
                                      </p:cBhvr>
                                      <p:tavLst>
                                        <p:tav tm="0">
                                          <p:val>
                                            <p:strVal val="#ppt_x"/>
                                          </p:val>
                                        </p:tav>
                                        <p:tav tm="100000">
                                          <p:val>
                                            <p:strVal val="#ppt_x"/>
                                          </p:val>
                                        </p:tav>
                                      </p:tavLst>
                                    </p:anim>
                                    <p:anim calcmode="lin" valueType="num">
                                      <p:cBhvr additive="repl">
                                        <p:cTn id="8" dur="500" fill="hold"/>
                                        <p:tgtEl>
                                          <p:spTgt spid="19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06"/>
                                        </p:tgtEl>
                                        <p:attrNameLst>
                                          <p:attrName>style.visibility</p:attrName>
                                        </p:attrNameLst>
                                      </p:cBhvr>
                                      <p:to>
                                        <p:strVal val="visible"/>
                                      </p:to>
                                    </p:set>
                                    <p:anim calcmode="lin" valueType="num">
                                      <p:cBhvr additive="repl">
                                        <p:cTn id="11" dur="500" fill="hold"/>
                                        <p:tgtEl>
                                          <p:spTgt spid="206"/>
                                        </p:tgtEl>
                                        <p:attrNameLst>
                                          <p:attrName>ppt_w</p:attrName>
                                        </p:attrNameLst>
                                      </p:cBhvr>
                                      <p:tavLst>
                                        <p:tav tm="0">
                                          <p:val>
                                            <p:fltVal val="0"/>
                                          </p:val>
                                        </p:tav>
                                        <p:tav tm="100000">
                                          <p:val>
                                            <p:strVal val="#ppt_w"/>
                                          </p:val>
                                        </p:tav>
                                      </p:tavLst>
                                    </p:anim>
                                    <p:anim calcmode="lin" valueType="num">
                                      <p:cBhvr additive="repl">
                                        <p:cTn id="12" dur="500" fill="hold"/>
                                        <p:tgtEl>
                                          <p:spTgt spid="206"/>
                                        </p:tgtEl>
                                        <p:attrNameLst>
                                          <p:attrName>ppt_h</p:attrName>
                                        </p:attrNameLst>
                                      </p:cBhvr>
                                      <p:tavLst>
                                        <p:tav tm="0">
                                          <p:val>
                                            <p:fltVal val="0"/>
                                          </p:val>
                                        </p:tav>
                                        <p:tav tm="100000">
                                          <p:val>
                                            <p:strVal val="#ppt_h"/>
                                          </p:val>
                                        </p:tav>
                                      </p:tavLst>
                                    </p:anim>
                                    <p:animEffect transition="in" filter="fade">
                                      <p:cBhvr additive="repl">
                                        <p:cTn id="13" dur="500"/>
                                        <p:tgtEl>
                                          <p:spTgt spid="20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13"/>
                                        </p:tgtEl>
                                        <p:attrNameLst>
                                          <p:attrName>style.visibility</p:attrName>
                                        </p:attrNameLst>
                                      </p:cBhvr>
                                      <p:to>
                                        <p:strVal val="visible"/>
                                      </p:to>
                                    </p:set>
                                    <p:anim calcmode="lin" valueType="num">
                                      <p:cBhvr additive="repl">
                                        <p:cTn id="18" dur="500" fill="hold"/>
                                        <p:tgtEl>
                                          <p:spTgt spid="213"/>
                                        </p:tgtEl>
                                        <p:attrNameLst>
                                          <p:attrName>ppt_w</p:attrName>
                                        </p:attrNameLst>
                                      </p:cBhvr>
                                      <p:tavLst>
                                        <p:tav tm="0">
                                          <p:val>
                                            <p:fltVal val="0"/>
                                          </p:val>
                                        </p:tav>
                                        <p:tav tm="100000">
                                          <p:val>
                                            <p:strVal val="#ppt_w"/>
                                          </p:val>
                                        </p:tav>
                                      </p:tavLst>
                                    </p:anim>
                                    <p:anim calcmode="lin" valueType="num">
                                      <p:cBhvr additive="repl">
                                        <p:cTn id="19" dur="500" fill="hold"/>
                                        <p:tgtEl>
                                          <p:spTgt spid="213"/>
                                        </p:tgtEl>
                                        <p:attrNameLst>
                                          <p:attrName>ppt_h</p:attrName>
                                        </p:attrNameLst>
                                      </p:cBhvr>
                                      <p:tavLst>
                                        <p:tav tm="0">
                                          <p:val>
                                            <p:fltVal val="0"/>
                                          </p:val>
                                        </p:tav>
                                        <p:tav tm="100000">
                                          <p:val>
                                            <p:strVal val="#ppt_h"/>
                                          </p:val>
                                        </p:tav>
                                      </p:tavLst>
                                    </p:anim>
                                    <p:animEffect transition="in" filter="fade">
                                      <p:cBhvr additive="repl">
                                        <p:cTn id="20" dur="500"/>
                                        <p:tgtEl>
                                          <p:spTgt spid="21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20"/>
                                        </p:tgtEl>
                                        <p:attrNameLst>
                                          <p:attrName>style.visibility</p:attrName>
                                        </p:attrNameLst>
                                      </p:cBhvr>
                                      <p:to>
                                        <p:strVal val="visible"/>
                                      </p:to>
                                    </p:set>
                                    <p:anim calcmode="lin" valueType="num">
                                      <p:cBhvr additive="repl">
                                        <p:cTn id="23" dur="500" fill="hold"/>
                                        <p:tgtEl>
                                          <p:spTgt spid="220"/>
                                        </p:tgtEl>
                                        <p:attrNameLst>
                                          <p:attrName>ppt_w</p:attrName>
                                        </p:attrNameLst>
                                      </p:cBhvr>
                                      <p:tavLst>
                                        <p:tav tm="0">
                                          <p:val>
                                            <p:fltVal val="0"/>
                                          </p:val>
                                        </p:tav>
                                        <p:tav tm="100000">
                                          <p:val>
                                            <p:strVal val="#ppt_w"/>
                                          </p:val>
                                        </p:tav>
                                      </p:tavLst>
                                    </p:anim>
                                    <p:anim calcmode="lin" valueType="num">
                                      <p:cBhvr additive="repl">
                                        <p:cTn id="24" dur="500" fill="hold"/>
                                        <p:tgtEl>
                                          <p:spTgt spid="220"/>
                                        </p:tgtEl>
                                        <p:attrNameLst>
                                          <p:attrName>ppt_h</p:attrName>
                                        </p:attrNameLst>
                                      </p:cBhvr>
                                      <p:tavLst>
                                        <p:tav tm="0">
                                          <p:val>
                                            <p:fltVal val="0"/>
                                          </p:val>
                                        </p:tav>
                                        <p:tav tm="100000">
                                          <p:val>
                                            <p:strVal val="#ppt_h"/>
                                          </p:val>
                                        </p:tav>
                                      </p:tavLst>
                                    </p:anim>
                                    <p:animEffect transition="in" filter="fade">
                                      <p:cBhvr additive="repl">
                                        <p:cTn id="25" dur="500"/>
                                        <p:tgtEl>
                                          <p:spTgt spid="22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30"/>
                                        </p:tgtEl>
                                        <p:attrNameLst>
                                          <p:attrName>style.visibility</p:attrName>
                                        </p:attrNameLst>
                                      </p:cBhvr>
                                      <p:to>
                                        <p:strVal val="visible"/>
                                      </p:to>
                                    </p:set>
                                    <p:anim calcmode="lin" valueType="num">
                                      <p:cBhvr additive="repl">
                                        <p:cTn id="28" dur="500" fill="hold"/>
                                        <p:tgtEl>
                                          <p:spTgt spid="230"/>
                                        </p:tgtEl>
                                        <p:attrNameLst>
                                          <p:attrName>ppt_w</p:attrName>
                                        </p:attrNameLst>
                                      </p:cBhvr>
                                      <p:tavLst>
                                        <p:tav tm="0">
                                          <p:val>
                                            <p:fltVal val="0"/>
                                          </p:val>
                                        </p:tav>
                                        <p:tav tm="100000">
                                          <p:val>
                                            <p:strVal val="#ppt_w"/>
                                          </p:val>
                                        </p:tav>
                                      </p:tavLst>
                                    </p:anim>
                                    <p:anim calcmode="lin" valueType="num">
                                      <p:cBhvr additive="repl">
                                        <p:cTn id="29" dur="500" fill="hold"/>
                                        <p:tgtEl>
                                          <p:spTgt spid="230"/>
                                        </p:tgtEl>
                                        <p:attrNameLst>
                                          <p:attrName>ppt_h</p:attrName>
                                        </p:attrNameLst>
                                      </p:cBhvr>
                                      <p:tavLst>
                                        <p:tav tm="0">
                                          <p:val>
                                            <p:fltVal val="0"/>
                                          </p:val>
                                        </p:tav>
                                        <p:tav tm="100000">
                                          <p:val>
                                            <p:strVal val="#ppt_h"/>
                                          </p:val>
                                        </p:tav>
                                      </p:tavLst>
                                    </p:anim>
                                    <p:animEffect transition="in" filter="fade">
                                      <p:cBhvr additive="repl">
                                        <p:cTn id="30" dur="500"/>
                                        <p:tgtEl>
                                          <p:spTgt spid="2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7"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赫兹伯格的双因素理论</a:t>
            </a:r>
            <a:endParaRPr lang="en-US" sz="2800" b="0" strike="noStrike" spc="-1">
              <a:solidFill>
                <a:srgbClr val="000000"/>
              </a:solidFill>
              <a:latin typeface="Arial"/>
            </a:endParaRPr>
          </a:p>
        </p:txBody>
      </p:sp>
      <p:sp>
        <p:nvSpPr>
          <p:cNvPr id="24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赫兹伯格提出了工作满意度和工作不满意度作为两个不同维度的理论，激励与奖励对员工工作满意度有着重要影响。通过对员工工作环境和动机的全面了解，可以更好地设计出能够提高员工工作满意度的方案。</a:t>
            </a:r>
            <a:endParaRPr lang="en-US" sz="1800" b="0" strike="noStrike" spc="-1">
              <a:solidFill>
                <a:srgbClr val="000000"/>
              </a:solidFill>
              <a:latin typeface="Arial"/>
            </a:endParaRPr>
          </a:p>
        </p:txBody>
      </p:sp>
      <p:sp>
        <p:nvSpPr>
          <p:cNvPr id="2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42"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37"/>
                                        </p:tgtEl>
                                        <p:attrNameLst>
                                          <p:attrName>style.visibility</p:attrName>
                                        </p:attrNameLst>
                                      </p:cBhvr>
                                      <p:to>
                                        <p:strVal val="visible"/>
                                      </p:to>
                                    </p:set>
                                    <p:animEffect transition="in" filter="fade">
                                      <p:cBhvr additive="repl">
                                        <p:cTn id="7" dur="500"/>
                                        <p:tgtEl>
                                          <p:spTgt spid="2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en-US" sz="3600" b="1" strike="noStrike" spc="299">
                <a:solidFill>
                  <a:schemeClr val="dk1"/>
                </a:solidFill>
                <a:latin typeface="微软雅黑"/>
                <a:ea typeface="微软雅黑"/>
              </a:rPr>
              <a:t>Vroom</a:t>
            </a:r>
            <a:r>
              <a:rPr lang="zh-CN" sz="3600" b="1" strike="noStrike" spc="299">
                <a:solidFill>
                  <a:schemeClr val="dk1"/>
                </a:solidFill>
                <a:latin typeface="微软雅黑"/>
                <a:ea typeface="微软雅黑"/>
              </a:rPr>
              <a:t>的期望理论</a:t>
            </a:r>
            <a:endParaRPr lang="en-US" sz="3600" b="0" strike="noStrike" spc="-1">
              <a:solidFill>
                <a:schemeClr val="dk1"/>
              </a:solidFill>
              <a:latin typeface="Arial"/>
            </a:endParaRPr>
          </a:p>
        </p:txBody>
      </p:sp>
      <p:sp>
        <p:nvSpPr>
          <p:cNvPr id="244"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员工对工作结果的期望和目标</a:t>
            </a:r>
            <a:endParaRPr lang="en-US" sz="1600" b="0" strike="noStrike" spc="-1">
              <a:solidFill>
                <a:srgbClr val="000000"/>
              </a:solidFill>
              <a:latin typeface="Arial"/>
            </a:endParaRPr>
          </a:p>
        </p:txBody>
      </p:sp>
      <p:sp>
        <p:nvSpPr>
          <p:cNvPr id="245"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期望</a:t>
            </a:r>
            <a:endParaRPr lang="en-US" sz="2000" b="0" strike="noStrike" spc="-1">
              <a:solidFill>
                <a:srgbClr val="000000"/>
              </a:solidFill>
              <a:latin typeface="Arial"/>
            </a:endParaRPr>
          </a:p>
        </p:txBody>
      </p:sp>
      <p:sp>
        <p:nvSpPr>
          <p:cNvPr id="246"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激励员工达到预期目标的动力</a:t>
            </a:r>
            <a:endParaRPr lang="en-US" sz="1600" b="0" strike="noStrike" spc="-1">
              <a:solidFill>
                <a:srgbClr val="000000"/>
              </a:solidFill>
              <a:latin typeface="Arial"/>
            </a:endParaRPr>
          </a:p>
        </p:txBody>
      </p:sp>
      <p:sp>
        <p:nvSpPr>
          <p:cNvPr id="247"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激励</a:t>
            </a:r>
            <a:endParaRPr lang="en-US" sz="2000" b="0" strike="noStrike" spc="-1">
              <a:solidFill>
                <a:srgbClr val="000000"/>
              </a:solidFill>
              <a:latin typeface="Arial"/>
            </a:endParaRPr>
          </a:p>
        </p:txBody>
      </p:sp>
      <p:sp>
        <p:nvSpPr>
          <p:cNvPr id="248"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工作表现和实际结果之间的关系</a:t>
            </a:r>
            <a:endParaRPr lang="en-US" sz="1600" b="0" strike="noStrike" spc="-1">
              <a:solidFill>
                <a:srgbClr val="000000"/>
              </a:solidFill>
              <a:latin typeface="Arial"/>
            </a:endParaRPr>
          </a:p>
        </p:txBody>
      </p:sp>
      <p:sp>
        <p:nvSpPr>
          <p:cNvPr id="249"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结果</a:t>
            </a:r>
            <a:endParaRPr lang="en-US" sz="2000" b="0" strike="noStrike" spc="-1">
              <a:solidFill>
                <a:srgbClr val="000000"/>
              </a:solidFill>
              <a:latin typeface="Arial"/>
            </a:endParaRPr>
          </a:p>
        </p:txBody>
      </p:sp>
      <p:sp>
        <p:nvSpPr>
          <p:cNvPr id="250"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制定符合员工期望的激励计划</a:t>
            </a:r>
            <a:endParaRPr lang="en-US" sz="1600" b="0" strike="noStrike" spc="-1">
              <a:solidFill>
                <a:srgbClr val="000000"/>
              </a:solidFill>
              <a:latin typeface="Arial"/>
            </a:endParaRPr>
          </a:p>
        </p:txBody>
      </p:sp>
      <p:sp>
        <p:nvSpPr>
          <p:cNvPr id="251"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计划</a:t>
            </a:r>
            <a:endParaRPr lang="en-US" sz="2000" b="0" strike="noStrike" spc="-1">
              <a:solidFill>
                <a:srgbClr val="000000"/>
              </a:solidFill>
              <a:latin typeface="Arial"/>
            </a:endParaRPr>
          </a:p>
        </p:txBody>
      </p:sp>
      <p:sp>
        <p:nvSpPr>
          <p:cNvPr id="25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53" name="组合 4"/>
          <p:cNvGrpSpPr/>
          <p:nvPr/>
        </p:nvGrpSpPr>
        <p:grpSpPr>
          <a:xfrm>
            <a:off x="577800" y="381240"/>
            <a:ext cx="3060720" cy="2445480"/>
            <a:chOff x="577800" y="381240"/>
            <a:chExt cx="3060720" cy="2445480"/>
          </a:xfrm>
        </p:grpSpPr>
        <p:grpSp>
          <p:nvGrpSpPr>
            <p:cNvPr id="254" name="组合 19"/>
            <p:cNvGrpSpPr/>
            <p:nvPr/>
          </p:nvGrpSpPr>
          <p:grpSpPr>
            <a:xfrm>
              <a:off x="577800" y="381240"/>
              <a:ext cx="3060720" cy="2040480"/>
              <a:chOff x="577800" y="381240"/>
              <a:chExt cx="3060720" cy="2040480"/>
            </a:xfrm>
          </p:grpSpPr>
          <p:graphicFrame>
            <p:nvGraphicFramePr>
              <p:cNvPr id="255"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56" name="组合 25"/>
              <p:cNvGrpSpPr/>
              <p:nvPr/>
            </p:nvGrpSpPr>
            <p:grpSpPr>
              <a:xfrm>
                <a:off x="1387800" y="696600"/>
                <a:ext cx="1394640" cy="1394640"/>
                <a:chOff x="1387800" y="696600"/>
                <a:chExt cx="1394640" cy="1394640"/>
              </a:xfrm>
            </p:grpSpPr>
            <p:sp>
              <p:nvSpPr>
                <p:cNvPr id="257"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8"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59"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60" name="组合 7"/>
          <p:cNvGrpSpPr/>
          <p:nvPr/>
        </p:nvGrpSpPr>
        <p:grpSpPr>
          <a:xfrm>
            <a:off x="3127320" y="385200"/>
            <a:ext cx="3060720" cy="2445480"/>
            <a:chOff x="3127320" y="385200"/>
            <a:chExt cx="3060720" cy="2445480"/>
          </a:xfrm>
        </p:grpSpPr>
        <p:sp>
          <p:nvSpPr>
            <p:cNvPr id="261"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62" name="组合 9"/>
            <p:cNvGrpSpPr/>
            <p:nvPr/>
          </p:nvGrpSpPr>
          <p:grpSpPr>
            <a:xfrm>
              <a:off x="3127320" y="385200"/>
              <a:ext cx="3060720" cy="2445480"/>
              <a:chOff x="3127320" y="385200"/>
              <a:chExt cx="3060720" cy="2445480"/>
            </a:xfrm>
          </p:grpSpPr>
          <p:grpSp>
            <p:nvGrpSpPr>
              <p:cNvPr id="263" name="组合 13"/>
              <p:cNvGrpSpPr/>
              <p:nvPr/>
            </p:nvGrpSpPr>
            <p:grpSpPr>
              <a:xfrm>
                <a:off x="3127320" y="385200"/>
                <a:ext cx="3060720" cy="2040480"/>
                <a:chOff x="3127320" y="385200"/>
                <a:chExt cx="3060720" cy="2040480"/>
              </a:xfrm>
            </p:grpSpPr>
            <p:graphicFrame>
              <p:nvGraphicFramePr>
                <p:cNvPr id="264"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65"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66"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67" name="组合 10"/>
          <p:cNvGrpSpPr/>
          <p:nvPr/>
        </p:nvGrpSpPr>
        <p:grpSpPr>
          <a:xfrm>
            <a:off x="5771880" y="380880"/>
            <a:ext cx="3060720" cy="2445480"/>
            <a:chOff x="5771880" y="380880"/>
            <a:chExt cx="3060720" cy="2445480"/>
          </a:xfrm>
        </p:grpSpPr>
        <p:grpSp>
          <p:nvGrpSpPr>
            <p:cNvPr id="268" name="组合 11"/>
            <p:cNvGrpSpPr/>
            <p:nvPr/>
          </p:nvGrpSpPr>
          <p:grpSpPr>
            <a:xfrm>
              <a:off x="5771880" y="380880"/>
              <a:ext cx="3060720" cy="2445480"/>
              <a:chOff x="5771880" y="380880"/>
              <a:chExt cx="3060720" cy="2445480"/>
            </a:xfrm>
          </p:grpSpPr>
          <p:grpSp>
            <p:nvGrpSpPr>
              <p:cNvPr id="269" name="组合 14"/>
              <p:cNvGrpSpPr/>
              <p:nvPr/>
            </p:nvGrpSpPr>
            <p:grpSpPr>
              <a:xfrm>
                <a:off x="5771880" y="380880"/>
                <a:ext cx="3060720" cy="2040480"/>
                <a:chOff x="5771880" y="380880"/>
                <a:chExt cx="3060720" cy="2040480"/>
              </a:xfrm>
            </p:grpSpPr>
            <p:graphicFrame>
              <p:nvGraphicFramePr>
                <p:cNvPr id="270"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71"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72"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3" name="Group 65"/>
            <p:cNvGrpSpPr/>
            <p:nvPr/>
          </p:nvGrpSpPr>
          <p:grpSpPr>
            <a:xfrm>
              <a:off x="7055640" y="1229040"/>
              <a:ext cx="479880" cy="476640"/>
              <a:chOff x="7055640" y="1229040"/>
              <a:chExt cx="479880" cy="476640"/>
            </a:xfrm>
          </p:grpSpPr>
          <p:sp>
            <p:nvSpPr>
              <p:cNvPr id="274"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5"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6"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77" name="组合 12"/>
          <p:cNvGrpSpPr/>
          <p:nvPr/>
        </p:nvGrpSpPr>
        <p:grpSpPr>
          <a:xfrm>
            <a:off x="8371800" y="384480"/>
            <a:ext cx="3060720" cy="2445480"/>
            <a:chOff x="8371800" y="384480"/>
            <a:chExt cx="3060720" cy="2445480"/>
          </a:xfrm>
        </p:grpSpPr>
        <p:sp>
          <p:nvSpPr>
            <p:cNvPr id="278"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9" name="组合 13"/>
            <p:cNvGrpSpPr/>
            <p:nvPr/>
          </p:nvGrpSpPr>
          <p:grpSpPr>
            <a:xfrm>
              <a:off x="8371800" y="384480"/>
              <a:ext cx="3060720" cy="2445480"/>
              <a:chOff x="8371800" y="384480"/>
              <a:chExt cx="3060720" cy="2445480"/>
            </a:xfrm>
          </p:grpSpPr>
          <p:grpSp>
            <p:nvGrpSpPr>
              <p:cNvPr id="280" name="组合 14"/>
              <p:cNvGrpSpPr/>
              <p:nvPr/>
            </p:nvGrpSpPr>
            <p:grpSpPr>
              <a:xfrm>
                <a:off x="8371800" y="384480"/>
                <a:ext cx="3060720" cy="2040480"/>
                <a:chOff x="8371800" y="384480"/>
                <a:chExt cx="3060720" cy="2040480"/>
              </a:xfrm>
            </p:grpSpPr>
            <p:graphicFrame>
              <p:nvGraphicFramePr>
                <p:cNvPr id="281"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82"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3"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2"/>
                                        </p:tgtEl>
                                        <p:attrNameLst>
                                          <p:attrName>style.visibility</p:attrName>
                                        </p:attrNameLst>
                                      </p:cBhvr>
                                      <p:to>
                                        <p:strVal val="visible"/>
                                      </p:to>
                                    </p:set>
                                    <p:anim calcmode="lin" valueType="num">
                                      <p:cBhvr additive="repl">
                                        <p:cTn id="7" dur="500" fill="hold"/>
                                        <p:tgtEl>
                                          <p:spTgt spid="252"/>
                                        </p:tgtEl>
                                        <p:attrNameLst>
                                          <p:attrName>ppt_x</p:attrName>
                                        </p:attrNameLst>
                                      </p:cBhvr>
                                      <p:tavLst>
                                        <p:tav tm="0">
                                          <p:val>
                                            <p:strVal val="#ppt_x"/>
                                          </p:val>
                                        </p:tav>
                                        <p:tav tm="100000">
                                          <p:val>
                                            <p:strVal val="#ppt_x"/>
                                          </p:val>
                                        </p:tav>
                                      </p:tavLst>
                                    </p:anim>
                                    <p:anim calcmode="lin" valueType="num">
                                      <p:cBhvr additive="repl">
                                        <p:cTn id="8" dur="500" fill="hold"/>
                                        <p:tgtEl>
                                          <p:spTgt spid="25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53"/>
                                        </p:tgtEl>
                                        <p:attrNameLst>
                                          <p:attrName>style.visibility</p:attrName>
                                        </p:attrNameLst>
                                      </p:cBhvr>
                                      <p:to>
                                        <p:strVal val="visible"/>
                                      </p:to>
                                    </p:set>
                                    <p:anim calcmode="lin" valueType="num">
                                      <p:cBhvr additive="repl">
                                        <p:cTn id="11" dur="500" fill="hold"/>
                                        <p:tgtEl>
                                          <p:spTgt spid="253"/>
                                        </p:tgtEl>
                                        <p:attrNameLst>
                                          <p:attrName>ppt_w</p:attrName>
                                        </p:attrNameLst>
                                      </p:cBhvr>
                                      <p:tavLst>
                                        <p:tav tm="0">
                                          <p:val>
                                            <p:fltVal val="0"/>
                                          </p:val>
                                        </p:tav>
                                        <p:tav tm="100000">
                                          <p:val>
                                            <p:strVal val="#ppt_w"/>
                                          </p:val>
                                        </p:tav>
                                      </p:tavLst>
                                    </p:anim>
                                    <p:anim calcmode="lin" valueType="num">
                                      <p:cBhvr additive="repl">
                                        <p:cTn id="12" dur="500" fill="hold"/>
                                        <p:tgtEl>
                                          <p:spTgt spid="253"/>
                                        </p:tgtEl>
                                        <p:attrNameLst>
                                          <p:attrName>ppt_h</p:attrName>
                                        </p:attrNameLst>
                                      </p:cBhvr>
                                      <p:tavLst>
                                        <p:tav tm="0">
                                          <p:val>
                                            <p:fltVal val="0"/>
                                          </p:val>
                                        </p:tav>
                                        <p:tav tm="100000">
                                          <p:val>
                                            <p:strVal val="#ppt_h"/>
                                          </p:val>
                                        </p:tav>
                                      </p:tavLst>
                                    </p:anim>
                                    <p:animEffect transition="in" filter="fade">
                                      <p:cBhvr additive="repl">
                                        <p:cTn id="13" dur="500"/>
                                        <p:tgtEl>
                                          <p:spTgt spid="25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60"/>
                                        </p:tgtEl>
                                        <p:attrNameLst>
                                          <p:attrName>style.visibility</p:attrName>
                                        </p:attrNameLst>
                                      </p:cBhvr>
                                      <p:to>
                                        <p:strVal val="visible"/>
                                      </p:to>
                                    </p:set>
                                    <p:anim calcmode="lin" valueType="num">
                                      <p:cBhvr additive="repl">
                                        <p:cTn id="18" dur="500" fill="hold"/>
                                        <p:tgtEl>
                                          <p:spTgt spid="260"/>
                                        </p:tgtEl>
                                        <p:attrNameLst>
                                          <p:attrName>ppt_w</p:attrName>
                                        </p:attrNameLst>
                                      </p:cBhvr>
                                      <p:tavLst>
                                        <p:tav tm="0">
                                          <p:val>
                                            <p:fltVal val="0"/>
                                          </p:val>
                                        </p:tav>
                                        <p:tav tm="100000">
                                          <p:val>
                                            <p:strVal val="#ppt_w"/>
                                          </p:val>
                                        </p:tav>
                                      </p:tavLst>
                                    </p:anim>
                                    <p:anim calcmode="lin" valueType="num">
                                      <p:cBhvr additive="repl">
                                        <p:cTn id="19" dur="500" fill="hold"/>
                                        <p:tgtEl>
                                          <p:spTgt spid="260"/>
                                        </p:tgtEl>
                                        <p:attrNameLst>
                                          <p:attrName>ppt_h</p:attrName>
                                        </p:attrNameLst>
                                      </p:cBhvr>
                                      <p:tavLst>
                                        <p:tav tm="0">
                                          <p:val>
                                            <p:fltVal val="0"/>
                                          </p:val>
                                        </p:tav>
                                        <p:tav tm="100000">
                                          <p:val>
                                            <p:strVal val="#ppt_h"/>
                                          </p:val>
                                        </p:tav>
                                      </p:tavLst>
                                    </p:anim>
                                    <p:animEffect transition="in" filter="fade">
                                      <p:cBhvr additive="repl">
                                        <p:cTn id="20" dur="500"/>
                                        <p:tgtEl>
                                          <p:spTgt spid="26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67"/>
                                        </p:tgtEl>
                                        <p:attrNameLst>
                                          <p:attrName>style.visibility</p:attrName>
                                        </p:attrNameLst>
                                      </p:cBhvr>
                                      <p:to>
                                        <p:strVal val="visible"/>
                                      </p:to>
                                    </p:set>
                                    <p:anim calcmode="lin" valueType="num">
                                      <p:cBhvr additive="repl">
                                        <p:cTn id="23" dur="500" fill="hold"/>
                                        <p:tgtEl>
                                          <p:spTgt spid="267"/>
                                        </p:tgtEl>
                                        <p:attrNameLst>
                                          <p:attrName>ppt_w</p:attrName>
                                        </p:attrNameLst>
                                      </p:cBhvr>
                                      <p:tavLst>
                                        <p:tav tm="0">
                                          <p:val>
                                            <p:fltVal val="0"/>
                                          </p:val>
                                        </p:tav>
                                        <p:tav tm="100000">
                                          <p:val>
                                            <p:strVal val="#ppt_w"/>
                                          </p:val>
                                        </p:tav>
                                      </p:tavLst>
                                    </p:anim>
                                    <p:anim calcmode="lin" valueType="num">
                                      <p:cBhvr additive="repl">
                                        <p:cTn id="24" dur="500" fill="hold"/>
                                        <p:tgtEl>
                                          <p:spTgt spid="267"/>
                                        </p:tgtEl>
                                        <p:attrNameLst>
                                          <p:attrName>ppt_h</p:attrName>
                                        </p:attrNameLst>
                                      </p:cBhvr>
                                      <p:tavLst>
                                        <p:tav tm="0">
                                          <p:val>
                                            <p:fltVal val="0"/>
                                          </p:val>
                                        </p:tav>
                                        <p:tav tm="100000">
                                          <p:val>
                                            <p:strVal val="#ppt_h"/>
                                          </p:val>
                                        </p:tav>
                                      </p:tavLst>
                                    </p:anim>
                                    <p:animEffect transition="in" filter="fade">
                                      <p:cBhvr additive="repl">
                                        <p:cTn id="25" dur="500"/>
                                        <p:tgtEl>
                                          <p:spTgt spid="26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77"/>
                                        </p:tgtEl>
                                        <p:attrNameLst>
                                          <p:attrName>style.visibility</p:attrName>
                                        </p:attrNameLst>
                                      </p:cBhvr>
                                      <p:to>
                                        <p:strVal val="visible"/>
                                      </p:to>
                                    </p:set>
                                    <p:anim calcmode="lin" valueType="num">
                                      <p:cBhvr additive="repl">
                                        <p:cTn id="28" dur="500" fill="hold"/>
                                        <p:tgtEl>
                                          <p:spTgt spid="277"/>
                                        </p:tgtEl>
                                        <p:attrNameLst>
                                          <p:attrName>ppt_w</p:attrName>
                                        </p:attrNameLst>
                                      </p:cBhvr>
                                      <p:tavLst>
                                        <p:tav tm="0">
                                          <p:val>
                                            <p:fltVal val="0"/>
                                          </p:val>
                                        </p:tav>
                                        <p:tav tm="100000">
                                          <p:val>
                                            <p:strVal val="#ppt_w"/>
                                          </p:val>
                                        </p:tav>
                                      </p:tavLst>
                                    </p:anim>
                                    <p:anim calcmode="lin" valueType="num">
                                      <p:cBhvr additive="repl">
                                        <p:cTn id="29" dur="500" fill="hold"/>
                                        <p:tgtEl>
                                          <p:spTgt spid="277"/>
                                        </p:tgtEl>
                                        <p:attrNameLst>
                                          <p:attrName>ppt_h</p:attrName>
                                        </p:attrNameLst>
                                      </p:cBhvr>
                                      <p:tavLst>
                                        <p:tav tm="0">
                                          <p:val>
                                            <p:fltVal val="0"/>
                                          </p:val>
                                        </p:tav>
                                        <p:tav tm="100000">
                                          <p:val>
                                            <p:strVal val="#ppt_h"/>
                                          </p:val>
                                        </p:tav>
                                      </p:tavLst>
                                    </p:anim>
                                    <p:animEffect transition="in" filter="fade">
                                      <p:cBhvr additive="repl">
                                        <p:cTn id="30" dur="500"/>
                                        <p:tgtEl>
                                          <p:spTgt spid="2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理论应用与案例分析</a:t>
            </a:r>
            <a:endParaRPr lang="en-US" sz="3600" b="0" strike="noStrike" spc="-1">
              <a:solidFill>
                <a:schemeClr val="dk1"/>
              </a:solidFill>
              <a:latin typeface="Arial"/>
            </a:endParaRPr>
          </a:p>
        </p:txBody>
      </p:sp>
      <p:sp>
        <p:nvSpPr>
          <p:cNvPr id="28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根据员工的需求设计激励方案</a:t>
            </a:r>
            <a:endParaRPr lang="en-US" sz="1600" b="0" strike="noStrike" spc="-1">
              <a:solidFill>
                <a:srgbClr val="000000"/>
              </a:solidFill>
              <a:latin typeface="Arial"/>
            </a:endParaRPr>
          </a:p>
        </p:txBody>
      </p:sp>
      <p:sp>
        <p:nvSpPr>
          <p:cNvPr id="28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员工需求分析</a:t>
            </a:r>
            <a:endParaRPr lang="en-US" sz="2000" b="0" strike="noStrike" spc="-1">
              <a:solidFill>
                <a:srgbClr val="000000"/>
              </a:solidFill>
              <a:latin typeface="Arial"/>
            </a:endParaRPr>
          </a:p>
        </p:txBody>
      </p:sp>
      <p:sp>
        <p:nvSpPr>
          <p:cNvPr id="28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8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8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制定符合员工心理的奖励方案</a:t>
            </a:r>
            <a:endParaRPr lang="en-US" sz="1600" b="0" strike="noStrike" spc="-1">
              <a:solidFill>
                <a:srgbClr val="000000"/>
              </a:solidFill>
              <a:latin typeface="Arial"/>
            </a:endParaRPr>
          </a:p>
        </p:txBody>
      </p:sp>
      <p:sp>
        <p:nvSpPr>
          <p:cNvPr id="29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奖励机制设计</a:t>
            </a:r>
            <a:endParaRPr lang="en-US" sz="2000" b="0" strike="noStrike" spc="-1">
              <a:solidFill>
                <a:srgbClr val="000000"/>
              </a:solidFill>
              <a:latin typeface="Arial"/>
            </a:endParaRPr>
          </a:p>
        </p:txBody>
      </p:sp>
      <p:sp>
        <p:nvSpPr>
          <p:cNvPr id="2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9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了解员工的期望和目标</a:t>
            </a:r>
            <a:endParaRPr lang="en-US" sz="1600" b="0" strike="noStrike" spc="-1">
              <a:solidFill>
                <a:srgbClr val="000000"/>
              </a:solidFill>
              <a:latin typeface="Arial"/>
            </a:endParaRPr>
          </a:p>
        </p:txBody>
      </p:sp>
      <p:sp>
        <p:nvSpPr>
          <p:cNvPr id="29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心理期望调查</a:t>
            </a:r>
            <a:endParaRPr lang="en-US" sz="2000" b="0" strike="noStrike" spc="-1">
              <a:solidFill>
                <a:srgbClr val="000000"/>
              </a:solidFill>
              <a:latin typeface="Arial"/>
            </a:endParaRPr>
          </a:p>
        </p:txBody>
      </p:sp>
      <p:sp>
        <p:nvSpPr>
          <p:cNvPr id="294"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95"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94"/>
                                        </p:tgtEl>
                                        <p:attrNameLst>
                                          <p:attrName>style.visibility</p:attrName>
                                        </p:attrNameLst>
                                      </p:cBhvr>
                                      <p:to>
                                        <p:strVal val="visible"/>
                                      </p:to>
                                    </p:set>
                                    <p:animEffect transition="in" filter="fade">
                                      <p:cBhvr additive="repl">
                                        <p:cTn id="7" dur="500"/>
                                        <p:tgtEl>
                                          <p:spTgt spid="2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优秀员工激励的重要性</a:t>
            </a:r>
            <a:endParaRPr lang="en-US" sz="3600" b="0" strike="noStrike" spc="-1">
              <a:solidFill>
                <a:schemeClr val="dk1"/>
              </a:solidFill>
              <a:latin typeface="Arial"/>
            </a:endParaRPr>
          </a:p>
        </p:txBody>
      </p:sp>
      <p:sp>
        <p:nvSpPr>
          <p:cNvPr id="297"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优秀员工是企业的宝贵资产，激励和奖励对于激发员工的工作热情和创造力起着至关重要的作用。只有通过科学合理的激励机制，才能使员工保持高效、高产的状态，推动企业的发展。</a:t>
            </a:r>
            <a:endParaRPr lang="en-US" sz="2000" b="0" strike="noStrike" spc="-1">
              <a:solidFill>
                <a:srgbClr val="000000"/>
              </a:solidFill>
              <a:latin typeface="Arial"/>
            </a:endParaRPr>
          </a:p>
        </p:txBody>
      </p:sp>
      <p:pic>
        <p:nvPicPr>
          <p:cNvPr id="298"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98"/>
                                        </p:tgtEl>
                                        <p:attrNameLst>
                                          <p:attrName>style.visibility</p:attrName>
                                        </p:attrNameLst>
                                      </p:cBhvr>
                                      <p:to>
                                        <p:strVal val="visible"/>
                                      </p:to>
                                    </p:set>
                                    <p:anim calcmode="lin" valueType="num">
                                      <p:cBhvr additive="repl">
                                        <p:cTn id="7" dur="500" fill="hold"/>
                                        <p:tgtEl>
                                          <p:spTgt spid="298"/>
                                        </p:tgtEl>
                                        <p:attrNameLst>
                                          <p:attrName>ppt_w</p:attrName>
                                        </p:attrNameLst>
                                      </p:cBhvr>
                                      <p:tavLst>
                                        <p:tav tm="0">
                                          <p:val>
                                            <p:fltVal val="0"/>
                                          </p:val>
                                        </p:tav>
                                        <p:tav tm="100000">
                                          <p:val>
                                            <p:strVal val="#ppt_w"/>
                                          </p:val>
                                        </p:tav>
                                      </p:tavLst>
                                    </p:anim>
                                    <p:anim calcmode="lin" valueType="num">
                                      <p:cBhvr additive="repl">
                                        <p:cTn id="8" dur="500" fill="hold"/>
                                        <p:tgtEl>
                                          <p:spTgt spid="298"/>
                                        </p:tgtEl>
                                        <p:attrNameLst>
                                          <p:attrName>ppt_h</p:attrName>
                                        </p:attrNameLst>
                                      </p:cBhvr>
                                      <p:tavLst>
                                        <p:tav tm="0">
                                          <p:val>
                                            <p:fltVal val="0"/>
                                          </p:val>
                                        </p:tav>
                                        <p:tav tm="100000">
                                          <p:val>
                                            <p:strVal val="#ppt_h"/>
                                          </p:val>
                                        </p:tav>
                                      </p:tavLst>
                                    </p:anim>
                                    <p:animEffect transition="in" filter="fade">
                                      <p:cBhvr additive="repl">
                                        <p:cTn id="9" dur="500"/>
                                        <p:tgtEl>
                                          <p:spTgt spid="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激励与奖励的关键要素</a:t>
            </a:r>
            <a:endParaRPr lang="en-US" sz="3600" b="0" strike="noStrike" spc="-1">
              <a:solidFill>
                <a:schemeClr val="dk1"/>
              </a:solidFill>
              <a:latin typeface="Arial"/>
            </a:endParaRPr>
          </a:p>
        </p:txBody>
      </p:sp>
      <p:sp>
        <p:nvSpPr>
          <p:cNvPr id="300"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根据员工不同需求和期望制定激励计划</a:t>
            </a:r>
            <a:endParaRPr lang="en-US" sz="1600" b="0" strike="noStrike" spc="-1">
              <a:solidFill>
                <a:srgbClr val="000000"/>
              </a:solidFill>
              <a:latin typeface="Arial"/>
            </a:endParaRPr>
          </a:p>
        </p:txBody>
      </p:sp>
      <p:sp>
        <p:nvSpPr>
          <p:cNvPr id="301"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a:t>
            </a:r>
            <a:endParaRPr lang="en-US" sz="2000" b="0" strike="noStrike" spc="-1">
              <a:solidFill>
                <a:srgbClr val="000000"/>
              </a:solidFill>
              <a:latin typeface="Arial"/>
            </a:endParaRPr>
          </a:p>
        </p:txBody>
      </p:sp>
      <p:sp>
        <p:nvSpPr>
          <p:cNvPr id="302"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确保激励制度的公平公正，避免不公平现象</a:t>
            </a:r>
            <a:endParaRPr lang="en-US" sz="1600" b="0" strike="noStrike" spc="-1">
              <a:solidFill>
                <a:srgbClr val="000000"/>
              </a:solidFill>
              <a:latin typeface="Arial"/>
            </a:endParaRPr>
          </a:p>
        </p:txBody>
      </p:sp>
      <p:sp>
        <p:nvSpPr>
          <p:cNvPr id="303"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公平性</a:t>
            </a:r>
            <a:endParaRPr lang="en-US" sz="2000" b="0" strike="noStrike" spc="-1">
              <a:solidFill>
                <a:srgbClr val="000000"/>
              </a:solidFill>
              <a:latin typeface="Arial"/>
            </a:endParaRPr>
          </a:p>
        </p:txBody>
      </p:sp>
      <p:sp>
        <p:nvSpPr>
          <p:cNvPr id="304"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激励力度要与员工的工作表现相匹配</a:t>
            </a:r>
            <a:endParaRPr lang="en-US" sz="1600" b="0" strike="noStrike" spc="-1">
              <a:solidFill>
                <a:srgbClr val="000000"/>
              </a:solidFill>
              <a:latin typeface="Arial"/>
            </a:endParaRPr>
          </a:p>
        </p:txBody>
      </p:sp>
      <p:sp>
        <p:nvSpPr>
          <p:cNvPr id="305"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激励力度</a:t>
            </a:r>
            <a:endParaRPr lang="en-US" sz="2000" b="0" strike="noStrike" spc="-1">
              <a:solidFill>
                <a:srgbClr val="000000"/>
              </a:solidFill>
              <a:latin typeface="Arial"/>
            </a:endParaRPr>
          </a:p>
        </p:txBody>
      </p:sp>
      <p:sp>
        <p:nvSpPr>
          <p:cNvPr id="306"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持续性激励能够持久激发员工的工作热情</a:t>
            </a:r>
            <a:endParaRPr lang="en-US" sz="1600" b="0" strike="noStrike" spc="-1">
              <a:solidFill>
                <a:srgbClr val="000000"/>
              </a:solidFill>
              <a:latin typeface="Arial"/>
            </a:endParaRPr>
          </a:p>
        </p:txBody>
      </p:sp>
      <p:sp>
        <p:nvSpPr>
          <p:cNvPr id="307"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持续性</a:t>
            </a:r>
            <a:endParaRPr lang="en-US" sz="2000" b="0" strike="noStrike" spc="-1">
              <a:solidFill>
                <a:srgbClr val="000000"/>
              </a:solidFill>
              <a:latin typeface="Arial"/>
            </a:endParaRPr>
          </a:p>
        </p:txBody>
      </p:sp>
      <p:sp>
        <p:nvSpPr>
          <p:cNvPr id="308"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09" name="组合 4"/>
          <p:cNvGrpSpPr/>
          <p:nvPr/>
        </p:nvGrpSpPr>
        <p:grpSpPr>
          <a:xfrm>
            <a:off x="577800" y="381240"/>
            <a:ext cx="3060720" cy="2445480"/>
            <a:chOff x="577800" y="381240"/>
            <a:chExt cx="3060720" cy="2445480"/>
          </a:xfrm>
        </p:grpSpPr>
        <p:grpSp>
          <p:nvGrpSpPr>
            <p:cNvPr id="310" name="组合 19"/>
            <p:cNvGrpSpPr/>
            <p:nvPr/>
          </p:nvGrpSpPr>
          <p:grpSpPr>
            <a:xfrm>
              <a:off x="577800" y="381240"/>
              <a:ext cx="3060720" cy="2040480"/>
              <a:chOff x="577800" y="381240"/>
              <a:chExt cx="3060720" cy="2040480"/>
            </a:xfrm>
          </p:grpSpPr>
          <p:graphicFrame>
            <p:nvGraphicFramePr>
              <p:cNvPr id="311"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12" name="组合 25"/>
              <p:cNvGrpSpPr/>
              <p:nvPr/>
            </p:nvGrpSpPr>
            <p:grpSpPr>
              <a:xfrm>
                <a:off x="1387800" y="696600"/>
                <a:ext cx="1394640" cy="1394640"/>
                <a:chOff x="1387800" y="696600"/>
                <a:chExt cx="1394640" cy="1394640"/>
              </a:xfrm>
            </p:grpSpPr>
            <p:sp>
              <p:nvSpPr>
                <p:cNvPr id="313"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14"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15"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16" name="组合 7"/>
          <p:cNvGrpSpPr/>
          <p:nvPr/>
        </p:nvGrpSpPr>
        <p:grpSpPr>
          <a:xfrm>
            <a:off x="3127320" y="385200"/>
            <a:ext cx="3060720" cy="2445480"/>
            <a:chOff x="3127320" y="385200"/>
            <a:chExt cx="3060720" cy="2445480"/>
          </a:xfrm>
        </p:grpSpPr>
        <p:sp>
          <p:nvSpPr>
            <p:cNvPr id="317"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18" name="组合 9"/>
            <p:cNvGrpSpPr/>
            <p:nvPr/>
          </p:nvGrpSpPr>
          <p:grpSpPr>
            <a:xfrm>
              <a:off x="3127320" y="385200"/>
              <a:ext cx="3060720" cy="2445480"/>
              <a:chOff x="3127320" y="385200"/>
              <a:chExt cx="3060720" cy="2445480"/>
            </a:xfrm>
          </p:grpSpPr>
          <p:grpSp>
            <p:nvGrpSpPr>
              <p:cNvPr id="319" name="组合 13"/>
              <p:cNvGrpSpPr/>
              <p:nvPr/>
            </p:nvGrpSpPr>
            <p:grpSpPr>
              <a:xfrm>
                <a:off x="3127320" y="385200"/>
                <a:ext cx="3060720" cy="2040480"/>
                <a:chOff x="3127320" y="385200"/>
                <a:chExt cx="3060720" cy="2040480"/>
              </a:xfrm>
            </p:grpSpPr>
            <p:graphicFrame>
              <p:nvGraphicFramePr>
                <p:cNvPr id="320"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21"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22"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23" name="组合 10"/>
          <p:cNvGrpSpPr/>
          <p:nvPr/>
        </p:nvGrpSpPr>
        <p:grpSpPr>
          <a:xfrm>
            <a:off x="5771880" y="380880"/>
            <a:ext cx="3060720" cy="2445480"/>
            <a:chOff x="5771880" y="380880"/>
            <a:chExt cx="3060720" cy="2445480"/>
          </a:xfrm>
        </p:grpSpPr>
        <p:grpSp>
          <p:nvGrpSpPr>
            <p:cNvPr id="324" name="组合 11"/>
            <p:cNvGrpSpPr/>
            <p:nvPr/>
          </p:nvGrpSpPr>
          <p:grpSpPr>
            <a:xfrm>
              <a:off x="5771880" y="380880"/>
              <a:ext cx="3060720" cy="2445480"/>
              <a:chOff x="5771880" y="380880"/>
              <a:chExt cx="3060720" cy="2445480"/>
            </a:xfrm>
          </p:grpSpPr>
          <p:grpSp>
            <p:nvGrpSpPr>
              <p:cNvPr id="325" name="组合 14"/>
              <p:cNvGrpSpPr/>
              <p:nvPr/>
            </p:nvGrpSpPr>
            <p:grpSpPr>
              <a:xfrm>
                <a:off x="5771880" y="380880"/>
                <a:ext cx="3060720" cy="2040480"/>
                <a:chOff x="5771880" y="380880"/>
                <a:chExt cx="3060720" cy="2040480"/>
              </a:xfrm>
            </p:grpSpPr>
            <p:graphicFrame>
              <p:nvGraphicFramePr>
                <p:cNvPr id="326"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27"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28"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29" name="Group 65"/>
            <p:cNvGrpSpPr/>
            <p:nvPr/>
          </p:nvGrpSpPr>
          <p:grpSpPr>
            <a:xfrm>
              <a:off x="7055640" y="1229040"/>
              <a:ext cx="479880" cy="476640"/>
              <a:chOff x="7055640" y="1229040"/>
              <a:chExt cx="479880" cy="476640"/>
            </a:xfrm>
          </p:grpSpPr>
          <p:sp>
            <p:nvSpPr>
              <p:cNvPr id="330"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1"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2"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33" name="组合 12"/>
          <p:cNvGrpSpPr/>
          <p:nvPr/>
        </p:nvGrpSpPr>
        <p:grpSpPr>
          <a:xfrm>
            <a:off x="8371800" y="384480"/>
            <a:ext cx="3060720" cy="2445480"/>
            <a:chOff x="8371800" y="384480"/>
            <a:chExt cx="3060720" cy="2445480"/>
          </a:xfrm>
        </p:grpSpPr>
        <p:sp>
          <p:nvSpPr>
            <p:cNvPr id="334"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35" name="组合 13"/>
            <p:cNvGrpSpPr/>
            <p:nvPr/>
          </p:nvGrpSpPr>
          <p:grpSpPr>
            <a:xfrm>
              <a:off x="8371800" y="384480"/>
              <a:ext cx="3060720" cy="2445480"/>
              <a:chOff x="8371800" y="384480"/>
              <a:chExt cx="3060720" cy="2445480"/>
            </a:xfrm>
          </p:grpSpPr>
          <p:grpSp>
            <p:nvGrpSpPr>
              <p:cNvPr id="336" name="组合 14"/>
              <p:cNvGrpSpPr/>
              <p:nvPr/>
            </p:nvGrpSpPr>
            <p:grpSpPr>
              <a:xfrm>
                <a:off x="8371800" y="384480"/>
                <a:ext cx="3060720" cy="2040480"/>
                <a:chOff x="8371800" y="384480"/>
                <a:chExt cx="3060720" cy="2040480"/>
              </a:xfrm>
            </p:grpSpPr>
            <p:graphicFrame>
              <p:nvGraphicFramePr>
                <p:cNvPr id="337"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38"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9"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08"/>
                                        </p:tgtEl>
                                        <p:attrNameLst>
                                          <p:attrName>style.visibility</p:attrName>
                                        </p:attrNameLst>
                                      </p:cBhvr>
                                      <p:to>
                                        <p:strVal val="visible"/>
                                      </p:to>
                                    </p:set>
                                    <p:anim calcmode="lin" valueType="num">
                                      <p:cBhvr additive="repl">
                                        <p:cTn id="7" dur="500" fill="hold"/>
                                        <p:tgtEl>
                                          <p:spTgt spid="308"/>
                                        </p:tgtEl>
                                        <p:attrNameLst>
                                          <p:attrName>ppt_x</p:attrName>
                                        </p:attrNameLst>
                                      </p:cBhvr>
                                      <p:tavLst>
                                        <p:tav tm="0">
                                          <p:val>
                                            <p:strVal val="#ppt_x"/>
                                          </p:val>
                                        </p:tav>
                                        <p:tav tm="100000">
                                          <p:val>
                                            <p:strVal val="#ppt_x"/>
                                          </p:val>
                                        </p:tav>
                                      </p:tavLst>
                                    </p:anim>
                                    <p:anim calcmode="lin" valueType="num">
                                      <p:cBhvr additive="repl">
                                        <p:cTn id="8" dur="500" fill="hold"/>
                                        <p:tgtEl>
                                          <p:spTgt spid="308"/>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09"/>
                                        </p:tgtEl>
                                        <p:attrNameLst>
                                          <p:attrName>style.visibility</p:attrName>
                                        </p:attrNameLst>
                                      </p:cBhvr>
                                      <p:to>
                                        <p:strVal val="visible"/>
                                      </p:to>
                                    </p:set>
                                    <p:anim calcmode="lin" valueType="num">
                                      <p:cBhvr additive="repl">
                                        <p:cTn id="11" dur="500" fill="hold"/>
                                        <p:tgtEl>
                                          <p:spTgt spid="309"/>
                                        </p:tgtEl>
                                        <p:attrNameLst>
                                          <p:attrName>ppt_w</p:attrName>
                                        </p:attrNameLst>
                                      </p:cBhvr>
                                      <p:tavLst>
                                        <p:tav tm="0">
                                          <p:val>
                                            <p:fltVal val="0"/>
                                          </p:val>
                                        </p:tav>
                                        <p:tav tm="100000">
                                          <p:val>
                                            <p:strVal val="#ppt_w"/>
                                          </p:val>
                                        </p:tav>
                                      </p:tavLst>
                                    </p:anim>
                                    <p:anim calcmode="lin" valueType="num">
                                      <p:cBhvr additive="repl">
                                        <p:cTn id="12" dur="500" fill="hold"/>
                                        <p:tgtEl>
                                          <p:spTgt spid="309"/>
                                        </p:tgtEl>
                                        <p:attrNameLst>
                                          <p:attrName>ppt_h</p:attrName>
                                        </p:attrNameLst>
                                      </p:cBhvr>
                                      <p:tavLst>
                                        <p:tav tm="0">
                                          <p:val>
                                            <p:fltVal val="0"/>
                                          </p:val>
                                        </p:tav>
                                        <p:tav tm="100000">
                                          <p:val>
                                            <p:strVal val="#ppt_h"/>
                                          </p:val>
                                        </p:tav>
                                      </p:tavLst>
                                    </p:anim>
                                    <p:animEffect transition="in" filter="fade">
                                      <p:cBhvr additive="repl">
                                        <p:cTn id="13" dur="500"/>
                                        <p:tgtEl>
                                          <p:spTgt spid="30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16"/>
                                        </p:tgtEl>
                                        <p:attrNameLst>
                                          <p:attrName>style.visibility</p:attrName>
                                        </p:attrNameLst>
                                      </p:cBhvr>
                                      <p:to>
                                        <p:strVal val="visible"/>
                                      </p:to>
                                    </p:set>
                                    <p:anim calcmode="lin" valueType="num">
                                      <p:cBhvr additive="repl">
                                        <p:cTn id="18" dur="500" fill="hold"/>
                                        <p:tgtEl>
                                          <p:spTgt spid="316"/>
                                        </p:tgtEl>
                                        <p:attrNameLst>
                                          <p:attrName>ppt_w</p:attrName>
                                        </p:attrNameLst>
                                      </p:cBhvr>
                                      <p:tavLst>
                                        <p:tav tm="0">
                                          <p:val>
                                            <p:fltVal val="0"/>
                                          </p:val>
                                        </p:tav>
                                        <p:tav tm="100000">
                                          <p:val>
                                            <p:strVal val="#ppt_w"/>
                                          </p:val>
                                        </p:tav>
                                      </p:tavLst>
                                    </p:anim>
                                    <p:anim calcmode="lin" valueType="num">
                                      <p:cBhvr additive="repl">
                                        <p:cTn id="19" dur="500" fill="hold"/>
                                        <p:tgtEl>
                                          <p:spTgt spid="316"/>
                                        </p:tgtEl>
                                        <p:attrNameLst>
                                          <p:attrName>ppt_h</p:attrName>
                                        </p:attrNameLst>
                                      </p:cBhvr>
                                      <p:tavLst>
                                        <p:tav tm="0">
                                          <p:val>
                                            <p:fltVal val="0"/>
                                          </p:val>
                                        </p:tav>
                                        <p:tav tm="100000">
                                          <p:val>
                                            <p:strVal val="#ppt_h"/>
                                          </p:val>
                                        </p:tav>
                                      </p:tavLst>
                                    </p:anim>
                                    <p:animEffect transition="in" filter="fade">
                                      <p:cBhvr additive="repl">
                                        <p:cTn id="20" dur="500"/>
                                        <p:tgtEl>
                                          <p:spTgt spid="316"/>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23"/>
                                        </p:tgtEl>
                                        <p:attrNameLst>
                                          <p:attrName>style.visibility</p:attrName>
                                        </p:attrNameLst>
                                      </p:cBhvr>
                                      <p:to>
                                        <p:strVal val="visible"/>
                                      </p:to>
                                    </p:set>
                                    <p:anim calcmode="lin" valueType="num">
                                      <p:cBhvr additive="repl">
                                        <p:cTn id="23" dur="500" fill="hold"/>
                                        <p:tgtEl>
                                          <p:spTgt spid="323"/>
                                        </p:tgtEl>
                                        <p:attrNameLst>
                                          <p:attrName>ppt_w</p:attrName>
                                        </p:attrNameLst>
                                      </p:cBhvr>
                                      <p:tavLst>
                                        <p:tav tm="0">
                                          <p:val>
                                            <p:fltVal val="0"/>
                                          </p:val>
                                        </p:tav>
                                        <p:tav tm="100000">
                                          <p:val>
                                            <p:strVal val="#ppt_w"/>
                                          </p:val>
                                        </p:tav>
                                      </p:tavLst>
                                    </p:anim>
                                    <p:anim calcmode="lin" valueType="num">
                                      <p:cBhvr additive="repl">
                                        <p:cTn id="24" dur="500" fill="hold"/>
                                        <p:tgtEl>
                                          <p:spTgt spid="323"/>
                                        </p:tgtEl>
                                        <p:attrNameLst>
                                          <p:attrName>ppt_h</p:attrName>
                                        </p:attrNameLst>
                                      </p:cBhvr>
                                      <p:tavLst>
                                        <p:tav tm="0">
                                          <p:val>
                                            <p:fltVal val="0"/>
                                          </p:val>
                                        </p:tav>
                                        <p:tav tm="100000">
                                          <p:val>
                                            <p:strVal val="#ppt_h"/>
                                          </p:val>
                                        </p:tav>
                                      </p:tavLst>
                                    </p:anim>
                                    <p:animEffect transition="in" filter="fade">
                                      <p:cBhvr additive="repl">
                                        <p:cTn id="25" dur="500"/>
                                        <p:tgtEl>
                                          <p:spTgt spid="323"/>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33"/>
                                        </p:tgtEl>
                                        <p:attrNameLst>
                                          <p:attrName>style.visibility</p:attrName>
                                        </p:attrNameLst>
                                      </p:cBhvr>
                                      <p:to>
                                        <p:strVal val="visible"/>
                                      </p:to>
                                    </p:set>
                                    <p:anim calcmode="lin" valueType="num">
                                      <p:cBhvr additive="repl">
                                        <p:cTn id="28" dur="500" fill="hold"/>
                                        <p:tgtEl>
                                          <p:spTgt spid="333"/>
                                        </p:tgtEl>
                                        <p:attrNameLst>
                                          <p:attrName>ppt_w</p:attrName>
                                        </p:attrNameLst>
                                      </p:cBhvr>
                                      <p:tavLst>
                                        <p:tav tm="0">
                                          <p:val>
                                            <p:fltVal val="0"/>
                                          </p:val>
                                        </p:tav>
                                        <p:tav tm="100000">
                                          <p:val>
                                            <p:strVal val="#ppt_w"/>
                                          </p:val>
                                        </p:tav>
                                      </p:tavLst>
                                    </p:anim>
                                    <p:anim calcmode="lin" valueType="num">
                                      <p:cBhvr additive="repl">
                                        <p:cTn id="29" dur="500" fill="hold"/>
                                        <p:tgtEl>
                                          <p:spTgt spid="333"/>
                                        </p:tgtEl>
                                        <p:attrNameLst>
                                          <p:attrName>ppt_h</p:attrName>
                                        </p:attrNameLst>
                                      </p:cBhvr>
                                      <p:tavLst>
                                        <p:tav tm="0">
                                          <p:val>
                                            <p:fltVal val="0"/>
                                          </p:val>
                                        </p:tav>
                                        <p:tav tm="100000">
                                          <p:val>
                                            <p:strVal val="#ppt_h"/>
                                          </p:val>
                                        </p:tav>
                                      </p:tavLst>
                                    </p:anim>
                                    <p:animEffect transition="in" filter="fade">
                                      <p:cBhvr additive="repl">
                                        <p:cTn id="30" dur="500"/>
                                        <p:tgtEl>
                                          <p:spTgt spid="3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0"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成功案例分享</a:t>
            </a:r>
            <a:endParaRPr lang="en-US" sz="2800" b="0" strike="noStrike" spc="-1">
              <a:solidFill>
                <a:srgbClr val="000000"/>
              </a:solidFill>
              <a:latin typeface="Arial"/>
            </a:endParaRPr>
          </a:p>
        </p:txBody>
      </p:sp>
      <p:sp>
        <p:nvSpPr>
          <p:cNvPr id="34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通过激励与奖励机制，某企业成功提高了员工的工作积极性和团队凝聚力，员工的工作质量和效率显著提升，为企业的发展注入了强大动力。</a:t>
            </a:r>
            <a:endParaRPr lang="en-US" sz="1800" b="0" strike="noStrike" spc="-1">
              <a:solidFill>
                <a:srgbClr val="000000"/>
              </a:solidFill>
              <a:latin typeface="Arial"/>
            </a:endParaRPr>
          </a:p>
        </p:txBody>
      </p:sp>
      <p:sp>
        <p:nvSpPr>
          <p:cNvPr id="3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45"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40"/>
                                        </p:tgtEl>
                                        <p:attrNameLst>
                                          <p:attrName>style.visibility</p:attrName>
                                        </p:attrNameLst>
                                      </p:cBhvr>
                                      <p:to>
                                        <p:strVal val="visible"/>
                                      </p:to>
                                    </p:set>
                                    <p:animEffect transition="in" filter="fade">
                                      <p:cBhvr additive="repl">
                                        <p:cTn id="7" dur="500"/>
                                        <p:tgtEl>
                                          <p:spTgt spid="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46" name="图片 7"/>
          <p:cNvPicPr/>
          <p:nvPr/>
        </p:nvPicPr>
        <p:blipFill>
          <a:blip r:embed="rId3"/>
          <a:srcRect l="22204" r="2142"/>
          <a:stretch>
            <a:fillRect/>
          </a:stretch>
        </p:blipFill>
        <p:spPr>
          <a:xfrm>
            <a:off x="0" y="0"/>
            <a:ext cx="12191760" cy="6857640"/>
          </a:xfrm>
          <a:prstGeom prst="rect">
            <a:avLst/>
          </a:prstGeom>
          <a:ln w="0">
            <a:noFill/>
          </a:ln>
        </p:spPr>
      </p:pic>
      <p:sp>
        <p:nvSpPr>
          <p:cNvPr id="34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4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优秀员工激励的实践方法</a:t>
            </a:r>
            <a:endParaRPr lang="en-US" sz="3600" b="0" strike="noStrike" spc="-1">
              <a:solidFill>
                <a:schemeClr val="dk1"/>
              </a:solidFill>
              <a:latin typeface="Arial"/>
            </a:endParaRPr>
          </a:p>
        </p:txBody>
      </p:sp>
      <p:sp>
        <p:nvSpPr>
          <p:cNvPr id="3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https://d.book118.com/246231111012010104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17</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微软雅黑</vt:lpstr>
      <vt:lpstr>Times New Roman</vt:lpstr>
      <vt:lpstr>Wingdings</vt:lpstr>
      <vt:lpstr>Symbol</vt:lpstr>
      <vt:lpstr>Helvetica Light</vt:lpstr>
      <vt:lpstr>DejaVu Sans</vt:lpstr>
      <vt:lpstr>Office Theme</vt:lpstr>
      <vt:lpstr>优秀员工的激励与奖励培训</vt:lpstr>
      <vt:lpstr>目录</vt:lpstr>
      <vt:lpstr>第一章 简介</vt:lpstr>
      <vt:lpstr>优秀员工的概念</vt:lpstr>
      <vt:lpstr>为什么重视优秀员工</vt:lpstr>
      <vt:lpstr>激励与奖励的重要性</vt:lpstr>
      <vt:lpstr> </vt:lpstr>
      <vt:lpstr>第2章 优秀员工激励的理论基础</vt:lpstr>
      <vt:lpstr>马斯洛的需求层次理论</vt:lpstr>
      <vt:lpstr> </vt:lpstr>
      <vt:lpstr>Vroom的期望理论</vt:lpstr>
      <vt:lpstr>理论应用与案例分析</vt:lpstr>
      <vt:lpstr>优秀员工激励的重要性</vt:lpstr>
      <vt:lpstr>激励与奖励的关键要素</vt:lpstr>
      <vt:lpstr> </vt:lpstr>
      <vt:lpstr>第3章 优秀员工激励的实践方法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2024-09-29T14:38:08.774</cp:lastPrinted>
  <dcterms:created xsi:type="dcterms:W3CDTF">2024-09-29T06:38:08Z</dcterms:created>
  <dcterms:modified xsi:type="dcterms:W3CDTF">2024-09-29T06:38:11Z</dcterms:modified>
</cp:coreProperties>
</file>