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C7B33E-9183-4A50-BCDB-D9A36C830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6065C-FC29-4C20-A672-D254EC87D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5C574B-D743-4517-82D6-EF5DB5F2A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88DDC8-D5CB-4956-8CDF-AC9694DF7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25C488-0F4C-4009-8573-0CC0C92738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AC9ADC-D05C-4761-B5FC-8CBF8CA658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58953D-F7D4-44BF-A693-701AAFC5CE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ED90EF-5356-4510-A87C-2B7F5F1AF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0F2765-E892-439B-BCD6-76B67671E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3F54D5-910B-4AE2-85BD-2E0E97CB1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55103-BC3F-4B42-9F7C-09C4BCAF8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8" name=""/>
        <p:cNvGrpSpPr/>
        <p:nvPr/>
      </p:nvGrpSpPr>
      <p:grpSpPr>
        <a:xfrm>
          <a:off x="0" y="0"/>
          <a:ext cx="0" cy="0"/>
        </a:xfrm>
      </p:grpSpPr>
      <p:sp>
        <p:nvSpPr>
          <p:cNvPr id="29" name="标题 1"/>
          <p:cNvSpPr>
            <a:spLocks noGrp="1"/>
          </p:cNvSpPr>
          <p:nvPr>
            <p:ph type="title" idx="2147483647"/>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3513221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工程建设重点法律法规条文解析与应用\n## 1.工程建设法律法规体系概述\n### 1.1工程建设法律法规的发展历程\n### 1.2工程建设法律法规的构成\n### 1.3工程建设法律法规的基本原则\n## 2.工程建设重点法律法规条文解析\n### 2.1建筑法及相关法律法规条文\n### 2.2合同法及相关法律法规条文\n### 2.3招标投标法及相关法律法规条文\n## 3.工程建设法律法规的实施与监督\n### 3.1工程建设法律法规的实施主体\n### 3.2工程建设法律法规的监督主体\n### 3.3工程建设法律法规的违约责任\n## 4.工程建设法律法规的适用与解释\n### 4.1工程建设法律法规的适用范围\n### 4.2工程建设法律法规的解释主体\n### 4.3工程建设法律法规的解释方法\n## 5.工程建设法律法规的更新与完善\n### 5.1工程建设法律法规的更新机制\n### 5.2工程建设法律法规的完善途径\n### 5.3工程建设法律法规的未来发展趋势\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709267"/>
            <a:ext cx="11055350" cy="1409700"/>
          </a:xfrm>
        </p:spPr>
        <p:txBody>
          <a:bodyPr vert="horz" wrap="square" lIns="91440" tIns="45720" rIns="91440" bIns="45720" anchor="b">
            <a:spAutoFit/>
          </a:bodyPr>
          <a:lstStyle/>
          <a:p>
            <a:pPr>
              <a:buNone/>
            </a:pPr>
            <a:r>
              <a:rPr lang="zh-CN" sz="4800"/>
              <a:t>工程建设重点法律法规条文解析与应用</a:t>
            </a:r>
            <a:endParaRPr/>
          </a:p>
        </p:txBody>
      </p:sp>
      <p:sp>
        <p:nvSpPr>
          <p:cNvPr id="3" name="圆角矩形 3"/>
          <p:cNvSpPr/>
          <p:nvPr/>
        </p:nvSpPr>
        <p:spPr>
          <a:xfrm>
            <a:off x="3819167" y="4205996"/>
            <a:ext cx="4559300" cy="698500"/>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a:t> </a:t>
            </a:r>
            <a:endParaRPr/>
          </a:p>
        </p:txBody>
      </p:sp>
      <p:sp>
        <p:nvSpPr>
          <p:cNvPr id="4" name="文本占位符 20"/>
          <p:cNvSpPr txBox="1"/>
          <p:nvPr/>
        </p:nvSpPr>
        <p:spPr>
          <a:xfrm>
            <a:off x="571499" y="6171840"/>
            <a:ext cx="1843774"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1" name="" descr="{&quot;isTemplate&quot;:true,&quot;type&quot;:2}"/>
        <p:cNvGrpSpPr/>
        <p:nvPr/>
      </p:nvGrpSpPr>
      <p:grpSpPr>
        <a:xfrm>
          <a:off x="0" y="0"/>
          <a:ext cx="0" cy="0"/>
        </a:xfrm>
      </p:grpSpPr>
      <p:sp>
        <p:nvSpPr>
          <p:cNvPr id="52"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工程建设法律法规体系概述</a:t>
            </a:r>
            <a:endParaRPr/>
          </a:p>
        </p:txBody>
      </p:sp>
      <p:sp>
        <p:nvSpPr>
          <p:cNvPr id="53"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descr="{&quot;isTemplate&quot;:true,&quot;type&quot;:3}"/>
        <p:cNvGrpSpPr/>
        <p:nvPr/>
      </p:nvGrpSpPr>
      <p:grpSpPr>
        <a:xfrm>
          <a:off x="0" y="0"/>
          <a:ext cx="0" cy="0"/>
        </a:xfrm>
      </p:grpSpPr>
      <p:grpSp>
        <p:nvGrpSpPr>
          <p:cNvPr id="6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69" name=""/>
            <p:cNvGrpSpPr/>
            <p:nvPr/>
          </p:nvGrpSpPr>
          <p:grpSpPr>
            <a:xfrm>
              <a:off x="685801" y="3146904"/>
              <a:ext cx="4207178" cy="3287791"/>
              <a:chOff x="685801" y="3146904"/>
              <a:chExt cx="4207178" cy="3287791"/>
            </a:xfrm>
          </p:grpSpPr>
          <p:sp>
            <p:nvSpPr>
              <p:cNvPr id="7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工程建设法律法规的萌芽阶段（20世纪50年代至80年代）</a:t>
                </a:r>
                <a:endParaRPr kumimoji="1" lang="en-US" altLang="zh-CN" sz="1800" b="1">
                  <a:solidFill>
                    <a:schemeClr val="bg1"/>
                  </a:solidFill>
                  <a:latin typeface="+mj-ea"/>
                  <a:ea typeface="+mj-ea"/>
                </a:endParaRPr>
              </a:p>
            </p:txBody>
          </p:sp>
          <p:sp>
            <p:nvSpPr>
              <p:cNvPr id="7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主要针对建筑行业的基本法规，如建筑法、合同法等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法规内容较为简单，主要涉及建筑工程的施工、设计等方面</a:t>
                </a:r>
                <a:endParaRPr/>
              </a:p>
            </p:txBody>
          </p:sp>
        </p:grpSp>
        <p:grpSp>
          <p:nvGrpSpPr>
            <p:cNvPr id="72" name=""/>
            <p:cNvGrpSpPr/>
            <p:nvPr/>
          </p:nvGrpSpPr>
          <p:grpSpPr>
            <a:xfrm>
              <a:off x="4408278" y="3146904"/>
              <a:ext cx="3798485" cy="3287791"/>
              <a:chOff x="4408278" y="3146904"/>
              <a:chExt cx="3798485" cy="3287791"/>
            </a:xfrm>
          </p:grpSpPr>
          <p:sp>
            <p:nvSpPr>
              <p:cNvPr id="7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工程建设法律法规的发展阶段（20世纪90年代至21世纪初）</a:t>
                </a:r>
                <a:endParaRPr kumimoji="1" lang="en-US" altLang="zh-CN" sz="1800" b="1">
                  <a:solidFill>
                    <a:schemeClr val="bg1"/>
                  </a:solidFill>
                  <a:latin typeface="+mj-ea"/>
                  <a:ea typeface="+mj-ea"/>
                </a:endParaRPr>
              </a:p>
            </p:txBody>
          </p:sp>
          <p:sp>
            <p:nvSpPr>
              <p:cNvPr id="7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法规体系逐步完善，涉及勘察、设计、施工、监理等多个环节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法规内容更加详细，更加注重工程质量、安全生产等方面的规定</a:t>
                </a:r>
                <a:endParaRPr/>
              </a:p>
            </p:txBody>
          </p:sp>
        </p:grpSp>
        <p:grpSp>
          <p:nvGrpSpPr>
            <p:cNvPr id="75" name=""/>
            <p:cNvGrpSpPr/>
            <p:nvPr/>
          </p:nvGrpSpPr>
          <p:grpSpPr>
            <a:xfrm>
              <a:off x="7707715" y="3146904"/>
              <a:ext cx="3798485" cy="3287791"/>
              <a:chOff x="7707715" y="3146904"/>
              <a:chExt cx="3798485" cy="3287791"/>
            </a:xfrm>
          </p:grpSpPr>
          <p:sp>
            <p:nvSpPr>
              <p:cNvPr id="7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工程建设法律法规的完善阶段（21世纪初至今）</a:t>
                </a:r>
                <a:endParaRPr kumimoji="1" lang="en-US" altLang="zh-CN" sz="1800" b="1">
                  <a:solidFill>
                    <a:schemeClr val="bg1"/>
                  </a:solidFill>
                  <a:latin typeface="+mj-ea"/>
                  <a:ea typeface="+mj-ea"/>
                </a:endParaRPr>
              </a:p>
            </p:txBody>
          </p:sp>
          <p:sp>
            <p:nvSpPr>
              <p:cNvPr id="7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法规体系更加健全，涵盖了工程建设的全过程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法规内容更加严格，更加注重环境保护、信息公开等方面的要求</a:t>
                </a:r>
                <a:endParaRPr/>
              </a:p>
            </p:txBody>
          </p:sp>
        </p:grpSp>
      </p:grpSp>
      <p:sp>
        <p:nvSpPr>
          <p:cNvPr id="7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工程建设法律法规的发展历程</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descr="{&quot;isTemplate&quot;:true,&quot;type&quot;:3}"/>
        <p:cNvGrpSpPr/>
        <p:nvPr/>
      </p:nvGrpSpPr>
      <p:grpSpPr>
        <a:xfrm>
          <a:off x="0" y="0"/>
          <a:ext cx="0" cy="0"/>
        </a:xfrm>
      </p:grpSpPr>
      <p:sp>
        <p:nvSpPr>
          <p:cNvPr id="8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工程建设法律法规主要包括宪法、法律、行政法规、地方性法规、部门规章、司法解释等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宪法是国家的根本大法，规定了国家的基本制度和国家权力运行的基本原则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法律是国家的正式法律文件，包括建筑法、合同法、招标投标法等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行政法规是国务院制定的法律文件，如建设工程安全生产管理条例等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地方性法规是地方人大及其常委会制定的法律文件，如北京市建筑市场管理条例等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部门规章是国务院各部门制定的法律文件，如建筑工程施工许可管理办法等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司法解释是最高人民法院、最高人民检察院制定的法律文件，如关于审理建设工程施工合同纠纷案件适用法律问题的解释等</a:t>
            </a:r>
            <a:endParaRPr/>
          </a:p>
        </p:txBody>
      </p:sp>
      <p:sp>
        <p:nvSpPr>
          <p:cNvPr id="8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工程建设法律法规的构成</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2" name="" descr="{&quot;isTemplate&quot;:true,&quot;type&quot;:3}"/>
        <p:cNvGrpSpPr/>
        <p:nvPr/>
      </p:nvGrpSpPr>
      <p:grpSpPr>
        <a:xfrm>
          <a:off x="0" y="0"/>
          <a:ext cx="0" cy="0"/>
        </a:xfrm>
      </p:grpSpPr>
      <p:sp>
        <p:nvSpPr>
          <p:cNvPr id="8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工程建设法律法规的基本原则</a:t>
            </a:r>
            <a:endParaRPr lang="en-US" sz="3600" b="1">
              <a:latin typeface="微软雅黑"/>
              <a:ea typeface="微软雅黑"/>
            </a:endParaRPr>
          </a:p>
        </p:txBody>
      </p:sp>
      <p:sp>
        <p:nvSpPr>
          <p:cNvPr id="8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工程建设法律法规的基本原则包括：公平、公正、公开、诚实信用、合法合规等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公平原则要求工程建设法律法规在权利和义务的分配上做到公平合理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公正原则要求工程建设法律法规在处理纠纷和问题时做到公正无私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公开原则要求工程建设法律法规在信息公开、行政监管等方面做到公开透明</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诚实信用原则要求工程建设各方在合同履行、招标投标等方面做到诚实守信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合法合规原则要求工程建设各方在从事工程建设活动时严格遵守法律法规的规定</a:t>
            </a:r>
            <a:endParaRPr/>
          </a:p>
        </p:txBody>
      </p:sp>
      <p:cxnSp>
        <p:nvCxnSpPr>
          <p:cNvPr id="8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descr="{&quot;isTemplate&quot;:true,&quot;type&quot;:2}"/>
        <p:cNvGrpSpPr/>
        <p:nvPr/>
      </p:nvGrpSpPr>
      <p:grpSpPr>
        <a:xfrm>
          <a:off x="0" y="0"/>
          <a:ext cx="0" cy="0"/>
        </a:xfrm>
      </p:grpSpPr>
      <p:sp>
        <p:nvSpPr>
          <p:cNvPr id="88"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200" b="0">
                <a:latin typeface="Microsoft YaHei Light"/>
                <a:ea typeface="Microsoft YaHei Light"/>
              </a:rPr>
              <a:t>工程建设重点法律法规条文解析</a:t>
            </a:r>
            <a:endParaRPr/>
          </a:p>
        </p:txBody>
      </p:sp>
      <p:sp>
        <p:nvSpPr>
          <p:cNvPr id="89"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0" name="" descr="{&quot;isTemplate&quot;:true,&quot;type&quot;:3}"/>
        <p:cNvGrpSpPr/>
        <p:nvPr/>
      </p:nvGrpSpPr>
      <p:grpSpPr>
        <a:xfrm>
          <a:off x="0" y="0"/>
          <a:ext cx="0" cy="0"/>
        </a:xfrm>
      </p:grpSpPr>
      <p:grpSp>
        <p:nvGrpSpPr>
          <p:cNvPr id="9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2" name=""/>
            <p:cNvGrpSpPr/>
            <p:nvPr/>
          </p:nvGrpSpPr>
          <p:grpSpPr>
            <a:xfrm>
              <a:off x="685800" y="3146904"/>
              <a:ext cx="5760000" cy="3225487"/>
              <a:chOff x="685800" y="3146904"/>
              <a:chExt cx="5760000" cy="3225487"/>
            </a:xfrm>
          </p:grpSpPr>
          <p:sp>
            <p:nvSpPr>
              <p:cNvPr id="9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建筑法是规范建筑活动的法律文件，主要涉及建筑工程的勘察、设计、施工、监理等方面</a:t>
                </a:r>
                <a:endParaRPr kumimoji="1" lang="en-US" altLang="zh-CN" sz="1800" b="1">
                  <a:solidFill>
                    <a:schemeClr val="bg1"/>
                  </a:solidFill>
                  <a:latin typeface="+mj-ea"/>
                  <a:ea typeface="+mj-ea"/>
                </a:endParaRPr>
              </a:p>
            </p:txBody>
          </p:sp>
          <p:sp>
            <p:nvSpPr>
              <p:cNvPr id="9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建筑法明确了建筑工程施工许可制度、建筑工程质量责任制度等重要制度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建筑法对建筑工程的安全生产、环境保护、信息公开等方面提出了明确要求</a:t>
                </a:r>
                <a:endParaRPr/>
              </a:p>
            </p:txBody>
          </p:sp>
        </p:grpSp>
        <p:grpSp>
          <p:nvGrpSpPr>
            <p:cNvPr id="95" name=""/>
            <p:cNvGrpSpPr/>
            <p:nvPr/>
          </p:nvGrpSpPr>
          <p:grpSpPr>
            <a:xfrm>
              <a:off x="6016236" y="3146904"/>
              <a:ext cx="5400000" cy="3225487"/>
              <a:chOff x="6016236" y="3146904"/>
              <a:chExt cx="5400000" cy="3225487"/>
            </a:xfrm>
          </p:grpSpPr>
          <p:sp>
            <p:nvSpPr>
              <p:cNvPr id="9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相关法律法规条文包括：</a:t>
                </a:r>
                <a:endParaRPr kumimoji="1" lang="en-US" altLang="zh-CN" sz="1800" b="1">
                  <a:solidFill>
                    <a:schemeClr val="bg1"/>
                  </a:solidFill>
                  <a:latin typeface="+mj-ea"/>
                  <a:ea typeface="+mj-ea"/>
                </a:endParaRPr>
              </a:p>
            </p:txBody>
          </p:sp>
          <p:sp>
            <p:nvSpPr>
              <p:cNvPr id="9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建设工程安全生产管理条例：规定了建设工程安全生产的监督管理、生产安全事故的应急救援和调查处理等方面的规定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建设工程质量管理条例：规定了建设工程质量的监督管理、工程质量问题的责任认定和赔偿等方面的规定</a:t>
                </a:r>
                <a:endParaRPr/>
              </a:p>
            </p:txBody>
          </p:sp>
        </p:grpSp>
      </p:grpSp>
      <p:sp>
        <p:nvSpPr>
          <p:cNvPr id="9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建筑法及相关法律法规条文</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descr="{&quot;isTemplate&quot;:true,&quot;type&quot;:3}"/>
        <p:cNvGrpSpPr/>
        <p:nvPr/>
      </p:nvGrpSpPr>
      <p:grpSpPr>
        <a:xfrm>
          <a:off x="0" y="0"/>
          <a:ext cx="0" cy="0"/>
        </a:xfrm>
      </p:grpSpPr>
      <p:sp>
        <p:nvSpPr>
          <p:cNvPr id="100"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01"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合同法及相关法律法规条文</a:t>
            </a:r>
            <a:endParaRPr lang="en-US" sz="3600" b="1">
              <a:latin typeface="微软雅黑"/>
              <a:ea typeface="微软雅黑"/>
            </a:endParaRPr>
          </a:p>
        </p:txBody>
      </p:sp>
      <p:sp>
        <p:nvSpPr>
          <p:cNvPr id="102"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合同法是规范合同关系的法律文件，主要涉及合同的订立、变更、履行、解除、终止等方面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合同法明确了合同当事人的权利和义务，以及合同违约的法律责任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合同法对建设工程合同的订立、履行、变更、解除、终止等方面提出了明确要求</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相关法律法规条文包括：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最高人民法院关于审理建设工程施工合同纠纷案件适用法律问题的解释：对建设工程施工合同纠纷案件的审理提出了具体指导意见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最高人民法院关于适用《中华人民共和国合同法》若干问题的解释（一）、（二）：对合同法的适用和解释提出了具体指导意见</a:t>
            </a:r>
            <a:endParaRPr/>
          </a:p>
        </p:txBody>
      </p:sp>
      <p:cxnSp>
        <p:nvCxnSpPr>
          <p:cNvPr id="103"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4"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descr="{&quot;isTemplate&quot;:true,&quot;type&quot;:3}"/>
        <p:cNvGrpSpPr/>
        <p:nvPr/>
      </p:nvGrpSpPr>
      <p:grpSpPr>
        <a:xfrm>
          <a:off x="0" y="0"/>
          <a:ext cx="0" cy="0"/>
        </a:xfrm>
      </p:grpSpPr>
      <p:sp>
        <p:nvSpPr>
          <p:cNvPr id="10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招标投标法是规范招标投标活动的法律文件，主要涉及招标、投标、开标、评标、中标等方面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招标投标法明确了招标投标活动的原则、程序、监督等方面的规定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招标投标法对建设工程招标投标活动提出了明确要求，包括招标公告、投标资格预审、招标文件、投标、开标、评标、中标等方面</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相关法律法规条文包括：</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招标投标法实施条例：对招标投标法的实施提出了具体规定，包括招标公告、投标资格预审、招标文件、投标、开标、评标、中标等方面的规定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工程建设项目货物招标投标办法：规定了工程建设项目货物招标投标活动的具体规定，包括招标公告、投标资格预审、招标文件、投标、开标、评标、中标等方面的规定</a:t>
            </a:r>
            <a:endParaRPr/>
          </a:p>
        </p:txBody>
      </p:sp>
      <p:sp>
        <p:nvSpPr>
          <p:cNvPr id="10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招标投标法及相关法律法规条文</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200" b="0">
                <a:latin typeface="Microsoft YaHei Light"/>
                <a:ea typeface="Microsoft YaHei Light"/>
              </a:rPr>
              <a:t>工程建设法律法规的实施与监督</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工程建设法律法规的实施主体</a:t>
            </a:r>
            <a:endParaRPr lang="en-US" sz="3600" b="1">
              <a:latin typeface="微软雅黑"/>
              <a:ea typeface="微软雅黑"/>
            </a:endParaRPr>
          </a:p>
        </p:txBody>
      </p:sp>
      <p:sp>
        <p:nvSpPr>
          <p:cNvPr id="11"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工程建设法律法规的实施主体包括政府、政府部门、行业协会、企业等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政府负责制定工程建设法律法规，并组织实施和监督管理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政府部门负责制定工程建设法律法规的实施细则，并组织实施和监督管理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行业协会负责协助政府、政府部门开展工程建设法律法规的宣传、培训、咨询等工作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企业负责遵守工程建设法律法规的规定，依法从事工程建设活动</a:t>
            </a:r>
            <a:endParaRPr/>
          </a:p>
        </p:txBody>
      </p:sp>
      <p:pic>
        <p:nvPicPr>
          <p:cNvPr id="12"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https://d.book118.com/246235132213010051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工程建设重点法律法规条文解析与应用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2024-09-17T18:25:10.025</cp:lastPrinted>
  <dcterms:created xsi:type="dcterms:W3CDTF">2024-09-17T10:25:10Z</dcterms:created>
  <dcterms:modified xsi:type="dcterms:W3CDTF">2024-09-17T10:25:11Z</dcterms:modified>
</cp:coreProperties>
</file>