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B4971-AF27-4656-A679-112EFAB53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0EBAD-1186-48D5-8EF9-6527E005F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F3DF7-401B-4310-9B58-467F5D928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C0C2AB-97B4-42B0-B2E1-267F7B70E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899155-8CE9-466D-AD79-0FA41493C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153637-7609-4806-A8B5-C8BB22B6B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22650-836E-41AF-A110-7B0BE6E0A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2A86E-1FB0-4A53-AD78-586C1746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93B04-B5A6-42A1-95B9-FE63C7035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52220-0204-4187-832E-10208994B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D609EE-2955-494B-8726-BC9C2F56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4895215" y="18732"/>
            <a:ext cx="3683000" cy="11226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00797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rgbClr val="00797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984500" y="515620"/>
            <a:ext cx="22606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003399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8740" y="1524458"/>
            <a:ext cx="8315959" cy="43173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rgbClr val="007977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515067" y="6290176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rgbClr val="007977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2352120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533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95"/>
              </a:spcBef>
            </a:pPr>
            <a:r>
              <a:rPr spc="-15">
                <a:latin typeface="宋体"/>
                <a:cs typeface="宋体"/>
              </a:rPr>
              <a:t>导入新课</a:t>
            </a:r>
          </a:p>
        </p:txBody>
      </p:sp>
      <p:sp>
        <p:nvSpPr>
          <p:cNvPr id="3" name="object 3"/>
          <p:cNvSpPr/>
          <p:nvPr/>
        </p:nvSpPr>
        <p:spPr>
          <a:xfrm>
            <a:off x="0" y="1600200"/>
            <a:ext cx="8229600" cy="4526280"/>
          </a:xfrm>
          <a:custGeom>
            <a:rect l="l" t="t" r="r" b="b"/>
            <a:pathLst>
              <a:path w="8229600" h="4526280">
                <a:moveTo>
                  <a:pt x="0" y="0"/>
                </a:moveTo>
                <a:lnTo>
                  <a:pt x="8229600" y="0"/>
                </a:lnTo>
                <a:lnTo>
                  <a:pt x="8229600" y="4525961"/>
                </a:lnTo>
                <a:lnTo>
                  <a:pt x="0" y="452596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40" y="1645920"/>
            <a:ext cx="7818755" cy="14649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ts val="3745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我们知道的很多成语都来自寓言故事，比</a:t>
            </a:r>
            <a:endParaRPr sz="3200">
              <a:latin typeface="宋体"/>
              <a:cs typeface="宋体"/>
            </a:endParaRPr>
          </a:p>
          <a:p>
            <a:pPr marL="354965" marR="5080">
              <a:lnSpc>
                <a:spcPts val="3840"/>
              </a:lnSpc>
              <a:spcBef>
                <a:spcPts val="5"/>
              </a:spcBef>
            </a:pP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如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掩耳盗铃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、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守株待兔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spc="-10">
                <a:solidFill>
                  <a:srgbClr val="007977"/>
                </a:solidFill>
                <a:latin typeface="宋体"/>
                <a:cs typeface="宋体"/>
              </a:rPr>
              <a:t>等等，今天我们</a:t>
            </a: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还要来学习两则寓言故事。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1</a:t>
            </a:fld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3406" y="1261809"/>
            <a:ext cx="4089400" cy="3683000"/>
          </a:xfrm>
          <a:prstGeom prst="rect">
            <a:avLst/>
          </a:prstGeom>
        </p:spPr>
        <p:txBody>
          <a:bodyPr vert="horz" wrap="square" lIns="0" tIns="6223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900"/>
              </a:spcBef>
            </a:pPr>
            <a:r>
              <a:rPr sz="8000">
                <a:solidFill>
                  <a:srgbClr val="007977"/>
                </a:solidFill>
                <a:latin typeface="宋体"/>
                <a:cs typeface="宋体"/>
              </a:rPr>
              <a:t>《</a:t>
            </a:r>
            <a:r>
              <a:rPr sz="8000" b="1">
                <a:solidFill>
                  <a:srgbClr val="007977"/>
                </a:solidFill>
                <a:latin typeface="Microsoft JhengHei"/>
                <a:cs typeface="Microsoft JhengHei"/>
              </a:rPr>
              <a:t>列子</a:t>
            </a:r>
            <a:r>
              <a:rPr sz="8000" spc="-50">
                <a:solidFill>
                  <a:srgbClr val="007977"/>
                </a:solidFill>
                <a:latin typeface="宋体"/>
                <a:cs typeface="宋体"/>
              </a:rPr>
              <a:t>》</a:t>
            </a:r>
            <a:endParaRPr sz="800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  <a:spcBef>
                <a:spcPts val="4800"/>
              </a:spcBef>
            </a:pPr>
            <a:r>
              <a:rPr sz="8000" b="1" spc="-25">
                <a:solidFill>
                  <a:srgbClr val="007977"/>
                </a:solidFill>
                <a:latin typeface="Microsoft JhengHei"/>
                <a:cs typeface="Microsoft JhengHei"/>
              </a:rPr>
              <a:t>二则</a:t>
            </a:r>
            <a:endParaRPr sz="80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4787900" y="838200"/>
            <a:ext cx="4032250" cy="5472112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2</a:t>
            </a:fld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533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95"/>
              </a:spcBef>
            </a:pPr>
            <a:r>
              <a:rPr spc="-15">
                <a:latin typeface="宋体"/>
                <a:cs typeface="宋体"/>
              </a:rPr>
              <a:t>学习目标</a:t>
            </a:r>
          </a:p>
        </p:txBody>
      </p:sp>
      <p:sp>
        <p:nvSpPr>
          <p:cNvPr id="3" name="object 3"/>
          <p:cNvSpPr/>
          <p:nvPr/>
        </p:nvSpPr>
        <p:spPr>
          <a:xfrm>
            <a:off x="0" y="1565275"/>
            <a:ext cx="8540750" cy="4194175"/>
          </a:xfrm>
          <a:custGeom>
            <a:rect l="l" t="t" r="r" b="b"/>
            <a:pathLst>
              <a:path w="8540750" h="4194175">
                <a:moveTo>
                  <a:pt x="0" y="0"/>
                </a:moveTo>
                <a:lnTo>
                  <a:pt x="8540750" y="0"/>
                </a:lnTo>
                <a:lnTo>
                  <a:pt x="8540750" y="4194175"/>
                </a:lnTo>
                <a:lnTo>
                  <a:pt x="0" y="419417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40" y="1489533"/>
            <a:ext cx="7503159" cy="412242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1</a:t>
            </a:r>
            <a:r>
              <a:rPr sz="3200" spc="-10">
                <a:solidFill>
                  <a:srgbClr val="007977"/>
                </a:solidFill>
                <a:latin typeface="宋体"/>
                <a:cs typeface="宋体"/>
              </a:rPr>
              <a:t>、知识目标：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（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1</a:t>
            </a: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）</a:t>
            </a: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积累作家及作品的有关内容。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（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2</a:t>
            </a: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）</a:t>
            </a: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积累文中重点的字、词、句。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（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3</a:t>
            </a: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）</a:t>
            </a: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会概括寓意，正确认识客观事物。</a:t>
            </a:r>
            <a:endParaRPr sz="3200">
              <a:latin typeface="宋体"/>
              <a:cs typeface="宋体"/>
            </a:endParaRPr>
          </a:p>
          <a:p>
            <a:pPr marL="467995" indent="-455930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67995"/>
                <a:tab pos="468630"/>
              </a:tabLst>
            </a:pP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2</a:t>
            </a:r>
            <a:r>
              <a:rPr sz="3200" spc="-10">
                <a:solidFill>
                  <a:srgbClr val="007977"/>
                </a:solidFill>
                <a:latin typeface="宋体"/>
                <a:cs typeface="宋体"/>
              </a:rPr>
              <a:t>、能力目标：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掌握重点字词的用法，会翻译全文。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3</a:t>
            </a: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、情感态度与价值观：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5707507"/>
            <a:ext cx="80899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教育学生遇事要透过现象看本质；不要庸人</a:t>
            </a:r>
            <a:endParaRPr sz="3200">
              <a:latin typeface="宋体"/>
              <a:cs typeface="宋体"/>
            </a:endParaRPr>
          </a:p>
          <a:p>
            <a:pPr marL="354965">
              <a:lnSpc>
                <a:spcPct val="100000"/>
              </a:lnSpc>
            </a:pPr>
            <a:r>
              <a:rPr sz="3200" spc="-10">
                <a:solidFill>
                  <a:srgbClr val="007977"/>
                </a:solidFill>
                <a:latin typeface="宋体"/>
                <a:cs typeface="宋体"/>
              </a:rPr>
              <a:t>自扰、自寻烦恼。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639351" y="6273333"/>
            <a:ext cx="12446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>
                <a:solidFill>
                  <a:srgbClr val="007977"/>
                </a:solidFill>
                <a:latin typeface="Arial"/>
                <a:cs typeface="Arial"/>
              </a:rPr>
              <a:t>3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600200"/>
            <a:ext cx="8229600" cy="4526280"/>
          </a:xfrm>
          <a:custGeom>
            <a:rect l="l" t="t" r="r" b="b"/>
            <a:pathLst>
              <a:path w="8229600" h="4526280">
                <a:moveTo>
                  <a:pt x="0" y="0"/>
                </a:moveTo>
                <a:lnTo>
                  <a:pt x="8229600" y="0"/>
                </a:lnTo>
                <a:lnTo>
                  <a:pt x="8229600" y="4525961"/>
                </a:lnTo>
                <a:lnTo>
                  <a:pt x="0" y="452596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8740" y="1572310"/>
            <a:ext cx="8496300" cy="2342515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68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spc="-20">
                <a:solidFill>
                  <a:srgbClr val="007977"/>
                </a:solidFill>
                <a:latin typeface="宋体"/>
                <a:cs typeface="宋体"/>
              </a:rPr>
              <a:t>重点：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58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掌握重要字词及文中的寓意。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95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spc="-20">
                <a:solidFill>
                  <a:srgbClr val="007977"/>
                </a:solidFill>
                <a:latin typeface="宋体"/>
                <a:cs typeface="宋体"/>
              </a:rPr>
              <a:t>难点：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了解课文内容，理解课文中蕴含的深刻含义。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464050" y="981075"/>
            <a:ext cx="4679950" cy="5876925"/>
          </a:xfrm>
          <a:custGeom>
            <a:rect l="l" t="t" r="r" b="b"/>
            <a:pathLst>
              <a:path w="4679950" h="5876925">
                <a:moveTo>
                  <a:pt x="0" y="0"/>
                </a:moveTo>
                <a:lnTo>
                  <a:pt x="4679950" y="0"/>
                </a:lnTo>
                <a:lnTo>
                  <a:pt x="4679950" y="5876925"/>
                </a:lnTo>
              </a:path>
              <a:path w="4679950" h="5876925">
                <a:moveTo>
                  <a:pt x="0" y="5876925"/>
                </a:move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42790" y="1029970"/>
            <a:ext cx="4432300" cy="441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《列子》，相传战国郑国人列御寇著</a:t>
            </a:r>
            <a:endParaRPr sz="40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00000"/>
              </a:lnSpc>
              <a:spcBef>
                <a:spcPts val="960"/>
              </a:spcBef>
            </a:pPr>
            <a:r>
              <a:rPr sz="4000" b="1" spc="-10">
                <a:solidFill>
                  <a:srgbClr val="007977"/>
                </a:solidFill>
                <a:latin typeface="Microsoft JhengHei"/>
                <a:cs typeface="Microsoft JhengHei"/>
              </a:rPr>
              <a:t>《列子》的内容多为民间故事、寓言和神话传说。内有很多脍炙人口而又有教育意义的故事</a:t>
            </a:r>
            <a:endParaRPr sz="40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985837" y="452437"/>
            <a:ext cx="2530475" cy="1152525"/>
            <a:chOff x="985837" y="452437"/>
            <a:chExt cx="2530475" cy="1152525"/>
          </a:xfrm>
        </p:grpSpPr>
        <p:sp>
          <p:nvSpPr>
            <p:cNvPr id="5" name="object 5"/>
            <p:cNvSpPr/>
            <p:nvPr/>
          </p:nvSpPr>
          <p:spPr>
            <a:xfrm>
              <a:off x="990599" y="528637"/>
              <a:ext cx="2520950" cy="1071880"/>
            </a:xfrm>
            <a:custGeom>
              <a:rect l="l" t="t" r="r" b="b"/>
              <a:pathLst>
                <a:path w="2520950" h="1071880">
                  <a:moveTo>
                    <a:pt x="2449512" y="35718"/>
                  </a:moveTo>
                  <a:lnTo>
                    <a:pt x="2413793" y="35718"/>
                  </a:lnTo>
                  <a:lnTo>
                    <a:pt x="2427697" y="32911"/>
                  </a:lnTo>
                  <a:lnTo>
                    <a:pt x="2439050" y="25256"/>
                  </a:lnTo>
                  <a:lnTo>
                    <a:pt x="2446705" y="13903"/>
                  </a:lnTo>
                  <a:lnTo>
                    <a:pt x="2449512" y="0"/>
                  </a:lnTo>
                  <a:lnTo>
                    <a:pt x="2449512" y="35718"/>
                  </a:lnTo>
                  <a:close/>
                </a:path>
                <a:path w="2520950" h="1071880">
                  <a:moveTo>
                    <a:pt x="2520949" y="71437"/>
                  </a:moveTo>
                  <a:lnTo>
                    <a:pt x="2449512" y="71437"/>
                  </a:lnTo>
                  <a:lnTo>
                    <a:pt x="2477319" y="65823"/>
                  </a:lnTo>
                  <a:lnTo>
                    <a:pt x="2500026" y="50513"/>
                  </a:lnTo>
                  <a:lnTo>
                    <a:pt x="2515335" y="27806"/>
                  </a:lnTo>
                  <a:lnTo>
                    <a:pt x="2520949" y="0"/>
                  </a:lnTo>
                  <a:lnTo>
                    <a:pt x="2520949" y="71437"/>
                  </a:lnTo>
                  <a:close/>
                </a:path>
                <a:path w="2520950" h="1071880">
                  <a:moveTo>
                    <a:pt x="2520949" y="71437"/>
                  </a:moveTo>
                  <a:lnTo>
                    <a:pt x="2378075" y="71437"/>
                  </a:lnTo>
                  <a:lnTo>
                    <a:pt x="2378075" y="0"/>
                  </a:lnTo>
                  <a:lnTo>
                    <a:pt x="2380882" y="13903"/>
                  </a:lnTo>
                  <a:lnTo>
                    <a:pt x="2388536" y="25257"/>
                  </a:lnTo>
                  <a:lnTo>
                    <a:pt x="2399890" y="32911"/>
                  </a:lnTo>
                  <a:lnTo>
                    <a:pt x="2413793" y="35718"/>
                  </a:lnTo>
                  <a:lnTo>
                    <a:pt x="2449512" y="35718"/>
                  </a:lnTo>
                  <a:lnTo>
                    <a:pt x="2449512" y="71437"/>
                  </a:lnTo>
                  <a:lnTo>
                    <a:pt x="2520949" y="71437"/>
                  </a:lnTo>
                  <a:close/>
                </a:path>
                <a:path w="2520950" h="1071880">
                  <a:moveTo>
                    <a:pt x="71437" y="1071562"/>
                  </a:moveTo>
                  <a:lnTo>
                    <a:pt x="20923" y="1050638"/>
                  </a:lnTo>
                  <a:lnTo>
                    <a:pt x="0" y="1000125"/>
                  </a:lnTo>
                  <a:lnTo>
                    <a:pt x="0" y="142874"/>
                  </a:lnTo>
                  <a:lnTo>
                    <a:pt x="5613" y="115068"/>
                  </a:lnTo>
                  <a:lnTo>
                    <a:pt x="20923" y="92361"/>
                  </a:lnTo>
                  <a:lnTo>
                    <a:pt x="43630" y="77051"/>
                  </a:lnTo>
                  <a:lnTo>
                    <a:pt x="71437" y="71437"/>
                  </a:lnTo>
                  <a:lnTo>
                    <a:pt x="2520949" y="71437"/>
                  </a:lnTo>
                  <a:lnTo>
                    <a:pt x="2520949" y="107156"/>
                  </a:lnTo>
                  <a:lnTo>
                    <a:pt x="107156" y="107156"/>
                  </a:lnTo>
                  <a:lnTo>
                    <a:pt x="93252" y="109963"/>
                  </a:lnTo>
                  <a:lnTo>
                    <a:pt x="81899" y="117618"/>
                  </a:lnTo>
                  <a:lnTo>
                    <a:pt x="74244" y="128971"/>
                  </a:lnTo>
                  <a:lnTo>
                    <a:pt x="71437" y="142874"/>
                  </a:lnTo>
                  <a:lnTo>
                    <a:pt x="71437" y="214312"/>
                  </a:lnTo>
                  <a:lnTo>
                    <a:pt x="2520949" y="214312"/>
                  </a:lnTo>
                  <a:lnTo>
                    <a:pt x="2520949" y="857249"/>
                  </a:lnTo>
                  <a:lnTo>
                    <a:pt x="2515335" y="885056"/>
                  </a:lnTo>
                  <a:lnTo>
                    <a:pt x="2500026" y="907763"/>
                  </a:lnTo>
                  <a:lnTo>
                    <a:pt x="2477319" y="923073"/>
                  </a:lnTo>
                  <a:lnTo>
                    <a:pt x="2449512" y="928687"/>
                  </a:lnTo>
                  <a:lnTo>
                    <a:pt x="142875" y="928687"/>
                  </a:lnTo>
                  <a:lnTo>
                    <a:pt x="142874" y="1000125"/>
                  </a:lnTo>
                  <a:lnTo>
                    <a:pt x="137261" y="1027931"/>
                  </a:lnTo>
                  <a:lnTo>
                    <a:pt x="121951" y="1050638"/>
                  </a:lnTo>
                  <a:lnTo>
                    <a:pt x="99244" y="1065948"/>
                  </a:lnTo>
                  <a:lnTo>
                    <a:pt x="71437" y="1071562"/>
                  </a:lnTo>
                  <a:close/>
                </a:path>
                <a:path w="2520950" h="1071880">
                  <a:moveTo>
                    <a:pt x="2520949" y="214312"/>
                  </a:moveTo>
                  <a:lnTo>
                    <a:pt x="71437" y="214312"/>
                  </a:lnTo>
                  <a:lnTo>
                    <a:pt x="99244" y="208698"/>
                  </a:lnTo>
                  <a:lnTo>
                    <a:pt x="121951" y="193388"/>
                  </a:lnTo>
                  <a:lnTo>
                    <a:pt x="137261" y="170681"/>
                  </a:lnTo>
                  <a:lnTo>
                    <a:pt x="142874" y="142874"/>
                  </a:lnTo>
                  <a:lnTo>
                    <a:pt x="140067" y="128971"/>
                  </a:lnTo>
                  <a:lnTo>
                    <a:pt x="132413" y="117617"/>
                  </a:lnTo>
                  <a:lnTo>
                    <a:pt x="121059" y="109963"/>
                  </a:lnTo>
                  <a:lnTo>
                    <a:pt x="107156" y="107156"/>
                  </a:lnTo>
                  <a:lnTo>
                    <a:pt x="2520949" y="107156"/>
                  </a:lnTo>
                  <a:lnTo>
                    <a:pt x="2520949" y="214312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062037" y="457199"/>
              <a:ext cx="2449830" cy="285750"/>
            </a:xfrm>
            <a:custGeom>
              <a:rect l="l" t="t" r="r" b="b"/>
              <a:pathLst>
                <a:path w="2449829" h="285750">
                  <a:moveTo>
                    <a:pt x="0" y="285750"/>
                  </a:moveTo>
                  <a:lnTo>
                    <a:pt x="0" y="214312"/>
                  </a:lnTo>
                  <a:lnTo>
                    <a:pt x="21815" y="181400"/>
                  </a:lnTo>
                  <a:lnTo>
                    <a:pt x="35718" y="178593"/>
                  </a:lnTo>
                  <a:lnTo>
                    <a:pt x="49622" y="181400"/>
                  </a:lnTo>
                  <a:lnTo>
                    <a:pt x="60975" y="189055"/>
                  </a:lnTo>
                  <a:lnTo>
                    <a:pt x="68630" y="200409"/>
                  </a:lnTo>
                  <a:lnTo>
                    <a:pt x="71437" y="214312"/>
                  </a:lnTo>
                  <a:lnTo>
                    <a:pt x="65823" y="242119"/>
                  </a:lnTo>
                  <a:lnTo>
                    <a:pt x="50513" y="264826"/>
                  </a:lnTo>
                  <a:lnTo>
                    <a:pt x="27806" y="280136"/>
                  </a:lnTo>
                  <a:lnTo>
                    <a:pt x="0" y="285750"/>
                  </a:lnTo>
                  <a:close/>
                </a:path>
                <a:path w="2449829" h="285750">
                  <a:moveTo>
                    <a:pt x="2342356" y="107156"/>
                  </a:moveTo>
                  <a:lnTo>
                    <a:pt x="2328452" y="104349"/>
                  </a:lnTo>
                  <a:lnTo>
                    <a:pt x="2317099" y="96694"/>
                  </a:lnTo>
                  <a:lnTo>
                    <a:pt x="2309444" y="85340"/>
                  </a:lnTo>
                  <a:lnTo>
                    <a:pt x="2306637" y="71437"/>
                  </a:lnTo>
                  <a:lnTo>
                    <a:pt x="2312251" y="43630"/>
                  </a:lnTo>
                  <a:lnTo>
                    <a:pt x="2327560" y="20923"/>
                  </a:lnTo>
                  <a:lnTo>
                    <a:pt x="2350268" y="5613"/>
                  </a:lnTo>
                  <a:lnTo>
                    <a:pt x="2378074" y="0"/>
                  </a:lnTo>
                  <a:lnTo>
                    <a:pt x="2405881" y="5613"/>
                  </a:lnTo>
                  <a:lnTo>
                    <a:pt x="2428588" y="20923"/>
                  </a:lnTo>
                  <a:lnTo>
                    <a:pt x="2443898" y="43630"/>
                  </a:lnTo>
                  <a:lnTo>
                    <a:pt x="2449512" y="71437"/>
                  </a:lnTo>
                  <a:lnTo>
                    <a:pt x="2378074" y="71437"/>
                  </a:lnTo>
                  <a:lnTo>
                    <a:pt x="2375267" y="85340"/>
                  </a:lnTo>
                  <a:lnTo>
                    <a:pt x="2367613" y="96694"/>
                  </a:lnTo>
                  <a:lnTo>
                    <a:pt x="2356259" y="104349"/>
                  </a:lnTo>
                  <a:lnTo>
                    <a:pt x="2342356" y="107156"/>
                  </a:lnTo>
                  <a:close/>
                </a:path>
                <a:path w="2449829" h="285750">
                  <a:moveTo>
                    <a:pt x="2378075" y="142875"/>
                  </a:moveTo>
                  <a:lnTo>
                    <a:pt x="2378074" y="71437"/>
                  </a:lnTo>
                  <a:lnTo>
                    <a:pt x="2449512" y="71437"/>
                  </a:lnTo>
                  <a:lnTo>
                    <a:pt x="2443898" y="99244"/>
                  </a:lnTo>
                  <a:lnTo>
                    <a:pt x="2428588" y="121951"/>
                  </a:lnTo>
                  <a:lnTo>
                    <a:pt x="2405881" y="137261"/>
                  </a:lnTo>
                  <a:lnTo>
                    <a:pt x="2378075" y="142875"/>
                  </a:lnTo>
                  <a:close/>
                </a:path>
              </a:pathLst>
            </a:custGeom>
            <a:solidFill>
              <a:srgbClr val="5100A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990599" y="457200"/>
              <a:ext cx="2520950" cy="1143000"/>
            </a:xfrm>
            <a:custGeom>
              <a:rect l="l" t="t" r="r" b="b"/>
              <a:pathLst>
                <a:path w="2520950" h="1143000">
                  <a:moveTo>
                    <a:pt x="0" y="214312"/>
                  </a:moveTo>
                  <a:lnTo>
                    <a:pt x="5613" y="186505"/>
                  </a:lnTo>
                  <a:lnTo>
                    <a:pt x="20923" y="163798"/>
                  </a:lnTo>
                  <a:lnTo>
                    <a:pt x="43630" y="148488"/>
                  </a:lnTo>
                  <a:lnTo>
                    <a:pt x="71437" y="142874"/>
                  </a:lnTo>
                  <a:lnTo>
                    <a:pt x="2378075" y="142875"/>
                  </a:lnTo>
                  <a:lnTo>
                    <a:pt x="2378075" y="71437"/>
                  </a:lnTo>
                  <a:lnTo>
                    <a:pt x="2383688" y="43630"/>
                  </a:lnTo>
                  <a:lnTo>
                    <a:pt x="2398998" y="20923"/>
                  </a:lnTo>
                  <a:lnTo>
                    <a:pt x="2421705" y="5613"/>
                  </a:lnTo>
                  <a:lnTo>
                    <a:pt x="2449512" y="0"/>
                  </a:lnTo>
                  <a:lnTo>
                    <a:pt x="2477318" y="5613"/>
                  </a:lnTo>
                  <a:lnTo>
                    <a:pt x="2500026" y="20923"/>
                  </a:lnTo>
                  <a:lnTo>
                    <a:pt x="2515335" y="43630"/>
                  </a:lnTo>
                  <a:lnTo>
                    <a:pt x="2520949" y="71437"/>
                  </a:lnTo>
                  <a:lnTo>
                    <a:pt x="2520950" y="928687"/>
                  </a:lnTo>
                  <a:lnTo>
                    <a:pt x="2515335" y="956494"/>
                  </a:lnTo>
                  <a:lnTo>
                    <a:pt x="2500026" y="979201"/>
                  </a:lnTo>
                  <a:lnTo>
                    <a:pt x="2477319" y="994510"/>
                  </a:lnTo>
                  <a:lnTo>
                    <a:pt x="2449512" y="1000124"/>
                  </a:lnTo>
                  <a:lnTo>
                    <a:pt x="142875" y="1000125"/>
                  </a:lnTo>
                  <a:lnTo>
                    <a:pt x="142875" y="1071562"/>
                  </a:lnTo>
                  <a:lnTo>
                    <a:pt x="137261" y="1099369"/>
                  </a:lnTo>
                  <a:lnTo>
                    <a:pt x="121951" y="1122076"/>
                  </a:lnTo>
                  <a:lnTo>
                    <a:pt x="99244" y="1137385"/>
                  </a:lnTo>
                  <a:lnTo>
                    <a:pt x="71437" y="1142999"/>
                  </a:lnTo>
                  <a:lnTo>
                    <a:pt x="43630" y="1137386"/>
                  </a:lnTo>
                  <a:lnTo>
                    <a:pt x="20923" y="1122076"/>
                  </a:lnTo>
                  <a:lnTo>
                    <a:pt x="5614" y="1099369"/>
                  </a:lnTo>
                  <a:lnTo>
                    <a:pt x="0" y="1071562"/>
                  </a:lnTo>
                  <a:lnTo>
                    <a:pt x="0" y="214312"/>
                  </a:lnTo>
                  <a:close/>
                </a:path>
              </a:pathLst>
            </a:custGeom>
            <a:ln w="9525">
              <a:solidFill>
                <a:srgbClr val="007977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363912" y="523874"/>
              <a:ext cx="152399" cy="8096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985837" y="631031"/>
              <a:ext cx="152400" cy="116681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 flipH="1">
              <a:off x="1133475" y="671512"/>
              <a:ext cx="0" cy="786130"/>
            </a:xfrm>
            <a:custGeom>
              <a:rect l="l" t="t" r="r" b="b"/>
              <a:pathLst>
                <a:path h="786130">
                  <a:moveTo>
                    <a:pt x="0" y="0"/>
                  </a:moveTo>
                  <a:lnTo>
                    <a:pt x="0" y="785812"/>
                  </a:lnTo>
                </a:path>
              </a:pathLst>
            </a:custGeom>
            <a:ln w="9525">
              <a:solidFill>
                <a:srgbClr val="00797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374139" y="764857"/>
            <a:ext cx="1854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5">
                <a:solidFill>
                  <a:srgbClr val="FFFF00"/>
                </a:solidFill>
                <a:latin typeface="Microsoft JhengHei"/>
                <a:cs typeface="Microsoft JhengHei"/>
              </a:rPr>
              <a:t>了解名作</a:t>
            </a:r>
            <a:endParaRPr sz="3600">
              <a:latin typeface="Microsoft JhengHei"/>
              <a:cs typeface="Microsoft JhengHei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762000" y="1778000"/>
            <a:ext cx="3041650" cy="4392611"/>
          </a:xfrm>
          <a:prstGeom prst="rect">
            <a:avLst/>
          </a:prstGeom>
        </p:spPr>
      </p:pic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6350" y="268288"/>
            <a:ext cx="8242300" cy="1155700"/>
            <a:chOff x="-6350" y="268288"/>
            <a:chExt cx="8242300" cy="1155700"/>
          </a:xfrm>
        </p:grpSpPr>
        <p:sp>
          <p:nvSpPr>
            <p:cNvPr id="3" name="object 3"/>
            <p:cNvSpPr/>
            <p:nvPr/>
          </p:nvSpPr>
          <p:spPr>
            <a:xfrm>
              <a:off x="0" y="274638"/>
              <a:ext cx="8229600" cy="1143000"/>
            </a:xfrm>
            <a:custGeom>
              <a:rect l="l" t="t" r="r" b="b"/>
              <a:pathLst>
                <a:path w="8229600" h="1143000">
                  <a:moveTo>
                    <a:pt x="8229600" y="1142999"/>
                  </a:moveTo>
                  <a:lnTo>
                    <a:pt x="0" y="1142999"/>
                  </a:lnTo>
                  <a:lnTo>
                    <a:pt x="0" y="0"/>
                  </a:lnTo>
                  <a:lnTo>
                    <a:pt x="8229600" y="0"/>
                  </a:lnTo>
                  <a:lnTo>
                    <a:pt x="8229600" y="1142999"/>
                  </a:lnTo>
                  <a:close/>
                </a:path>
              </a:pathLst>
            </a:custGeom>
            <a:solidFill>
              <a:srgbClr val="C355E1">
                <a:alpha val="3803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0" y="274638"/>
              <a:ext cx="8229600" cy="1143000"/>
            </a:xfrm>
            <a:custGeom>
              <a:rect l="l" t="t" r="r" b="b"/>
              <a:pathLst>
                <a:path w="8229600" h="1143000">
                  <a:moveTo>
                    <a:pt x="0" y="0"/>
                  </a:moveTo>
                  <a:lnTo>
                    <a:pt x="8229600" y="0"/>
                  </a:lnTo>
                  <a:lnTo>
                    <a:pt x="8229600" y="1142999"/>
                  </a:lnTo>
                  <a:lnTo>
                    <a:pt x="0" y="1142999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7977"/>
              </a:solidFill>
              <a:prstDash val="lg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b="1" spc="-15">
                <a:solidFill>
                  <a:srgbClr val="660066"/>
                </a:solidFill>
                <a:latin typeface="微软雅黑"/>
                <a:cs typeface="微软雅黑"/>
              </a:rPr>
              <a:t>作者简介</a:t>
            </a:r>
          </a:p>
        </p:txBody>
      </p:sp>
      <p:sp>
        <p:nvSpPr>
          <p:cNvPr id="6" name="object 6"/>
          <p:cNvSpPr/>
          <p:nvPr/>
        </p:nvSpPr>
        <p:spPr>
          <a:xfrm>
            <a:off x="0" y="1371600"/>
            <a:ext cx="8229600" cy="5257800"/>
          </a:xfrm>
          <a:custGeom>
            <a:rect l="l" t="t" r="r" b="b"/>
            <a:pathLst>
              <a:path w="8229600" h="5257800">
                <a:moveTo>
                  <a:pt x="0" y="0"/>
                </a:moveTo>
                <a:lnTo>
                  <a:pt x="8229600" y="0"/>
                </a:lnTo>
                <a:lnTo>
                  <a:pt x="8229600" y="5257800"/>
                </a:lnTo>
                <a:lnTo>
                  <a:pt x="0" y="5257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78740" y="1300129"/>
            <a:ext cx="7835900" cy="506095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4965" marR="5080" indent="-342900" algn="just">
              <a:lnSpc>
                <a:spcPct val="130000"/>
              </a:lnSpc>
              <a:spcBef>
                <a:spcPts val="434"/>
              </a:spcBef>
              <a:buClr>
                <a:srgbClr val="DC5900"/>
              </a:buClr>
              <a:buSzPct val="76785"/>
              <a:buFont typeface="Wingdings"/>
              <a:buChar char=""/>
              <a:tabLst>
                <a:tab pos="355600"/>
              </a:tabLst>
            </a:pP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列子，名寇，又名御寇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（又称</a:t>
            </a:r>
            <a:r>
              <a:rPr sz="2800">
                <a:solidFill>
                  <a:srgbClr val="007977"/>
                </a:solidFill>
                <a:latin typeface="Arial Black"/>
                <a:cs typeface="Arial Black"/>
              </a:rPr>
              <a:t>“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圄寇</a:t>
            </a:r>
            <a:r>
              <a:rPr sz="2800">
                <a:solidFill>
                  <a:srgbClr val="007977"/>
                </a:solidFill>
                <a:latin typeface="Arial Black"/>
                <a:cs typeface="Arial Black"/>
              </a:rPr>
              <a:t>”“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国寇</a:t>
            </a:r>
            <a:r>
              <a:rPr sz="2800" spc="-25">
                <a:solidFill>
                  <a:srgbClr val="007977"/>
                </a:solidFill>
                <a:latin typeface="Arial Black"/>
                <a:cs typeface="Arial Black"/>
              </a:rPr>
              <a:t>”</a:t>
            </a:r>
            <a:r>
              <a:rPr sz="2800" b="1" spc="-25">
                <a:solidFill>
                  <a:srgbClr val="007977"/>
                </a:solidFill>
                <a:latin typeface="Microsoft JhengHei"/>
                <a:cs typeface="Microsoft JhengHei"/>
              </a:rPr>
              <a:t>），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相传是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战国前期的道家人物</a:t>
            </a:r>
            <a:r>
              <a:rPr sz="2800" b="1" spc="-10">
                <a:solidFill>
                  <a:srgbClr val="007977"/>
                </a:solidFill>
                <a:latin typeface="Microsoft JhengHei"/>
                <a:cs typeface="Microsoft JhengHei"/>
              </a:rPr>
              <a:t>，是老子和庄子之外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的又一位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道家思想代表人物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，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郑国人。</a:t>
            </a:r>
            <a:r>
              <a:rPr sz="2800" b="1" spc="-15">
                <a:solidFill>
                  <a:srgbClr val="007977"/>
                </a:solidFill>
                <a:latin typeface="Microsoft JhengHei"/>
                <a:cs typeface="Microsoft JhengHei"/>
              </a:rPr>
              <a:t>隐居郑国</a:t>
            </a:r>
            <a:r>
              <a:rPr sz="2800" b="1" spc="-5">
                <a:solidFill>
                  <a:srgbClr val="007977"/>
                </a:solidFill>
                <a:latin typeface="Microsoft JhengHei"/>
                <a:cs typeface="Microsoft JhengHei"/>
              </a:rPr>
              <a:t>四十年，不求名利，清静修道。主张循名责实，无为而治。先后著书二十篇，十万多字。共成《列子》一书。其中寓言故事百余篇，如《黄帝神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游》、</a:t>
            </a:r>
            <a:r>
              <a:rPr sz="2800" b="1" spc="-5">
                <a:solidFill>
                  <a:srgbClr val="FF0000"/>
                </a:solidFill>
                <a:latin typeface="Microsoft JhengHei"/>
                <a:cs typeface="Microsoft JhengHei"/>
              </a:rPr>
              <a:t>《愚公移山》、《夸父追日》、《杞人忧</a:t>
            </a:r>
            <a:r>
              <a:rPr sz="2800" b="1">
                <a:solidFill>
                  <a:srgbClr val="FF0000"/>
                </a:solidFill>
                <a:latin typeface="Microsoft JhengHei"/>
                <a:cs typeface="Microsoft JhengHei"/>
              </a:rPr>
              <a:t>天》等</a:t>
            </a:r>
            <a:r>
              <a:rPr sz="2800" b="1" spc="-5">
                <a:solidFill>
                  <a:srgbClr val="007977"/>
                </a:solidFill>
                <a:latin typeface="Microsoft JhengHei"/>
                <a:cs typeface="Microsoft JhengHei"/>
              </a:rPr>
              <a:t>，篇篇珠玉，读来妙趣横生，隽永味长，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发人深思。后被道教尊奉为</a:t>
            </a:r>
            <a:r>
              <a:rPr sz="2800">
                <a:solidFill>
                  <a:srgbClr val="007977"/>
                </a:solidFill>
                <a:latin typeface="Arial Black"/>
                <a:cs typeface="Arial Black"/>
              </a:rPr>
              <a:t>“</a:t>
            </a:r>
            <a:r>
              <a:rPr sz="2800" b="1">
                <a:solidFill>
                  <a:srgbClr val="007977"/>
                </a:solidFill>
                <a:latin typeface="Microsoft JhengHei"/>
                <a:cs typeface="Microsoft JhengHei"/>
              </a:rPr>
              <a:t>冲虚真人</a:t>
            </a:r>
            <a:r>
              <a:rPr sz="2800">
                <a:solidFill>
                  <a:srgbClr val="007977"/>
                </a:solidFill>
                <a:latin typeface="Arial Black"/>
                <a:cs typeface="Arial Black"/>
              </a:rPr>
              <a:t>”</a:t>
            </a:r>
            <a:r>
              <a:rPr sz="2800" b="1" spc="-50">
                <a:solidFill>
                  <a:srgbClr val="007977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6</a:t>
            </a:fld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533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95"/>
              </a:spcBef>
            </a:pPr>
            <a:r>
              <a:rPr spc="-25">
                <a:latin typeface="宋体"/>
                <a:cs typeface="宋体"/>
              </a:rPr>
              <a:t>题解</a:t>
            </a:r>
          </a:p>
        </p:txBody>
      </p:sp>
      <p:sp>
        <p:nvSpPr>
          <p:cNvPr id="3" name="object 3"/>
          <p:cNvSpPr/>
          <p:nvPr/>
        </p:nvSpPr>
        <p:spPr>
          <a:xfrm>
            <a:off x="0" y="1600200"/>
            <a:ext cx="8229600" cy="4526280"/>
          </a:xfrm>
          <a:custGeom>
            <a:rect l="l" t="t" r="r" b="b"/>
            <a:pathLst>
              <a:path w="8229600" h="4526280">
                <a:moveTo>
                  <a:pt x="0" y="0"/>
                </a:moveTo>
                <a:lnTo>
                  <a:pt x="8229600" y="0"/>
                </a:lnTo>
                <a:lnTo>
                  <a:pt x="8229600" y="4525961"/>
                </a:lnTo>
                <a:lnTo>
                  <a:pt x="0" y="452596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40" y="1621994"/>
            <a:ext cx="7954645" cy="3049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《杞人忧天》选自《列子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spc="-10">
                <a:solidFill>
                  <a:srgbClr val="007977"/>
                </a:solidFill>
                <a:latin typeface="宋体"/>
                <a:cs typeface="宋体"/>
              </a:rPr>
              <a:t>天瑞》。杞，春</a:t>
            </a:r>
            <a:endParaRPr sz="3200">
              <a:latin typeface="宋体"/>
              <a:cs typeface="宋体"/>
            </a:endParaRPr>
          </a:p>
          <a:p>
            <a:pPr marL="354965" marR="275590">
              <a:lnSpc>
                <a:spcPts val="3650"/>
              </a:lnSpc>
              <a:spcBef>
                <a:spcPts val="465"/>
              </a:spcBef>
            </a:pPr>
            <a:r>
              <a:rPr sz="3200" spc="-5">
                <a:solidFill>
                  <a:srgbClr val="007977"/>
                </a:solidFill>
                <a:latin typeface="宋体"/>
                <a:cs typeface="宋体"/>
              </a:rPr>
              <a:t>秋时国名，在今河南杞县。忧天，指忧虑有朝一日会天坠地崩而自己将无处存身。</a:t>
            </a:r>
            <a:endParaRPr sz="3200">
              <a:latin typeface="宋体"/>
              <a:cs typeface="宋体"/>
            </a:endParaRPr>
          </a:p>
          <a:p>
            <a:pPr marL="355600" indent="-342900">
              <a:lnSpc>
                <a:spcPct val="100000"/>
              </a:lnSpc>
              <a:spcBef>
                <a:spcPts val="68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355600"/>
              </a:tabLst>
            </a:pP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《杨布打狗》选自《列子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·</a:t>
            </a:r>
            <a:r>
              <a:rPr sz="3200" spc="-10">
                <a:solidFill>
                  <a:srgbClr val="007977"/>
                </a:solidFill>
                <a:latin typeface="宋体"/>
                <a:cs typeface="宋体"/>
              </a:rPr>
              <a:t>说符》。叙述了</a:t>
            </a:r>
            <a:endParaRPr sz="3200">
              <a:latin typeface="宋体"/>
              <a:cs typeface="宋体"/>
            </a:endParaRPr>
          </a:p>
          <a:p>
            <a:pPr marL="354965" marR="5080">
              <a:lnSpc>
                <a:spcPct val="100000"/>
              </a:lnSpc>
            </a:pP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杨布打狗的故事，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3200">
                <a:solidFill>
                  <a:srgbClr val="007977"/>
                </a:solidFill>
                <a:latin typeface="宋体"/>
                <a:cs typeface="宋体"/>
              </a:rPr>
              <a:t>杨布</a:t>
            </a:r>
            <a:r>
              <a:rPr sz="320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3200" spc="-10">
                <a:solidFill>
                  <a:srgbClr val="007977"/>
                </a:solidFill>
                <a:latin typeface="宋体"/>
                <a:cs typeface="宋体"/>
              </a:rPr>
              <a:t>是人名，杨朱的弟</a:t>
            </a:r>
            <a:r>
              <a:rPr sz="3200" spc="-25">
                <a:solidFill>
                  <a:srgbClr val="007977"/>
                </a:solidFill>
                <a:latin typeface="宋体"/>
                <a:cs typeface="宋体"/>
              </a:rPr>
              <a:t>弟。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7</a:t>
            </a:fld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77800" y="762000"/>
            <a:ext cx="7561262" cy="575945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98340" y="972820"/>
            <a:ext cx="4089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0" b="1" spc="-15">
                <a:solidFill>
                  <a:srgbClr val="007977"/>
                </a:solidFill>
                <a:latin typeface="Microsoft JhengHei"/>
                <a:cs typeface="Microsoft JhengHei"/>
              </a:rPr>
              <a:t>杞人忧天</a:t>
            </a:r>
            <a:endParaRPr sz="80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8</a:t>
            </a:fld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09600" y="546100"/>
            <a:ext cx="8229600" cy="59753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3022599" y="1723707"/>
            <a:ext cx="36322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（</a:t>
            </a:r>
            <a:r>
              <a:rPr sz="3600" b="1">
                <a:solidFill>
                  <a:srgbClr val="007977"/>
                </a:solidFill>
                <a:latin typeface="Microsoft JhengHei"/>
                <a:cs typeface="Microsoft JhengHei"/>
              </a:rPr>
              <a:t>一）</a:t>
            </a:r>
            <a:r>
              <a:rPr sz="3600" b="1" spc="-10">
                <a:solidFill>
                  <a:srgbClr val="007977"/>
                </a:solidFill>
                <a:latin typeface="Microsoft JhengHei"/>
                <a:cs typeface="Microsoft JhengHei"/>
              </a:rPr>
              <a:t>看谁读得好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9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2212339" y="2865120"/>
            <a:ext cx="5331460" cy="977265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254125" marR="5080" indent="-1242060">
              <a:lnSpc>
                <a:spcPts val="3650"/>
              </a:lnSpc>
              <a:spcBef>
                <a:spcPts val="380"/>
              </a:spcBef>
            </a:pPr>
            <a:r>
              <a:rPr sz="3200" b="1" spc="-5">
                <a:solidFill>
                  <a:srgbClr val="007977"/>
                </a:solidFill>
                <a:latin typeface="Microsoft JhengHei"/>
                <a:cs typeface="Microsoft JhengHei"/>
              </a:rPr>
              <a:t>要求：读准字音，读准节奏，读得顺畅，读出感情。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0" y="1054100"/>
            <a:ext cx="2733675" cy="554355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434340" indent="-343535">
              <a:lnSpc>
                <a:spcPct val="100000"/>
              </a:lnSpc>
              <a:spcBef>
                <a:spcPts val="459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>
                <a:solidFill>
                  <a:srgbClr val="007977"/>
                </a:solidFill>
                <a:latin typeface="微软雅黑"/>
                <a:cs typeface="微软雅黑"/>
              </a:rPr>
              <a:t>杞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>
                <a:solidFill>
                  <a:srgbClr val="007977"/>
                </a:solidFill>
                <a:latin typeface="微软雅黑"/>
                <a:cs typeface="微软雅黑"/>
              </a:rPr>
              <a:t>坠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>
                <a:solidFill>
                  <a:srgbClr val="007977"/>
                </a:solidFill>
                <a:latin typeface="微软雅黑"/>
                <a:cs typeface="微软雅黑"/>
              </a:rPr>
              <a:t>寝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星宿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中伤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舍然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躇步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70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跐蹈</a:t>
            </a:r>
            <a:endParaRPr sz="3200">
              <a:latin typeface="微软雅黑"/>
              <a:cs typeface="微软雅黑"/>
            </a:endParaRPr>
          </a:p>
          <a:p>
            <a:pPr marL="434340" indent="-343535">
              <a:lnSpc>
                <a:spcPct val="100000"/>
              </a:lnSpc>
              <a:spcBef>
                <a:spcPts val="765"/>
              </a:spcBef>
              <a:buClr>
                <a:srgbClr val="DC5900"/>
              </a:buClr>
              <a:buSzPct val="76562"/>
              <a:buFont typeface="Wingdings"/>
              <a:buChar char=""/>
              <a:tabLst>
                <a:tab pos="434340"/>
              </a:tabLst>
            </a:pP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充塞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10</a:t>
            </a:fld>
          </a:p>
        </p:txBody>
      </p:sp>
      <p:sp>
        <p:nvSpPr>
          <p:cNvPr id="3" name="object 3"/>
          <p:cNvSpPr txBox="1"/>
          <p:nvPr/>
        </p:nvSpPr>
        <p:spPr>
          <a:xfrm>
            <a:off x="4438015" y="1002284"/>
            <a:ext cx="1384300" cy="551688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  <a:tabLst>
                <a:tab pos="354965"/>
              </a:tabLst>
            </a:pPr>
            <a:r>
              <a:rPr sz="2450" spc="-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	</a:t>
            </a:r>
            <a:r>
              <a:rPr sz="3200" b="1" spc="35">
                <a:solidFill>
                  <a:srgbClr val="007977"/>
                </a:solidFill>
                <a:latin typeface="微软雅黑"/>
                <a:cs typeface="微软雅黑"/>
              </a:rPr>
              <a:t>qǐ</a:t>
            </a:r>
            <a:endParaRPr sz="3200">
              <a:latin typeface="微软雅黑"/>
              <a:cs typeface="微软雅黑"/>
            </a:endParaRPr>
          </a:p>
          <a:p>
            <a:pPr marL="12700" marR="208279">
              <a:lnSpc>
                <a:spcPct val="120000"/>
              </a:lnSpc>
              <a:tabLst>
                <a:tab pos="354965"/>
              </a:tabLst>
            </a:pPr>
            <a:r>
              <a:rPr sz="2450" spc="-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	</a:t>
            </a:r>
            <a:r>
              <a:rPr sz="3200" b="1" spc="-100">
                <a:solidFill>
                  <a:srgbClr val="007977"/>
                </a:solidFill>
                <a:latin typeface="微软雅黑"/>
                <a:cs typeface="微软雅黑"/>
              </a:rPr>
              <a:t>zhuì </a:t>
            </a:r>
            <a:r>
              <a:rPr sz="2450" spc="-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	</a:t>
            </a: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qǐn </a:t>
            </a:r>
            <a:r>
              <a:rPr sz="2450" spc="-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	</a:t>
            </a: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xiù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  <a:tabLst>
                <a:tab pos="354965"/>
              </a:tabLst>
            </a:pPr>
            <a:r>
              <a:rPr sz="2450" spc="-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	</a:t>
            </a:r>
            <a:r>
              <a:rPr sz="3200" b="1" spc="-434">
                <a:solidFill>
                  <a:srgbClr val="007977"/>
                </a:solidFill>
                <a:latin typeface="微软雅黑"/>
                <a:cs typeface="微软雅黑"/>
              </a:rPr>
              <a:t>zhòng</a:t>
            </a:r>
            <a:endParaRPr sz="3200">
              <a:latin typeface="微软雅黑"/>
              <a:cs typeface="微软雅黑"/>
            </a:endParaRPr>
          </a:p>
          <a:p>
            <a:pPr marL="12700" marR="411480" algn="just">
              <a:lnSpc>
                <a:spcPct val="120000"/>
              </a:lnSpc>
            </a:pP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 spc="45">
                <a:solidFill>
                  <a:srgbClr val="DC5900"/>
                </a:solidFill>
                <a:latin typeface="Arial"/>
                <a:cs typeface="Arial"/>
              </a:rPr>
              <a:t>  </a:t>
            </a:r>
            <a:r>
              <a:rPr sz="3200" b="1" spc="-254">
                <a:solidFill>
                  <a:srgbClr val="007977"/>
                </a:solidFill>
                <a:latin typeface="微软雅黑"/>
                <a:cs typeface="微软雅黑"/>
              </a:rPr>
              <a:t>shě </a:t>
            </a: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 spc="45">
                <a:solidFill>
                  <a:srgbClr val="DC5900"/>
                </a:solidFill>
                <a:latin typeface="Arial"/>
                <a:cs typeface="Arial"/>
              </a:rPr>
              <a:t>  </a:t>
            </a:r>
            <a:r>
              <a:rPr sz="3200" b="1" spc="-375">
                <a:solidFill>
                  <a:srgbClr val="007977"/>
                </a:solidFill>
                <a:latin typeface="微软雅黑"/>
                <a:cs typeface="微软雅黑"/>
              </a:rPr>
              <a:t>chú </a:t>
            </a:r>
            <a:r>
              <a:rPr sz="24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2450" spc="45">
                <a:solidFill>
                  <a:srgbClr val="DC5900"/>
                </a:solidFill>
                <a:latin typeface="Arial"/>
                <a:cs typeface="Arial"/>
              </a:rPr>
              <a:t>  </a:t>
            </a: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Cǐ</a:t>
            </a:r>
            <a:endParaRPr sz="3200">
              <a:latin typeface="微软雅黑"/>
              <a:cs typeface="微软雅黑"/>
            </a:endParaRPr>
          </a:p>
          <a:p>
            <a:pPr marL="12700" algn="just">
              <a:lnSpc>
                <a:spcPct val="100000"/>
              </a:lnSpc>
              <a:spcBef>
                <a:spcPts val="1095"/>
              </a:spcBef>
            </a:pPr>
            <a:r>
              <a:rPr sz="3350">
                <a:solidFill>
                  <a:srgbClr val="DC5900"/>
                </a:solidFill>
                <a:latin typeface="Arial"/>
                <a:cs typeface="Arial"/>
              </a:rPr>
              <a:t>v</a:t>
            </a:r>
            <a:r>
              <a:rPr sz="3350" spc="90">
                <a:solidFill>
                  <a:srgbClr val="DC5900"/>
                </a:solidFill>
                <a:latin typeface="Arial"/>
                <a:cs typeface="Arial"/>
              </a:rPr>
              <a:t> </a:t>
            </a:r>
            <a:r>
              <a:rPr sz="4400" b="1" spc="-25">
                <a:solidFill>
                  <a:srgbClr val="007977"/>
                </a:solidFill>
                <a:latin typeface="微软雅黑"/>
                <a:cs typeface="微软雅黑"/>
              </a:rPr>
              <a:t>s</a:t>
            </a:r>
            <a:r>
              <a:rPr sz="3200" b="1" spc="-25">
                <a:solidFill>
                  <a:srgbClr val="007977"/>
                </a:solidFill>
                <a:latin typeface="微软雅黑"/>
                <a:cs typeface="微软雅黑"/>
              </a:rPr>
              <a:t>è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14399" y="761999"/>
            <a:ext cx="76200" cy="1143000"/>
          </a:xfrm>
          <a:custGeom>
            <a:rect l="l" t="t" r="r" b="b"/>
            <a:pathLst>
              <a:path w="76200" h="1143000">
                <a:moveTo>
                  <a:pt x="76200" y="1142999"/>
                </a:moveTo>
                <a:lnTo>
                  <a:pt x="61369" y="1135514"/>
                </a:lnTo>
                <a:lnTo>
                  <a:pt x="49259" y="1115101"/>
                </a:lnTo>
                <a:lnTo>
                  <a:pt x="41094" y="1084825"/>
                </a:lnTo>
                <a:lnTo>
                  <a:pt x="38100" y="1047750"/>
                </a:lnTo>
                <a:lnTo>
                  <a:pt x="38100" y="666750"/>
                </a:lnTo>
                <a:lnTo>
                  <a:pt x="35105" y="629674"/>
                </a:lnTo>
                <a:lnTo>
                  <a:pt x="26940" y="599398"/>
                </a:lnTo>
                <a:lnTo>
                  <a:pt x="14830" y="578985"/>
                </a:lnTo>
                <a:lnTo>
                  <a:pt x="0" y="571499"/>
                </a:lnTo>
                <a:lnTo>
                  <a:pt x="14830" y="564014"/>
                </a:lnTo>
                <a:lnTo>
                  <a:pt x="26940" y="543601"/>
                </a:lnTo>
                <a:lnTo>
                  <a:pt x="35105" y="513325"/>
                </a:lnTo>
                <a:lnTo>
                  <a:pt x="38099" y="476249"/>
                </a:lnTo>
                <a:lnTo>
                  <a:pt x="38100" y="95250"/>
                </a:lnTo>
                <a:lnTo>
                  <a:pt x="41094" y="58174"/>
                </a:lnTo>
                <a:lnTo>
                  <a:pt x="49259" y="27898"/>
                </a:lnTo>
                <a:lnTo>
                  <a:pt x="61369" y="7485"/>
                </a:lnTo>
                <a:lnTo>
                  <a:pt x="76200" y="0"/>
                </a:lnTo>
              </a:path>
            </a:pathLst>
          </a:custGeom>
          <a:ln w="47625">
            <a:solidFill>
              <a:srgbClr val="0079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084887" y="692149"/>
            <a:ext cx="358775" cy="1513205"/>
          </a:xfrm>
          <a:custGeom>
            <a:rect l="l" t="t" r="r" b="b"/>
            <a:pathLst>
              <a:path w="358775" h="1513205">
                <a:moveTo>
                  <a:pt x="358775" y="1512888"/>
                </a:moveTo>
                <a:lnTo>
                  <a:pt x="302075" y="1506464"/>
                </a:lnTo>
                <a:lnTo>
                  <a:pt x="252831" y="1488576"/>
                </a:lnTo>
                <a:lnTo>
                  <a:pt x="213999" y="1461299"/>
                </a:lnTo>
                <a:lnTo>
                  <a:pt x="188533" y="1426710"/>
                </a:lnTo>
                <a:lnTo>
                  <a:pt x="179387" y="1386882"/>
                </a:lnTo>
                <a:lnTo>
                  <a:pt x="179387" y="882449"/>
                </a:lnTo>
                <a:lnTo>
                  <a:pt x="170242" y="842621"/>
                </a:lnTo>
                <a:lnTo>
                  <a:pt x="144776" y="808032"/>
                </a:lnTo>
                <a:lnTo>
                  <a:pt x="105943" y="780755"/>
                </a:lnTo>
                <a:lnTo>
                  <a:pt x="56700" y="762867"/>
                </a:lnTo>
                <a:lnTo>
                  <a:pt x="0" y="756444"/>
                </a:lnTo>
                <a:lnTo>
                  <a:pt x="56700" y="750020"/>
                </a:lnTo>
                <a:lnTo>
                  <a:pt x="105943" y="732132"/>
                </a:lnTo>
                <a:lnTo>
                  <a:pt x="144775" y="704855"/>
                </a:lnTo>
                <a:lnTo>
                  <a:pt x="170241" y="670265"/>
                </a:lnTo>
                <a:lnTo>
                  <a:pt x="179387" y="630438"/>
                </a:lnTo>
                <a:lnTo>
                  <a:pt x="179387" y="126005"/>
                </a:lnTo>
                <a:lnTo>
                  <a:pt x="188532" y="86177"/>
                </a:lnTo>
                <a:lnTo>
                  <a:pt x="213998" y="51588"/>
                </a:lnTo>
                <a:lnTo>
                  <a:pt x="252831" y="24311"/>
                </a:lnTo>
                <a:lnTo>
                  <a:pt x="302074" y="6423"/>
                </a:lnTo>
                <a:lnTo>
                  <a:pt x="358775" y="0"/>
                </a:lnTo>
              </a:path>
            </a:pathLst>
          </a:custGeom>
          <a:ln w="47625">
            <a:solidFill>
              <a:srgbClr val="0079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3340" y="274320"/>
            <a:ext cx="4394200" cy="19335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 indent="1016000">
              <a:lnSpc>
                <a:spcPct val="112999"/>
              </a:lnSpc>
              <a:spcBef>
                <a:spcPts val="100"/>
              </a:spcBef>
              <a:tabLst>
                <a:tab pos="2323465"/>
              </a:tabLst>
            </a:pPr>
            <a:r>
              <a:rPr sz="6000" b="1" baseline="-9027">
                <a:solidFill>
                  <a:srgbClr val="660033"/>
                </a:solidFill>
                <a:latin typeface="微软雅黑"/>
                <a:cs typeface="微软雅黑"/>
              </a:rPr>
              <a:t>中</a:t>
            </a:r>
            <a:r>
              <a:rPr sz="6000" b="1" spc="-75" baseline="-9027">
                <a:solidFill>
                  <a:srgbClr val="660033"/>
                </a:solidFill>
                <a:latin typeface="微软雅黑"/>
                <a:cs typeface="微软雅黑"/>
              </a:rPr>
              <a:t>伤</a:t>
            </a:r>
            <a:r>
              <a:rPr sz="6000" b="1" baseline="-9027">
                <a:solidFill>
                  <a:srgbClr val="660033"/>
                </a:solidFill>
                <a:latin typeface="微软雅黑"/>
                <a:cs typeface="微软雅黑"/>
              </a:rPr>
              <a:t>	</a:t>
            </a:r>
            <a:r>
              <a:rPr sz="6000" b="1" spc="652" baseline="-9027">
                <a:solidFill>
                  <a:srgbClr val="660033"/>
                </a:solidFill>
                <a:latin typeface="微软雅黑"/>
                <a:cs typeface="微软雅黑"/>
              </a:rPr>
              <a:t>(</a:t>
            </a:r>
            <a:r>
              <a:rPr sz="6000" b="1" spc="-284" baseline="-9027">
                <a:solidFill>
                  <a:srgbClr val="660033"/>
                </a:solidFill>
                <a:latin typeface="微软雅黑"/>
                <a:cs typeface="微软雅黑"/>
              </a:rPr>
              <a:t> </a:t>
            </a:r>
            <a:r>
              <a:rPr sz="4000" b="1" spc="-530">
                <a:solidFill>
                  <a:srgbClr val="660033"/>
                </a:solidFill>
                <a:latin typeface="微软雅黑"/>
                <a:cs typeface="微软雅黑"/>
              </a:rPr>
              <a:t>zhòng</a:t>
            </a:r>
            <a:r>
              <a:rPr sz="4000" b="1" spc="-190">
                <a:solidFill>
                  <a:srgbClr val="660033"/>
                </a:solidFill>
                <a:latin typeface="微软雅黑"/>
                <a:cs typeface="微软雅黑"/>
              </a:rPr>
              <a:t> </a:t>
            </a:r>
            <a:r>
              <a:rPr sz="6000" b="1" spc="577" baseline="-9027">
                <a:solidFill>
                  <a:srgbClr val="660033"/>
                </a:solidFill>
                <a:latin typeface="微软雅黑"/>
                <a:cs typeface="微软雅黑"/>
              </a:rPr>
              <a:t>)</a:t>
            </a:r>
            <a:r>
              <a:rPr sz="4000" b="1">
                <a:solidFill>
                  <a:srgbClr val="660033"/>
                </a:solidFill>
                <a:latin typeface="微软雅黑"/>
                <a:cs typeface="微软雅黑"/>
              </a:rPr>
              <a:t>中</a:t>
            </a:r>
            <a:r>
              <a:rPr sz="4000" b="1" spc="-50">
                <a:solidFill>
                  <a:srgbClr val="660033"/>
                </a:solidFill>
                <a:latin typeface="微软雅黑"/>
                <a:cs typeface="微软雅黑"/>
              </a:rPr>
              <a:t>：</a:t>
            </a:r>
            <a:endParaRPr sz="4000">
              <a:latin typeface="微软雅黑"/>
              <a:cs typeface="微软雅黑"/>
            </a:endParaRPr>
          </a:p>
          <a:p>
            <a:pPr marL="1054100">
              <a:lnSpc>
                <a:spcPts val="4175"/>
              </a:lnSpc>
              <a:tabLst>
                <a:tab pos="2323465"/>
              </a:tabLst>
            </a:pPr>
            <a:r>
              <a:rPr sz="6000" b="1" baseline="-9027">
                <a:solidFill>
                  <a:srgbClr val="660033"/>
                </a:solidFill>
                <a:latin typeface="微软雅黑"/>
                <a:cs typeface="微软雅黑"/>
              </a:rPr>
              <a:t>中</a:t>
            </a:r>
            <a:r>
              <a:rPr sz="6000" b="1" spc="-75" baseline="-9027">
                <a:solidFill>
                  <a:srgbClr val="660033"/>
                </a:solidFill>
                <a:latin typeface="微软雅黑"/>
                <a:cs typeface="微软雅黑"/>
              </a:rPr>
              <a:t>间</a:t>
            </a:r>
            <a:r>
              <a:rPr sz="6000" b="1" baseline="-9027">
                <a:solidFill>
                  <a:srgbClr val="660033"/>
                </a:solidFill>
                <a:latin typeface="微软雅黑"/>
                <a:cs typeface="微软雅黑"/>
              </a:rPr>
              <a:t>	</a:t>
            </a:r>
            <a:r>
              <a:rPr sz="6000" b="1" spc="652" baseline="-9027">
                <a:solidFill>
                  <a:srgbClr val="660033"/>
                </a:solidFill>
                <a:latin typeface="微软雅黑"/>
                <a:cs typeface="微软雅黑"/>
              </a:rPr>
              <a:t>(</a:t>
            </a:r>
            <a:r>
              <a:rPr sz="6000" b="1" spc="607" baseline="-9027">
                <a:solidFill>
                  <a:srgbClr val="660033"/>
                </a:solidFill>
                <a:latin typeface="微软雅黑"/>
                <a:cs typeface="微软雅黑"/>
              </a:rPr>
              <a:t> </a:t>
            </a:r>
            <a:r>
              <a:rPr sz="4000" b="1" spc="-310">
                <a:solidFill>
                  <a:srgbClr val="660033"/>
                </a:solidFill>
                <a:latin typeface="微软雅黑"/>
                <a:cs typeface="微软雅黑"/>
              </a:rPr>
              <a:t>zhōng</a:t>
            </a:r>
            <a:r>
              <a:rPr sz="6000" b="1" spc="-465" baseline="-9027">
                <a:solidFill>
                  <a:srgbClr val="660033"/>
                </a:solidFill>
                <a:latin typeface="微软雅黑"/>
                <a:cs typeface="微软雅黑"/>
              </a:rPr>
              <a:t>)</a:t>
            </a:r>
            <a:endParaRPr sz="6000" baseline="-9027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428739" y="433070"/>
            <a:ext cx="231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45">
                <a:solidFill>
                  <a:srgbClr val="660033"/>
                </a:solidFill>
                <a:latin typeface="微软雅黑"/>
                <a:cs typeface="微软雅黑"/>
              </a:rPr>
              <a:t>星宿( </a:t>
            </a:r>
            <a:r>
              <a:rPr sz="4000" b="1" spc="135">
                <a:solidFill>
                  <a:srgbClr val="660033"/>
                </a:solidFill>
                <a:latin typeface="微软雅黑"/>
                <a:cs typeface="微软雅黑"/>
              </a:rPr>
              <a:t>xi</a:t>
            </a:r>
            <a:r>
              <a:rPr sz="4000" b="1" spc="-645">
                <a:solidFill>
                  <a:srgbClr val="660033"/>
                </a:solidFill>
                <a:latin typeface="微软雅黑"/>
                <a:cs typeface="微软雅黑"/>
              </a:rPr>
              <a:t>ù</a:t>
            </a:r>
            <a:r>
              <a:rPr sz="4000" b="1" spc="135">
                <a:solidFill>
                  <a:srgbClr val="660033"/>
                </a:solidFill>
                <a:latin typeface="微软雅黑"/>
                <a:cs typeface="微软雅黑"/>
              </a:rPr>
              <a:t>)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428739" y="1652270"/>
            <a:ext cx="231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105">
                <a:solidFill>
                  <a:srgbClr val="660033"/>
                </a:solidFill>
                <a:latin typeface="微软雅黑"/>
                <a:cs typeface="微软雅黑"/>
              </a:rPr>
              <a:t>宿舍( </a:t>
            </a:r>
            <a:r>
              <a:rPr sz="4000" b="1" spc="-300">
                <a:solidFill>
                  <a:srgbClr val="660033"/>
                </a:solidFill>
                <a:latin typeface="微软雅黑"/>
                <a:cs typeface="微软雅黑"/>
              </a:rPr>
              <a:t>sù</a:t>
            </a:r>
            <a:r>
              <a:rPr sz="4000" b="1" spc="-5">
                <a:solidFill>
                  <a:srgbClr val="660033"/>
                </a:solidFill>
                <a:latin typeface="微软雅黑"/>
                <a:cs typeface="微软雅黑"/>
              </a:rPr>
              <a:t> )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971549" y="2708274"/>
            <a:ext cx="152400" cy="1295400"/>
          </a:xfrm>
          <a:custGeom>
            <a:rect l="l" t="t" r="r" b="b"/>
            <a:pathLst>
              <a:path w="152400" h="1295400">
                <a:moveTo>
                  <a:pt x="152400" y="1295400"/>
                </a:moveTo>
                <a:lnTo>
                  <a:pt x="122739" y="1286921"/>
                </a:lnTo>
                <a:lnTo>
                  <a:pt x="98518" y="1263799"/>
                </a:lnTo>
                <a:lnTo>
                  <a:pt x="82188" y="1229505"/>
                </a:lnTo>
                <a:lnTo>
                  <a:pt x="76200" y="1187510"/>
                </a:lnTo>
                <a:lnTo>
                  <a:pt x="76200" y="755590"/>
                </a:lnTo>
                <a:lnTo>
                  <a:pt x="70211" y="713594"/>
                </a:lnTo>
                <a:lnTo>
                  <a:pt x="53881" y="679300"/>
                </a:lnTo>
                <a:lnTo>
                  <a:pt x="29660" y="656178"/>
                </a:lnTo>
                <a:lnTo>
                  <a:pt x="0" y="647699"/>
                </a:lnTo>
                <a:lnTo>
                  <a:pt x="29660" y="639220"/>
                </a:lnTo>
                <a:lnTo>
                  <a:pt x="53881" y="616099"/>
                </a:lnTo>
                <a:lnTo>
                  <a:pt x="70211" y="581805"/>
                </a:lnTo>
                <a:lnTo>
                  <a:pt x="76199" y="539809"/>
                </a:lnTo>
                <a:lnTo>
                  <a:pt x="76200" y="107890"/>
                </a:lnTo>
                <a:lnTo>
                  <a:pt x="82188" y="65894"/>
                </a:lnTo>
                <a:lnTo>
                  <a:pt x="98518" y="31600"/>
                </a:lnTo>
                <a:lnTo>
                  <a:pt x="122739" y="8478"/>
                </a:lnTo>
                <a:lnTo>
                  <a:pt x="152400" y="0"/>
                </a:lnTo>
              </a:path>
            </a:pathLst>
          </a:custGeom>
          <a:ln w="47624">
            <a:solidFill>
              <a:srgbClr val="0079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 txBox="1"/>
          <p:nvPr/>
        </p:nvSpPr>
        <p:spPr>
          <a:xfrm>
            <a:off x="1555114" y="2757170"/>
            <a:ext cx="3073400" cy="16433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66"/>
                </a:solidFill>
                <a:latin typeface="微软雅黑"/>
                <a:cs typeface="微软雅黑"/>
              </a:rPr>
              <a:t>舍</a:t>
            </a:r>
            <a:r>
              <a:rPr sz="4000" b="1">
                <a:solidFill>
                  <a:srgbClr val="993366"/>
                </a:solidFill>
                <a:latin typeface="微软雅黑"/>
                <a:cs typeface="微软雅黑"/>
              </a:rPr>
              <a:t>然（</a:t>
            </a:r>
            <a:r>
              <a:rPr sz="4000" b="1" spc="-145">
                <a:solidFill>
                  <a:srgbClr val="993366"/>
                </a:solidFill>
                <a:latin typeface="微软雅黑"/>
                <a:cs typeface="微软雅黑"/>
              </a:rPr>
              <a:t> </a:t>
            </a:r>
            <a:r>
              <a:rPr sz="6000" b="1" spc="-15" baseline="-4166">
                <a:solidFill>
                  <a:srgbClr val="993366"/>
                </a:solidFill>
                <a:latin typeface="Times New Roman"/>
                <a:cs typeface="Times New Roman"/>
              </a:rPr>
              <a:t>shě</a:t>
            </a:r>
            <a:r>
              <a:rPr sz="6000" b="1" spc="-877" baseline="-4166">
                <a:solidFill>
                  <a:srgbClr val="993366"/>
                </a:solidFill>
                <a:latin typeface="Times New Roman"/>
                <a:cs typeface="Times New Roman"/>
              </a:rPr>
              <a:t> </a:t>
            </a:r>
            <a:r>
              <a:rPr sz="4000" b="1" spc="-50">
                <a:solidFill>
                  <a:srgbClr val="993366"/>
                </a:solidFill>
                <a:latin typeface="微软雅黑"/>
                <a:cs typeface="微软雅黑"/>
              </a:rPr>
              <a:t>）</a:t>
            </a:r>
            <a:endParaRPr sz="4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3135"/>
              </a:spcBef>
            </a:pPr>
            <a:r>
              <a:rPr sz="4000" b="1">
                <a:solidFill>
                  <a:srgbClr val="993366"/>
                </a:solidFill>
                <a:latin typeface="微软雅黑"/>
                <a:cs typeface="微软雅黑"/>
              </a:rPr>
              <a:t>宿</a:t>
            </a:r>
            <a:r>
              <a:rPr sz="4000" b="1" spc="-100">
                <a:solidFill>
                  <a:srgbClr val="FF0066"/>
                </a:solidFill>
                <a:latin typeface="微软雅黑"/>
                <a:cs typeface="微软雅黑"/>
              </a:rPr>
              <a:t>舍 </a:t>
            </a:r>
            <a:r>
              <a:rPr sz="4000" b="1">
                <a:solidFill>
                  <a:srgbClr val="993366"/>
                </a:solidFill>
                <a:latin typeface="微软雅黑"/>
                <a:cs typeface="微软雅黑"/>
              </a:rPr>
              <a:t>（</a:t>
            </a:r>
            <a:r>
              <a:rPr sz="4000" b="1" spc="-20">
                <a:solidFill>
                  <a:srgbClr val="993366"/>
                </a:solidFill>
                <a:latin typeface="微软雅黑"/>
                <a:cs typeface="微软雅黑"/>
              </a:rPr>
              <a:t> </a:t>
            </a:r>
            <a:r>
              <a:rPr sz="6000" b="1" spc="60" baseline="-4166">
                <a:solidFill>
                  <a:srgbClr val="993366"/>
                </a:solidFill>
                <a:latin typeface="Times New Roman"/>
                <a:cs typeface="Times New Roman"/>
              </a:rPr>
              <a:t>shè</a:t>
            </a:r>
            <a:r>
              <a:rPr sz="4000" b="1" spc="40">
                <a:solidFill>
                  <a:srgbClr val="993366"/>
                </a:solidFill>
                <a:latin typeface="微软雅黑"/>
                <a:cs typeface="微软雅黑"/>
              </a:rPr>
              <a:t>）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11</a:t>
            </a:fld>
          </a:p>
        </p:txBody>
      </p:sp>
      <p:sp>
        <p:nvSpPr>
          <p:cNvPr id="9" name="object 9"/>
          <p:cNvSpPr txBox="1"/>
          <p:nvPr/>
        </p:nvSpPr>
        <p:spPr>
          <a:xfrm>
            <a:off x="5387340" y="1101407"/>
            <a:ext cx="3980179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6000" b="1" spc="-232" baseline="6250">
                <a:solidFill>
                  <a:srgbClr val="660033"/>
                </a:solidFill>
                <a:latin typeface="微软雅黑"/>
                <a:cs typeface="微软雅黑"/>
              </a:rPr>
              <a:t>宿： </a:t>
            </a:r>
            <a:r>
              <a:rPr sz="4000" b="1">
                <a:solidFill>
                  <a:srgbClr val="660033"/>
                </a:solidFill>
                <a:latin typeface="微软雅黑"/>
                <a:cs typeface="微软雅黑"/>
              </a:rPr>
              <a:t>一宿</a:t>
            </a:r>
            <a:r>
              <a:rPr sz="4000" b="1" spc="-10">
                <a:solidFill>
                  <a:srgbClr val="660033"/>
                </a:solidFill>
                <a:latin typeface="微软雅黑"/>
                <a:cs typeface="微软雅黑"/>
              </a:rPr>
              <a:t>（xiǔ）</a:t>
            </a:r>
            <a:endParaRPr sz="4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0" y="274638"/>
            <a:ext cx="8229600" cy="1143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2533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95"/>
              </a:spcBef>
            </a:pPr>
            <a:r>
              <a:rPr spc="-15">
                <a:latin typeface="宋体"/>
                <a:cs typeface="宋体"/>
              </a:rPr>
              <a:t>课文朗读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8964930" cy="5426075"/>
          </a:xfrm>
          <a:custGeom>
            <a:rect l="l" t="t" r="r" b="b"/>
            <a:pathLst>
              <a:path w="8964930" h="5426075">
                <a:moveTo>
                  <a:pt x="0" y="0"/>
                </a:moveTo>
                <a:lnTo>
                  <a:pt x="8964611" y="0"/>
                </a:lnTo>
                <a:lnTo>
                  <a:pt x="8964611" y="5426075"/>
                </a:lnTo>
                <a:lnTo>
                  <a:pt x="0" y="542607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1640" y="1599393"/>
            <a:ext cx="8559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彼之所忧者，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因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往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晓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之，曰：“天，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积气</a:t>
            </a:r>
            <a:r>
              <a:rPr sz="2800" b="1" spc="-10">
                <a:solidFill>
                  <a:srgbClr val="0000FF"/>
                </a:solidFill>
                <a:latin typeface="微软雅黑"/>
                <a:cs typeface="微软雅黑"/>
              </a:rPr>
              <a:t>耳，无处无气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13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421640" y="2666193"/>
            <a:ext cx="8382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013065"/>
              </a:tabLst>
            </a:pP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若屈伸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呼吸，终日在天中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行止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，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奈何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忧崩坠乎</a:t>
            </a:r>
            <a:r>
              <a:rPr sz="2800" b="1" spc="-25">
                <a:solidFill>
                  <a:srgbClr val="0000FF"/>
                </a:solidFill>
                <a:latin typeface="微软雅黑"/>
                <a:cs typeface="微软雅黑"/>
              </a:rPr>
              <a:t>？”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	</a:t>
            </a:r>
            <a:r>
              <a:rPr sz="2800" b="1" spc="-50">
                <a:solidFill>
                  <a:srgbClr val="0000FF"/>
                </a:solidFill>
                <a:latin typeface="微软雅黑"/>
                <a:cs typeface="微软雅黑"/>
              </a:rPr>
              <a:t>其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913889" y="1025683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崩塌坠落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761740" y="1097120"/>
            <a:ext cx="51498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4200" b="1" spc="-22" baseline="-11904">
                <a:solidFill>
                  <a:srgbClr val="007977"/>
                </a:solidFill>
                <a:latin typeface="微软雅黑"/>
                <a:cs typeface="微软雅黑"/>
              </a:rPr>
              <a:t>依托、依附 </a:t>
            </a: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睡不着觉，吃不下饭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66189" y="2105183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于是，就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921951" y="2178208"/>
            <a:ext cx="594995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91815"/>
              </a:tabLst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开导，使</a:t>
            </a:r>
            <a:r>
              <a:rPr sz="2800" b="1" spc="80">
                <a:solidFill>
                  <a:srgbClr val="007977"/>
                </a:solidFill>
                <a:latin typeface="微软雅黑"/>
                <a:cs typeface="微软雅黑"/>
              </a:rPr>
              <a:t>……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明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白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	聚积在一起的气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体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89927" y="3113246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（四肢）</a:t>
            </a:r>
            <a:r>
              <a:rPr sz="2800" b="1" spc="-15">
                <a:solidFill>
                  <a:srgbClr val="007977"/>
                </a:solidFill>
                <a:latin typeface="微软雅黑"/>
                <a:cs typeface="微软雅黑"/>
              </a:rPr>
              <a:t>弯曲伸展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858577" y="3186270"/>
            <a:ext cx="3253104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172970"/>
              </a:tabLst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行动、活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动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	为什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么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21640" y="3626937"/>
            <a:ext cx="7848600" cy="10915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28369" marR="5080" indent="-916305">
              <a:lnSpc>
                <a:spcPct val="124900"/>
              </a:lnSpc>
              <a:spcBef>
                <a:spcPts val="95"/>
              </a:spcBef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人曰：“天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果</a:t>
            </a:r>
            <a:r>
              <a:rPr sz="2800" b="1" spc="-5">
                <a:solidFill>
                  <a:srgbClr val="0000FF"/>
                </a:solidFill>
                <a:latin typeface="微软雅黑"/>
                <a:cs typeface="微软雅黑"/>
              </a:rPr>
              <a:t>积气，日、月、星宿，不当坠邪？”</a:t>
            </a: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表假设，果真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34340" y="-17608"/>
            <a:ext cx="8204200" cy="1002665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2141220">
              <a:lnSpc>
                <a:spcPct val="100000"/>
              </a:lnSpc>
              <a:spcBef>
                <a:spcPts val="585"/>
              </a:spcBef>
            </a:pPr>
            <a:r>
              <a:rPr sz="2800" b="1" spc="-10">
                <a:solidFill>
                  <a:srgbClr val="051373"/>
                </a:solidFill>
                <a:latin typeface="Microsoft JhengHei"/>
                <a:cs typeface="Microsoft JhengHei"/>
              </a:rPr>
              <a:t>二、课文翻译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杞国有人忧天地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崩坠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，身亡所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寄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，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废寝食</a:t>
            </a:r>
            <a:r>
              <a:rPr sz="2800" b="1" spc="-10">
                <a:solidFill>
                  <a:srgbClr val="0000FF"/>
                </a:solidFill>
                <a:latin typeface="微软雅黑"/>
                <a:cs typeface="微软雅黑"/>
              </a:rPr>
              <a:t>者。又有忧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115888"/>
            <a:ext cx="8964930" cy="6482080"/>
          </a:xfrm>
          <a:custGeom>
            <a:rect l="l" t="t" r="r" b="b"/>
            <a:pathLst>
              <a:path w="8964930" h="6482080">
                <a:moveTo>
                  <a:pt x="0" y="0"/>
                </a:moveTo>
                <a:lnTo>
                  <a:pt x="8964611" y="0"/>
                </a:lnTo>
                <a:lnTo>
                  <a:pt x="8964611" y="6481761"/>
                </a:lnTo>
                <a:lnTo>
                  <a:pt x="0" y="6481761"/>
                </a:lnTo>
                <a:lnTo>
                  <a:pt x="0" y="0"/>
                </a:lnTo>
                <a:close/>
              </a:path>
            </a:pathLst>
          </a:custGeom>
          <a:ln w="9524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85140" y="533768"/>
            <a:ext cx="8153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0000FF"/>
                </a:solidFill>
                <a:latin typeface="微软雅黑"/>
                <a:cs typeface="微软雅黑"/>
              </a:rPr>
              <a:t>晓之者曰：“日、月、星宿，亦积气中之有光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421640" y="1509129"/>
            <a:ext cx="835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717665"/>
              </a:tabLst>
            </a:pP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耀者，</a:t>
            </a:r>
            <a:r>
              <a:rPr sz="3200" b="1">
                <a:solidFill>
                  <a:srgbClr val="003399"/>
                </a:solidFill>
                <a:latin typeface="微软雅黑"/>
                <a:cs typeface="微软雅黑"/>
              </a:rPr>
              <a:t>只使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坠，亦不能有所</a:t>
            </a:r>
            <a:r>
              <a:rPr sz="3200" b="1">
                <a:solidFill>
                  <a:srgbClr val="003399"/>
                </a:solidFill>
                <a:latin typeface="微软雅黑"/>
                <a:cs typeface="微软雅黑"/>
              </a:rPr>
              <a:t>中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伤。</a:t>
            </a:r>
            <a:r>
              <a:rPr sz="3200" b="1" spc="-50">
                <a:solidFill>
                  <a:srgbClr val="0000FF"/>
                </a:solidFill>
                <a:latin typeface="微软雅黑"/>
                <a:cs typeface="微软雅黑"/>
              </a:rPr>
              <a:t>”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	其人曰</a:t>
            </a:r>
            <a:r>
              <a:rPr sz="3200" b="1" spc="-50">
                <a:solidFill>
                  <a:srgbClr val="0000FF"/>
                </a:solidFill>
                <a:latin typeface="微软雅黑"/>
                <a:cs typeface="微软雅黑"/>
              </a:rPr>
              <a:t>：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1640" y="2484489"/>
            <a:ext cx="8356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060065"/>
              </a:tabLst>
            </a:pP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“</a:t>
            </a:r>
            <a:r>
              <a:rPr sz="3200" b="1">
                <a:solidFill>
                  <a:srgbClr val="003399"/>
                </a:solidFill>
                <a:latin typeface="微软雅黑"/>
                <a:cs typeface="微软雅黑"/>
              </a:rPr>
              <a:t>奈地坏何</a:t>
            </a:r>
            <a:r>
              <a:rPr sz="3200" b="1" spc="-25">
                <a:solidFill>
                  <a:srgbClr val="0000FF"/>
                </a:solidFill>
                <a:latin typeface="微软雅黑"/>
                <a:cs typeface="微软雅黑"/>
              </a:rPr>
              <a:t>？”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	晓之者曰：“地，</a:t>
            </a:r>
            <a:r>
              <a:rPr sz="3200" b="1">
                <a:solidFill>
                  <a:srgbClr val="003399"/>
                </a:solidFill>
                <a:latin typeface="微软雅黑"/>
                <a:cs typeface="微软雅黑"/>
              </a:rPr>
              <a:t>积块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耳，</a:t>
            </a:r>
            <a:r>
              <a:rPr sz="3200" b="1" spc="-50">
                <a:solidFill>
                  <a:srgbClr val="0000FF"/>
                </a:solidFill>
                <a:latin typeface="微软雅黑"/>
                <a:cs typeface="微软雅黑"/>
              </a:rPr>
              <a:t>充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37627" y="196072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007977"/>
                </a:solidFill>
                <a:latin typeface="微软雅黑"/>
                <a:cs typeface="微软雅黑"/>
              </a:rPr>
              <a:t>即使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363401" y="2033746"/>
            <a:ext cx="180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打中，击中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8128" y="3019425"/>
            <a:ext cx="1803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10">
                <a:solidFill>
                  <a:srgbClr val="007977"/>
                </a:solidFill>
                <a:latin typeface="微软雅黑"/>
                <a:cs typeface="微软雅黑"/>
              </a:rPr>
              <a:t>地塌了怎么办。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8128" y="3307551"/>
            <a:ext cx="2819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>
                <a:solidFill>
                  <a:srgbClr val="007977"/>
                </a:solidFill>
                <a:latin typeface="微软雅黑"/>
                <a:cs typeface="微软雅黑"/>
              </a:rPr>
              <a:t>奈</a:t>
            </a:r>
            <a:r>
              <a:rPr sz="2000" b="1">
                <a:solidFill>
                  <a:srgbClr val="007977"/>
                </a:solidFill>
                <a:latin typeface="Times New Roman"/>
                <a:cs typeface="Times New Roman"/>
              </a:rPr>
              <a:t>……</a:t>
            </a:r>
            <a:r>
              <a:rPr sz="2000" b="1">
                <a:solidFill>
                  <a:srgbClr val="007977"/>
                </a:solidFill>
                <a:latin typeface="微软雅黑"/>
                <a:cs typeface="微软雅黑"/>
              </a:rPr>
              <a:t>何，拿</a:t>
            </a:r>
            <a:r>
              <a:rPr sz="2000" b="1">
                <a:solidFill>
                  <a:srgbClr val="007977"/>
                </a:solidFill>
                <a:latin typeface="Times New Roman"/>
                <a:cs typeface="Times New Roman"/>
              </a:rPr>
              <a:t>……</a:t>
            </a:r>
            <a:r>
              <a:rPr sz="2000" b="1" spc="-20">
                <a:solidFill>
                  <a:srgbClr val="007977"/>
                </a:solidFill>
                <a:latin typeface="微软雅黑"/>
                <a:cs typeface="微软雅黑"/>
              </a:rPr>
              <a:t>怎么办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795201" y="2968783"/>
            <a:ext cx="2870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聚积在一起的土块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49590" y="3113246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solidFill>
                  <a:srgbClr val="007977"/>
                </a:solidFill>
                <a:latin typeface="微软雅黑"/>
                <a:cs typeface="微软雅黑"/>
              </a:rPr>
              <a:t>四处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21640" y="3342887"/>
            <a:ext cx="8153400" cy="1159510"/>
          </a:xfrm>
          <a:prstGeom prst="rect">
            <a:avLst/>
          </a:prstGeom>
        </p:spPr>
        <p:txBody>
          <a:bodyPr vert="horz" wrap="square" lIns="0" tIns="129539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塞</a:t>
            </a:r>
            <a:r>
              <a:rPr sz="3200" b="1">
                <a:solidFill>
                  <a:srgbClr val="003399"/>
                </a:solidFill>
                <a:latin typeface="微软雅黑"/>
                <a:cs typeface="微软雅黑"/>
              </a:rPr>
              <a:t>四虚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，无处无块。若</a:t>
            </a:r>
            <a:r>
              <a:rPr sz="3200" b="1">
                <a:solidFill>
                  <a:srgbClr val="003399"/>
                </a:solidFill>
                <a:latin typeface="微软雅黑"/>
                <a:cs typeface="微软雅黑"/>
              </a:rPr>
              <a:t>躇步跐蹈</a:t>
            </a:r>
            <a:r>
              <a:rPr sz="3200" b="1" spc="-10">
                <a:solidFill>
                  <a:srgbClr val="0000FF"/>
                </a:solidFill>
                <a:latin typeface="微软雅黑"/>
                <a:cs typeface="微软雅黑"/>
              </a:rPr>
              <a:t>？终日在地上</a:t>
            </a:r>
            <a:endParaRPr sz="3200">
              <a:latin typeface="微软雅黑"/>
              <a:cs typeface="微软雅黑"/>
            </a:endParaRPr>
          </a:p>
          <a:p>
            <a:pPr marL="2728595">
              <a:lnSpc>
                <a:spcPct val="100000"/>
              </a:lnSpc>
              <a:spcBef>
                <a:spcPts val="805"/>
              </a:spcBef>
              <a:tabLst>
                <a:tab pos="3617595"/>
              </a:tabLst>
            </a:pP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踩</a:t>
            </a:r>
            <a:r>
              <a:rPr sz="2800" b="1" spc="-50">
                <a:solidFill>
                  <a:srgbClr val="007977"/>
                </a:solidFill>
                <a:latin typeface="微软雅黑"/>
                <a:cs typeface="微软雅黑"/>
              </a:rPr>
              <a:t>踏</a:t>
            </a:r>
            <a:r>
              <a:rPr sz="2800" b="1">
                <a:solidFill>
                  <a:srgbClr val="007977"/>
                </a:solidFill>
                <a:latin typeface="微软雅黑"/>
                <a:cs typeface="微软雅黑"/>
              </a:rPr>
              <a:t>	</a:t>
            </a:r>
            <a:r>
              <a:rPr sz="2800">
                <a:solidFill>
                  <a:srgbClr val="007977"/>
                </a:solidFill>
                <a:latin typeface="黑体"/>
                <a:cs typeface="黑体"/>
              </a:rPr>
              <a:t>。</a:t>
            </a:r>
            <a:r>
              <a:rPr sz="2800" b="1">
                <a:solidFill>
                  <a:srgbClr val="003399"/>
                </a:solidFill>
                <a:latin typeface="微软雅黑"/>
                <a:cs typeface="微软雅黑"/>
              </a:rPr>
              <a:t>躇，踏。跐，踩</a:t>
            </a:r>
            <a:r>
              <a:rPr sz="2800" b="1" spc="-50">
                <a:solidFill>
                  <a:srgbClr val="003399"/>
                </a:solidFill>
                <a:latin typeface="微软雅黑"/>
                <a:cs typeface="微软雅黑"/>
              </a:rPr>
              <a:t>。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21640" y="4362515"/>
            <a:ext cx="8356600" cy="156146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0"/>
              </a:spcBef>
              <a:tabLst>
                <a:tab pos="4279265"/>
              </a:tabLst>
            </a:pP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行止，奈何忧其坏</a:t>
            </a:r>
            <a:r>
              <a:rPr sz="3200" b="1" spc="-25">
                <a:solidFill>
                  <a:srgbClr val="0000FF"/>
                </a:solidFill>
                <a:latin typeface="微软雅黑"/>
                <a:cs typeface="微软雅黑"/>
              </a:rPr>
              <a:t>？”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	其人</a:t>
            </a:r>
            <a:r>
              <a:rPr sz="3200" b="1">
                <a:solidFill>
                  <a:srgbClr val="003399"/>
                </a:solidFill>
                <a:latin typeface="微软雅黑"/>
                <a:cs typeface="微软雅黑"/>
              </a:rPr>
              <a:t>舍然</a:t>
            </a: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大喜，晓之</a:t>
            </a:r>
            <a:r>
              <a:rPr sz="3200" b="1" spc="-50">
                <a:solidFill>
                  <a:srgbClr val="0000FF"/>
                </a:solidFill>
                <a:latin typeface="微软雅黑"/>
                <a:cs typeface="微软雅黑"/>
              </a:rPr>
              <a:t>者</a:t>
            </a:r>
            <a:endParaRPr sz="3200">
              <a:latin typeface="微软雅黑"/>
              <a:cs typeface="微软雅黑"/>
            </a:endParaRPr>
          </a:p>
          <a:p>
            <a:pPr marL="4457700">
              <a:lnSpc>
                <a:spcPts val="3350"/>
              </a:lnSpc>
              <a:spcBef>
                <a:spcPts val="500"/>
              </a:spcBef>
            </a:pPr>
            <a:r>
              <a:rPr sz="2800" b="1" spc="-10">
                <a:solidFill>
                  <a:srgbClr val="007977"/>
                </a:solidFill>
                <a:latin typeface="微软雅黑"/>
                <a:cs typeface="微软雅黑"/>
              </a:rPr>
              <a:t>放心的样子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ts val="3829"/>
              </a:lnSpc>
            </a:pPr>
            <a:r>
              <a:rPr sz="3200" b="1" spc="-10">
                <a:solidFill>
                  <a:srgbClr val="0000FF"/>
                </a:solidFill>
                <a:latin typeface="微软雅黑"/>
                <a:cs typeface="微软雅黑"/>
              </a:rPr>
              <a:t>亦舍然大喜。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88340" y="655320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3300"/>
                </a:solidFill>
                <a:latin typeface="Microsoft JhengHei"/>
                <a:cs typeface="Microsoft JhengHei"/>
              </a:rPr>
              <a:t>崩坠：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39" y="1722120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FF3300"/>
                </a:solidFill>
                <a:latin typeface="Microsoft JhengHei"/>
                <a:cs typeface="Microsoft JhengHei"/>
              </a:rPr>
              <a:t>废寝食：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31740" y="1722120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FF3300"/>
                </a:solidFill>
                <a:latin typeface="Microsoft JhengHei"/>
                <a:cs typeface="Microsoft JhengHei"/>
              </a:rPr>
              <a:t>因：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803140" y="3931920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FF3300"/>
                </a:solidFill>
                <a:latin typeface="Microsoft JhengHei"/>
                <a:cs typeface="Microsoft JhengHei"/>
              </a:rPr>
              <a:t>只使：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3886199" y="4800599"/>
            <a:ext cx="152400" cy="1295400"/>
          </a:xfrm>
          <a:custGeom>
            <a:rect l="l" t="t" r="r" b="b"/>
            <a:pathLst>
              <a:path w="152400" h="1295400">
                <a:moveTo>
                  <a:pt x="152400" y="1295400"/>
                </a:moveTo>
                <a:lnTo>
                  <a:pt x="122739" y="1286921"/>
                </a:lnTo>
                <a:lnTo>
                  <a:pt x="98518" y="1263800"/>
                </a:lnTo>
                <a:lnTo>
                  <a:pt x="82188" y="1229506"/>
                </a:lnTo>
                <a:lnTo>
                  <a:pt x="76200" y="1187510"/>
                </a:lnTo>
                <a:lnTo>
                  <a:pt x="76200" y="755590"/>
                </a:lnTo>
                <a:lnTo>
                  <a:pt x="70211" y="713594"/>
                </a:lnTo>
                <a:lnTo>
                  <a:pt x="53881" y="679300"/>
                </a:lnTo>
                <a:lnTo>
                  <a:pt x="29660" y="656178"/>
                </a:lnTo>
                <a:lnTo>
                  <a:pt x="0" y="647700"/>
                </a:lnTo>
                <a:lnTo>
                  <a:pt x="29660" y="639221"/>
                </a:lnTo>
                <a:lnTo>
                  <a:pt x="53881" y="616099"/>
                </a:lnTo>
                <a:lnTo>
                  <a:pt x="70211" y="581805"/>
                </a:lnTo>
                <a:lnTo>
                  <a:pt x="76199" y="539809"/>
                </a:lnTo>
                <a:lnTo>
                  <a:pt x="76200" y="107890"/>
                </a:lnTo>
                <a:lnTo>
                  <a:pt x="82188" y="65894"/>
                </a:lnTo>
                <a:lnTo>
                  <a:pt x="98518" y="31600"/>
                </a:lnTo>
                <a:lnTo>
                  <a:pt x="122739" y="8478"/>
                </a:lnTo>
                <a:lnTo>
                  <a:pt x="152400" y="0"/>
                </a:lnTo>
              </a:path>
            </a:pathLst>
          </a:custGeom>
          <a:ln w="47624">
            <a:solidFill>
              <a:srgbClr val="007977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2288539" y="728345"/>
            <a:ext cx="12446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5">
                <a:solidFill>
                  <a:srgbClr val="007977"/>
                </a:solidFill>
                <a:latin typeface="Microsoft JhengHei"/>
                <a:cs typeface="Microsoft JhengHei"/>
              </a:rPr>
              <a:t>崩塌坠落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8" name="object 8"/>
          <p:cNvSpPr txBox="1"/>
          <p:nvPr/>
        </p:nvSpPr>
        <p:spPr>
          <a:xfrm>
            <a:off x="5031740" y="626745"/>
            <a:ext cx="2387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02665"/>
                <a:tab pos="1764664"/>
              </a:tabLst>
            </a:pPr>
            <a:r>
              <a:rPr sz="4800" b="1" baseline="-4340">
                <a:solidFill>
                  <a:srgbClr val="FF3300"/>
                </a:solidFill>
                <a:latin typeface="Microsoft JhengHei"/>
                <a:cs typeface="Microsoft JhengHei"/>
              </a:rPr>
              <a:t>寄</a:t>
            </a:r>
            <a:r>
              <a:rPr sz="4800" b="1" spc="-75" baseline="-4340">
                <a:solidFill>
                  <a:srgbClr val="FF3300"/>
                </a:solidFill>
                <a:latin typeface="Microsoft JhengHei"/>
                <a:cs typeface="Microsoft JhengHei"/>
              </a:rPr>
              <a:t>：</a:t>
            </a:r>
            <a:r>
              <a:rPr sz="4800" b="1" baseline="-4340">
                <a:solidFill>
                  <a:srgbClr val="FF3300"/>
                </a:solidFill>
                <a:latin typeface="Microsoft JhengHei"/>
                <a:cs typeface="Microsoft JhengHei"/>
              </a:rPr>
              <a:t>	</a:t>
            </a:r>
            <a:r>
              <a:rPr sz="2400" b="1">
                <a:solidFill>
                  <a:srgbClr val="007977"/>
                </a:solidFill>
                <a:latin typeface="Microsoft JhengHei"/>
                <a:cs typeface="Microsoft JhengHei"/>
              </a:rPr>
              <a:t>依</a:t>
            </a:r>
            <a:r>
              <a:rPr sz="2400" b="1" spc="-50">
                <a:solidFill>
                  <a:srgbClr val="007977"/>
                </a:solidFill>
                <a:latin typeface="Microsoft JhengHei"/>
                <a:cs typeface="Microsoft JhengHei"/>
              </a:rPr>
              <a:t>托</a:t>
            </a:r>
            <a:r>
              <a:rPr sz="2400" b="1">
                <a:solidFill>
                  <a:srgbClr val="007977"/>
                </a:solidFill>
                <a:latin typeface="Microsoft JhengHei"/>
                <a:cs typeface="Microsoft JhengHei"/>
              </a:rPr>
              <a:t>	依</a:t>
            </a:r>
            <a:r>
              <a:rPr sz="2400" b="1" spc="-50">
                <a:solidFill>
                  <a:srgbClr val="007977"/>
                </a:solidFill>
                <a:latin typeface="Microsoft JhengHei"/>
                <a:cs typeface="Microsoft JhengHei"/>
              </a:rPr>
              <a:t>附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364739" y="1642745"/>
            <a:ext cx="18542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7977"/>
                </a:solidFill>
                <a:latin typeface="Microsoft JhengHei"/>
                <a:cs typeface="Microsoft JhengHei"/>
              </a:rPr>
              <a:t>睡不着觉，吃</a:t>
            </a:r>
            <a:r>
              <a:rPr sz="2400" b="1" spc="-20">
                <a:solidFill>
                  <a:srgbClr val="007977"/>
                </a:solidFill>
                <a:latin typeface="Microsoft JhengHei"/>
                <a:cs typeface="Microsoft JhengHei"/>
              </a:rPr>
              <a:t>不下饭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74740" y="17189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07977"/>
                </a:solidFill>
                <a:latin typeface="Microsoft JhengHei"/>
                <a:cs typeface="Microsoft JhengHei"/>
              </a:rPr>
              <a:t>于是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64540" y="2988945"/>
            <a:ext cx="1625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02665"/>
              </a:tabLst>
            </a:pPr>
            <a:r>
              <a:rPr sz="4800" b="1" baseline="-4340">
                <a:solidFill>
                  <a:srgbClr val="FF3300"/>
                </a:solidFill>
                <a:latin typeface="Microsoft JhengHei"/>
                <a:cs typeface="Microsoft JhengHei"/>
              </a:rPr>
              <a:t>晓</a:t>
            </a:r>
            <a:r>
              <a:rPr sz="4800" b="1" spc="-75" baseline="-4340">
                <a:solidFill>
                  <a:srgbClr val="FF3300"/>
                </a:solidFill>
                <a:latin typeface="Microsoft JhengHei"/>
                <a:cs typeface="Microsoft JhengHei"/>
              </a:rPr>
              <a:t>：</a:t>
            </a:r>
            <a:r>
              <a:rPr sz="4800" b="1" baseline="-4340">
                <a:solidFill>
                  <a:srgbClr val="FF3300"/>
                </a:solidFill>
                <a:latin typeface="Microsoft JhengHei"/>
                <a:cs typeface="Microsoft JhengHei"/>
              </a:rPr>
              <a:t>	</a:t>
            </a:r>
            <a:r>
              <a:rPr sz="2400" b="1">
                <a:solidFill>
                  <a:srgbClr val="007977"/>
                </a:solidFill>
                <a:latin typeface="Microsoft JhengHei"/>
                <a:cs typeface="Microsoft JhengHei"/>
              </a:rPr>
              <a:t>开</a:t>
            </a:r>
            <a:r>
              <a:rPr sz="2400" b="1" spc="-50">
                <a:solidFill>
                  <a:srgbClr val="007977"/>
                </a:solidFill>
                <a:latin typeface="Microsoft JhengHei"/>
                <a:cs typeface="Microsoft JhengHei"/>
              </a:rPr>
              <a:t>导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726940" y="2836545"/>
            <a:ext cx="2616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150" baseline="-4340">
                <a:solidFill>
                  <a:srgbClr val="FF3300"/>
                </a:solidFill>
                <a:latin typeface="Microsoft JhengHei"/>
                <a:cs typeface="Microsoft JhengHei"/>
              </a:rPr>
              <a:t>屈伸： </a:t>
            </a:r>
            <a:r>
              <a:rPr sz="2400" b="1" spc="-15">
                <a:solidFill>
                  <a:srgbClr val="007977"/>
                </a:solidFill>
                <a:latin typeface="Microsoft JhengHei"/>
                <a:cs typeface="Microsoft JhengHei"/>
              </a:rPr>
              <a:t>弯曲伸长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88340" y="3979545"/>
            <a:ext cx="2616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993264"/>
              </a:tabLst>
            </a:pPr>
            <a:r>
              <a:rPr sz="4800" b="1" baseline="-4340">
                <a:solidFill>
                  <a:srgbClr val="FF3300"/>
                </a:solidFill>
                <a:latin typeface="Microsoft JhengHei"/>
                <a:cs typeface="Microsoft JhengHei"/>
              </a:rPr>
              <a:t>行止：</a:t>
            </a:r>
            <a:r>
              <a:rPr sz="2400" b="1">
                <a:solidFill>
                  <a:srgbClr val="007977"/>
                </a:solidFill>
                <a:latin typeface="Microsoft JhengHei"/>
                <a:cs typeface="Microsoft JhengHei"/>
              </a:rPr>
              <a:t>行</a:t>
            </a:r>
            <a:r>
              <a:rPr sz="2400" b="1" spc="-50">
                <a:solidFill>
                  <a:srgbClr val="007977"/>
                </a:solidFill>
                <a:latin typeface="Microsoft JhengHei"/>
                <a:cs typeface="Microsoft JhengHei"/>
              </a:rPr>
              <a:t>动</a:t>
            </a:r>
            <a:r>
              <a:rPr sz="2400" b="1">
                <a:solidFill>
                  <a:srgbClr val="007977"/>
                </a:solidFill>
                <a:latin typeface="Microsoft JhengHei"/>
                <a:cs typeface="Microsoft JhengHei"/>
              </a:rPr>
              <a:t>	活</a:t>
            </a:r>
            <a:r>
              <a:rPr sz="2400" b="1" spc="-50">
                <a:solidFill>
                  <a:srgbClr val="007977"/>
                </a:solidFill>
                <a:latin typeface="Microsoft JhengHei"/>
                <a:cs typeface="Microsoft JhengHei"/>
              </a:rPr>
              <a:t>动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403340" y="4004945"/>
            <a:ext cx="63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5">
                <a:solidFill>
                  <a:srgbClr val="007977"/>
                </a:solidFill>
                <a:latin typeface="Microsoft JhengHei"/>
                <a:cs typeface="Microsoft JhengHei"/>
              </a:rPr>
              <a:t>即使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13740" y="4693920"/>
            <a:ext cx="8216900" cy="1324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416300">
              <a:lnSpc>
                <a:spcPts val="3604"/>
              </a:lnSpc>
              <a:spcBef>
                <a:spcPts val="100"/>
              </a:spcBef>
            </a:pPr>
            <a:r>
              <a:rPr sz="3200" b="1">
                <a:solidFill>
                  <a:srgbClr val="FF0000"/>
                </a:solidFill>
                <a:latin typeface="Microsoft JhengHei"/>
                <a:cs typeface="Microsoft JhengHei"/>
              </a:rPr>
              <a:t>奈何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忧崩坠乎</a:t>
            </a:r>
            <a:r>
              <a:rPr sz="3200" b="1" spc="-200">
                <a:solidFill>
                  <a:srgbClr val="007977"/>
                </a:solidFill>
                <a:latin typeface="Microsoft JhengHei"/>
                <a:cs typeface="Microsoft JhengHei"/>
              </a:rPr>
              <a:t>（为什么</a:t>
            </a:r>
            <a:r>
              <a:rPr sz="3200" b="1" spc="-50">
                <a:solidFill>
                  <a:srgbClr val="007977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63500">
              <a:lnSpc>
                <a:spcPts val="3195"/>
              </a:lnSpc>
            </a:pPr>
            <a:r>
              <a:rPr sz="4800" b="1" spc="-300" baseline="-14756">
                <a:solidFill>
                  <a:srgbClr val="FF3300"/>
                </a:solidFill>
                <a:latin typeface="Microsoft JhengHei"/>
                <a:cs typeface="Microsoft JhengHei"/>
              </a:rPr>
              <a:t>舍然：</a:t>
            </a:r>
            <a:r>
              <a:rPr sz="2400" b="1" spc="-10">
                <a:solidFill>
                  <a:srgbClr val="007977"/>
                </a:solidFill>
                <a:latin typeface="Microsoft JhengHei"/>
                <a:cs typeface="Microsoft JhengHei"/>
              </a:rPr>
              <a:t>放心的样子</a:t>
            </a:r>
            <a:endParaRPr sz="2400">
              <a:latin typeface="Microsoft JhengHei"/>
              <a:cs typeface="Microsoft JhengHei"/>
            </a:endParaRPr>
          </a:p>
          <a:p>
            <a:pPr marL="3416300">
              <a:lnSpc>
                <a:spcPts val="3425"/>
              </a:lnSpc>
            </a:pPr>
            <a:r>
              <a:rPr sz="4800" b="1" baseline="-3472">
                <a:solidFill>
                  <a:srgbClr val="FF0000"/>
                </a:solidFill>
                <a:latin typeface="Microsoft JhengHei"/>
                <a:cs typeface="Microsoft JhengHei"/>
              </a:rPr>
              <a:t>奈</a:t>
            </a:r>
            <a:r>
              <a:rPr sz="4800" b="1" baseline="-3472">
                <a:solidFill>
                  <a:srgbClr val="007977"/>
                </a:solidFill>
                <a:latin typeface="Microsoft JhengHei"/>
                <a:cs typeface="Microsoft JhengHei"/>
              </a:rPr>
              <a:t>地坏</a:t>
            </a:r>
            <a:r>
              <a:rPr sz="4800" b="1" baseline="-3472">
                <a:solidFill>
                  <a:srgbClr val="FF0000"/>
                </a:solidFill>
                <a:latin typeface="Microsoft JhengHei"/>
                <a:cs typeface="Microsoft JhengHei"/>
              </a:rPr>
              <a:t>何</a:t>
            </a:r>
            <a:r>
              <a:rPr sz="4800" b="1" spc="-600" baseline="-3472">
                <a:solidFill>
                  <a:srgbClr val="003399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007977"/>
                </a:solidFill>
                <a:latin typeface="Microsoft JhengHei"/>
                <a:cs typeface="Microsoft JhengHei"/>
              </a:rPr>
              <a:t>拿</a:t>
            </a:r>
            <a:r>
              <a:rPr sz="3200" b="1">
                <a:solidFill>
                  <a:srgbClr val="007977"/>
                </a:solidFill>
                <a:latin typeface="Times New Roman"/>
                <a:cs typeface="Times New Roman"/>
              </a:rPr>
              <a:t>……</a:t>
            </a:r>
            <a:r>
              <a:rPr sz="3200" b="1" spc="-135">
                <a:solidFill>
                  <a:srgbClr val="007977"/>
                </a:solidFill>
                <a:latin typeface="Microsoft JhengHei"/>
                <a:cs typeface="Microsoft JhengHei"/>
              </a:rPr>
              <a:t>怎么办</a:t>
            </a:r>
            <a:r>
              <a:rPr sz="4800" b="1" spc="-75" baseline="-3472">
                <a:solidFill>
                  <a:srgbClr val="003399"/>
                </a:solidFill>
                <a:latin typeface="Microsoft JhengHei"/>
                <a:cs typeface="Microsoft JhengHei"/>
              </a:rPr>
              <a:t>）</a:t>
            </a:r>
            <a:endParaRPr sz="4800" baseline="-3472">
              <a:latin typeface="Microsoft JhengHei"/>
              <a:cs typeface="Microsoft JhengHei"/>
            </a:endParaRPr>
          </a:p>
        </p:txBody>
      </p: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1121727" y="231457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0000FF"/>
                </a:solidFill>
                <a:latin typeface="微软雅黑"/>
                <a:cs typeface="微软雅黑"/>
              </a:rPr>
              <a:t>三、重点字词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9340" y="201295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solidFill>
                  <a:srgbClr val="9900FF"/>
                </a:solidFill>
                <a:latin typeface="Microsoft JhengHei"/>
                <a:cs typeface="Microsoft JhengHei"/>
              </a:rPr>
              <a:t>四、重点句子：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93140" y="1019492"/>
            <a:ext cx="7137400" cy="493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007977"/>
                </a:solidFill>
                <a:latin typeface="Microsoft JhengHei"/>
                <a:cs typeface="Microsoft JhengHei"/>
              </a:rPr>
              <a:t>又有忧彼之所忧者，因往晓之</a:t>
            </a:r>
            <a:endParaRPr sz="280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  <a:spcBef>
                <a:spcPts val="2160"/>
              </a:spcBef>
            </a:pPr>
            <a:r>
              <a:rPr sz="2800" b="1" spc="-5">
                <a:solidFill>
                  <a:srgbClr val="3366FF"/>
                </a:solidFill>
                <a:latin typeface="Microsoft JhengHei"/>
                <a:cs typeface="Microsoft JhengHei"/>
              </a:rPr>
              <a:t>又有一个人为这个担忧的人而担忧，于是前去</a:t>
            </a:r>
            <a:r>
              <a:rPr sz="2800" b="1" spc="-15">
                <a:solidFill>
                  <a:srgbClr val="3366FF"/>
                </a:solidFill>
                <a:latin typeface="Microsoft JhengHei"/>
                <a:cs typeface="Microsoft JhengHei"/>
              </a:rPr>
              <a:t>开导他。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50">
              <a:latin typeface="Microsoft JhengHei"/>
              <a:cs typeface="Microsoft JhengHei"/>
            </a:endParaRPr>
          </a:p>
          <a:p>
            <a:pPr marL="88900">
              <a:lnSpc>
                <a:spcPct val="100000"/>
              </a:lnSpc>
              <a:spcBef>
                <a:spcPts val="5"/>
              </a:spcBef>
            </a:pPr>
            <a:r>
              <a:rPr sz="2800" b="1" spc="-5">
                <a:solidFill>
                  <a:srgbClr val="007977"/>
                </a:solidFill>
                <a:latin typeface="Microsoft JhengHei"/>
                <a:cs typeface="Microsoft JhengHei"/>
              </a:rPr>
              <a:t>充塞四虚，无处无块。</a:t>
            </a:r>
            <a:endParaRPr sz="2800">
              <a:latin typeface="Microsoft JhengHei"/>
              <a:cs typeface="Microsoft JhengHei"/>
            </a:endParaRPr>
          </a:p>
          <a:p>
            <a:pPr marL="88900" marR="906780">
              <a:lnSpc>
                <a:spcPct val="144800"/>
              </a:lnSpc>
              <a:spcBef>
                <a:spcPts val="350"/>
              </a:spcBef>
            </a:pPr>
            <a:r>
              <a:rPr sz="2800" b="1">
                <a:solidFill>
                  <a:srgbClr val="3366FF"/>
                </a:solidFill>
                <a:latin typeface="Microsoft JhengHei"/>
                <a:cs typeface="Microsoft JhengHei"/>
              </a:rPr>
              <a:t>四处都塞满了土块，没有地方没有土地</a:t>
            </a:r>
            <a:r>
              <a:rPr sz="2800" b="1" spc="-50">
                <a:solidFill>
                  <a:srgbClr val="3366FF"/>
                </a:solidFill>
                <a:latin typeface="Times New Roman"/>
                <a:cs typeface="Times New Roman"/>
              </a:rPr>
              <a:t>.</a:t>
            </a:r>
            <a:r>
              <a:rPr sz="28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奈地坏何？</a:t>
            </a:r>
            <a:endParaRPr sz="2800">
              <a:latin typeface="Microsoft JhengHei"/>
              <a:cs typeface="Microsoft JhengHei"/>
            </a:endParaRPr>
          </a:p>
          <a:p>
            <a:pPr marL="88900" marR="3484879">
              <a:lnSpc>
                <a:spcPct val="135700"/>
              </a:lnSpc>
              <a:spcBef>
                <a:spcPts val="960"/>
              </a:spcBef>
            </a:pPr>
            <a:r>
              <a:rPr sz="2800" b="1" spc="-5">
                <a:solidFill>
                  <a:srgbClr val="3366FF"/>
                </a:solidFill>
                <a:latin typeface="Microsoft JhengHei"/>
                <a:cs typeface="Microsoft JhengHei"/>
              </a:rPr>
              <a:t>拿大地崩塌怎么办呢？</a:t>
            </a:r>
            <a:r>
              <a:rPr sz="2800" b="1" spc="-10">
                <a:solidFill>
                  <a:srgbClr val="007977"/>
                </a:solidFill>
                <a:latin typeface="Microsoft JhengHei"/>
                <a:cs typeface="Microsoft JhengHei"/>
              </a:rPr>
              <a:t>奈何忧其坏？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069339" y="6063932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solidFill>
                  <a:srgbClr val="3366FF"/>
                </a:solidFill>
                <a:latin typeface="Microsoft JhengHei"/>
                <a:cs typeface="Microsoft JhengHei"/>
              </a:rPr>
              <a:t>为什么要担心大地崩塌呢？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540467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solidFill>
                  <a:srgbClr val="007977"/>
                </a:solidFill>
                <a:latin typeface="Arial"/>
                <a:cs typeface="Arial"/>
              </a:rPr>
              <a:t>16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836612"/>
            <a:ext cx="8028305" cy="5661025"/>
          </a:xfrm>
          <a:custGeom>
            <a:rect l="l" t="t" r="r" b="b"/>
            <a:pathLst>
              <a:path w="8028305" h="5661025">
                <a:moveTo>
                  <a:pt x="0" y="0"/>
                </a:moveTo>
                <a:lnTo>
                  <a:pt x="8027988" y="0"/>
                </a:lnTo>
                <a:lnTo>
                  <a:pt x="8027988" y="5661025"/>
                </a:lnTo>
                <a:lnTo>
                  <a:pt x="0" y="5661025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1640" y="849199"/>
            <a:ext cx="7680959" cy="538861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12700" marR="5080" indent="644525">
              <a:lnSpc>
                <a:spcPts val="2480"/>
              </a:lnSpc>
              <a:spcBef>
                <a:spcPts val="515"/>
              </a:spcBef>
            </a:pP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杞国有一个人，担心天会坠落下来、地会崩塌下去，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自己没有地方依托，（因此）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睡不着觉，吃不下饭。</a:t>
            </a:r>
            <a:endParaRPr sz="24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800">
              <a:latin typeface="微软雅黑"/>
              <a:cs typeface="微软雅黑"/>
            </a:endParaRPr>
          </a:p>
          <a:p>
            <a:pPr marL="12700" marR="6350" indent="588010">
              <a:lnSpc>
                <a:spcPct val="80000"/>
              </a:lnSpc>
            </a:pP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又有一个人，看到这个人这样担心，又为这个人担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 忧，于是前去开导他，说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:“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天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,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是聚积在一起的气体罢了，没有什么地方没有气。你一屈一伸、一呼一吸，整天都</a:t>
            </a:r>
            <a:r>
              <a:rPr sz="2400" b="1" spc="-50">
                <a:solidFill>
                  <a:srgbClr val="007977"/>
                </a:solidFill>
                <a:latin typeface="微软雅黑"/>
                <a:cs typeface="微软雅黑"/>
              </a:rPr>
              <a:t> 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在天中活动，为什么担忧天会坠落呢？</a:t>
            </a:r>
            <a:r>
              <a:rPr sz="24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000">
              <a:latin typeface="Arial"/>
              <a:cs typeface="Arial"/>
            </a:endParaRPr>
          </a:p>
          <a:p>
            <a:pPr marL="12700" marR="433705" indent="673100">
              <a:lnSpc>
                <a:spcPct val="80000"/>
              </a:lnSpc>
            </a:pP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那人说：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假如天果真是聚积在一起的气体，日月星辰不应当坠落了吗？</a:t>
            </a:r>
            <a:r>
              <a:rPr sz="24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950">
              <a:latin typeface="Arial"/>
              <a:cs typeface="Arial"/>
            </a:endParaRPr>
          </a:p>
          <a:p>
            <a:pPr marL="12700" marR="433705" indent="673100">
              <a:lnSpc>
                <a:spcPts val="2300"/>
              </a:lnSpc>
            </a:pP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开导他的人说：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日月星辰，也只是聚积在一起的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有光的气体，即使坠落，也不会击中、打伤人。</a:t>
            </a:r>
            <a:r>
              <a:rPr sz="2400" b="1" spc="-50">
                <a:solidFill>
                  <a:srgbClr val="007977"/>
                </a:solidFill>
                <a:latin typeface="Arial"/>
                <a:cs typeface="Arial"/>
              </a:rPr>
              <a:t>”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900">
              <a:latin typeface="Arial"/>
              <a:cs typeface="Arial"/>
            </a:endParaRPr>
          </a:p>
          <a:p>
            <a:pPr marL="12700" marR="213360" indent="588010">
              <a:lnSpc>
                <a:spcPts val="2420"/>
              </a:lnSpc>
            </a:pP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那人说：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地塌了怎么办呢？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2400" b="1">
                <a:solidFill>
                  <a:srgbClr val="007977"/>
                </a:solidFill>
                <a:latin typeface="微软雅黑"/>
                <a:cs typeface="微软雅黑"/>
              </a:rPr>
              <a:t>开导者说：</a:t>
            </a:r>
            <a:r>
              <a:rPr sz="2400" b="1">
                <a:solidFill>
                  <a:srgbClr val="007977"/>
                </a:solidFill>
                <a:latin typeface="Arial"/>
                <a:cs typeface="Arial"/>
              </a:rPr>
              <a:t>“</a:t>
            </a:r>
            <a:r>
              <a:rPr sz="2400" b="1" spc="-15">
                <a:solidFill>
                  <a:srgbClr val="007977"/>
                </a:solidFill>
                <a:latin typeface="微软雅黑"/>
                <a:cs typeface="微软雅黑"/>
              </a:rPr>
              <a:t>大地是聚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积在一起的土块，四处都塞满了，没有地方没有土块。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2129790" y="236219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10">
                <a:solidFill>
                  <a:srgbClr val="0000FF"/>
                </a:solidFill>
                <a:latin typeface="微软雅黑"/>
                <a:cs typeface="微软雅黑"/>
              </a:rPr>
              <a:t>五、文章翻译</a:t>
            </a:r>
            <a:endParaRPr sz="36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549400" y="1625600"/>
            <a:ext cx="5040312" cy="4752975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0" y="476250"/>
            <a:ext cx="9144000" cy="1168400"/>
          </a:xfrm>
          <a:custGeom>
            <a:rect l="l" t="t" r="r" b="b"/>
            <a:pathLst>
              <a:path w="9144000" h="1168400">
                <a:moveTo>
                  <a:pt x="0" y="0"/>
                </a:moveTo>
                <a:lnTo>
                  <a:pt x="9144000" y="0"/>
                </a:lnTo>
              </a:path>
              <a:path w="9144000" h="1168400">
                <a:moveTo>
                  <a:pt x="9144000" y="1168400"/>
                </a:moveTo>
                <a:lnTo>
                  <a:pt x="0" y="1168400"/>
                </a:lnTo>
                <a:lnTo>
                  <a:pt x="0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75131" y="465532"/>
            <a:ext cx="8712200" cy="9264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54610" marR="5080" indent="-42545">
              <a:lnSpc>
                <a:spcPct val="123200"/>
              </a:lnSpc>
              <a:spcBef>
                <a:spcPts val="95"/>
              </a:spcBef>
            </a:pP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你整天踩踏着它，整天在地上行走，为什么要担心它会崩塌呢？</a:t>
            </a:r>
            <a:r>
              <a:rPr sz="2400" b="1" spc="-25">
                <a:solidFill>
                  <a:srgbClr val="007977"/>
                </a:solidFill>
                <a:latin typeface="Arial"/>
                <a:cs typeface="Arial"/>
              </a:rPr>
              <a:t>”</a:t>
            </a:r>
            <a:r>
              <a:rPr sz="2400" b="1" spc="-5">
                <a:solidFill>
                  <a:srgbClr val="007977"/>
                </a:solidFill>
                <a:latin typeface="微软雅黑"/>
                <a:cs typeface="微软雅黑"/>
              </a:rPr>
              <a:t>那人放下心来十分高兴，开导他的人也放下心来非常高兴。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18</a:t>
            </a:fld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0" y="274638"/>
            <a:ext cx="8229600" cy="1143000"/>
          </a:xfrm>
          <a:prstGeom prst="rect">
            <a:avLst/>
          </a:prstGeom>
          <a:solidFill>
            <a:srgbClr val="C355E1">
              <a:alpha val="36862"/>
            </a:srgbClr>
          </a:solidFill>
          <a:ln w="12700">
            <a:solidFill>
              <a:srgbClr val="007977"/>
            </a:solidFill>
          </a:ln>
        </p:spPr>
        <p:txBody>
          <a:bodyPr vert="horz" wrap="square" lIns="0" tIns="2533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995"/>
              </a:spcBef>
            </a:pPr>
            <a:r>
              <a:rPr sz="4400" b="1" spc="-10">
                <a:solidFill>
                  <a:srgbClr val="660066"/>
                </a:solidFill>
                <a:latin typeface="微软雅黑"/>
                <a:cs typeface="微软雅黑"/>
              </a:rPr>
              <a:t>七、主题归纳</a:t>
            </a:r>
            <a:endParaRPr sz="4400">
              <a:latin typeface="微软雅黑"/>
              <a:cs typeface="微软雅黑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0" y="1600200"/>
            <a:ext cx="8229600" cy="4526280"/>
          </a:xfrm>
          <a:custGeom>
            <a:rect l="l" t="t" r="r" b="b"/>
            <a:pathLst>
              <a:path w="8229600" h="4526280">
                <a:moveTo>
                  <a:pt x="0" y="0"/>
                </a:moveTo>
                <a:lnTo>
                  <a:pt x="8229600" y="0"/>
                </a:lnTo>
                <a:lnTo>
                  <a:pt x="8229600" y="4525961"/>
                </a:lnTo>
                <a:lnTo>
                  <a:pt x="0" y="4525961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8740" y="1650682"/>
            <a:ext cx="7669530" cy="3378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2430" indent="-380365">
              <a:lnSpc>
                <a:spcPct val="100000"/>
              </a:lnSpc>
              <a:spcBef>
                <a:spcPts val="100"/>
              </a:spcBef>
              <a:buClr>
                <a:srgbClr val="DC5900"/>
              </a:buClr>
              <a:buSzPct val="73863"/>
              <a:buFont typeface="Wingdings"/>
              <a:buChar char=""/>
              <a:tabLst>
                <a:tab pos="393065"/>
              </a:tabLst>
            </a:pPr>
            <a:r>
              <a:rPr sz="4400" b="1" spc="-5">
                <a:solidFill>
                  <a:srgbClr val="660033"/>
                </a:solidFill>
                <a:latin typeface="Microsoft JhengHei"/>
                <a:cs typeface="Microsoft JhengHei"/>
              </a:rPr>
              <a:t>这则寓言故事通过写杞人担心</a:t>
            </a:r>
            <a:endParaRPr sz="4400">
              <a:latin typeface="Microsoft JhengHei"/>
              <a:cs typeface="Microsoft JhengHei"/>
            </a:endParaRPr>
          </a:p>
          <a:p>
            <a:pPr marL="354965" marR="41275" algn="just">
              <a:lnSpc>
                <a:spcPct val="100000"/>
              </a:lnSpc>
            </a:pPr>
            <a:r>
              <a:rPr sz="4400" b="1" spc="-5">
                <a:solidFill>
                  <a:srgbClr val="660033"/>
                </a:solidFill>
                <a:latin typeface="Microsoft JhengHei"/>
                <a:cs typeface="Microsoft JhengHei"/>
              </a:rPr>
              <a:t>天坠地崩，而另一个人对他进行开导的故事，告诉人们不要为没有必要的或毫无根据的事</a:t>
            </a:r>
            <a:r>
              <a:rPr sz="4400" b="1" spc="-15">
                <a:solidFill>
                  <a:srgbClr val="660033"/>
                </a:solidFill>
                <a:latin typeface="Microsoft JhengHei"/>
                <a:cs typeface="Microsoft JhengHei"/>
              </a:rPr>
              <a:t>情担忧。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19</a:t>
            </a:fld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82687" y="255587"/>
            <a:ext cx="3322954" cy="1135380"/>
            <a:chOff x="1182687" y="255587"/>
            <a:chExt cx="3322954" cy="1135380"/>
          </a:xfrm>
        </p:grpSpPr>
        <p:sp>
          <p:nvSpPr>
            <p:cNvPr id="3" name="object 3"/>
            <p:cNvSpPr/>
            <p:nvPr/>
          </p:nvSpPr>
          <p:spPr>
            <a:xfrm>
              <a:off x="1187449" y="330696"/>
              <a:ext cx="3313429" cy="1055370"/>
            </a:xfrm>
            <a:custGeom>
              <a:rect l="l" t="t" r="r" b="b"/>
              <a:pathLst>
                <a:path w="3313429" h="1055370">
                  <a:moveTo>
                    <a:pt x="3242766" y="35173"/>
                  </a:moveTo>
                  <a:lnTo>
                    <a:pt x="3207593" y="35173"/>
                  </a:lnTo>
                  <a:lnTo>
                    <a:pt x="3221283" y="32408"/>
                  </a:lnTo>
                  <a:lnTo>
                    <a:pt x="3232464" y="24871"/>
                  </a:lnTo>
                  <a:lnTo>
                    <a:pt x="3240001" y="13690"/>
                  </a:lnTo>
                  <a:lnTo>
                    <a:pt x="3242766" y="0"/>
                  </a:lnTo>
                  <a:lnTo>
                    <a:pt x="3242766" y="35173"/>
                  </a:lnTo>
                  <a:close/>
                </a:path>
                <a:path w="3313429" h="1055370">
                  <a:moveTo>
                    <a:pt x="3313112" y="70346"/>
                  </a:moveTo>
                  <a:lnTo>
                    <a:pt x="3172420" y="70346"/>
                  </a:lnTo>
                  <a:lnTo>
                    <a:pt x="3172419" y="0"/>
                  </a:lnTo>
                  <a:lnTo>
                    <a:pt x="3175183" y="13690"/>
                  </a:lnTo>
                  <a:lnTo>
                    <a:pt x="3182721" y="24871"/>
                  </a:lnTo>
                  <a:lnTo>
                    <a:pt x="3193902" y="32409"/>
                  </a:lnTo>
                  <a:lnTo>
                    <a:pt x="3207593" y="35173"/>
                  </a:lnTo>
                  <a:lnTo>
                    <a:pt x="3242766" y="35173"/>
                  </a:lnTo>
                  <a:lnTo>
                    <a:pt x="3242766" y="70346"/>
                  </a:lnTo>
                  <a:lnTo>
                    <a:pt x="3313112" y="70346"/>
                  </a:lnTo>
                  <a:close/>
                </a:path>
                <a:path w="3313429" h="1055370">
                  <a:moveTo>
                    <a:pt x="3313112" y="70346"/>
                  </a:moveTo>
                  <a:lnTo>
                    <a:pt x="3242766" y="70346"/>
                  </a:lnTo>
                  <a:lnTo>
                    <a:pt x="3270147" y="64817"/>
                  </a:lnTo>
                  <a:lnTo>
                    <a:pt x="3292508" y="49742"/>
                  </a:lnTo>
                  <a:lnTo>
                    <a:pt x="3307584" y="27381"/>
                  </a:lnTo>
                  <a:lnTo>
                    <a:pt x="3313112" y="0"/>
                  </a:lnTo>
                  <a:lnTo>
                    <a:pt x="3313112" y="70346"/>
                  </a:lnTo>
                  <a:close/>
                </a:path>
                <a:path w="3313429" h="1055370">
                  <a:moveTo>
                    <a:pt x="70346" y="1055191"/>
                  </a:moveTo>
                  <a:lnTo>
                    <a:pt x="42964" y="1049663"/>
                  </a:lnTo>
                  <a:lnTo>
                    <a:pt x="20603" y="1034587"/>
                  </a:lnTo>
                  <a:lnTo>
                    <a:pt x="5528" y="1012227"/>
                  </a:lnTo>
                  <a:lnTo>
                    <a:pt x="0" y="984845"/>
                  </a:lnTo>
                  <a:lnTo>
                    <a:pt x="0" y="140692"/>
                  </a:lnTo>
                  <a:lnTo>
                    <a:pt x="5528" y="113310"/>
                  </a:lnTo>
                  <a:lnTo>
                    <a:pt x="20603" y="90950"/>
                  </a:lnTo>
                  <a:lnTo>
                    <a:pt x="42964" y="75874"/>
                  </a:lnTo>
                  <a:lnTo>
                    <a:pt x="70346" y="70346"/>
                  </a:lnTo>
                  <a:lnTo>
                    <a:pt x="3313112" y="70346"/>
                  </a:lnTo>
                  <a:lnTo>
                    <a:pt x="3313112" y="105519"/>
                  </a:lnTo>
                  <a:lnTo>
                    <a:pt x="105519" y="105519"/>
                  </a:lnTo>
                  <a:lnTo>
                    <a:pt x="91828" y="108283"/>
                  </a:lnTo>
                  <a:lnTo>
                    <a:pt x="80648" y="115821"/>
                  </a:lnTo>
                  <a:lnTo>
                    <a:pt x="73110" y="127001"/>
                  </a:lnTo>
                  <a:lnTo>
                    <a:pt x="70346" y="140692"/>
                  </a:lnTo>
                  <a:lnTo>
                    <a:pt x="70346" y="211038"/>
                  </a:lnTo>
                  <a:lnTo>
                    <a:pt x="3313112" y="211038"/>
                  </a:lnTo>
                  <a:lnTo>
                    <a:pt x="3313112" y="844153"/>
                  </a:lnTo>
                  <a:lnTo>
                    <a:pt x="3307584" y="871535"/>
                  </a:lnTo>
                  <a:lnTo>
                    <a:pt x="3292508" y="893895"/>
                  </a:lnTo>
                  <a:lnTo>
                    <a:pt x="3270147" y="908971"/>
                  </a:lnTo>
                  <a:lnTo>
                    <a:pt x="3242766" y="914499"/>
                  </a:lnTo>
                  <a:lnTo>
                    <a:pt x="140692" y="914499"/>
                  </a:lnTo>
                  <a:lnTo>
                    <a:pt x="140692" y="984845"/>
                  </a:lnTo>
                  <a:lnTo>
                    <a:pt x="135164" y="1012227"/>
                  </a:lnTo>
                  <a:lnTo>
                    <a:pt x="120088" y="1034587"/>
                  </a:lnTo>
                  <a:lnTo>
                    <a:pt x="97727" y="1049663"/>
                  </a:lnTo>
                  <a:lnTo>
                    <a:pt x="70346" y="1055191"/>
                  </a:lnTo>
                  <a:close/>
                </a:path>
                <a:path w="3313429" h="1055370">
                  <a:moveTo>
                    <a:pt x="3313112" y="211038"/>
                  </a:moveTo>
                  <a:lnTo>
                    <a:pt x="70346" y="211038"/>
                  </a:lnTo>
                  <a:lnTo>
                    <a:pt x="97728" y="205510"/>
                  </a:lnTo>
                  <a:lnTo>
                    <a:pt x="120088" y="190434"/>
                  </a:lnTo>
                  <a:lnTo>
                    <a:pt x="135164" y="168074"/>
                  </a:lnTo>
                  <a:lnTo>
                    <a:pt x="140692" y="140692"/>
                  </a:lnTo>
                  <a:lnTo>
                    <a:pt x="137928" y="127001"/>
                  </a:lnTo>
                  <a:lnTo>
                    <a:pt x="130390" y="115821"/>
                  </a:lnTo>
                  <a:lnTo>
                    <a:pt x="119210" y="108283"/>
                  </a:lnTo>
                  <a:lnTo>
                    <a:pt x="105519" y="105519"/>
                  </a:lnTo>
                  <a:lnTo>
                    <a:pt x="3313112" y="105519"/>
                  </a:lnTo>
                  <a:lnTo>
                    <a:pt x="3313112" y="211038"/>
                  </a:lnTo>
                  <a:close/>
                </a:path>
              </a:pathLst>
            </a:custGeom>
            <a:solidFill>
              <a:srgbClr val="6600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257795" y="260349"/>
              <a:ext cx="3242945" cy="281940"/>
            </a:xfrm>
            <a:custGeom>
              <a:rect l="l" t="t" r="r" b="b"/>
              <a:pathLst>
                <a:path w="3242945" h="281940">
                  <a:moveTo>
                    <a:pt x="0" y="281384"/>
                  </a:moveTo>
                  <a:lnTo>
                    <a:pt x="0" y="211038"/>
                  </a:lnTo>
                  <a:lnTo>
                    <a:pt x="21482" y="178629"/>
                  </a:lnTo>
                  <a:lnTo>
                    <a:pt x="35173" y="175865"/>
                  </a:lnTo>
                  <a:lnTo>
                    <a:pt x="48864" y="178629"/>
                  </a:lnTo>
                  <a:lnTo>
                    <a:pt x="60044" y="186167"/>
                  </a:lnTo>
                  <a:lnTo>
                    <a:pt x="67582" y="197347"/>
                  </a:lnTo>
                  <a:lnTo>
                    <a:pt x="70346" y="211038"/>
                  </a:lnTo>
                  <a:lnTo>
                    <a:pt x="64818" y="238420"/>
                  </a:lnTo>
                  <a:lnTo>
                    <a:pt x="49742" y="260780"/>
                  </a:lnTo>
                  <a:lnTo>
                    <a:pt x="27381" y="275856"/>
                  </a:lnTo>
                  <a:lnTo>
                    <a:pt x="0" y="281384"/>
                  </a:lnTo>
                  <a:close/>
                </a:path>
                <a:path w="3242945" h="281940">
                  <a:moveTo>
                    <a:pt x="3137246" y="105519"/>
                  </a:moveTo>
                  <a:lnTo>
                    <a:pt x="3123555" y="102755"/>
                  </a:lnTo>
                  <a:lnTo>
                    <a:pt x="3112375" y="95217"/>
                  </a:lnTo>
                  <a:lnTo>
                    <a:pt x="3104837" y="84037"/>
                  </a:lnTo>
                  <a:lnTo>
                    <a:pt x="3102073" y="70346"/>
                  </a:lnTo>
                  <a:lnTo>
                    <a:pt x="3107601" y="42964"/>
                  </a:lnTo>
                  <a:lnTo>
                    <a:pt x="3122677" y="20603"/>
                  </a:lnTo>
                  <a:lnTo>
                    <a:pt x="3145037" y="5528"/>
                  </a:lnTo>
                  <a:lnTo>
                    <a:pt x="3172419" y="0"/>
                  </a:lnTo>
                  <a:lnTo>
                    <a:pt x="3199801" y="5528"/>
                  </a:lnTo>
                  <a:lnTo>
                    <a:pt x="3222162" y="20603"/>
                  </a:lnTo>
                  <a:lnTo>
                    <a:pt x="3237237" y="42964"/>
                  </a:lnTo>
                  <a:lnTo>
                    <a:pt x="3242766" y="70346"/>
                  </a:lnTo>
                  <a:lnTo>
                    <a:pt x="3172419" y="70346"/>
                  </a:lnTo>
                  <a:lnTo>
                    <a:pt x="3169655" y="84037"/>
                  </a:lnTo>
                  <a:lnTo>
                    <a:pt x="3162117" y="95217"/>
                  </a:lnTo>
                  <a:lnTo>
                    <a:pt x="3150937" y="102755"/>
                  </a:lnTo>
                  <a:lnTo>
                    <a:pt x="3137246" y="105519"/>
                  </a:lnTo>
                  <a:close/>
                </a:path>
                <a:path w="3242945" h="281940">
                  <a:moveTo>
                    <a:pt x="3172420" y="140692"/>
                  </a:moveTo>
                  <a:lnTo>
                    <a:pt x="3172419" y="70346"/>
                  </a:lnTo>
                  <a:lnTo>
                    <a:pt x="3242766" y="70346"/>
                  </a:lnTo>
                  <a:lnTo>
                    <a:pt x="3237237" y="97727"/>
                  </a:lnTo>
                  <a:lnTo>
                    <a:pt x="3222162" y="120088"/>
                  </a:lnTo>
                  <a:lnTo>
                    <a:pt x="3199801" y="135164"/>
                  </a:lnTo>
                  <a:lnTo>
                    <a:pt x="3172420" y="140692"/>
                  </a:lnTo>
                  <a:close/>
                </a:path>
              </a:pathLst>
            </a:custGeom>
            <a:solidFill>
              <a:srgbClr val="5100A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187449" y="260349"/>
              <a:ext cx="3313429" cy="1125855"/>
            </a:xfrm>
            <a:custGeom>
              <a:rect l="l" t="t" r="r" b="b"/>
              <a:pathLst>
                <a:path w="3313429" h="1125855">
                  <a:moveTo>
                    <a:pt x="0" y="211038"/>
                  </a:moveTo>
                  <a:lnTo>
                    <a:pt x="5528" y="183656"/>
                  </a:lnTo>
                  <a:lnTo>
                    <a:pt x="20603" y="161296"/>
                  </a:lnTo>
                  <a:lnTo>
                    <a:pt x="42964" y="146220"/>
                  </a:lnTo>
                  <a:lnTo>
                    <a:pt x="70346" y="140692"/>
                  </a:lnTo>
                  <a:lnTo>
                    <a:pt x="3172420" y="140692"/>
                  </a:lnTo>
                  <a:lnTo>
                    <a:pt x="3172420" y="70346"/>
                  </a:lnTo>
                  <a:lnTo>
                    <a:pt x="3177947" y="42964"/>
                  </a:lnTo>
                  <a:lnTo>
                    <a:pt x="3193023" y="20603"/>
                  </a:lnTo>
                  <a:lnTo>
                    <a:pt x="3215383" y="5528"/>
                  </a:lnTo>
                  <a:lnTo>
                    <a:pt x="3242765" y="0"/>
                  </a:lnTo>
                  <a:lnTo>
                    <a:pt x="3270147" y="5528"/>
                  </a:lnTo>
                  <a:lnTo>
                    <a:pt x="3292507" y="20603"/>
                  </a:lnTo>
                  <a:lnTo>
                    <a:pt x="3307583" y="42964"/>
                  </a:lnTo>
                  <a:lnTo>
                    <a:pt x="3313112" y="70346"/>
                  </a:lnTo>
                  <a:lnTo>
                    <a:pt x="3313112" y="914499"/>
                  </a:lnTo>
                  <a:lnTo>
                    <a:pt x="3307584" y="941881"/>
                  </a:lnTo>
                  <a:lnTo>
                    <a:pt x="3292508" y="964241"/>
                  </a:lnTo>
                  <a:lnTo>
                    <a:pt x="3270147" y="979317"/>
                  </a:lnTo>
                  <a:lnTo>
                    <a:pt x="3242766" y="984845"/>
                  </a:lnTo>
                  <a:lnTo>
                    <a:pt x="140692" y="984845"/>
                  </a:lnTo>
                  <a:lnTo>
                    <a:pt x="140692" y="1055191"/>
                  </a:lnTo>
                  <a:lnTo>
                    <a:pt x="135164" y="1082573"/>
                  </a:lnTo>
                  <a:lnTo>
                    <a:pt x="120088" y="1104934"/>
                  </a:lnTo>
                  <a:lnTo>
                    <a:pt x="97728" y="1120009"/>
                  </a:lnTo>
                  <a:lnTo>
                    <a:pt x="70346" y="1125537"/>
                  </a:lnTo>
                  <a:lnTo>
                    <a:pt x="42964" y="1120009"/>
                  </a:lnTo>
                  <a:lnTo>
                    <a:pt x="20604" y="1104934"/>
                  </a:lnTo>
                  <a:lnTo>
                    <a:pt x="5528" y="1082573"/>
                  </a:lnTo>
                  <a:lnTo>
                    <a:pt x="0" y="1055191"/>
                  </a:lnTo>
                  <a:lnTo>
                    <a:pt x="0" y="211038"/>
                  </a:lnTo>
                  <a:close/>
                </a:path>
              </a:pathLst>
            </a:custGeom>
            <a:ln w="9525">
              <a:solidFill>
                <a:srgbClr val="007977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355106" y="325933"/>
              <a:ext cx="150217" cy="79871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82687" y="431452"/>
              <a:ext cx="150217" cy="115044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 flipH="1">
              <a:off x="1328142" y="471388"/>
              <a:ext cx="0" cy="774065"/>
            </a:xfrm>
            <a:custGeom>
              <a:rect l="l" t="t" r="r" b="b"/>
              <a:pathLst>
                <a:path h="774065">
                  <a:moveTo>
                    <a:pt x="0" y="0"/>
                  </a:moveTo>
                  <a:lnTo>
                    <a:pt x="0" y="773807"/>
                  </a:lnTo>
                </a:path>
              </a:pathLst>
            </a:custGeom>
            <a:ln w="9525">
              <a:solidFill>
                <a:srgbClr val="007977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1494879" y="550386"/>
            <a:ext cx="2768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0">
                <a:solidFill>
                  <a:srgbClr val="FFFF00"/>
                </a:solidFill>
                <a:latin typeface="宋体"/>
                <a:cs typeface="宋体"/>
              </a:rPr>
              <a:t>八、探讨主旨</a:t>
            </a:r>
            <a:endParaRPr sz="3600">
              <a:latin typeface="宋体"/>
              <a:cs typeface="宋体"/>
            </a:endParaRPr>
          </a:p>
        </p:txBody>
      </p:sp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10" name="object 10"/>
          <p:cNvSpPr txBox="1"/>
          <p:nvPr/>
        </p:nvSpPr>
        <p:spPr>
          <a:xfrm>
            <a:off x="258128" y="1387157"/>
            <a:ext cx="8356600" cy="4902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375">
                <a:solidFill>
                  <a:srgbClr val="0000FF"/>
                </a:solidFill>
                <a:latin typeface="微软雅黑"/>
                <a:cs typeface="微软雅黑"/>
              </a:rPr>
              <a:t>1</a:t>
            </a:r>
            <a:r>
              <a:rPr sz="3200" b="1" spc="-5">
                <a:solidFill>
                  <a:srgbClr val="0000FF"/>
                </a:solidFill>
                <a:latin typeface="微软雅黑"/>
                <a:cs typeface="微软雅黑"/>
              </a:rPr>
              <a:t>、从这则故事中你了解到“杞人忧天”这个成</a:t>
            </a:r>
            <a:r>
              <a:rPr sz="3200" b="1" spc="-10">
                <a:solidFill>
                  <a:srgbClr val="0000FF"/>
                </a:solidFill>
                <a:latin typeface="微软雅黑"/>
                <a:cs typeface="微软雅黑"/>
              </a:rPr>
              <a:t>语是什么意思？</a:t>
            </a:r>
            <a:endParaRPr sz="3200">
              <a:latin typeface="微软雅黑"/>
              <a:cs typeface="微软雅黑"/>
            </a:endParaRPr>
          </a:p>
          <a:p>
            <a:pPr marL="12700" marR="208915" indent="812800">
              <a:lnSpc>
                <a:spcPct val="100000"/>
              </a:lnSpc>
            </a:pPr>
            <a:r>
              <a:rPr sz="3200" b="1" spc="-5">
                <a:solidFill>
                  <a:srgbClr val="007977"/>
                </a:solidFill>
                <a:latin typeface="微软雅黑"/>
                <a:cs typeface="微软雅黑"/>
              </a:rPr>
              <a:t>这是庸人自扰，毫无根据地瞎担心，后比喻没有根据或不必要的忧虑。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200" b="1" spc="-375">
                <a:solidFill>
                  <a:srgbClr val="0000FF"/>
                </a:solidFill>
                <a:latin typeface="微软雅黑"/>
                <a:cs typeface="微软雅黑"/>
              </a:rPr>
              <a:t>2</a:t>
            </a:r>
            <a:r>
              <a:rPr sz="3200" b="1" spc="-5">
                <a:solidFill>
                  <a:srgbClr val="0000FF"/>
                </a:solidFill>
                <a:latin typeface="微软雅黑"/>
                <a:cs typeface="微软雅黑"/>
              </a:rPr>
              <a:t>、如何看待《杞人忧天》中那个好心人的解释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0000FF"/>
                </a:solidFill>
                <a:latin typeface="微软雅黑"/>
                <a:cs typeface="微软雅黑"/>
              </a:rPr>
              <a:t>？</a:t>
            </a:r>
            <a:endParaRPr sz="3200">
              <a:latin typeface="微软雅黑"/>
              <a:cs typeface="微软雅黑"/>
            </a:endParaRPr>
          </a:p>
          <a:p>
            <a:pPr marL="12700" marR="208915" indent="812800" algn="just">
              <a:lnSpc>
                <a:spcPct val="100000"/>
              </a:lnSpc>
            </a:pPr>
            <a:r>
              <a:rPr sz="3200" b="1" spc="-5">
                <a:solidFill>
                  <a:srgbClr val="007977"/>
                </a:solidFill>
                <a:latin typeface="微软雅黑"/>
                <a:cs typeface="微软雅黑"/>
              </a:rPr>
              <a:t>寓言中那位热心人对天、地、星、月的解释是不科学的，只能代表当时的认识水平，但他那种关心他人的精神、耐心诱导的做法，还</a:t>
            </a:r>
            <a:r>
              <a:rPr sz="3200" b="1" spc="-10">
                <a:solidFill>
                  <a:srgbClr val="007977"/>
                </a:solidFill>
                <a:latin typeface="微软雅黑"/>
                <a:cs typeface="微软雅黑"/>
              </a:rPr>
              <a:t>是值得称赞的。</a:t>
            </a:r>
            <a:endParaRPr sz="3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https://d.book118.com/246235212033010051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1">
      <vt:lpstr>Arial</vt:lpstr>
      <vt:lpstr>Calibri</vt:lpstr>
      <vt:lpstr>黑体</vt:lpstr>
      <vt:lpstr>宋体</vt:lpstr>
      <vt:lpstr>Wingdings</vt:lpstr>
      <vt:lpstr>Microsoft JhengHei</vt:lpstr>
      <vt:lpstr>微软雅黑</vt:lpstr>
      <vt:lpstr>Arial Black</vt:lpstr>
      <vt:lpstr>Times New Roman</vt:lpstr>
      <vt:lpstr>Office Theme</vt:lpstr>
      <vt:lpstr>导入新课</vt:lpstr>
      <vt:lpstr>《列子》
二则</vt:lpstr>
      <vt:lpstr>学习目标</vt:lpstr>
      <vt:lpstr>PowerPoint Presentation</vt:lpstr>
      <vt:lpstr>了解名作</vt:lpstr>
      <vt:lpstr>作者简介</vt:lpstr>
      <vt:lpstr>题解</vt:lpstr>
      <vt:lpstr>杞人忧天</vt:lpstr>
      <vt:lpstr>PowerPoint Presentation</vt:lpstr>
      <vt:lpstr>PowerPoint Presentation</vt:lpstr>
      <vt:lpstr>PowerPoint Presentation</vt:lpstr>
      <vt:lpstr>课文朗读</vt:lpstr>
      <vt:lpstr>PowerPoint Presentation</vt:lpstr>
      <vt:lpstr>晓之者曰：“日、月、星宿，亦积气中之有光</vt:lpstr>
      <vt:lpstr>三、重点字词</vt:lpstr>
      <vt:lpstr>四、重点句子：</vt:lpstr>
      <vt:lpstr>五、文章翻译</vt:lpstr>
      <vt:lpstr>你整天踩踏着它，整天在地上行走，为什么要担心它会崩塌呢？”那人放下心来十分高兴，开导他的人也放下心来非常高兴。</vt:lpstr>
      <vt:lpstr>PowerPoint Presentation</vt:lpstr>
      <vt:lpstr>八、探讨主旨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2024-09-16T21:59:53.946</cp:lastPrinted>
  <dcterms:created xsi:type="dcterms:W3CDTF">2024-09-16T13:59:53Z</dcterms:created>
  <dcterms:modified xsi:type="dcterms:W3CDTF">2024-09-16T13:59:55Z</dcterms:modified>
</cp:coreProperties>
</file>