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9938" name="Rectangle 2"/>
          <p:cNvSpPr/>
          <p:nvPr>
            <p:ph type="sldImg" idx="2"/>
          </p:nvPr>
        </p:nvSpPr>
        <p:spPr>
          <a:xfrm>
            <a:off x="1050925" y="754063"/>
            <a:ext cx="4572000" cy="3294062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5123" name="Rectangle 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538163" y="4387850"/>
            <a:ext cx="5780088" cy="3952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
第二级
第三级
第四级
第五级</a:t>
            </a:r>
            <a:endParaRPr lang="zh-CN" altLang="en-US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3388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dt" idx="1"/>
          </p:nvPr>
        </p:nvSpPr>
        <p:spPr bwMode="auto">
          <a:xfrm>
            <a:off x="3883025" y="0"/>
            <a:ext cx="2974975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 algn="r">
              <a:defRPr sz="12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3388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 algn="r" eaLnBrk="1" hangingPunct="1">
              <a:buNone/>
            </a:pPr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742950" indent="-28575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11430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6002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2057400" indent="-228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Rectangle 2"/>
          <p:cNvSpPr>
            <a:spLocks noTextEdit="1"/>
          </p:cNvSpPr>
          <p:nvPr>
            <p:ph type="sldImg"/>
          </p:nvPr>
        </p:nvSpPr>
        <p:spPr>
          <a:xfrm>
            <a:off x="1141413" y="754063"/>
            <a:ext cx="4391025" cy="3294062"/>
          </a:xfrm>
        </p:spPr>
      </p:sp>
      <p:sp>
        <p:nvSpPr>
          <p:cNvPr id="40963" name="Rectangle 3"/>
          <p:cNvSpPr/>
          <p:nvPr>
            <p:ph type="body" idx="1"/>
          </p:nvPr>
        </p:nvSpPr>
        <p:spPr>
          <a:xfrm>
            <a:off x="538163" y="4387850"/>
            <a:ext cx="5780087" cy="3952875"/>
          </a:xfrm>
        </p:spPr>
        <p:txBody>
          <a:bodyPr wrap="square" lIns="91440" tIns="45720" rIns="91440" bIns="45720" anchor="t" anchorCtr="0"/>
          <a:lstStyle/>
          <a:p>
            <a:pPr lvl="0"/>
            <a:r>
              <a:rPr lang="zh-CN" altLang="en-US"/>
              <a:t>中医护理方案的推出凝聚了全国多位护理专家的智慧和心血——旨在发展中医护理。</a:t>
            </a:r>
            <a:r>
              <a:rPr lang="zh-CN" altLang="en-US" b="1"/>
              <a:t>个人认为护理方案的实施可以提升护士的价值</a:t>
            </a:r>
            <a:endParaRPr lang="zh-CN" altLang="en-US" b="1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Rectangle 2"/>
          <p:cNvSpPr>
            <a:spLocks noTextEdit="1"/>
          </p:cNvSpPr>
          <p:nvPr>
            <p:ph type="sldImg"/>
          </p:nvPr>
        </p:nvSpPr>
        <p:spPr>
          <a:xfrm>
            <a:off x="1141413" y="754063"/>
            <a:ext cx="4391025" cy="3294062"/>
          </a:xfrm>
        </p:spPr>
      </p:sp>
      <p:sp>
        <p:nvSpPr>
          <p:cNvPr id="41987" name="Rectangle 3"/>
          <p:cNvSpPr/>
          <p:nvPr>
            <p:ph type="body" idx="1"/>
          </p:nvPr>
        </p:nvSpPr>
        <p:spPr>
          <a:xfrm>
            <a:off x="538163" y="4387850"/>
            <a:ext cx="5780087" cy="3952875"/>
          </a:xfrm>
        </p:spPr>
        <p:txBody>
          <a:bodyPr wrap="square" lIns="91440" tIns="45720" rIns="91440" bIns="45720" anchor="t" anchorCtr="0"/>
          <a:lstStyle/>
          <a:p>
            <a:pPr lvl="0"/>
            <a:r>
              <a:rPr lang="zh-CN" altLang="en-US"/>
              <a:t>从2013年5月20 日开始，全国各级医院陆续开始实施方案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0" name="Rectangle 2"/>
          <p:cNvSpPr>
            <a:spLocks noTextEdit="1"/>
          </p:cNvSpPr>
          <p:nvPr>
            <p:ph type="sldImg"/>
          </p:nvPr>
        </p:nvSpPr>
        <p:spPr>
          <a:xfrm>
            <a:off x="1141413" y="754063"/>
            <a:ext cx="4391025" cy="3294062"/>
          </a:xfrm>
        </p:spPr>
      </p:sp>
      <p:sp>
        <p:nvSpPr>
          <p:cNvPr id="43011" name="Rectangle 3"/>
          <p:cNvSpPr/>
          <p:nvPr>
            <p:ph type="body" idx="1"/>
          </p:nvPr>
        </p:nvSpPr>
        <p:spPr>
          <a:xfrm>
            <a:off x="538163" y="4387850"/>
            <a:ext cx="5780087" cy="3952875"/>
          </a:xfrm>
        </p:spPr>
        <p:txBody>
          <a:bodyPr wrap="square" lIns="91440" tIns="45720" rIns="91440" bIns="45720" anchor="t" anchorCtr="0"/>
          <a:lstStyle/>
          <a:p>
            <a:pPr lvl="0"/>
            <a:r>
              <a:rPr lang="zh-CN" altLang="en-US"/>
              <a:t>2014年，第二批病种方案在各级医院开始实施，目前为止：国家中管局正式推出了33个病种的中医护理方案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Rectangle 2"/>
          <p:cNvSpPr>
            <a:spLocks noTextEdit="1"/>
          </p:cNvSpPr>
          <p:nvPr>
            <p:ph type="sldImg"/>
          </p:nvPr>
        </p:nvSpPr>
        <p:spPr>
          <a:xfrm>
            <a:off x="1141413" y="754063"/>
            <a:ext cx="4391025" cy="3294062"/>
          </a:xfrm>
        </p:spPr>
      </p:sp>
      <p:sp>
        <p:nvSpPr>
          <p:cNvPr id="44035" name="Rectangle 3"/>
          <p:cNvSpPr/>
          <p:nvPr>
            <p:ph type="body" idx="1"/>
          </p:nvPr>
        </p:nvSpPr>
        <p:spPr>
          <a:xfrm>
            <a:off x="538163" y="4387850"/>
            <a:ext cx="5780087" cy="3952875"/>
          </a:xfrm>
        </p:spPr>
        <p:txBody>
          <a:bodyPr wrap="square" lIns="91440" tIns="45720" rIns="91440" bIns="45720" anchor="t" anchorCtr="0"/>
          <a:lstStyle/>
          <a:p>
            <a:pPr lvl="0"/>
            <a:r>
              <a:rPr lang="zh-CN" altLang="en-US"/>
              <a:t>我院在2014年  月迎接了持续改进活动评估，与国重中期评估同时接受了检查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Rectangle 2"/>
          <p:cNvSpPr>
            <a:spLocks noTextEdit="1"/>
          </p:cNvSpPr>
          <p:nvPr>
            <p:ph type="sldImg"/>
          </p:nvPr>
        </p:nvSpPr>
        <p:spPr>
          <a:xfrm>
            <a:off x="1141413" y="754063"/>
            <a:ext cx="4391025" cy="3294062"/>
          </a:xfrm>
        </p:spPr>
      </p:sp>
      <p:sp>
        <p:nvSpPr>
          <p:cNvPr id="45059" name="Rectangle 3"/>
          <p:cNvSpPr/>
          <p:nvPr>
            <p:ph type="body" idx="1"/>
          </p:nvPr>
        </p:nvSpPr>
        <p:spPr>
          <a:xfrm>
            <a:off x="538163" y="4387850"/>
            <a:ext cx="5780087" cy="3952875"/>
          </a:xfrm>
        </p:spPr>
        <p:txBody>
          <a:bodyPr wrap="square" lIns="91440" tIns="45720" rIns="91440" bIns="45720" anchor="t" anchorCtr="0"/>
          <a:lstStyle/>
          <a:p>
            <a:pPr lvl="0"/>
            <a:r>
              <a:rPr lang="zh-CN" altLang="en-US"/>
              <a:t>在座各位中，有部分医院接受了这项检查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Rectangle 2"/>
          <p:cNvSpPr>
            <a:spLocks noTextEdit="1"/>
          </p:cNvSpPr>
          <p:nvPr>
            <p:ph type="sldImg"/>
          </p:nvPr>
        </p:nvSpPr>
        <p:spPr>
          <a:xfrm>
            <a:off x="1141413" y="754063"/>
            <a:ext cx="4391025" cy="3294062"/>
          </a:xfrm>
        </p:spPr>
      </p:sp>
      <p:sp>
        <p:nvSpPr>
          <p:cNvPr id="46083" name="Rectangle 3"/>
          <p:cNvSpPr/>
          <p:nvPr>
            <p:ph type="body" idx="1"/>
          </p:nvPr>
        </p:nvSpPr>
        <p:spPr>
          <a:xfrm>
            <a:off x="538163" y="4387850"/>
            <a:ext cx="5780087" cy="3952875"/>
          </a:xfrm>
        </p:spPr>
        <p:txBody>
          <a:bodyPr wrap="square" lIns="91440" tIns="45720" rIns="91440" bIns="45720" anchor="t" anchorCtr="0"/>
          <a:lstStyle/>
          <a:p>
            <a:pPr lvl="0"/>
            <a:r>
              <a:rPr lang="zh-CN" altLang="en-US"/>
              <a:t>护理方案运用好——中医护理特色体现得以——重点专科建设成功；数据统计；人才培养尤为重要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6" name="Rectangle 2"/>
          <p:cNvSpPr>
            <a:spLocks noTextEdit="1"/>
          </p:cNvSpPr>
          <p:nvPr>
            <p:ph type="sldImg"/>
          </p:nvPr>
        </p:nvSpPr>
        <p:spPr>
          <a:xfrm>
            <a:off x="1141413" y="754063"/>
            <a:ext cx="4391025" cy="3294062"/>
          </a:xfrm>
        </p:spPr>
      </p:sp>
      <p:sp>
        <p:nvSpPr>
          <p:cNvPr id="47107" name="Rectangle 3"/>
          <p:cNvSpPr/>
          <p:nvPr>
            <p:ph type="body" idx="1"/>
          </p:nvPr>
        </p:nvSpPr>
        <p:spPr>
          <a:xfrm>
            <a:off x="538163" y="4387850"/>
            <a:ext cx="5780087" cy="3952875"/>
          </a:xfrm>
        </p:spPr>
        <p:txBody>
          <a:bodyPr wrap="square" lIns="91440" tIns="45720" rIns="91440" bIns="45720" anchor="t" anchorCtr="0"/>
          <a:lstStyle/>
          <a:p>
            <a:pPr lvl="0"/>
            <a:r>
              <a:rPr lang="zh-CN" altLang="en-US"/>
              <a:t>2013第一批13个病种，2014年第二批，共30个病种。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0" name="Rectangle 2"/>
          <p:cNvSpPr>
            <a:spLocks noTextEdit="1"/>
          </p:cNvSpPr>
          <p:nvPr>
            <p:ph type="sldImg"/>
          </p:nvPr>
        </p:nvSpPr>
        <p:spPr>
          <a:xfrm>
            <a:off x="1141413" y="754063"/>
            <a:ext cx="4391025" cy="3294062"/>
          </a:xfrm>
        </p:spPr>
      </p:sp>
      <p:sp>
        <p:nvSpPr>
          <p:cNvPr id="48131" name="Rectangle 3"/>
          <p:cNvSpPr/>
          <p:nvPr>
            <p:ph type="body" idx="1"/>
          </p:nvPr>
        </p:nvSpPr>
        <p:spPr>
          <a:xfrm>
            <a:off x="538163" y="4387850"/>
            <a:ext cx="5780087" cy="3952875"/>
          </a:xfrm>
        </p:spPr>
        <p:txBody>
          <a:bodyPr wrap="square" lIns="91440" tIns="45720" rIns="91440" bIns="45720" anchor="t" anchorCtr="0"/>
          <a:lstStyle/>
          <a:p>
            <a:pPr lvl="0"/>
            <a:r>
              <a:rPr lang="zh-CN" altLang="en-US"/>
              <a:t>质控分工，各岗位职责分工，具体落实，日常管理督查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4" name="Rectangle 2"/>
          <p:cNvSpPr>
            <a:spLocks noTextEdit="1"/>
          </p:cNvSpPr>
          <p:nvPr>
            <p:ph type="sldImg"/>
          </p:nvPr>
        </p:nvSpPr>
        <p:spPr>
          <a:xfrm>
            <a:off x="1141413" y="754063"/>
            <a:ext cx="4391025" cy="3294062"/>
          </a:xfrm>
        </p:spPr>
      </p:sp>
      <p:sp>
        <p:nvSpPr>
          <p:cNvPr id="49155" name="Rectangle 3"/>
          <p:cNvSpPr/>
          <p:nvPr>
            <p:ph type="body" idx="1"/>
          </p:nvPr>
        </p:nvSpPr>
        <p:spPr>
          <a:xfrm>
            <a:off x="538163" y="4387850"/>
            <a:ext cx="5780087" cy="3952875"/>
          </a:xfrm>
        </p:spPr>
        <p:txBody>
          <a:bodyPr wrap="square" lIns="91440" tIns="45720" rIns="91440" bIns="45720" anchor="t" anchorCtr="0"/>
          <a:lstStyle/>
          <a:p>
            <a:pPr lvl="0"/>
            <a:r>
              <a:rPr lang="zh-CN" altLang="en-US"/>
              <a:t>组织实施是重点，分三大块；中医护理特点——症状护理，标本兼治；通过辩证施护体现中医特色；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39825" y="684213"/>
            <a:ext cx="4573588" cy="3429000"/>
          </a:xfrm>
          <a:ln>
            <a:solidFill>
              <a:srgbClr val="000000">
                <a:alpha val="100000"/>
              </a:srgbClr>
            </a:solidFill>
            <a:miter/>
          </a:ln>
        </p:spPr>
      </p:sp>
      <p:sp>
        <p:nvSpPr>
          <p:cNvPr id="50179" name="备注占位符 2"/>
          <p:cNvSpPr>
            <a:spLocks noGrp="1"/>
          </p:cNvSpPr>
          <p:nvPr>
            <p:ph type="body" idx="1"/>
          </p:nvPr>
        </p:nvSpPr>
        <p:spPr>
          <a:xfrm>
            <a:off x="684213" y="4341813"/>
            <a:ext cx="5486400" cy="4114800"/>
          </a:xfrm>
        </p:spPr>
        <p:txBody>
          <a:bodyPr wrap="square" lIns="91440" tIns="45720" rIns="91440" bIns="45720" anchor="t" anchorCtr="0"/>
          <a:lstStyle/>
          <a:p>
            <a:pPr lvl="0" eaLnBrk="1" hangingPunct="1">
              <a:spcBef>
                <a:spcPct val="0"/>
              </a:spcBef>
            </a:pPr>
            <a:r>
              <a:rPr lang="zh-CN" altLang="en-US"/>
              <a:t>为实施做准备，打基础，在实施中不断巩固、提升。动员--集中学习--自学--抽问、查房/讨论，技术培训--保证有效实施，考试考核，检查，质控</a:t>
            </a:r>
            <a:endParaRPr lang="zh-CN" altLang="en-US"/>
          </a:p>
        </p:txBody>
      </p:sp>
      <p:sp>
        <p:nvSpPr>
          <p:cNvPr id="50180" name="灯片编号占位符 3"/>
          <p:cNvSpPr txBox="1">
            <a:spLocks noGrp="1"/>
          </p:cNvSpPr>
          <p:nvPr/>
        </p:nvSpPr>
        <p:spPr>
          <a:xfrm>
            <a:off x="3883025" y="8683625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>
                <a:latin typeface="Calibri" panose="020f0502020204030204" pitchFamily="34" charset="0"/>
              </a:rPr>
              <a:t>13</a:t>
            </a:fld>
            <a:endParaRPr lang="zh-CN" altLang="en-US" sz="1200">
              <a:latin typeface="Calibri" panose="020f0502020204030204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2" name="Rectangle 2"/>
          <p:cNvSpPr>
            <a:spLocks noTextEdit="1"/>
          </p:cNvSpPr>
          <p:nvPr>
            <p:ph type="sldImg"/>
          </p:nvPr>
        </p:nvSpPr>
        <p:spPr>
          <a:xfrm>
            <a:off x="1141413" y="754063"/>
            <a:ext cx="4391025" cy="3294062"/>
          </a:xfrm>
        </p:spPr>
      </p:sp>
      <p:sp>
        <p:nvSpPr>
          <p:cNvPr id="51203" name="Rectangle 3"/>
          <p:cNvSpPr/>
          <p:nvPr>
            <p:ph type="body" idx="1"/>
          </p:nvPr>
        </p:nvSpPr>
        <p:spPr>
          <a:xfrm>
            <a:off x="538163" y="4387850"/>
            <a:ext cx="5780087" cy="3952875"/>
          </a:xfrm>
        </p:spPr>
        <p:txBody>
          <a:bodyPr wrap="square" lIns="91440" tIns="45720" rIns="91440" bIns="45720" anchor="t" anchorCtr="0"/>
          <a:lstStyle/>
          <a:p>
            <a:pPr lvl="0"/>
            <a:r>
              <a:rPr lang="zh-CN" altLang="en-US"/>
              <a:t>了解中医特色治疗护理内容，如：中药内服外用 功效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26" name="Rectangle 2"/>
          <p:cNvSpPr>
            <a:spLocks noTextEdit="1"/>
          </p:cNvSpPr>
          <p:nvPr>
            <p:ph type="sldImg"/>
          </p:nvPr>
        </p:nvSpPr>
        <p:spPr>
          <a:xfrm>
            <a:off x="1141413" y="754063"/>
            <a:ext cx="4391025" cy="3294062"/>
          </a:xfrm>
        </p:spPr>
      </p:sp>
      <p:sp>
        <p:nvSpPr>
          <p:cNvPr id="52227" name="Rectangle 3"/>
          <p:cNvSpPr/>
          <p:nvPr>
            <p:ph type="body" idx="1"/>
          </p:nvPr>
        </p:nvSpPr>
        <p:spPr>
          <a:xfrm>
            <a:off x="538163" y="4387850"/>
            <a:ext cx="5780087" cy="3952875"/>
          </a:xfrm>
        </p:spPr>
        <p:txBody>
          <a:bodyPr wrap="square" lIns="91440" tIns="45720" rIns="91440" bIns="45720" anchor="t" anchorCtr="0"/>
          <a:lstStyle/>
          <a:p>
            <a:pPr lvl="0"/>
            <a:r>
              <a:rPr lang="zh-CN" altLang="en-US"/>
              <a:t>方案好，如何运用？以，，，为例，分享运用，抛砖引玉，有的医院可能做得也很好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39825" y="684213"/>
            <a:ext cx="4573588" cy="3429000"/>
          </a:xfrm>
          <a:ln>
            <a:solidFill>
              <a:srgbClr val="000000">
                <a:alpha val="100000"/>
              </a:srgbClr>
            </a:solidFill>
            <a:miter/>
          </a:ln>
        </p:spPr>
      </p:sp>
      <p:sp>
        <p:nvSpPr>
          <p:cNvPr id="53251" name="备注占位符 2"/>
          <p:cNvSpPr>
            <a:spLocks noGrp="1"/>
          </p:cNvSpPr>
          <p:nvPr>
            <p:ph type="body" idx="1"/>
          </p:nvPr>
        </p:nvSpPr>
        <p:spPr>
          <a:xfrm>
            <a:off x="684213" y="4341813"/>
            <a:ext cx="5486400" cy="4114800"/>
          </a:xfrm>
        </p:spPr>
        <p:txBody>
          <a:bodyPr wrap="square" lIns="91440" tIns="45720" rIns="91440" bIns="45720" anchor="t" anchorCtr="0"/>
          <a:lstStyle/>
          <a:p>
            <a:pPr lvl="0" eaLnBrk="1" hangingPunct="1">
              <a:spcBef>
                <a:spcPct val="0"/>
              </a:spcBef>
            </a:pPr>
            <a:r>
              <a:rPr lang="zh-CN" altLang="en-US"/>
              <a:t>模板来自于 </a:t>
            </a:r>
            <a:r>
              <a:rPr lang="en-US" altLang="zh-CN"/>
              <a:t>http://docer.wps.cn</a:t>
            </a:r>
            <a:endParaRPr lang="zh-CN" altLang="en-US"/>
          </a:p>
        </p:txBody>
      </p:sp>
      <p:sp>
        <p:nvSpPr>
          <p:cNvPr id="53252" name="灯片编号占位符 3"/>
          <p:cNvSpPr txBox="1">
            <a:spLocks noGrp="1"/>
          </p:cNvSpPr>
          <p:nvPr/>
        </p:nvSpPr>
        <p:spPr>
          <a:xfrm>
            <a:off x="3883025" y="8683625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>
                <a:latin typeface="Calibri" panose="020f0502020204030204" pitchFamily="34" charset="0"/>
              </a:rPr>
              <a:t>17</a:t>
            </a:fld>
            <a:endParaRPr lang="zh-CN" altLang="en-US" sz="1200">
              <a:latin typeface="Calibri" panose="020f0502020204030204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41325-77B3-42FC-870A-70DE2FCEC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8B1A9-08D3-43FF-834C-B9431ED32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F4085-1E2E-42DE-BCCF-43968D014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7BA12-AA91-4C85-A740-1DC76A8F8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93994D-5D43-48C7-93DD-3CBBC3B4B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6202D3-8FA6-4439-A790-F3154ECEF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ABFAD3-EA26-4889-87AA-795E06C0E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A2E40-AB2A-4206-92EA-CB7C0C498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AA270-8AB2-4B1A-98D5-5D0476042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4A457-A13D-4CAF-B0B5-03B99B041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58CBB-E5A3-4F54-B664-9D4BFAC72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图片 7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68548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099" name="Text Placeholder 2"/>
          <p:cNvSpPr>
            <a:spLocks noGrp="1" noChangeArrowheads="1"/>
          </p:cNvSpPr>
          <p:nvPr>
            <p:ph type="subTitle" idx="1"/>
          </p:nvPr>
        </p:nvSpPr>
        <p:spPr>
          <a:xfrm>
            <a:off x="1660525" y="4114800"/>
            <a:ext cx="5715000" cy="500063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 sz="1800"/>
            </a:lvl1pPr>
          </a:lstStyle>
          <a:p>
            <a:r>
              <a:rPr lang="zh-CN"/>
              <a:t>单击此处编辑母版副标题样式</a:t>
            </a:r>
            <a:endParaRPr lang="zh-CN"/>
          </a:p>
        </p:txBody>
      </p:sp>
      <p:sp>
        <p:nvSpPr>
          <p:cNvPr id="4103" name="Title Placeholder 1"/>
          <p:cNvSpPr>
            <a:spLocks noGrp="1" noChangeArrowheads="1"/>
          </p:cNvSpPr>
          <p:nvPr>
            <p:ph type="ctrTitle"/>
          </p:nvPr>
        </p:nvSpPr>
        <p:spPr>
          <a:xfrm>
            <a:off x="1654175" y="3033713"/>
            <a:ext cx="5724525" cy="1047750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zh-CN"/>
              <a:t>单击此处编辑母版标题样式</a:t>
            </a:r>
            <a:endParaRPr lang="zh-CN"/>
          </a:p>
        </p:txBody>
      </p:sp>
      <p:sp>
        <p:nvSpPr>
          <p:cNvPr id="9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1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ln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algn="r">
              <a:buNone/>
            </a:pPr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449388"/>
            <a:ext cx="3867150" cy="4770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449388"/>
            <a:ext cx="3867150" cy="4770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110000"/>
              </a:lnSpc>
              <a:spcBef>
                <a:spcPts val="18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rgbClr val="53231B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368300"/>
            <a:ext cx="1971675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28650" y="368300"/>
            <a:ext cx="5762625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 preserve="1">
  <p:cSld name="标题，文本与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8175" y="368300"/>
            <a:ext cx="7875588" cy="69691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449388"/>
            <a:ext cx="3867150" cy="477043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48200" y="1449388"/>
            <a:ext cx="3867150" cy="23082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4648200" y="3910013"/>
            <a:ext cx="3867150" cy="2309812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8175" y="368300"/>
            <a:ext cx="7875588" cy="69691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449388"/>
            <a:ext cx="3867150" cy="477043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449388"/>
            <a:ext cx="3867150" cy="4770437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dgm" preserve="1">
  <p:cSld name="标题和图示或组织结构图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8175" y="368300"/>
            <a:ext cx="7875588" cy="69691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SmartArt 占位符 2"/>
          <p:cNvSpPr>
            <a:spLocks noGrp="1"/>
          </p:cNvSpPr>
          <p:nvPr>
            <p:ph type="dgm" idx="1"/>
          </p:nvPr>
        </p:nvSpPr>
        <p:spPr>
          <a:xfrm>
            <a:off x="628650" y="1449388"/>
            <a:ext cx="7886700" cy="4770437"/>
          </a:xfrm>
        </p:spPr>
        <p:txBody>
          <a:bodyPr vert="horz" wrap="square" lIns="91440" tIns="45720" rIns="91440" bIns="45720" numCol="1" anchor="t" anchorCtr="0" compatLnSpc="1"/>
          <a:lstStyle/>
          <a:p>
            <a:pPr marL="357505" marR="0" lvl="0" indent="-357505" algn="l" defTabSz="914400" rtl="0" eaLnBrk="0" fontAlgn="base" latinLnBrk="0" hangingPunct="0">
              <a:lnSpc>
                <a:spcPct val="110000"/>
              </a:lnSpc>
              <a:spcBef>
                <a:spcPts val="18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anose="05000000000000000000" pitchFamily="2" charset="2"/>
              <a:buChar char=""/>
              <a:defRPr/>
            </a:pPr>
            <a:endParaRPr kumimoji="0" lang="zh-CN" altLang="en-US" sz="2000" b="0" i="0" u="none" strike="noStrike" kern="0" cap="none" spc="0" normalizeH="0" baseline="0" noProof="0" smtClean="0">
              <a:ln>
                <a:noFill/>
              </a:ln>
              <a:solidFill>
                <a:srgbClr val="53231B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image" Target="../media/image2.jpeg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5122" name="图片 38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449388"/>
            <a:ext cx="7886700" cy="4770437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</p:txBody>
      </p:sp>
      <p:sp>
        <p:nvSpPr>
          <p:cNvPr id="3076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28650" y="6356350"/>
            <a:ext cx="20574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77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028950" y="6356350"/>
            <a:ext cx="30861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078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457950" y="6356350"/>
            <a:ext cx="20574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5127" name="Title Placeholder 1"/>
          <p:cNvSpPr>
            <a:spLocks noGrp="1"/>
          </p:cNvSpPr>
          <p:nvPr>
            <p:ph type="title"/>
          </p:nvPr>
        </p:nvSpPr>
        <p:spPr>
          <a:xfrm>
            <a:off x="638175" y="368300"/>
            <a:ext cx="7875588" cy="69691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53231B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53231B"/>
          </a:solidFill>
          <a:latin typeface="Baskerville Old Face" panose="02020602080505020303" pitchFamily="2" charset="0"/>
          <a:ea typeface="黑体" panose="0201060906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53231B"/>
          </a:solidFill>
          <a:latin typeface="Baskerville Old Face" panose="02020602080505020303" pitchFamily="2" charset="0"/>
          <a:ea typeface="黑体" panose="0201060906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53231B"/>
          </a:solidFill>
          <a:latin typeface="Baskerville Old Face" panose="02020602080505020303" pitchFamily="2" charset="0"/>
          <a:ea typeface="黑体" panose="0201060906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53231B"/>
          </a:solidFill>
          <a:latin typeface="Baskerville Old Face" panose="02020602080505020303" pitchFamily="2" charset="0"/>
          <a:ea typeface="黑体" panose="0201060906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53231B"/>
          </a:solidFill>
          <a:latin typeface="Baskerville Old Face" panose="02020602080505020303" pitchFamily="2" charset="0"/>
          <a:ea typeface="黑体" panose="0201060906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53231B"/>
          </a:solidFill>
          <a:latin typeface="Baskerville Old Face" panose="02020602080505020303" pitchFamily="2" charset="0"/>
          <a:ea typeface="黑体" panose="0201060906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53231B"/>
          </a:solidFill>
          <a:latin typeface="Baskerville Old Face" panose="02020602080505020303" pitchFamily="2" charset="0"/>
          <a:ea typeface="黑体" panose="0201060906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53231B"/>
          </a:solidFill>
          <a:latin typeface="Baskerville Old Face" panose="02020602080505020303" pitchFamily="2" charset="0"/>
          <a:ea typeface="黑体" panose="02010609060101010101" pitchFamily="2" charset="-122"/>
        </a:defRPr>
      </a:lvl9pPr>
    </p:titleStyle>
    <p:bodyStyle>
      <a:lvl1pPr marL="357505" indent="-357505" algn="l" rtl="0" eaLnBrk="0" fontAlgn="base" hangingPunct="0">
        <a:lnSpc>
          <a:spcPct val="110000"/>
        </a:lnSpc>
        <a:spcBef>
          <a:spcPts val="1800"/>
        </a:spcBef>
        <a:spcAft>
          <a:spcPct val="0"/>
        </a:spcAft>
        <a:buClr>
          <a:schemeClr val="accent1"/>
        </a:buClr>
        <a:buSzPct val="80000"/>
        <a:buFont typeface="Wingdings" panose="05000000000000000000" pitchFamily="2" charset="2"/>
        <a:buChar char=""/>
        <a:defRPr sz="2000">
          <a:solidFill>
            <a:srgbClr val="53231B"/>
          </a:solidFill>
          <a:latin typeface="+mn-lt"/>
          <a:ea typeface="+mn-ea"/>
          <a:cs typeface="+mn-cs"/>
        </a:defRPr>
      </a:lvl1pPr>
      <a:lvl2pPr marL="357505" indent="-357505" algn="l" rtl="0" eaLnBrk="0" fontAlgn="base" hangingPunct="0">
        <a:lnSpc>
          <a:spcPct val="120000"/>
        </a:lnSpc>
        <a:spcBef>
          <a:spcPts val="500"/>
        </a:spcBef>
        <a:spcAft>
          <a:spcPct val="0"/>
        </a:spcAft>
        <a:buFont typeface="Calibri" panose="020f0502020204030204" pitchFamily="34" charset="0"/>
        <a:buChar char=" "/>
        <a:defRPr sz="1600">
          <a:solidFill>
            <a:srgbClr val="7F7F7F"/>
          </a:solidFill>
          <a:latin typeface="+mn-lt"/>
          <a:ea typeface="+mn-ea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Calibri" panose="020f0502020204030204" pitchFamily="34" charset="0"/>
        <a:buChar char="•"/>
        <a:defRPr sz="20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Calibri" panose="020f0502020204030204" pitchFamily="34" charset="0"/>
        <a:buChar char="•"/>
        <a:defRPr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Calibri" panose="020f0502020204030204" pitchFamily="34" charset="0"/>
        <a:buChar char="•"/>
        <a:defRPr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Calibri" panose="020f0502020204030204" pitchFamily="34" charset="0"/>
        <a:buChar char="•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Calibri" panose="020f0502020204030204" pitchFamily="34" charset="0"/>
        <a:buChar char="•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Calibri" panose="020f0502020204030204" pitchFamily="34" charset="0"/>
        <a:buChar char="•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Calibri" panose="020f0502020204030204" pitchFamily="34" charset="0"/>
        <a:buChar char="•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em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em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9.emf" /><Relationship Id="rId3" Type="http://schemas.openxmlformats.org/officeDocument/2006/relationships/image" Target="../media/image10.emf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hyperlink" Target="&#24191;&#20803;&#24066;&#20013;&#21307;&#38498;&#21508;&#31185;&#23460;&#25252;&#29702;&#26041;&#26696;&#23454;&#26045;&#25968;&#37327;&#27719;&#24635;.xls" TargetMode="Ex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hyperlink" Target="PIC\ZKM2230@6%5d9BV549%7dDEL@(T.jpg" TargetMode="External" /><Relationship Id="rId4" Type="http://schemas.openxmlformats.org/officeDocument/2006/relationships/hyperlink" Target="../pic/20150720_111400.jpg" TargetMode="External" /><Relationship Id="rId5" Type="http://schemas.openxmlformats.org/officeDocument/2006/relationships/hyperlink" Target="&#20869;&#19977;&#30149;&#21306;2015&#24180;&#20013;&#21307;&#25252;&#29702;&#26041;&#26696;&#22521;&#35757;&#35745;&#21010;%202.doc" TargetMode="Externa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0605514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/>
          </p:cNvSpPr>
          <p:nvPr>
            <p:ph type="ctrTitle"/>
          </p:nvPr>
        </p:nvSpPr>
        <p:spPr>
          <a:xfrm>
            <a:off x="914400" y="2197100"/>
            <a:ext cx="7292975" cy="2524125"/>
          </a:xfrm>
        </p:spPr>
        <p:txBody>
          <a:bodyPr vert="horz" wrap="square" lIns="91440" tIns="45720" rIns="91440" bIns="45720" anchor="ctr" anchorCtr="0"/>
          <a:lstStyle/>
          <a:p>
            <a:pPr eaLnBrk="1" hangingPunct="1">
              <a:buClrTx/>
              <a:buSzTx/>
              <a:buFontTx/>
            </a:pPr>
            <a:r>
              <a:rPr lang="zh-CN" altLang="en-US" sz="4800">
                <a:latin typeface="+mj-lt"/>
                <a:ea typeface="+mj-ea"/>
                <a:cs typeface="+mj-cs"/>
              </a:rPr>
              <a:t>中医护理方案的临床应用与优化</a:t>
            </a:r>
            <a:endParaRPr lang="zh-CN" altLang="en-US" sz="4800">
              <a:solidFill>
                <a:srgbClr val="FF000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副标题 1"/>
          <p:cNvSpPr/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标题 1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/>
              <a:t>主要内容</a:t>
            </a:r>
            <a:endParaRPr lang="zh-CN" altLang="en-US"/>
          </a:p>
        </p:txBody>
      </p:sp>
      <p:sp>
        <p:nvSpPr>
          <p:cNvPr id="8195" name="内容占位符 2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zh-CN" altLang="en-US"/>
              <a:t>一、</a:t>
            </a:r>
            <a:r>
              <a:rPr lang="zh-CN" altLang="en-US" b="1">
                <a:solidFill>
                  <a:srgbClr val="003366"/>
                </a:solidFill>
                <a:ea typeface="黑体" panose="02010609060101010101" pitchFamily="2" charset="-122"/>
              </a:rPr>
              <a:t> 方案实施背景</a:t>
            </a:r>
            <a:endParaRPr lang="en-US" altLang="zh-CN" b="1">
              <a:solidFill>
                <a:srgbClr val="003366"/>
              </a:solidFill>
              <a:ea typeface="黑体" panose="02010609060101010101" pitchFamily="2" charset="-122"/>
            </a:endParaRPr>
          </a:p>
          <a:p>
            <a:pPr eaLnBrk="1" hangingPunct="1"/>
            <a:r>
              <a:rPr lang="zh-CN" altLang="en-US" b="1">
                <a:solidFill>
                  <a:srgbClr val="003366"/>
                </a:solidFill>
                <a:ea typeface="黑体" panose="02010609060101010101" pitchFamily="2" charset="-122"/>
              </a:rPr>
              <a:t>二、 方案实施要求</a:t>
            </a:r>
            <a:endParaRPr lang="en-US" altLang="zh-CN" b="1">
              <a:solidFill>
                <a:srgbClr val="003366"/>
              </a:solidFill>
              <a:ea typeface="黑体" panose="02010609060101010101" pitchFamily="2" charset="-122"/>
            </a:endParaRPr>
          </a:p>
          <a:p>
            <a:pPr eaLnBrk="1" hangingPunct="1"/>
            <a:r>
              <a:rPr lang="zh-CN" altLang="en-US" b="1">
                <a:solidFill>
                  <a:srgbClr val="003366"/>
                </a:solidFill>
                <a:ea typeface="黑体" panose="02010609060101010101" pitchFamily="2" charset="-122"/>
              </a:rPr>
              <a:t>三、</a:t>
            </a:r>
            <a:r>
              <a:rPr lang="zh-CN" altLang="en-US" b="1">
                <a:solidFill>
                  <a:srgbClr val="003366"/>
                </a:solidFill>
                <a:ea typeface="黑体" panose="02010609060101010101" pitchFamily="2" charset="-122"/>
                <a:sym typeface="Arial" pitchFamily="34" charset="0"/>
              </a:rPr>
              <a:t> 方案实施情况</a:t>
            </a:r>
            <a:endParaRPr lang="en-US" altLang="zh-CN" b="1">
              <a:solidFill>
                <a:srgbClr val="003366"/>
              </a:solidFill>
              <a:ea typeface="黑体" panose="02010609060101010101" pitchFamily="2" charset="-122"/>
              <a:sym typeface="Arial" pitchFamily="34" charset="0"/>
            </a:endParaRPr>
          </a:p>
          <a:p>
            <a:pPr eaLnBrk="1" hangingPunct="1"/>
            <a:r>
              <a:rPr lang="zh-CN" altLang="en-US" b="1">
                <a:solidFill>
                  <a:srgbClr val="003366"/>
                </a:solidFill>
                <a:ea typeface="黑体" panose="02010609060101010101" pitchFamily="2" charset="-122"/>
                <a:sym typeface="Arial" pitchFamily="34" charset="0"/>
              </a:rPr>
              <a:t>四、方案如何优化</a:t>
            </a:r>
            <a:endParaRPr lang="en-US" altLang="zh-CN" b="1">
              <a:solidFill>
                <a:srgbClr val="003366"/>
              </a:solidFill>
              <a:ea typeface="黑体" panose="02010609060101010101" pitchFamily="2" charset="-122"/>
              <a:sym typeface="Arial" pitchFamily="34" charset="0"/>
            </a:endParaRPr>
          </a:p>
          <a:p>
            <a:pPr eaLnBrk="1" hangingPunct="1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>
            <a:spLocks noGrp="1"/>
          </p:cNvSpPr>
          <p:nvPr>
            <p:ph idx="1"/>
          </p:nvPr>
        </p:nvSpPr>
        <p:spPr>
          <a:xfrm>
            <a:off x="466725" y="1485900"/>
            <a:ext cx="8229600" cy="4606925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140000"/>
              </a:lnSpc>
              <a:buFont typeface="Wingdings" panose="05000000000000000000" pitchFamily="2" charset="2"/>
              <a:buChar char="l"/>
            </a:pPr>
            <a:r>
              <a:rPr lang="zh-CN" altLang="en-US">
                <a:latin typeface="黑体" panose="02010609060101010101" pitchFamily="2" charset="-122"/>
                <a:ea typeface="黑体" panose="02010609060101010101" pitchFamily="2" charset="-122"/>
                <a:sym typeface="Arial" pitchFamily="34" charset="0"/>
              </a:rPr>
              <a:t>2012年中医护理学首次被国家中医药管理局确定为重点专科培育项目</a:t>
            </a:r>
            <a:endParaRPr lang="zh-CN" altLang="en-US">
              <a:latin typeface="黑体" panose="02010609060101010101" pitchFamily="2" charset="-122"/>
              <a:ea typeface="黑体" panose="02010609060101010101" pitchFamily="2" charset="-122"/>
              <a:sym typeface="Arial" pitchFamily="34" charset="0"/>
            </a:endParaRPr>
          </a:p>
          <a:p>
            <a:pPr eaLnBrk="1" hangingPunct="1">
              <a:lnSpc>
                <a:spcPct val="140000"/>
              </a:lnSpc>
              <a:buFont typeface="Wingdings" panose="05000000000000000000" pitchFamily="2" charset="2"/>
              <a:buChar char="l"/>
            </a:pPr>
            <a:r>
              <a:rPr lang="zh-CN" altLang="en-US">
                <a:latin typeface="黑体" panose="02010609060101010101" pitchFamily="2" charset="-122"/>
                <a:ea typeface="黑体" panose="02010609060101010101" pitchFamily="2" charset="-122"/>
                <a:sym typeface="Arial" pitchFamily="34" charset="0"/>
              </a:rPr>
              <a:t>第一批协作组成员56家医院，完成13个疾病中医护理方案梳理整合工作</a:t>
            </a:r>
            <a:endParaRPr lang="zh-CN" altLang="en-US">
              <a:latin typeface="黑体" panose="02010609060101010101" pitchFamily="2" charset="-122"/>
              <a:ea typeface="黑体" panose="02010609060101010101" pitchFamily="2" charset="-122"/>
              <a:sym typeface="Arial" pitchFamily="34" charset="0"/>
            </a:endParaRPr>
          </a:p>
          <a:p>
            <a:pPr eaLnBrk="1" hangingPunct="1">
              <a:lnSpc>
                <a:spcPct val="140000"/>
              </a:lnSpc>
              <a:buFont typeface="Wingdings" panose="05000000000000000000" pitchFamily="2" charset="2"/>
              <a:buChar char="l"/>
            </a:pPr>
            <a:r>
              <a:rPr lang="zh-CN" altLang="en-US">
                <a:latin typeface="黑体" panose="02010609060101010101" pitchFamily="2" charset="-122"/>
                <a:ea typeface="黑体" panose="02010609060101010101" pitchFamily="2" charset="-122"/>
                <a:sym typeface="Arial" pitchFamily="34" charset="0"/>
              </a:rPr>
              <a:t>第二批协作组成员167家医院，完成57个疾病中医护理方案梳理整合工作</a:t>
            </a:r>
            <a:endParaRPr lang="zh-CN" altLang="en-US">
              <a:latin typeface="黑体" panose="02010609060101010101" pitchFamily="2" charset="-122"/>
              <a:ea typeface="黑体" panose="02010609060101010101" pitchFamily="2" charset="-122"/>
              <a:sym typeface="Arial" pitchFamily="34" charset="0"/>
            </a:endParaRPr>
          </a:p>
          <a:p>
            <a:pPr eaLnBrk="1" hangingPunct="1">
              <a:lnSpc>
                <a:spcPct val="140000"/>
              </a:lnSpc>
              <a:buFont typeface="Wingdings" panose="05000000000000000000" pitchFamily="2" charset="2"/>
              <a:buChar char="l"/>
            </a:pPr>
            <a:endParaRPr lang="zh-CN" altLang="en-US">
              <a:latin typeface="黑体" panose="02010609060101010101" pitchFamily="2" charset="-122"/>
              <a:ea typeface="黑体" panose="02010609060101010101" pitchFamily="2" charset="-122"/>
              <a:sym typeface="Arial" pitchFamily="34" charset="0"/>
            </a:endParaRP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l"/>
            </a:pPr>
            <a:endParaRPr lang="zh-CN" altLang="en-US">
              <a:latin typeface="黑体" panose="02010609060101010101" pitchFamily="2" charset="-122"/>
              <a:ea typeface="黑体" panose="02010609060101010101" pitchFamily="2" charset="-122"/>
              <a:sym typeface="Arial" pitchFamily="34" charset="0"/>
            </a:endParaRPr>
          </a:p>
        </p:txBody>
      </p:sp>
      <p:sp>
        <p:nvSpPr>
          <p:cNvPr id="9219" name="Rectangle 3"/>
          <p:cNvSpPr/>
          <p:nvPr/>
        </p:nvSpPr>
        <p:spPr>
          <a:xfrm>
            <a:off x="1817688" y="292100"/>
            <a:ext cx="5837237" cy="833438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4400" b="1">
                <a:solidFill>
                  <a:schemeClr val="accent1"/>
                </a:solidFill>
                <a:latin typeface="Verdana" panose="020b0604030504040204" pitchFamily="34" charset="0"/>
                <a:ea typeface="黑体" panose="02010609060101010101" pitchFamily="2" charset="-122"/>
                <a:sym typeface="Arial" pitchFamily="34" charset="0"/>
              </a:rPr>
              <a:t>一、制定方案的背景</a:t>
            </a:r>
            <a:endParaRPr lang="zh-CN" altLang="en-US" sz="4400" b="1">
              <a:solidFill>
                <a:schemeClr val="accent1"/>
              </a:solidFill>
              <a:latin typeface="Verdana" panose="020b0604030504040204" pitchFamily="34" charset="0"/>
              <a:ea typeface="黑体" panose="02010609060101010101" pitchFamily="2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/>
          <p:cNvSpPr>
            <a:spLocks noGrp="1"/>
          </p:cNvSpPr>
          <p:nvPr>
            <p:ph type="title"/>
          </p:nvPr>
        </p:nvSpPr>
        <p:spPr>
          <a:xfrm>
            <a:off x="625475" y="269875"/>
            <a:ext cx="7875588" cy="696913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en-US" altLang="zh-CN"/>
              <a:t>   </a:t>
            </a:r>
            <a:r>
              <a:rPr lang="zh-CN" altLang="en-US"/>
              <a:t>一、</a:t>
            </a:r>
            <a:r>
              <a:rPr lang="en-US" altLang="zh-CN"/>
              <a:t>  </a:t>
            </a:r>
            <a:r>
              <a:rPr lang="zh-CN" altLang="en-US"/>
              <a:t>中医护理方案实施背景</a:t>
            </a:r>
            <a:endParaRPr lang="zh-CN" altLang="en-US"/>
          </a:p>
        </p:txBody>
      </p:sp>
      <p:pic>
        <p:nvPicPr>
          <p:cNvPr id="10243" name="Picture 3"/>
          <p:cNvPicPr>
            <a:picLocks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22263" y="966788"/>
            <a:ext cx="8512175" cy="5695950"/>
          </a:xfr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/>
              <a:t>一、中医护理方案实施背景</a:t>
            </a:r>
            <a:endParaRPr lang="zh-CN" altLang="en-US"/>
          </a:p>
        </p:txBody>
      </p:sp>
      <p:pic>
        <p:nvPicPr>
          <p:cNvPr id="11267" name="Picture 3"/>
          <p:cNvPicPr>
            <a:picLocks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9875" y="1065213"/>
            <a:ext cx="8605838" cy="5340350"/>
          </a:xfr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/>
          <p:cNvSpPr>
            <a:spLocks noGrp="1"/>
          </p:cNvSpPr>
          <p:nvPr>
            <p:ph type="title"/>
          </p:nvPr>
        </p:nvSpPr>
        <p:spPr>
          <a:xfrm>
            <a:off x="1109663" y="207963"/>
            <a:ext cx="6900862" cy="509587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/>
              <a:t>二、实施要求</a:t>
            </a:r>
            <a:r>
              <a:rPr lang="en-US" altLang="zh-CN"/>
              <a:t>—</a:t>
            </a:r>
            <a:r>
              <a:rPr lang="zh-CN" altLang="en-US"/>
              <a:t>国家中医药管理局</a:t>
            </a:r>
            <a:endParaRPr lang="zh-CN" altLang="en-US"/>
          </a:p>
        </p:txBody>
      </p:sp>
      <p:pic>
        <p:nvPicPr>
          <p:cNvPr id="12291" name="Picture 3"/>
          <p:cNvPicPr>
            <a:picLocks noChangeAspect="1"/>
          </p:cNvPicPr>
          <p:nvPr>
            <p:ph idx="1"/>
          </p:nvPr>
        </p:nvPicPr>
        <p:blipFill>
          <a:blip r:embed="rId3"/>
          <a:srcRect t="3207" b="3452"/>
          <a:stretch>
            <a:fillRect/>
          </a:stretch>
        </p:blipFill>
        <p:spPr>
          <a:xfrm>
            <a:off x="0" y="671513"/>
            <a:ext cx="8936038" cy="3216275"/>
          </a:xfrm>
        </p:spPr>
      </p:pic>
      <p:pic>
        <p:nvPicPr>
          <p:cNvPr id="12292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248150"/>
            <a:ext cx="9144000" cy="22748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3" name="AutoShape 5"/>
          <p:cNvSpPr/>
          <p:nvPr/>
        </p:nvSpPr>
        <p:spPr>
          <a:xfrm>
            <a:off x="3241675" y="3887788"/>
            <a:ext cx="2736850" cy="360362"/>
          </a:xfrm>
          <a:prstGeom prst="roundRect">
            <a:avLst>
              <a:gd name="adj" fmla="val 16667"/>
            </a:avLst>
          </a:prstGeom>
          <a:solidFill>
            <a:srgbClr val="99CC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Arial" pitchFamily="34" charset="0"/>
              </a:rPr>
              <a:t>三级中医医院</a:t>
            </a:r>
            <a:endParaRPr lang="zh-CN" altLang="en-US" sz="2400" b="1">
              <a:latin typeface="Arial" pitchFamily="34" charset="0"/>
            </a:endParaRPr>
          </a:p>
        </p:txBody>
      </p:sp>
      <p:sp>
        <p:nvSpPr>
          <p:cNvPr id="12294" name="Oval 6"/>
          <p:cNvSpPr/>
          <p:nvPr/>
        </p:nvSpPr>
        <p:spPr>
          <a:xfrm>
            <a:off x="1952625" y="4768850"/>
            <a:ext cx="1009650" cy="360363"/>
          </a:xfrm>
          <a:prstGeom prst="ellipse">
            <a:avLst/>
          </a:prstGeom>
          <a:noFill/>
          <a:ln w="25400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2295" name="Oval 7"/>
          <p:cNvSpPr/>
          <p:nvPr/>
        </p:nvSpPr>
        <p:spPr>
          <a:xfrm>
            <a:off x="2727325" y="5661025"/>
            <a:ext cx="863600" cy="358775"/>
          </a:xfrm>
          <a:prstGeom prst="ellipse">
            <a:avLst/>
          </a:prstGeom>
          <a:noFill/>
          <a:ln w="25400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2296" name="AutoShape 8"/>
          <p:cNvSpPr/>
          <p:nvPr/>
        </p:nvSpPr>
        <p:spPr>
          <a:xfrm>
            <a:off x="146050" y="4332288"/>
            <a:ext cx="1438275" cy="1687512"/>
          </a:xfrm>
          <a:prstGeom prst="roundRect">
            <a:avLst>
              <a:gd name="adj" fmla="val 16667"/>
            </a:avLst>
          </a:prstGeom>
          <a:noFill/>
          <a:ln w="38100" cap="rnd" cmpd="sng">
            <a:solidFill>
              <a:srgbClr val="FF0000"/>
            </a:solidFill>
            <a:prstDash val="sysDot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2"/>
          <p:cNvSpPr>
            <a:spLocks noGrp="1"/>
          </p:cNvSpPr>
          <p:nvPr>
            <p:ph type="title"/>
          </p:nvPr>
        </p:nvSpPr>
        <p:spPr>
          <a:xfrm>
            <a:off x="185738" y="152400"/>
            <a:ext cx="8729662" cy="6096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sz="4000"/>
              <a:t>    二、</a:t>
            </a:r>
            <a:r>
              <a:rPr lang="zh-CN" altLang="en-US" b="0"/>
              <a:t>实</a:t>
            </a:r>
            <a:r>
              <a:rPr lang="zh-CN" altLang="en-US"/>
              <a:t>施要求</a:t>
            </a:r>
            <a:r>
              <a:rPr lang="en-US" altLang="zh-CN"/>
              <a:t>—</a:t>
            </a:r>
            <a:r>
              <a:rPr lang="zh-CN" altLang="en-US"/>
              <a:t>国家中医药管理局</a:t>
            </a:r>
            <a:endParaRPr lang="zh-CN" altLang="en-US"/>
          </a:p>
        </p:txBody>
      </p:sp>
      <p:sp>
        <p:nvSpPr>
          <p:cNvPr id="13315" name="Rectangle 3"/>
          <p:cNvSpPr>
            <a:spLocks noGrp="1"/>
          </p:cNvSpPr>
          <p:nvPr>
            <p:ph idx="1"/>
          </p:nvPr>
        </p:nvSpPr>
        <p:spPr>
          <a:xfrm>
            <a:off x="857250" y="1447800"/>
            <a:ext cx="7372350" cy="2338388"/>
          </a:xfrm>
        </p:spPr>
        <p:txBody>
          <a:bodyPr vert="horz" wrap="square" lIns="91440" tIns="45720" rIns="91440" bIns="45720" anchor="t" anchorCtr="0"/>
          <a:lstStyle/>
          <a:p>
            <a:pPr eaLnBrk="1" hangingPunct="1"/>
            <a:endParaRPr lang="zh-CN" altLang="zh-CN"/>
          </a:p>
        </p:txBody>
      </p:sp>
      <p:pic>
        <p:nvPicPr>
          <p:cNvPr id="13316" name="Picture 4"/>
          <p:cNvPicPr>
            <a:picLocks noChangeAspect="1"/>
          </p:cNvPicPr>
          <p:nvPr/>
        </p:nvPicPr>
        <p:blipFill>
          <a:blip r:embed="rId3"/>
          <a:srcRect t="8783" b="4327"/>
          <a:stretch>
            <a:fillRect/>
          </a:stretch>
        </p:blipFill>
        <p:spPr>
          <a:xfrm>
            <a:off x="185738" y="692150"/>
            <a:ext cx="8729662" cy="3024188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17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076700"/>
            <a:ext cx="8958263" cy="25685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3318" name="AutoShape 6"/>
          <p:cNvSpPr/>
          <p:nvPr/>
        </p:nvSpPr>
        <p:spPr>
          <a:xfrm>
            <a:off x="3154363" y="3716338"/>
            <a:ext cx="2736850" cy="360362"/>
          </a:xfrm>
          <a:prstGeom prst="roundRect">
            <a:avLst>
              <a:gd name="adj" fmla="val 16667"/>
            </a:avLst>
          </a:prstGeom>
          <a:solidFill>
            <a:srgbClr val="99CC00"/>
          </a:soli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Arial" pitchFamily="34" charset="0"/>
              </a:rPr>
              <a:t>二级中医医院</a:t>
            </a:r>
            <a:endParaRPr lang="zh-CN" altLang="en-US" sz="2400" b="1">
              <a:latin typeface="Arial" pitchFamily="34" charset="0"/>
            </a:endParaRPr>
          </a:p>
        </p:txBody>
      </p:sp>
      <p:sp>
        <p:nvSpPr>
          <p:cNvPr id="13319" name="Oval 7"/>
          <p:cNvSpPr/>
          <p:nvPr/>
        </p:nvSpPr>
        <p:spPr>
          <a:xfrm>
            <a:off x="3154363" y="4324350"/>
            <a:ext cx="863600" cy="360363"/>
          </a:xfrm>
          <a:prstGeom prst="ellipse">
            <a:avLst/>
          </a:prstGeom>
          <a:noFill/>
          <a:ln w="25400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3320" name="Oval 8"/>
          <p:cNvSpPr/>
          <p:nvPr/>
        </p:nvSpPr>
        <p:spPr>
          <a:xfrm>
            <a:off x="2960688" y="5845175"/>
            <a:ext cx="1057275" cy="360363"/>
          </a:xfrm>
          <a:prstGeom prst="ellipse">
            <a:avLst/>
          </a:prstGeom>
          <a:noFill/>
          <a:ln w="25400" cap="flat" cmpd="sng">
            <a:solidFill>
              <a:srgbClr val="FF0000"/>
            </a:solidFill>
            <a:prstDash val="solid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3321" name="AutoShape 9"/>
          <p:cNvSpPr/>
          <p:nvPr/>
        </p:nvSpPr>
        <p:spPr>
          <a:xfrm>
            <a:off x="0" y="4076700"/>
            <a:ext cx="1719263" cy="1589088"/>
          </a:xfrm>
          <a:prstGeom prst="roundRect">
            <a:avLst>
              <a:gd name="adj" fmla="val 16667"/>
            </a:avLst>
          </a:prstGeom>
          <a:noFill/>
          <a:ln w="38100" cap="rnd" cmpd="sng">
            <a:solidFill>
              <a:srgbClr val="FF0000"/>
            </a:solidFill>
            <a:prstDash val="sysDot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/>
          <p:cNvSpPr>
            <a:spLocks noGrp="1"/>
          </p:cNvSpPr>
          <p:nvPr>
            <p:ph type="title"/>
          </p:nvPr>
        </p:nvSpPr>
        <p:spPr>
          <a:xfrm>
            <a:off x="628650" y="254000"/>
            <a:ext cx="7875588" cy="677863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br>
              <a:rPr lang="zh-CN" altLang="zh-CN">
                <a:solidFill>
                  <a:srgbClr val="660033"/>
                </a:solidFill>
              </a:rPr>
            </a:br>
            <a:r>
              <a:rPr lang="zh-CN" altLang="en-US">
                <a:solidFill>
                  <a:schemeClr val="accent1"/>
                </a:solidFill>
              </a:rPr>
              <a:t>中医护理的机遇与挑战</a:t>
            </a:r>
            <a:br>
              <a:rPr lang="zh-CN" altLang="en-US">
                <a:solidFill>
                  <a:schemeClr val="accent1"/>
                </a:solidFill>
              </a:rPr>
            </a:br>
            <a:r>
              <a:rPr lang="zh-CN" altLang="en-US" sz="2400">
                <a:solidFill>
                  <a:srgbClr val="7E0B26"/>
                </a:solidFill>
              </a:rPr>
              <a:t>                </a:t>
            </a:r>
            <a:endParaRPr lang="zh-CN" altLang="en-US" sz="2400">
              <a:solidFill>
                <a:srgbClr val="7E0B26"/>
              </a:solidFill>
            </a:endParaRPr>
          </a:p>
        </p:txBody>
      </p:sp>
      <p:sp>
        <p:nvSpPr>
          <p:cNvPr id="14339" name="Rectangle 3"/>
          <p:cNvSpPr>
            <a:spLocks noGrp="1"/>
          </p:cNvSpPr>
          <p:nvPr>
            <p:ph type="body" sz="half" idx="1"/>
          </p:nvPr>
        </p:nvSpPr>
        <p:spPr>
          <a:xfrm>
            <a:off x="360363" y="1262063"/>
            <a:ext cx="8505825" cy="5595937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Clr>
                <a:schemeClr val="accent1"/>
              </a:buClr>
              <a:buSzPct val="80000"/>
              <a:buFont typeface="Wingdings" panose="05000000000000000000" pitchFamily="2" charset="2"/>
            </a:pPr>
            <a:r>
              <a:rPr lang="zh-CN" altLang="en-US" sz="4400">
                <a:solidFill>
                  <a:schemeClr val="accent1"/>
                </a:solidFill>
              </a:rPr>
              <a:t>机遇：</a:t>
            </a:r>
            <a:endParaRPr lang="zh-CN" altLang="en-US" sz="4400">
              <a:solidFill>
                <a:schemeClr val="accent1"/>
              </a:solidFill>
            </a:endParaRPr>
          </a:p>
          <a:p>
            <a:pPr eaLnBrk="1" hangingPunct="1">
              <a:buClr>
                <a:schemeClr val="accent1"/>
              </a:buClr>
              <a:buSzPct val="80000"/>
              <a:buFont typeface="Wingdings" panose="05000000000000000000" pitchFamily="2" charset="2"/>
            </a:pPr>
            <a:r>
              <a:rPr lang="en-US" altLang="zh-CN">
                <a:solidFill>
                  <a:srgbClr val="111111"/>
                </a:solidFill>
              </a:rPr>
              <a:t>2013</a:t>
            </a:r>
            <a:r>
              <a:rPr lang="zh-CN" altLang="en-US">
                <a:solidFill>
                  <a:srgbClr val="111111"/>
                </a:solidFill>
              </a:rPr>
              <a:t>年：中华护理学会回归国际护士会大家庭</a:t>
            </a:r>
            <a:endParaRPr lang="zh-CN" altLang="en-US">
              <a:solidFill>
                <a:srgbClr val="111111"/>
              </a:solidFill>
            </a:endParaRPr>
          </a:p>
          <a:p>
            <a:pPr eaLnBrk="1" hangingPunct="1">
              <a:buClr>
                <a:schemeClr val="accent1"/>
              </a:buClr>
              <a:buSzPct val="80000"/>
              <a:buFont typeface="Wingdings" panose="05000000000000000000" pitchFamily="2" charset="2"/>
            </a:pPr>
            <a:r>
              <a:rPr lang="zh-CN" altLang="en-US">
                <a:solidFill>
                  <a:srgbClr val="111111"/>
                </a:solidFill>
              </a:rPr>
              <a:t>国家临床</a:t>
            </a:r>
            <a:r>
              <a:rPr lang="zh-CN" altLang="en-US" b="1">
                <a:solidFill>
                  <a:srgbClr val="111111"/>
                </a:solidFill>
              </a:rPr>
              <a:t>重点专科</a:t>
            </a:r>
            <a:r>
              <a:rPr lang="zh-CN" altLang="en-US">
                <a:solidFill>
                  <a:srgbClr val="111111"/>
                </a:solidFill>
              </a:rPr>
              <a:t>首次设立</a:t>
            </a:r>
            <a:r>
              <a:rPr lang="zh-CN" altLang="en-US" b="1">
                <a:solidFill>
                  <a:srgbClr val="111111"/>
                </a:solidFill>
              </a:rPr>
              <a:t>中医护理</a:t>
            </a:r>
            <a:endParaRPr lang="zh-CN" altLang="en-US" b="1">
              <a:solidFill>
                <a:srgbClr val="111111"/>
              </a:solidFill>
            </a:endParaRPr>
          </a:p>
          <a:p>
            <a:pPr eaLnBrk="1" hangingPunct="1">
              <a:buClr>
                <a:schemeClr val="accent1"/>
              </a:buClr>
              <a:buSzPct val="80000"/>
              <a:buFont typeface="Wingdings" panose="05000000000000000000" pitchFamily="2" charset="2"/>
            </a:pPr>
            <a:r>
              <a:rPr lang="en-US" altLang="zh-CN">
                <a:solidFill>
                  <a:srgbClr val="111111"/>
                </a:solidFill>
              </a:rPr>
              <a:t>2014</a:t>
            </a:r>
            <a:r>
              <a:rPr lang="zh-CN" altLang="en-US">
                <a:solidFill>
                  <a:srgbClr val="111111"/>
                </a:solidFill>
              </a:rPr>
              <a:t>年：</a:t>
            </a:r>
            <a:endParaRPr lang="zh-CN" altLang="en-US">
              <a:solidFill>
                <a:srgbClr val="111111"/>
              </a:solidFill>
            </a:endParaRPr>
          </a:p>
          <a:p>
            <a:pPr eaLnBrk="1" hangingPunct="1">
              <a:buClr>
                <a:schemeClr val="accent1"/>
              </a:buClr>
              <a:buSzPct val="80000"/>
              <a:buFont typeface="Wingdings" panose="05000000000000000000" pitchFamily="2" charset="2"/>
            </a:pPr>
            <a:r>
              <a:rPr lang="zh-CN" altLang="en-US">
                <a:solidFill>
                  <a:srgbClr val="111111"/>
                </a:solidFill>
              </a:rPr>
              <a:t>卫计委发布</a:t>
            </a:r>
            <a:endParaRPr lang="zh-CN" altLang="en-US">
              <a:solidFill>
                <a:srgbClr val="111111"/>
              </a:solidFill>
            </a:endParaRPr>
          </a:p>
          <a:p>
            <a:pPr eaLnBrk="1" hangingPunct="1">
              <a:buClr>
                <a:schemeClr val="accent1"/>
              </a:buClr>
              <a:buSzPct val="80000"/>
              <a:buFont typeface="Wingdings" panose="05000000000000000000" pitchFamily="2" charset="2"/>
              <a:buNone/>
            </a:pPr>
            <a:r>
              <a:rPr lang="en-US" altLang="zh-CN">
                <a:solidFill>
                  <a:srgbClr val="111111"/>
                </a:solidFill>
              </a:rPr>
              <a:t>——</a:t>
            </a:r>
            <a:r>
              <a:rPr lang="zh-CN" altLang="en-US">
                <a:solidFill>
                  <a:srgbClr val="111111"/>
                </a:solidFill>
              </a:rPr>
              <a:t>护理行业标准</a:t>
            </a:r>
            <a:endParaRPr lang="zh-CN" altLang="en-US">
              <a:solidFill>
                <a:srgbClr val="111111"/>
              </a:solidFill>
            </a:endParaRPr>
          </a:p>
        </p:txBody>
      </p:sp>
      <p:pic>
        <p:nvPicPr>
          <p:cNvPr id="14340" name="Picture 4"/>
          <p:cNvPicPr>
            <a:picLocks noChangeAspect="1"/>
          </p:cNvPicPr>
          <p:nvPr>
            <p:ph sz="quarter" idx="2"/>
          </p:nvPr>
        </p:nvPicPr>
        <p:blipFill>
          <a:blip r:embed="rId2"/>
          <a:stretch>
            <a:fillRect/>
          </a:stretch>
        </p:blipFill>
        <p:spPr>
          <a:xfrm>
            <a:off x="2600325" y="3152775"/>
            <a:ext cx="3336925" cy="3705225"/>
          </a:xfrm>
        </p:spPr>
      </p:pic>
      <p:pic>
        <p:nvPicPr>
          <p:cNvPr id="14341" name="Picture 5"/>
          <p:cNvPicPr>
            <a:picLocks noChangeAspect="1"/>
          </p:cNvPicPr>
          <p:nvPr>
            <p:ph sz="quarter" idx="3"/>
          </p:nvPr>
        </p:nvPicPr>
        <p:blipFill>
          <a:blip r:embed="rId3"/>
          <a:stretch>
            <a:fillRect/>
          </a:stretch>
        </p:blipFill>
        <p:spPr>
          <a:xfrm>
            <a:off x="5937250" y="3152775"/>
            <a:ext cx="2928938" cy="3705225"/>
          </a:xfr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2"/>
          <p:cNvSpPr>
            <a:spLocks noGrp="1"/>
          </p:cNvSpPr>
          <p:nvPr>
            <p:ph type="title"/>
          </p:nvPr>
        </p:nvSpPr>
        <p:spPr>
          <a:xfrm>
            <a:off x="628650" y="254000"/>
            <a:ext cx="7875588" cy="677863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br>
              <a:rPr lang="zh-CN" altLang="zh-CN">
                <a:solidFill>
                  <a:srgbClr val="660033"/>
                </a:solidFill>
              </a:rPr>
            </a:br>
            <a:r>
              <a:rPr lang="zh-CN" altLang="en-US">
                <a:solidFill>
                  <a:schemeClr val="accent1"/>
                </a:solidFill>
              </a:rPr>
              <a:t>中医护理的机遇与挑战</a:t>
            </a:r>
            <a:br>
              <a:rPr lang="zh-CN" altLang="en-US">
                <a:solidFill>
                  <a:schemeClr val="accent1"/>
                </a:solidFill>
              </a:rPr>
            </a:br>
            <a:r>
              <a:rPr lang="zh-CN" altLang="en-US" sz="2400">
                <a:solidFill>
                  <a:srgbClr val="7E0B26"/>
                </a:solidFill>
              </a:rPr>
              <a:t>                </a:t>
            </a:r>
            <a:endParaRPr lang="zh-CN" altLang="en-US" sz="2400">
              <a:solidFill>
                <a:srgbClr val="7E0B26"/>
              </a:solidFill>
            </a:endParaRPr>
          </a:p>
        </p:txBody>
      </p:sp>
      <p:sp>
        <p:nvSpPr>
          <p:cNvPr id="15363" name="Rectangle 3"/>
          <p:cNvSpPr>
            <a:spLocks noGrp="1"/>
          </p:cNvSpPr>
          <p:nvPr>
            <p:ph type="body" sz="half" idx="1"/>
          </p:nvPr>
        </p:nvSpPr>
        <p:spPr>
          <a:xfrm>
            <a:off x="360363" y="1262063"/>
            <a:ext cx="8505825" cy="5595937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Clr>
                <a:schemeClr val="accent1"/>
              </a:buClr>
              <a:buSzPct val="80000"/>
              <a:buFont typeface="Wingdings" panose="05000000000000000000" pitchFamily="2" charset="2"/>
            </a:pPr>
            <a:r>
              <a:rPr lang="zh-CN" altLang="en-US" sz="4000">
                <a:solidFill>
                  <a:schemeClr val="accent1"/>
                </a:solidFill>
              </a:rPr>
              <a:t>挑战</a:t>
            </a:r>
            <a:r>
              <a:rPr lang="en-US" altLang="zh-CN" sz="4000"/>
              <a:t>——</a:t>
            </a:r>
            <a:r>
              <a:rPr lang="zh-CN" altLang="en-US" sz="4000"/>
              <a:t>如何发展与创新中医护理</a:t>
            </a:r>
            <a:endParaRPr lang="zh-CN" altLang="en-US" sz="4000"/>
          </a:p>
          <a:p>
            <a:pPr eaLnBrk="1" hangingPunct="1">
              <a:buClr>
                <a:schemeClr val="accent1"/>
              </a:buClr>
              <a:buSzPct val="80000"/>
              <a:buFont typeface="Wingdings" panose="05000000000000000000" pitchFamily="2" charset="2"/>
            </a:pPr>
            <a:r>
              <a:rPr lang="zh-CN" altLang="en-US" sz="3200"/>
              <a:t>目标明确：中医护理特色—也是重点专科的要求</a:t>
            </a:r>
            <a:endParaRPr lang="zh-CN" altLang="en-US" sz="4000"/>
          </a:p>
          <a:p>
            <a:pPr eaLnBrk="1" hangingPunct="1">
              <a:buClr>
                <a:schemeClr val="accent1"/>
              </a:buClr>
              <a:buSzPct val="80000"/>
              <a:buFont typeface="Wingdings" panose="05000000000000000000" pitchFamily="2" charset="2"/>
            </a:pPr>
            <a:r>
              <a:rPr lang="zh-CN" altLang="en-US" sz="3200"/>
              <a:t> 思路清晰：</a:t>
            </a:r>
            <a:r>
              <a:rPr lang="zh-CN" altLang="en-US" sz="3200">
                <a:solidFill>
                  <a:srgbClr val="7E0B26"/>
                </a:solidFill>
              </a:rPr>
              <a:t>优势病种中医护理方案应用</a:t>
            </a:r>
            <a:endParaRPr lang="zh-CN" altLang="en-US" sz="3200">
              <a:solidFill>
                <a:srgbClr val="7E0B26"/>
              </a:solidFill>
            </a:endParaRPr>
          </a:p>
          <a:p>
            <a:pPr eaLnBrk="1" hangingPunct="1">
              <a:buClr>
                <a:schemeClr val="accent1"/>
              </a:buClr>
              <a:buSzPct val="80000"/>
              <a:buFont typeface="Wingdings" panose="05000000000000000000" pitchFamily="2" charset="2"/>
            </a:pPr>
            <a:r>
              <a:rPr lang="zh-CN" altLang="en-US" sz="3200"/>
              <a:t> 任重道远：方案优化、大数据、循证</a:t>
            </a:r>
            <a:endParaRPr lang="zh-CN" altLang="en-US" sz="3200"/>
          </a:p>
          <a:p>
            <a:pPr eaLnBrk="1" hangingPunct="1">
              <a:buClr>
                <a:schemeClr val="accent1"/>
              </a:buClr>
              <a:buSzPct val="80000"/>
              <a:buFont typeface="Wingdings" panose="05000000000000000000" pitchFamily="2" charset="2"/>
            </a:pPr>
            <a:r>
              <a:rPr lang="zh-CN" altLang="en-US" sz="3200"/>
              <a:t> 面临困难：中医护理人才缺乏</a:t>
            </a:r>
            <a:endParaRPr lang="zh-CN" altLang="en-US" sz="32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/>
          <p:cNvSpPr>
            <a:spLocks noGrp="1"/>
          </p:cNvSpPr>
          <p:nvPr>
            <p:ph type="title"/>
          </p:nvPr>
        </p:nvSpPr>
        <p:spPr>
          <a:xfrm>
            <a:off x="206375" y="176213"/>
            <a:ext cx="8539163" cy="1195387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/>
              <a:t> </a:t>
            </a:r>
            <a:br>
              <a:rPr lang="en-US" altLang="zh-CN"/>
            </a:br>
            <a:r>
              <a:rPr lang="en-US" altLang="zh-CN"/>
              <a:t>   </a:t>
            </a:r>
            <a:r>
              <a:rPr lang="zh-CN" altLang="en-US"/>
              <a:t> 三、临床实施</a:t>
            </a:r>
            <a:br>
              <a:rPr lang="en-US" altLang="zh-CN"/>
            </a:br>
            <a:r>
              <a:rPr lang="en-US" altLang="zh-CN"/>
              <a:t>  </a:t>
            </a:r>
            <a:r>
              <a:rPr lang="zh-CN" altLang="en-US"/>
              <a:t>（一</a:t>
            </a:r>
            <a:r>
              <a:rPr lang="zh-CN" altLang="en-US">
                <a:solidFill>
                  <a:srgbClr val="111111"/>
                </a:solidFill>
              </a:rPr>
              <a:t>）  </a:t>
            </a:r>
            <a:r>
              <a:rPr lang="zh-CN" altLang="zh-CN">
                <a:solidFill>
                  <a:srgbClr val="111111"/>
                </a:solidFill>
                <a:hlinkClick r:id="rId3" action="ppaction://hlinkfile"/>
              </a:rPr>
              <a:t>我</a:t>
            </a:r>
            <a:r>
              <a:rPr lang="zh-CN" altLang="en-US">
                <a:solidFill>
                  <a:srgbClr val="111111"/>
                </a:solidFill>
                <a:hlinkClick r:id="rId3" action="ppaction://hlinkfile"/>
              </a:rPr>
              <a:t>科</a:t>
            </a:r>
            <a:r>
              <a:rPr lang="zh-CN" altLang="zh-CN">
                <a:solidFill>
                  <a:srgbClr val="111111"/>
                </a:solidFill>
                <a:hlinkClick r:id="rId3" action="ppaction://hlinkfile"/>
              </a:rPr>
              <a:t>中医护理方案实施</a:t>
            </a:r>
            <a:r>
              <a:rPr lang="zh-CN" altLang="en-US">
                <a:solidFill>
                  <a:srgbClr val="111111"/>
                </a:solidFill>
              </a:rPr>
              <a:t>现状</a:t>
            </a:r>
            <a:br>
              <a:rPr lang="zh-CN" altLang="zh-CN">
                <a:hlinkClick r:id="rId3" action="ppaction://hlinkfile"/>
              </a:rPr>
            </a:br>
            <a:endParaRPr lang="en-US" altLang="zh-CN"/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627063" y="1065213"/>
            <a:ext cx="7886700" cy="5378450"/>
          </a:xfrm>
        </p:spPr>
        <p:txBody>
          <a:bodyPr vert="horz" wrap="square" lIns="91440" tIns="45720" rIns="91440" bIns="45720" numCol="1" anchor="t" anchorCtr="0" compatLnSpc="1"/>
          <a:lstStyle/>
          <a:p>
            <a:pPr marL="357505" marR="0" lvl="0" indent="-357505" algn="l" defTabSz="914400" rtl="0" eaLnBrk="1" fontAlgn="base" latinLnBrk="0" hangingPunct="1">
              <a:lnSpc>
                <a:spcPct val="110000"/>
              </a:lnSpc>
              <a:spcBef>
                <a:spcPts val="18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anose="05000000000000000000" pitchFamily="2" charset="2"/>
              <a:buChar char=""/>
              <a:defRPr/>
            </a:pPr>
            <a:endParaRPr kumimoji="0" lang="zh-CN" altLang="zh-CN" sz="4000" b="0" i="0" u="none" strike="noStrike" kern="0" cap="none" spc="0" normalizeH="0" baseline="0" noProof="0" smtClean="0">
              <a:ln>
                <a:noFill/>
              </a:ln>
              <a:solidFill>
                <a:srgbClr val="53231B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10000"/>
              </a:lnSpc>
              <a:spcBef>
                <a:spcPts val="18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anose="05000000000000000000" pitchFamily="2" charset="2"/>
              <a:buNone/>
              <a:defRPr/>
            </a:pPr>
            <a:endParaRPr kumimoji="0" lang="zh-CN" altLang="zh-CN" sz="4000" b="0" i="0" u="none" strike="noStrike" kern="0" cap="none" spc="0" normalizeH="0" baseline="0" noProof="0" smtClean="0">
              <a:ln>
                <a:noFill/>
              </a:ln>
              <a:solidFill>
                <a:srgbClr val="53231B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6421" name="表格 16420"/>
          <p:cNvGraphicFramePr>
            <a:graphicFrameLocks noGrp="1"/>
          </p:cNvGraphicFramePr>
          <p:nvPr/>
        </p:nvGraphicFramePr>
        <p:xfrm>
          <a:off x="1150938" y="1636713"/>
          <a:ext cx="7137400" cy="4248150"/>
        </p:xfrm>
        <a:graphic>
          <a:graphicData uri="http://schemas.openxmlformats.org/drawingml/2006/table">
            <a:tbl>
              <a:tblPr/>
              <a:tblGrid>
                <a:gridCol w="1771650"/>
                <a:gridCol w="1771650"/>
                <a:gridCol w="1770063"/>
                <a:gridCol w="1824037"/>
              </a:tblGrid>
              <a:tr h="876300">
                <a:tc>
                  <a:txBody>
                    <a:bodyPr vert="horz" wrap="square"/>
                    <a:lstStyle>
                      <a:lvl1pPr marL="357505" lvl="0" indent="-357505" algn="l" rtl="0" eaLnBrk="0" fontAlgn="base" hangingPunct="0">
                        <a:lnSpc>
                          <a:spcPct val="110000"/>
                        </a:lnSpc>
                        <a:spcBef>
                          <a:spcPts val="18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Char char=""/>
                        <a:defRPr sz="1800">
                          <a:solidFill>
                            <a:srgbClr val="53231B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357505" lvl="1" indent="-357505" algn="l" rtl="0" eaLnBrk="0" fontAlgn="base" hangingPunct="0">
                        <a:lnSpc>
                          <a:spcPct val="12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 "/>
                        <a:defRPr sz="1400">
                          <a:solidFill>
                            <a:srgbClr val="7F7F7F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>
                          <a:solidFill>
                            <a:srgbClr val="111111"/>
                          </a:solidFill>
                        </a:rPr>
                        <a:t>年度</a:t>
                      </a:r>
                      <a:endParaRPr lang="zh-CN" altLang="en-US">
                        <a:solidFill>
                          <a:srgbClr val="111111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CDCC"/>
                    </a:solidFill>
                  </a:tcPr>
                </a:tc>
                <a:tc>
                  <a:txBody>
                    <a:bodyPr vert="horz" wrap="square"/>
                    <a:lstStyle>
                      <a:lvl1pPr marL="357505" lvl="0" indent="-357505" algn="l" rtl="0" eaLnBrk="0" fontAlgn="base" hangingPunct="0">
                        <a:lnSpc>
                          <a:spcPct val="110000"/>
                        </a:lnSpc>
                        <a:spcBef>
                          <a:spcPts val="18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Char char=""/>
                        <a:defRPr sz="1800">
                          <a:solidFill>
                            <a:srgbClr val="53231B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357505" lvl="1" indent="-357505" algn="l" rtl="0" eaLnBrk="0" fontAlgn="base" hangingPunct="0">
                        <a:lnSpc>
                          <a:spcPct val="12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 "/>
                        <a:defRPr sz="1400">
                          <a:solidFill>
                            <a:srgbClr val="7F7F7F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>
                          <a:solidFill>
                            <a:srgbClr val="434547"/>
                          </a:solidFill>
                        </a:rPr>
                        <a:t>肺癌</a:t>
                      </a:r>
                      <a:endParaRPr lang="zh-CN" altLang="en-US">
                        <a:solidFill>
                          <a:srgbClr val="434547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CDCC"/>
                    </a:solidFill>
                  </a:tcPr>
                </a:tc>
                <a:tc>
                  <a:txBody>
                    <a:bodyPr vert="horz" wrap="square"/>
                    <a:lstStyle>
                      <a:lvl1pPr marL="357505" lvl="0" indent="-357505" algn="l" rtl="0" eaLnBrk="0" fontAlgn="base" hangingPunct="0">
                        <a:lnSpc>
                          <a:spcPct val="110000"/>
                        </a:lnSpc>
                        <a:spcBef>
                          <a:spcPts val="18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Char char=""/>
                        <a:defRPr sz="1800">
                          <a:solidFill>
                            <a:srgbClr val="53231B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357505" lvl="1" indent="-357505" algn="l" rtl="0" eaLnBrk="0" fontAlgn="base" hangingPunct="0">
                        <a:lnSpc>
                          <a:spcPct val="12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 "/>
                        <a:defRPr sz="1400">
                          <a:solidFill>
                            <a:srgbClr val="7F7F7F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>
                          <a:solidFill>
                            <a:srgbClr val="434547"/>
                          </a:solidFill>
                        </a:rPr>
                        <a:t>肝癌</a:t>
                      </a:r>
                      <a:endParaRPr lang="zh-CN" altLang="en-US">
                        <a:solidFill>
                          <a:srgbClr val="434547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CDCC"/>
                    </a:solidFill>
                  </a:tcPr>
                </a:tc>
                <a:tc>
                  <a:txBody>
                    <a:bodyPr vert="horz" wrap="square"/>
                    <a:lstStyle>
                      <a:lvl1pPr marL="357505" lvl="0" indent="-357505" algn="l" rtl="0" eaLnBrk="0" fontAlgn="base" hangingPunct="0">
                        <a:lnSpc>
                          <a:spcPct val="110000"/>
                        </a:lnSpc>
                        <a:spcBef>
                          <a:spcPts val="18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Char char=""/>
                        <a:defRPr sz="1800">
                          <a:solidFill>
                            <a:srgbClr val="53231B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357505" lvl="1" indent="-357505" algn="l" rtl="0" eaLnBrk="0" fontAlgn="base" hangingPunct="0">
                        <a:lnSpc>
                          <a:spcPct val="12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 "/>
                        <a:defRPr sz="1400">
                          <a:solidFill>
                            <a:srgbClr val="7F7F7F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zh-CN" altLang="en-US">
                          <a:solidFill>
                            <a:srgbClr val="434547"/>
                          </a:solidFill>
                        </a:rPr>
                        <a:t>肠癌</a:t>
                      </a:r>
                      <a:endParaRPr lang="zh-CN" altLang="en-US">
                        <a:solidFill>
                          <a:srgbClr val="434547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CDCC"/>
                    </a:solidFill>
                  </a:tcPr>
                </a:tc>
              </a:tr>
              <a:tr h="842963">
                <a:tc>
                  <a:txBody>
                    <a:bodyPr vert="horz" wrap="square"/>
                    <a:lstStyle>
                      <a:lvl1pPr marL="357505" lvl="0" indent="-357505" algn="l" rtl="0" eaLnBrk="0" fontAlgn="base" hangingPunct="0">
                        <a:lnSpc>
                          <a:spcPct val="110000"/>
                        </a:lnSpc>
                        <a:spcBef>
                          <a:spcPts val="18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Char char=""/>
                        <a:defRPr sz="1800">
                          <a:solidFill>
                            <a:srgbClr val="53231B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357505" lvl="1" indent="-357505" algn="l" rtl="0" eaLnBrk="0" fontAlgn="base" hangingPunct="0">
                        <a:lnSpc>
                          <a:spcPct val="12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 "/>
                        <a:defRPr sz="1400">
                          <a:solidFill>
                            <a:srgbClr val="7F7F7F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>
                          <a:solidFill>
                            <a:srgbClr val="434547"/>
                          </a:solidFill>
                        </a:rPr>
                        <a:t>2015</a:t>
                      </a:r>
                      <a:endParaRPr lang="zh-CN" altLang="en-US">
                        <a:solidFill>
                          <a:srgbClr val="434547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E8E8"/>
                    </a:solidFill>
                  </a:tcPr>
                </a:tc>
                <a:tc>
                  <a:txBody>
                    <a:bodyPr vert="horz" wrap="square"/>
                    <a:lstStyle>
                      <a:lvl1pPr marL="357505" lvl="0" indent="-357505" algn="l" rtl="0" eaLnBrk="0" fontAlgn="base" hangingPunct="0">
                        <a:lnSpc>
                          <a:spcPct val="110000"/>
                        </a:lnSpc>
                        <a:spcBef>
                          <a:spcPts val="18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Char char=""/>
                        <a:defRPr sz="1800">
                          <a:solidFill>
                            <a:srgbClr val="53231B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357505" lvl="1" indent="-357505" algn="l" rtl="0" eaLnBrk="0" fontAlgn="base" hangingPunct="0">
                        <a:lnSpc>
                          <a:spcPct val="12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 "/>
                        <a:defRPr sz="1400">
                          <a:solidFill>
                            <a:srgbClr val="7F7F7F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>
                          <a:solidFill>
                            <a:srgbClr val="434547"/>
                          </a:solidFill>
                        </a:rPr>
                        <a:t>150/178</a:t>
                      </a:r>
                      <a:endParaRPr lang="en-US" altLang="zh-CN">
                        <a:solidFill>
                          <a:srgbClr val="434547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E8E8"/>
                    </a:solidFill>
                  </a:tcPr>
                </a:tc>
                <a:tc>
                  <a:txBody>
                    <a:bodyPr vert="horz" wrap="square"/>
                    <a:lstStyle>
                      <a:lvl1pPr marL="357505" lvl="0" indent="-357505" algn="l" rtl="0" eaLnBrk="0" fontAlgn="base" hangingPunct="0">
                        <a:lnSpc>
                          <a:spcPct val="110000"/>
                        </a:lnSpc>
                        <a:spcBef>
                          <a:spcPts val="18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Char char=""/>
                        <a:defRPr sz="1800">
                          <a:solidFill>
                            <a:srgbClr val="53231B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357505" lvl="1" indent="-357505" algn="l" rtl="0" eaLnBrk="0" fontAlgn="base" hangingPunct="0">
                        <a:lnSpc>
                          <a:spcPct val="12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 "/>
                        <a:defRPr sz="1400">
                          <a:solidFill>
                            <a:srgbClr val="7F7F7F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endParaRPr lang="zh-CN" altLang="en-US">
                        <a:solidFill>
                          <a:srgbClr val="434547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E8E8"/>
                    </a:solidFill>
                  </a:tcPr>
                </a:tc>
                <a:tc>
                  <a:txBody>
                    <a:bodyPr vert="horz" wrap="square"/>
                    <a:lstStyle>
                      <a:lvl1pPr marL="357505" lvl="0" indent="-357505" algn="l" rtl="0" eaLnBrk="0" fontAlgn="base" hangingPunct="0">
                        <a:lnSpc>
                          <a:spcPct val="110000"/>
                        </a:lnSpc>
                        <a:spcBef>
                          <a:spcPts val="18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Char char=""/>
                        <a:defRPr sz="1800">
                          <a:solidFill>
                            <a:srgbClr val="53231B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357505" lvl="1" indent="-357505" algn="l" rtl="0" eaLnBrk="0" fontAlgn="base" hangingPunct="0">
                        <a:lnSpc>
                          <a:spcPct val="12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 "/>
                        <a:defRPr sz="1400">
                          <a:solidFill>
                            <a:srgbClr val="7F7F7F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endParaRPr lang="zh-CN" altLang="en-US">
                        <a:solidFill>
                          <a:srgbClr val="434547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E8E8"/>
                    </a:solidFill>
                  </a:tcPr>
                </a:tc>
              </a:tr>
              <a:tr h="842962">
                <a:tc>
                  <a:txBody>
                    <a:bodyPr vert="horz" wrap="square"/>
                    <a:lstStyle>
                      <a:lvl1pPr marL="357505" lvl="0" indent="-357505" algn="l" rtl="0" eaLnBrk="0" fontAlgn="base" hangingPunct="0">
                        <a:lnSpc>
                          <a:spcPct val="110000"/>
                        </a:lnSpc>
                        <a:spcBef>
                          <a:spcPts val="18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Char char=""/>
                        <a:defRPr sz="1800">
                          <a:solidFill>
                            <a:srgbClr val="53231B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357505" lvl="1" indent="-357505" algn="l" rtl="0" eaLnBrk="0" fontAlgn="base" hangingPunct="0">
                        <a:lnSpc>
                          <a:spcPct val="12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 "/>
                        <a:defRPr sz="1400">
                          <a:solidFill>
                            <a:srgbClr val="7F7F7F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>
                          <a:solidFill>
                            <a:srgbClr val="434547"/>
                          </a:solidFill>
                        </a:rPr>
                        <a:t>2016</a:t>
                      </a:r>
                      <a:endParaRPr lang="zh-CN" altLang="en-US">
                        <a:solidFill>
                          <a:srgbClr val="434547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CDCC"/>
                    </a:solidFill>
                  </a:tcPr>
                </a:tc>
                <a:tc>
                  <a:txBody>
                    <a:bodyPr vert="horz" wrap="square"/>
                    <a:lstStyle>
                      <a:lvl1pPr marL="357505" lvl="0" indent="-357505" algn="l" rtl="0" eaLnBrk="0" fontAlgn="base" hangingPunct="0">
                        <a:lnSpc>
                          <a:spcPct val="110000"/>
                        </a:lnSpc>
                        <a:spcBef>
                          <a:spcPts val="18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Char char=""/>
                        <a:defRPr sz="1800">
                          <a:solidFill>
                            <a:srgbClr val="53231B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357505" lvl="1" indent="-357505" algn="l" rtl="0" eaLnBrk="0" fontAlgn="base" hangingPunct="0">
                        <a:lnSpc>
                          <a:spcPct val="12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 "/>
                        <a:defRPr sz="1400">
                          <a:solidFill>
                            <a:srgbClr val="7F7F7F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>
                          <a:solidFill>
                            <a:srgbClr val="434547"/>
                          </a:solidFill>
                        </a:rPr>
                        <a:t>147/177</a:t>
                      </a:r>
                      <a:endParaRPr lang="en-US" altLang="zh-CN">
                        <a:solidFill>
                          <a:srgbClr val="434547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CDCC"/>
                    </a:solidFill>
                  </a:tcPr>
                </a:tc>
                <a:tc>
                  <a:txBody>
                    <a:bodyPr vert="horz" wrap="square"/>
                    <a:lstStyle>
                      <a:lvl1pPr marL="357505" lvl="0" indent="-357505" algn="l" rtl="0" eaLnBrk="0" fontAlgn="base" hangingPunct="0">
                        <a:lnSpc>
                          <a:spcPct val="110000"/>
                        </a:lnSpc>
                        <a:spcBef>
                          <a:spcPts val="18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Char char=""/>
                        <a:defRPr sz="1800">
                          <a:solidFill>
                            <a:srgbClr val="53231B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357505" lvl="1" indent="-357505" algn="l" rtl="0" eaLnBrk="0" fontAlgn="base" hangingPunct="0">
                        <a:lnSpc>
                          <a:spcPct val="12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 "/>
                        <a:defRPr sz="1400">
                          <a:solidFill>
                            <a:srgbClr val="7F7F7F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>
                          <a:solidFill>
                            <a:srgbClr val="434547"/>
                          </a:solidFill>
                        </a:rPr>
                        <a:t>111/46(7-12)</a:t>
                      </a:r>
                      <a:endParaRPr lang="en-US" altLang="zh-CN">
                        <a:solidFill>
                          <a:srgbClr val="434547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CDCC"/>
                    </a:solidFill>
                  </a:tcPr>
                </a:tc>
                <a:tc>
                  <a:txBody>
                    <a:bodyPr vert="horz" wrap="square"/>
                    <a:lstStyle>
                      <a:lvl1pPr marL="357505" lvl="0" indent="-357505" algn="l" rtl="0" eaLnBrk="0" fontAlgn="base" hangingPunct="0">
                        <a:lnSpc>
                          <a:spcPct val="110000"/>
                        </a:lnSpc>
                        <a:spcBef>
                          <a:spcPts val="18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Char char=""/>
                        <a:defRPr sz="1800">
                          <a:solidFill>
                            <a:srgbClr val="53231B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357505" lvl="1" indent="-357505" algn="l" rtl="0" eaLnBrk="0" fontAlgn="base" hangingPunct="0">
                        <a:lnSpc>
                          <a:spcPct val="12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 "/>
                        <a:defRPr sz="1400">
                          <a:solidFill>
                            <a:srgbClr val="7F7F7F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>
                          <a:solidFill>
                            <a:srgbClr val="434547"/>
                          </a:solidFill>
                        </a:rPr>
                        <a:t>50/8(7-12)</a:t>
                      </a:r>
                      <a:endParaRPr lang="en-US" altLang="zh-CN">
                        <a:solidFill>
                          <a:srgbClr val="434547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CDCC"/>
                    </a:solidFill>
                  </a:tcPr>
                </a:tc>
              </a:tr>
              <a:tr h="842963">
                <a:tc>
                  <a:txBody>
                    <a:bodyPr vert="horz" wrap="square"/>
                    <a:lstStyle>
                      <a:lvl1pPr marL="357505" lvl="0" indent="-357505" algn="l" rtl="0" eaLnBrk="0" fontAlgn="base" hangingPunct="0">
                        <a:lnSpc>
                          <a:spcPct val="110000"/>
                        </a:lnSpc>
                        <a:spcBef>
                          <a:spcPts val="18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Char char=""/>
                        <a:defRPr sz="1800">
                          <a:solidFill>
                            <a:srgbClr val="53231B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357505" lvl="1" indent="-357505" algn="l" rtl="0" eaLnBrk="0" fontAlgn="base" hangingPunct="0">
                        <a:lnSpc>
                          <a:spcPct val="12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 "/>
                        <a:defRPr sz="1400">
                          <a:solidFill>
                            <a:srgbClr val="7F7F7F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>
                          <a:solidFill>
                            <a:srgbClr val="434547"/>
                          </a:solidFill>
                        </a:rPr>
                        <a:t>2017</a:t>
                      </a:r>
                      <a:endParaRPr lang="zh-CN" altLang="en-US">
                        <a:solidFill>
                          <a:srgbClr val="434547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E8E8"/>
                    </a:solidFill>
                  </a:tcPr>
                </a:tc>
                <a:tc>
                  <a:txBody>
                    <a:bodyPr vert="horz" wrap="square"/>
                    <a:lstStyle>
                      <a:lvl1pPr marL="357505" lvl="0" indent="-357505" algn="l" rtl="0" eaLnBrk="0" fontAlgn="base" hangingPunct="0">
                        <a:lnSpc>
                          <a:spcPct val="110000"/>
                        </a:lnSpc>
                        <a:spcBef>
                          <a:spcPts val="18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Char char=""/>
                        <a:defRPr sz="1800">
                          <a:solidFill>
                            <a:srgbClr val="53231B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357505" lvl="1" indent="-357505" algn="l" rtl="0" eaLnBrk="0" fontAlgn="base" hangingPunct="0">
                        <a:lnSpc>
                          <a:spcPct val="12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 "/>
                        <a:defRPr sz="1400">
                          <a:solidFill>
                            <a:srgbClr val="7F7F7F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>
                          <a:solidFill>
                            <a:srgbClr val="434547"/>
                          </a:solidFill>
                        </a:rPr>
                        <a:t>140/240</a:t>
                      </a:r>
                      <a:endParaRPr lang="en-US" altLang="zh-CN">
                        <a:solidFill>
                          <a:srgbClr val="434547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E8E8"/>
                    </a:solidFill>
                  </a:tcPr>
                </a:tc>
                <a:tc>
                  <a:txBody>
                    <a:bodyPr vert="horz" wrap="square"/>
                    <a:lstStyle>
                      <a:lvl1pPr marL="357505" lvl="0" indent="-357505" algn="l" rtl="0" eaLnBrk="0" fontAlgn="base" hangingPunct="0">
                        <a:lnSpc>
                          <a:spcPct val="110000"/>
                        </a:lnSpc>
                        <a:spcBef>
                          <a:spcPts val="18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Char char=""/>
                        <a:defRPr sz="1800">
                          <a:solidFill>
                            <a:srgbClr val="53231B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357505" lvl="1" indent="-357505" algn="l" rtl="0" eaLnBrk="0" fontAlgn="base" hangingPunct="0">
                        <a:lnSpc>
                          <a:spcPct val="12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 "/>
                        <a:defRPr sz="1400">
                          <a:solidFill>
                            <a:srgbClr val="7F7F7F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>
                          <a:solidFill>
                            <a:srgbClr val="434547"/>
                          </a:solidFill>
                        </a:rPr>
                        <a:t>85/101</a:t>
                      </a:r>
                      <a:endParaRPr lang="en-US" altLang="zh-CN">
                        <a:solidFill>
                          <a:srgbClr val="434547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E8E8"/>
                    </a:solidFill>
                  </a:tcPr>
                </a:tc>
                <a:tc>
                  <a:txBody>
                    <a:bodyPr vert="horz" wrap="square"/>
                    <a:lstStyle>
                      <a:lvl1pPr marL="357505" lvl="0" indent="-357505" algn="l" rtl="0" eaLnBrk="0" fontAlgn="base" hangingPunct="0">
                        <a:lnSpc>
                          <a:spcPct val="110000"/>
                        </a:lnSpc>
                        <a:spcBef>
                          <a:spcPts val="18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Char char=""/>
                        <a:defRPr sz="1800">
                          <a:solidFill>
                            <a:srgbClr val="53231B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357505" lvl="1" indent="-357505" algn="l" rtl="0" eaLnBrk="0" fontAlgn="base" hangingPunct="0">
                        <a:lnSpc>
                          <a:spcPct val="12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 "/>
                        <a:defRPr sz="1400">
                          <a:solidFill>
                            <a:srgbClr val="7F7F7F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r>
                        <a:rPr lang="en-US" altLang="zh-CN">
                          <a:solidFill>
                            <a:srgbClr val="434547"/>
                          </a:solidFill>
                        </a:rPr>
                        <a:t>45/58</a:t>
                      </a:r>
                      <a:endParaRPr lang="en-US" altLang="zh-CN">
                        <a:solidFill>
                          <a:srgbClr val="434547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E8E8"/>
                    </a:solidFill>
                  </a:tcPr>
                </a:tc>
              </a:tr>
              <a:tr h="842962">
                <a:tc>
                  <a:txBody>
                    <a:bodyPr vert="horz" wrap="square"/>
                    <a:lstStyle>
                      <a:lvl1pPr marL="357505" lvl="0" indent="-357505" algn="l" rtl="0" eaLnBrk="0" fontAlgn="base" hangingPunct="0">
                        <a:lnSpc>
                          <a:spcPct val="110000"/>
                        </a:lnSpc>
                        <a:spcBef>
                          <a:spcPts val="18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Char char=""/>
                        <a:defRPr sz="1800">
                          <a:solidFill>
                            <a:srgbClr val="53231B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357505" lvl="1" indent="-357505" algn="l" rtl="0" eaLnBrk="0" fontAlgn="base" hangingPunct="0">
                        <a:lnSpc>
                          <a:spcPct val="12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 "/>
                        <a:defRPr sz="1400">
                          <a:solidFill>
                            <a:srgbClr val="7F7F7F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endParaRPr lang="zh-CN" altLang="en-US">
                        <a:solidFill>
                          <a:srgbClr val="434547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CDCC"/>
                    </a:solidFill>
                  </a:tcPr>
                </a:tc>
                <a:tc>
                  <a:txBody>
                    <a:bodyPr vert="horz" wrap="square"/>
                    <a:lstStyle>
                      <a:lvl1pPr marL="357505" lvl="0" indent="-357505" algn="l" rtl="0" eaLnBrk="0" fontAlgn="base" hangingPunct="0">
                        <a:lnSpc>
                          <a:spcPct val="110000"/>
                        </a:lnSpc>
                        <a:spcBef>
                          <a:spcPts val="18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Char char=""/>
                        <a:defRPr sz="1800">
                          <a:solidFill>
                            <a:srgbClr val="53231B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357505" lvl="1" indent="-357505" algn="l" rtl="0" eaLnBrk="0" fontAlgn="base" hangingPunct="0">
                        <a:lnSpc>
                          <a:spcPct val="12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 "/>
                        <a:defRPr sz="1400">
                          <a:solidFill>
                            <a:srgbClr val="7F7F7F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endParaRPr lang="zh-CN" altLang="en-US">
                        <a:solidFill>
                          <a:srgbClr val="434547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CDCC"/>
                    </a:solidFill>
                  </a:tcPr>
                </a:tc>
                <a:tc>
                  <a:txBody>
                    <a:bodyPr vert="horz" wrap="square"/>
                    <a:lstStyle>
                      <a:lvl1pPr marL="357505" lvl="0" indent="-357505" algn="l" rtl="0" eaLnBrk="0" fontAlgn="base" hangingPunct="0">
                        <a:lnSpc>
                          <a:spcPct val="110000"/>
                        </a:lnSpc>
                        <a:spcBef>
                          <a:spcPts val="18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Char char=""/>
                        <a:defRPr sz="1800">
                          <a:solidFill>
                            <a:srgbClr val="53231B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357505" lvl="1" indent="-357505" algn="l" rtl="0" eaLnBrk="0" fontAlgn="base" hangingPunct="0">
                        <a:lnSpc>
                          <a:spcPct val="12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 "/>
                        <a:defRPr sz="1400">
                          <a:solidFill>
                            <a:srgbClr val="7F7F7F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endParaRPr lang="zh-CN" altLang="en-US">
                        <a:solidFill>
                          <a:srgbClr val="434547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CDCC"/>
                    </a:solidFill>
                  </a:tcPr>
                </a:tc>
                <a:tc>
                  <a:txBody>
                    <a:bodyPr vert="horz" wrap="square"/>
                    <a:lstStyle>
                      <a:lvl1pPr marL="357505" lvl="0" indent="-357505" algn="l" rtl="0" eaLnBrk="0" fontAlgn="base" hangingPunct="0">
                        <a:lnSpc>
                          <a:spcPct val="110000"/>
                        </a:lnSpc>
                        <a:spcBef>
                          <a:spcPts val="18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Char char=""/>
                        <a:defRPr sz="1800">
                          <a:solidFill>
                            <a:srgbClr val="53231B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357505" lvl="1" indent="-357505" algn="l" rtl="0" eaLnBrk="0" fontAlgn="base" hangingPunct="0">
                        <a:lnSpc>
                          <a:spcPct val="12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 "/>
                        <a:defRPr sz="1400">
                          <a:solidFill>
                            <a:srgbClr val="7F7F7F"/>
                          </a:solidFill>
                          <a:latin typeface="+mn-lt"/>
                          <a:ea typeface="+mn-ea"/>
                        </a:defRPr>
                      </a:lvl2pPr>
                      <a:lvl3pPr marL="1143000" lvl="2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8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3pPr>
                      <a:lvl4pPr marL="1600200" lvl="3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4pPr>
                      <a:lvl5pPr marL="2057400" lvl="4" indent="-228600" algn="l" rtl="0" eaLnBrk="0" fontAlgn="base" hangingPunct="0">
                        <a:lnSpc>
                          <a:spcPct val="90000"/>
                        </a:lnSpc>
                        <a:spcBef>
                          <a:spcPts val="500"/>
                        </a:spcBef>
                        <a:spcAft>
                          <a:spcPct val="0"/>
                        </a:spcAft>
                        <a:buClrTx/>
                        <a:buSzTx/>
                        <a:buFont typeface="Calibri" panose="020f0502020204030204" pitchFamily="34" charset="0"/>
                        <a:buChar char="•"/>
                        <a:defRPr sz="1600">
                          <a:solidFill>
                            <a:schemeClr val="tx1"/>
                          </a:solidFill>
                          <a:latin typeface="+mn-lt"/>
                          <a:ea typeface="+mn-ea"/>
                        </a:defRPr>
                      </a:lvl5pPr>
                    </a:lstStyle>
                    <a:p>
                      <a:pPr marL="0" lvl="0" indent="0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ClrTx/>
                        <a:buSzTx/>
                        <a:buFontTx/>
                        <a:buNone/>
                      </a:pPr>
                      <a:endParaRPr lang="zh-CN" altLang="en-US">
                        <a:solidFill>
                          <a:srgbClr val="434547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bg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CDCC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410" name="组合 490"/>
          <p:cNvGrpSpPr/>
          <p:nvPr/>
        </p:nvGrpSpPr>
        <p:grpSpPr>
          <a:xfrm>
            <a:off x="1425575" y="1987550"/>
            <a:ext cx="742950" cy="741363"/>
            <a:chExt cx="1466850" cy="1465261"/>
          </a:xfrm>
        </p:grpSpPr>
        <p:sp>
          <p:nvSpPr>
            <p:cNvPr id="17441" name="Freeform 328"/>
            <p:cNvSpPr>
              <a:spLocks noEditPoints="1"/>
            </p:cNvSpPr>
            <p:nvPr/>
          </p:nvSpPr>
          <p:spPr>
            <a:xfrm>
              <a:off x="36512" y="71437"/>
              <a:ext cx="1430338" cy="1393824"/>
            </a:xfrm>
            <a:custGeom>
              <a:gdLst>
                <a:gd name="txL" fmla="*/ 0 w 381"/>
                <a:gd name="txT" fmla="*/ 0 h 370"/>
                <a:gd name="txR" fmla="*/ 381 w 381"/>
                <a:gd name="txB" fmla="*/ 370 h 370"/>
              </a:gdLst>
              <a:cxnLst>
                <a:cxn ang="0">
                  <a:pos x="2147483647" y="2147483647"/>
                </a:cxn>
                <a:cxn ang="0">
                  <a:pos x="2147483647" y="0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</a:cxnLst>
              <a:rect l="txL" t="txT" r="txR" b="txB"/>
              <a:pathLst>
                <a:path w="381" h="370">
                  <a:moveTo>
                    <a:pt x="373" y="253"/>
                  </a:moveTo>
                  <a:cubicBezTo>
                    <a:pt x="353" y="167"/>
                    <a:pt x="307" y="0"/>
                    <a:pt x="195" y="0"/>
                  </a:cubicBezTo>
                  <a:cubicBezTo>
                    <a:pt x="164" y="0"/>
                    <a:pt x="137" y="17"/>
                    <a:pt x="116" y="39"/>
                  </a:cubicBezTo>
                  <a:cubicBezTo>
                    <a:pt x="74" y="83"/>
                    <a:pt x="47" y="143"/>
                    <a:pt x="28" y="200"/>
                  </a:cubicBezTo>
                  <a:cubicBezTo>
                    <a:pt x="22" y="218"/>
                    <a:pt x="12" y="243"/>
                    <a:pt x="7" y="269"/>
                  </a:cubicBezTo>
                  <a:cubicBezTo>
                    <a:pt x="0" y="305"/>
                    <a:pt x="3" y="342"/>
                    <a:pt x="41" y="357"/>
                  </a:cubicBezTo>
                  <a:cubicBezTo>
                    <a:pt x="74" y="370"/>
                    <a:pt x="96" y="340"/>
                    <a:pt x="103" y="312"/>
                  </a:cubicBezTo>
                  <a:cubicBezTo>
                    <a:pt x="129" y="208"/>
                    <a:pt x="146" y="189"/>
                    <a:pt x="198" y="181"/>
                  </a:cubicBezTo>
                  <a:cubicBezTo>
                    <a:pt x="292" y="165"/>
                    <a:pt x="242" y="326"/>
                    <a:pt x="324" y="334"/>
                  </a:cubicBezTo>
                  <a:cubicBezTo>
                    <a:pt x="367" y="338"/>
                    <a:pt x="381" y="287"/>
                    <a:pt x="373" y="253"/>
                  </a:cubicBezTo>
                  <a:moveTo>
                    <a:pt x="217" y="143"/>
                  </a:moveTo>
                  <a:cubicBezTo>
                    <a:pt x="197" y="146"/>
                    <a:pt x="155" y="148"/>
                    <a:pt x="143" y="130"/>
                  </a:cubicBezTo>
                  <a:cubicBezTo>
                    <a:pt x="137" y="121"/>
                    <a:pt x="136" y="114"/>
                    <a:pt x="138" y="107"/>
                  </a:cubicBezTo>
                  <a:cubicBezTo>
                    <a:pt x="145" y="87"/>
                    <a:pt x="181" y="74"/>
                    <a:pt x="199" y="75"/>
                  </a:cubicBezTo>
                  <a:cubicBezTo>
                    <a:pt x="238" y="78"/>
                    <a:pt x="270" y="136"/>
                    <a:pt x="217" y="143"/>
                  </a:cubicBezTo>
                </a:path>
              </a:pathLst>
            </a:custGeom>
            <a:solidFill>
              <a:srgbClr val="F9A2AB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42" name="Freeform 329"/>
            <p:cNvSpPr/>
            <p:nvPr/>
          </p:nvSpPr>
          <p:spPr>
            <a:xfrm>
              <a:off x="58737" y="1243012"/>
              <a:ext cx="315913" cy="150812"/>
            </a:xfrm>
            <a:custGeom>
              <a:gdLst>
                <a:gd name="txL" fmla="*/ 0 w 84"/>
                <a:gd name="txT" fmla="*/ 0 h 40"/>
                <a:gd name="txR" fmla="*/ 84 w 84"/>
                <a:gd name="txB" fmla="*/ 40 h 40"/>
              </a:gdLst>
              <a:cxnLst>
                <a:cxn ang="0">
                  <a:pos x="2147483647" y="0"/>
                </a:cxn>
                <a:cxn ang="0">
                  <a:pos x="0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0"/>
                </a:cxn>
              </a:cxnLst>
              <a:rect l="txL" t="txT" r="txR" b="txB"/>
              <a:pathLst>
                <a:path w="84" h="40">
                  <a:moveTo>
                    <a:pt x="84" y="0"/>
                  </a:moveTo>
                  <a:cubicBezTo>
                    <a:pt x="56" y="3"/>
                    <a:pt x="28" y="4"/>
                    <a:pt x="0" y="5"/>
                  </a:cubicBezTo>
                  <a:cubicBezTo>
                    <a:pt x="2" y="13"/>
                    <a:pt x="5" y="21"/>
                    <a:pt x="10" y="27"/>
                  </a:cubicBezTo>
                  <a:cubicBezTo>
                    <a:pt x="18" y="34"/>
                    <a:pt x="29" y="40"/>
                    <a:pt x="40" y="40"/>
                  </a:cubicBezTo>
                  <a:cubicBezTo>
                    <a:pt x="42" y="40"/>
                    <a:pt x="45" y="40"/>
                    <a:pt x="47" y="39"/>
                  </a:cubicBezTo>
                  <a:cubicBezTo>
                    <a:pt x="68" y="34"/>
                    <a:pt x="78" y="18"/>
                    <a:pt x="84" y="0"/>
                  </a:cubicBezTo>
                </a:path>
              </a:pathLst>
            </a:custGeom>
            <a:solidFill>
              <a:srgbClr val="C60C1E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43" name="Freeform 332"/>
            <p:cNvSpPr>
              <a:spLocks noEditPoints="1"/>
            </p:cNvSpPr>
            <p:nvPr/>
          </p:nvSpPr>
          <p:spPr>
            <a:xfrm>
              <a:off x="1144589" y="990600"/>
              <a:ext cx="300036" cy="338139"/>
            </a:xfrm>
            <a:custGeom>
              <a:gdLst>
                <a:gd name="txL" fmla="*/ 0 w 80"/>
                <a:gd name="txT" fmla="*/ 0 h 90"/>
                <a:gd name="txR" fmla="*/ 80 w 80"/>
                <a:gd name="txB" fmla="*/ 90 h 90"/>
              </a:gdLst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0" y="2147483647"/>
                </a:cxn>
                <a:cxn ang="0">
                  <a:pos x="2147483647" y="2147483647"/>
                </a:cxn>
                <a:cxn ang="0">
                  <a:pos x="0" y="2147483647"/>
                </a:cxn>
                <a:cxn ang="0">
                  <a:pos x="0" y="2147483647"/>
                </a:cxn>
                <a:cxn ang="0">
                  <a:pos x="2147483647" y="0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0"/>
                </a:cxn>
              </a:cxnLst>
              <a:rect l="txL" t="txT" r="txR" b="txB"/>
              <a:pathLst>
                <a:path w="80" h="90">
                  <a:moveTo>
                    <a:pt x="28" y="90"/>
                  </a:moveTo>
                  <a:cubicBezTo>
                    <a:pt x="28" y="90"/>
                    <a:pt x="29" y="90"/>
                    <a:pt x="29" y="90"/>
                  </a:cubicBezTo>
                  <a:cubicBezTo>
                    <a:pt x="29" y="90"/>
                    <a:pt x="28" y="90"/>
                    <a:pt x="28" y="90"/>
                  </a:cubicBezTo>
                  <a:moveTo>
                    <a:pt x="28" y="90"/>
                  </a:moveTo>
                  <a:cubicBezTo>
                    <a:pt x="28" y="90"/>
                    <a:pt x="28" y="90"/>
                    <a:pt x="28" y="90"/>
                  </a:cubicBezTo>
                  <a:cubicBezTo>
                    <a:pt x="28" y="90"/>
                    <a:pt x="28" y="90"/>
                    <a:pt x="28" y="90"/>
                  </a:cubicBezTo>
                  <a:moveTo>
                    <a:pt x="0" y="77"/>
                  </a:moveTo>
                  <a:cubicBezTo>
                    <a:pt x="7" y="84"/>
                    <a:pt x="16" y="89"/>
                    <a:pt x="28" y="90"/>
                  </a:cubicBezTo>
                  <a:cubicBezTo>
                    <a:pt x="16" y="89"/>
                    <a:pt x="7" y="84"/>
                    <a:pt x="0" y="77"/>
                  </a:cubicBezTo>
                  <a:cubicBezTo>
                    <a:pt x="0" y="77"/>
                    <a:pt x="0" y="77"/>
                    <a:pt x="0" y="77"/>
                  </a:cubicBezTo>
                  <a:moveTo>
                    <a:pt x="76" y="0"/>
                  </a:moveTo>
                  <a:cubicBezTo>
                    <a:pt x="77" y="3"/>
                    <a:pt x="78" y="6"/>
                    <a:pt x="78" y="9"/>
                  </a:cubicBezTo>
                  <a:cubicBezTo>
                    <a:pt x="80" y="15"/>
                    <a:pt x="80" y="21"/>
                    <a:pt x="80" y="28"/>
                  </a:cubicBezTo>
                  <a:cubicBezTo>
                    <a:pt x="80" y="21"/>
                    <a:pt x="80" y="15"/>
                    <a:pt x="78" y="9"/>
                  </a:cubicBezTo>
                  <a:cubicBezTo>
                    <a:pt x="78" y="6"/>
                    <a:pt x="77" y="3"/>
                    <a:pt x="76" y="0"/>
                  </a:cubicBezTo>
                </a:path>
              </a:pathLst>
            </a:custGeom>
            <a:solidFill>
              <a:srgbClr val="F5A3BD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44" name="Freeform 333"/>
            <p:cNvSpPr>
              <a:spLocks noEditPoints="1"/>
            </p:cNvSpPr>
            <p:nvPr/>
          </p:nvSpPr>
          <p:spPr>
            <a:xfrm>
              <a:off x="1058863" y="938211"/>
              <a:ext cx="385762" cy="390525"/>
            </a:xfrm>
            <a:custGeom>
              <a:gdLst>
                <a:gd name="txL" fmla="*/ 0 w 103"/>
                <a:gd name="txT" fmla="*/ 0 h 104"/>
                <a:gd name="txR" fmla="*/ 103 w 103"/>
                <a:gd name="txB" fmla="*/ 104 h 104"/>
              </a:gdLst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0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0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0"/>
                </a:cxn>
              </a:cxnLst>
              <a:rect l="txL" t="txT" r="txR" b="txB"/>
              <a:pathLst>
                <a:path w="103" h="104">
                  <a:moveTo>
                    <a:pt x="49" y="39"/>
                  </a:moveTo>
                  <a:cubicBezTo>
                    <a:pt x="48" y="39"/>
                    <a:pt x="47" y="38"/>
                    <a:pt x="47" y="37"/>
                  </a:cubicBezTo>
                  <a:cubicBezTo>
                    <a:pt x="47" y="37"/>
                    <a:pt x="47" y="35"/>
                    <a:pt x="46" y="32"/>
                  </a:cubicBezTo>
                  <a:cubicBezTo>
                    <a:pt x="46" y="31"/>
                    <a:pt x="47" y="30"/>
                    <a:pt x="48" y="30"/>
                  </a:cubicBezTo>
                  <a:cubicBezTo>
                    <a:pt x="48" y="30"/>
                    <a:pt x="48" y="30"/>
                    <a:pt x="48" y="30"/>
                  </a:cubicBezTo>
                  <a:cubicBezTo>
                    <a:pt x="49" y="30"/>
                    <a:pt x="50" y="30"/>
                    <a:pt x="50" y="31"/>
                  </a:cubicBezTo>
                  <a:cubicBezTo>
                    <a:pt x="51" y="35"/>
                    <a:pt x="51" y="36"/>
                    <a:pt x="51" y="36"/>
                  </a:cubicBezTo>
                  <a:cubicBezTo>
                    <a:pt x="51" y="37"/>
                    <a:pt x="50" y="38"/>
                    <a:pt x="49" y="39"/>
                  </a:cubicBezTo>
                  <a:cubicBezTo>
                    <a:pt x="49" y="39"/>
                    <a:pt x="49" y="39"/>
                    <a:pt x="49" y="39"/>
                  </a:cubicBezTo>
                  <a:moveTo>
                    <a:pt x="89" y="4"/>
                  </a:moveTo>
                  <a:cubicBezTo>
                    <a:pt x="61" y="20"/>
                    <a:pt x="31" y="34"/>
                    <a:pt x="0" y="45"/>
                  </a:cubicBezTo>
                  <a:cubicBezTo>
                    <a:pt x="4" y="59"/>
                    <a:pt x="9" y="73"/>
                    <a:pt x="16" y="84"/>
                  </a:cubicBezTo>
                  <a:cubicBezTo>
                    <a:pt x="25" y="91"/>
                    <a:pt x="35" y="94"/>
                    <a:pt x="45" y="94"/>
                  </a:cubicBezTo>
                  <a:cubicBezTo>
                    <a:pt x="68" y="94"/>
                    <a:pt x="90" y="76"/>
                    <a:pt x="92" y="45"/>
                  </a:cubicBezTo>
                  <a:cubicBezTo>
                    <a:pt x="94" y="32"/>
                    <a:pt x="92" y="18"/>
                    <a:pt x="89" y="4"/>
                  </a:cubicBezTo>
                  <a:moveTo>
                    <a:pt x="96" y="0"/>
                  </a:moveTo>
                  <a:cubicBezTo>
                    <a:pt x="94" y="1"/>
                    <a:pt x="92" y="2"/>
                    <a:pt x="90" y="3"/>
                  </a:cubicBezTo>
                  <a:cubicBezTo>
                    <a:pt x="95" y="24"/>
                    <a:pt x="97" y="45"/>
                    <a:pt x="88" y="65"/>
                  </a:cubicBezTo>
                  <a:cubicBezTo>
                    <a:pt x="80" y="83"/>
                    <a:pt x="65" y="97"/>
                    <a:pt x="46" y="97"/>
                  </a:cubicBezTo>
                  <a:cubicBezTo>
                    <a:pt x="42" y="97"/>
                    <a:pt x="38" y="96"/>
                    <a:pt x="34" y="95"/>
                  </a:cubicBezTo>
                  <a:cubicBezTo>
                    <a:pt x="30" y="94"/>
                    <a:pt x="26" y="93"/>
                    <a:pt x="23" y="91"/>
                  </a:cubicBezTo>
                  <a:cubicBezTo>
                    <a:pt x="30" y="98"/>
                    <a:pt x="39" y="103"/>
                    <a:pt x="51" y="104"/>
                  </a:cubicBezTo>
                  <a:cubicBezTo>
                    <a:pt x="51" y="104"/>
                    <a:pt x="51" y="104"/>
                    <a:pt x="51" y="104"/>
                  </a:cubicBezTo>
                  <a:cubicBezTo>
                    <a:pt x="51" y="104"/>
                    <a:pt x="51" y="104"/>
                    <a:pt x="51" y="104"/>
                  </a:cubicBezTo>
                  <a:cubicBezTo>
                    <a:pt x="51" y="104"/>
                    <a:pt x="51" y="104"/>
                    <a:pt x="51" y="104"/>
                  </a:cubicBezTo>
                  <a:cubicBezTo>
                    <a:pt x="51" y="104"/>
                    <a:pt x="52" y="104"/>
                    <a:pt x="52" y="104"/>
                  </a:cubicBezTo>
                  <a:cubicBezTo>
                    <a:pt x="52" y="104"/>
                    <a:pt x="52" y="104"/>
                    <a:pt x="52" y="104"/>
                  </a:cubicBezTo>
                  <a:cubicBezTo>
                    <a:pt x="53" y="104"/>
                    <a:pt x="55" y="104"/>
                    <a:pt x="57" y="104"/>
                  </a:cubicBezTo>
                  <a:cubicBezTo>
                    <a:pt x="89" y="104"/>
                    <a:pt x="103" y="72"/>
                    <a:pt x="103" y="42"/>
                  </a:cubicBezTo>
                  <a:cubicBezTo>
                    <a:pt x="103" y="35"/>
                    <a:pt x="103" y="29"/>
                    <a:pt x="101" y="23"/>
                  </a:cubicBezTo>
                  <a:cubicBezTo>
                    <a:pt x="101" y="20"/>
                    <a:pt x="100" y="17"/>
                    <a:pt x="99" y="14"/>
                  </a:cubicBezTo>
                  <a:cubicBezTo>
                    <a:pt x="98" y="10"/>
                    <a:pt x="97" y="5"/>
                    <a:pt x="96" y="0"/>
                  </a:cubicBezTo>
                </a:path>
              </a:pathLst>
            </a:custGeom>
            <a:solidFill>
              <a:srgbClr val="C60C1E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45" name="Freeform 334"/>
            <p:cNvSpPr/>
            <p:nvPr/>
          </p:nvSpPr>
          <p:spPr>
            <a:xfrm>
              <a:off x="0" y="0"/>
              <a:ext cx="1438274" cy="1419224"/>
            </a:xfrm>
            <a:custGeom>
              <a:gdLst>
                <a:gd name="txL" fmla="*/ 0 w 383"/>
                <a:gd name="txT" fmla="*/ 0 h 377"/>
                <a:gd name="txR" fmla="*/ 383 w 383"/>
                <a:gd name="txB" fmla="*/ 377 h 377"/>
              </a:gdLst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</a:cxnLst>
              <a:rect l="txL" t="txT" r="txR" b="txB"/>
              <a:pathLst>
                <a:path w="383" h="377">
                  <a:moveTo>
                    <a:pt x="8" y="278"/>
                  </a:moveTo>
                  <a:cubicBezTo>
                    <a:pt x="23" y="210"/>
                    <a:pt x="51" y="137"/>
                    <a:pt x="91" y="81"/>
                  </a:cubicBezTo>
                  <a:cubicBezTo>
                    <a:pt x="122" y="36"/>
                    <a:pt x="167" y="0"/>
                    <a:pt x="224" y="15"/>
                  </a:cubicBezTo>
                  <a:cubicBezTo>
                    <a:pt x="296" y="35"/>
                    <a:pt x="331" y="125"/>
                    <a:pt x="352" y="189"/>
                  </a:cubicBezTo>
                  <a:cubicBezTo>
                    <a:pt x="363" y="221"/>
                    <a:pt x="377" y="260"/>
                    <a:pt x="374" y="294"/>
                  </a:cubicBezTo>
                  <a:cubicBezTo>
                    <a:pt x="370" y="343"/>
                    <a:pt x="317" y="360"/>
                    <a:pt x="289" y="323"/>
                  </a:cubicBezTo>
                  <a:cubicBezTo>
                    <a:pt x="261" y="287"/>
                    <a:pt x="275" y="201"/>
                    <a:pt x="220" y="190"/>
                  </a:cubicBezTo>
                  <a:cubicBezTo>
                    <a:pt x="177" y="181"/>
                    <a:pt x="142" y="212"/>
                    <a:pt x="126" y="247"/>
                  </a:cubicBezTo>
                  <a:cubicBezTo>
                    <a:pt x="120" y="261"/>
                    <a:pt x="116" y="276"/>
                    <a:pt x="111" y="291"/>
                  </a:cubicBezTo>
                  <a:cubicBezTo>
                    <a:pt x="103" y="321"/>
                    <a:pt x="98" y="360"/>
                    <a:pt x="63" y="369"/>
                  </a:cubicBezTo>
                  <a:cubicBezTo>
                    <a:pt x="44" y="374"/>
                    <a:pt x="23" y="358"/>
                    <a:pt x="14" y="343"/>
                  </a:cubicBezTo>
                  <a:cubicBezTo>
                    <a:pt x="1" y="325"/>
                    <a:pt x="4" y="299"/>
                    <a:pt x="8" y="278"/>
                  </a:cubicBezTo>
                  <a:cubicBezTo>
                    <a:pt x="8" y="279"/>
                    <a:pt x="7" y="280"/>
                    <a:pt x="7" y="280"/>
                  </a:cubicBezTo>
                  <a:cubicBezTo>
                    <a:pt x="0" y="319"/>
                    <a:pt x="9" y="377"/>
                    <a:pt x="62" y="371"/>
                  </a:cubicBezTo>
                  <a:cubicBezTo>
                    <a:pt x="88" y="369"/>
                    <a:pt x="100" y="336"/>
                    <a:pt x="106" y="314"/>
                  </a:cubicBezTo>
                  <a:cubicBezTo>
                    <a:pt x="117" y="271"/>
                    <a:pt x="128" y="214"/>
                    <a:pt x="175" y="197"/>
                  </a:cubicBezTo>
                  <a:cubicBezTo>
                    <a:pt x="200" y="189"/>
                    <a:pt x="229" y="187"/>
                    <a:pt x="246" y="210"/>
                  </a:cubicBezTo>
                  <a:cubicBezTo>
                    <a:pt x="275" y="248"/>
                    <a:pt x="259" y="330"/>
                    <a:pt x="316" y="344"/>
                  </a:cubicBezTo>
                  <a:cubicBezTo>
                    <a:pt x="342" y="351"/>
                    <a:pt x="361" y="335"/>
                    <a:pt x="370" y="314"/>
                  </a:cubicBezTo>
                  <a:cubicBezTo>
                    <a:pt x="383" y="285"/>
                    <a:pt x="372" y="253"/>
                    <a:pt x="365" y="225"/>
                  </a:cubicBezTo>
                  <a:cubicBezTo>
                    <a:pt x="343" y="143"/>
                    <a:pt x="301" y="15"/>
                    <a:pt x="200" y="9"/>
                  </a:cubicBezTo>
                  <a:cubicBezTo>
                    <a:pt x="141" y="6"/>
                    <a:pt x="100" y="63"/>
                    <a:pt x="73" y="108"/>
                  </a:cubicBezTo>
                  <a:cubicBezTo>
                    <a:pt x="42" y="159"/>
                    <a:pt x="20" y="221"/>
                    <a:pt x="7" y="280"/>
                  </a:cubicBezTo>
                  <a:cubicBezTo>
                    <a:pt x="7" y="280"/>
                    <a:pt x="8" y="279"/>
                    <a:pt x="8" y="278"/>
                  </a:cubicBezTo>
                </a:path>
              </a:pathLst>
            </a:custGeom>
            <a:solidFill>
              <a:srgbClr val="A20A18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46" name="Freeform 335"/>
            <p:cNvSpPr/>
            <p:nvPr/>
          </p:nvSpPr>
          <p:spPr>
            <a:xfrm>
              <a:off x="503238" y="331787"/>
              <a:ext cx="465137" cy="288925"/>
            </a:xfrm>
            <a:custGeom>
              <a:gdLst>
                <a:gd name="txL" fmla="*/ 0 w 124"/>
                <a:gd name="txT" fmla="*/ 0 h 77"/>
                <a:gd name="txR" fmla="*/ 124 w 124"/>
                <a:gd name="txB" fmla="*/ 77 h 77"/>
              </a:gdLst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</a:cxnLst>
              <a:rect l="txL" t="txT" r="txR" b="txB"/>
              <a:pathLst>
                <a:path w="124" h="77">
                  <a:moveTo>
                    <a:pt x="11" y="34"/>
                  </a:moveTo>
                  <a:cubicBezTo>
                    <a:pt x="20" y="11"/>
                    <a:pt x="57" y="0"/>
                    <a:pt x="80" y="6"/>
                  </a:cubicBezTo>
                  <a:cubicBezTo>
                    <a:pt x="96" y="10"/>
                    <a:pt x="111" y="25"/>
                    <a:pt x="116" y="41"/>
                  </a:cubicBezTo>
                  <a:cubicBezTo>
                    <a:pt x="124" y="71"/>
                    <a:pt x="80" y="72"/>
                    <a:pt x="62" y="72"/>
                  </a:cubicBezTo>
                  <a:cubicBezTo>
                    <a:pt x="40" y="72"/>
                    <a:pt x="4" y="65"/>
                    <a:pt x="11" y="34"/>
                  </a:cubicBezTo>
                  <a:cubicBezTo>
                    <a:pt x="11" y="35"/>
                    <a:pt x="10" y="36"/>
                    <a:pt x="10" y="36"/>
                  </a:cubicBezTo>
                  <a:cubicBezTo>
                    <a:pt x="0" y="77"/>
                    <a:pt x="61" y="75"/>
                    <a:pt x="85" y="72"/>
                  </a:cubicBezTo>
                  <a:cubicBezTo>
                    <a:pt x="102" y="71"/>
                    <a:pt x="118" y="63"/>
                    <a:pt x="118" y="44"/>
                  </a:cubicBezTo>
                  <a:cubicBezTo>
                    <a:pt x="117" y="18"/>
                    <a:pt x="86" y="0"/>
                    <a:pt x="62" y="3"/>
                  </a:cubicBezTo>
                  <a:cubicBezTo>
                    <a:pt x="42" y="5"/>
                    <a:pt x="18" y="16"/>
                    <a:pt x="10" y="36"/>
                  </a:cubicBezTo>
                  <a:cubicBezTo>
                    <a:pt x="10" y="36"/>
                    <a:pt x="11" y="35"/>
                    <a:pt x="11" y="34"/>
                  </a:cubicBezTo>
                  <a:close/>
                </a:path>
              </a:pathLst>
            </a:custGeom>
            <a:solidFill>
              <a:srgbClr val="A20A18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47" name="Freeform 336"/>
            <p:cNvSpPr>
              <a:spLocks noEditPoints="1"/>
            </p:cNvSpPr>
            <p:nvPr/>
          </p:nvSpPr>
          <p:spPr>
            <a:xfrm>
              <a:off x="190500" y="195264"/>
              <a:ext cx="1039812" cy="858838"/>
            </a:xfrm>
            <a:custGeom>
              <a:gdLst>
                <a:gd name="txL" fmla="*/ 0 w 277"/>
                <a:gd name="txT" fmla="*/ 0 h 228"/>
                <a:gd name="txR" fmla="*/ 277 w 277"/>
                <a:gd name="txB" fmla="*/ 228 h 228"/>
              </a:gdLst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0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</a:cxnLst>
              <a:rect l="txL" t="txT" r="txR" b="txB"/>
              <a:pathLst>
                <a:path w="277" h="228">
                  <a:moveTo>
                    <a:pt x="8" y="205"/>
                  </a:moveTo>
                  <a:cubicBezTo>
                    <a:pt x="7" y="205"/>
                    <a:pt x="6" y="205"/>
                    <a:pt x="6" y="206"/>
                  </a:cubicBezTo>
                  <a:cubicBezTo>
                    <a:pt x="4" y="213"/>
                    <a:pt x="2" y="220"/>
                    <a:pt x="1" y="226"/>
                  </a:cubicBezTo>
                  <a:cubicBezTo>
                    <a:pt x="0" y="227"/>
                    <a:pt x="1" y="228"/>
                    <a:pt x="2" y="228"/>
                  </a:cubicBezTo>
                  <a:cubicBezTo>
                    <a:pt x="3" y="228"/>
                    <a:pt x="3" y="228"/>
                    <a:pt x="3" y="228"/>
                  </a:cubicBezTo>
                  <a:cubicBezTo>
                    <a:pt x="3" y="228"/>
                    <a:pt x="4" y="227"/>
                    <a:pt x="4" y="227"/>
                  </a:cubicBezTo>
                  <a:cubicBezTo>
                    <a:pt x="6" y="221"/>
                    <a:pt x="8" y="214"/>
                    <a:pt x="10" y="207"/>
                  </a:cubicBezTo>
                  <a:cubicBezTo>
                    <a:pt x="10" y="206"/>
                    <a:pt x="9" y="205"/>
                    <a:pt x="8" y="205"/>
                  </a:cubicBezTo>
                  <a:cubicBezTo>
                    <a:pt x="8" y="205"/>
                    <a:pt x="8" y="205"/>
                    <a:pt x="8" y="205"/>
                  </a:cubicBezTo>
                  <a:moveTo>
                    <a:pt x="271" y="188"/>
                  </a:moveTo>
                  <a:cubicBezTo>
                    <a:pt x="271" y="188"/>
                    <a:pt x="270" y="188"/>
                    <a:pt x="270" y="188"/>
                  </a:cubicBezTo>
                  <a:cubicBezTo>
                    <a:pt x="269" y="188"/>
                    <a:pt x="269" y="189"/>
                    <a:pt x="269" y="190"/>
                  </a:cubicBezTo>
                  <a:cubicBezTo>
                    <a:pt x="269" y="190"/>
                    <a:pt x="269" y="190"/>
                    <a:pt x="269" y="190"/>
                  </a:cubicBezTo>
                  <a:cubicBezTo>
                    <a:pt x="271" y="197"/>
                    <a:pt x="272" y="204"/>
                    <a:pt x="273" y="210"/>
                  </a:cubicBezTo>
                  <a:cubicBezTo>
                    <a:pt x="274" y="210"/>
                    <a:pt x="274" y="211"/>
                    <a:pt x="275" y="211"/>
                  </a:cubicBezTo>
                  <a:cubicBezTo>
                    <a:pt x="276" y="211"/>
                    <a:pt x="276" y="211"/>
                    <a:pt x="276" y="211"/>
                  </a:cubicBezTo>
                  <a:cubicBezTo>
                    <a:pt x="277" y="211"/>
                    <a:pt x="277" y="210"/>
                    <a:pt x="277" y="209"/>
                  </a:cubicBezTo>
                  <a:cubicBezTo>
                    <a:pt x="276" y="203"/>
                    <a:pt x="275" y="196"/>
                    <a:pt x="273" y="189"/>
                  </a:cubicBezTo>
                  <a:cubicBezTo>
                    <a:pt x="273" y="188"/>
                    <a:pt x="272" y="188"/>
                    <a:pt x="271" y="188"/>
                  </a:cubicBezTo>
                  <a:moveTo>
                    <a:pt x="19" y="166"/>
                  </a:moveTo>
                  <a:cubicBezTo>
                    <a:pt x="18" y="166"/>
                    <a:pt x="18" y="167"/>
                    <a:pt x="17" y="168"/>
                  </a:cubicBezTo>
                  <a:cubicBezTo>
                    <a:pt x="15" y="174"/>
                    <a:pt x="13" y="181"/>
                    <a:pt x="11" y="187"/>
                  </a:cubicBezTo>
                  <a:cubicBezTo>
                    <a:pt x="11" y="188"/>
                    <a:pt x="12" y="189"/>
                    <a:pt x="13" y="189"/>
                  </a:cubicBezTo>
                  <a:cubicBezTo>
                    <a:pt x="13" y="189"/>
                    <a:pt x="13" y="189"/>
                    <a:pt x="13" y="189"/>
                  </a:cubicBezTo>
                  <a:cubicBezTo>
                    <a:pt x="14" y="189"/>
                    <a:pt x="15" y="189"/>
                    <a:pt x="15" y="188"/>
                  </a:cubicBezTo>
                  <a:cubicBezTo>
                    <a:pt x="17" y="182"/>
                    <a:pt x="19" y="175"/>
                    <a:pt x="21" y="169"/>
                  </a:cubicBezTo>
                  <a:cubicBezTo>
                    <a:pt x="22" y="168"/>
                    <a:pt x="21" y="167"/>
                    <a:pt x="20" y="166"/>
                  </a:cubicBezTo>
                  <a:cubicBezTo>
                    <a:pt x="20" y="166"/>
                    <a:pt x="20" y="166"/>
                    <a:pt x="19" y="166"/>
                  </a:cubicBezTo>
                  <a:moveTo>
                    <a:pt x="260" y="149"/>
                  </a:moveTo>
                  <a:cubicBezTo>
                    <a:pt x="260" y="149"/>
                    <a:pt x="260" y="149"/>
                    <a:pt x="260" y="149"/>
                  </a:cubicBezTo>
                  <a:cubicBezTo>
                    <a:pt x="259" y="149"/>
                    <a:pt x="258" y="150"/>
                    <a:pt x="258" y="151"/>
                  </a:cubicBezTo>
                  <a:cubicBezTo>
                    <a:pt x="260" y="158"/>
                    <a:pt x="262" y="164"/>
                    <a:pt x="264" y="171"/>
                  </a:cubicBezTo>
                  <a:cubicBezTo>
                    <a:pt x="264" y="172"/>
                    <a:pt x="265" y="172"/>
                    <a:pt x="266" y="172"/>
                  </a:cubicBezTo>
                  <a:cubicBezTo>
                    <a:pt x="266" y="172"/>
                    <a:pt x="266" y="172"/>
                    <a:pt x="266" y="172"/>
                  </a:cubicBezTo>
                  <a:cubicBezTo>
                    <a:pt x="267" y="172"/>
                    <a:pt x="268" y="171"/>
                    <a:pt x="268" y="170"/>
                  </a:cubicBezTo>
                  <a:cubicBezTo>
                    <a:pt x="266" y="163"/>
                    <a:pt x="264" y="157"/>
                    <a:pt x="262" y="150"/>
                  </a:cubicBezTo>
                  <a:cubicBezTo>
                    <a:pt x="262" y="149"/>
                    <a:pt x="261" y="149"/>
                    <a:pt x="260" y="149"/>
                  </a:cubicBezTo>
                  <a:moveTo>
                    <a:pt x="33" y="129"/>
                  </a:moveTo>
                  <a:cubicBezTo>
                    <a:pt x="32" y="129"/>
                    <a:pt x="31" y="129"/>
                    <a:pt x="31" y="130"/>
                  </a:cubicBezTo>
                  <a:cubicBezTo>
                    <a:pt x="29" y="136"/>
                    <a:pt x="26" y="142"/>
                    <a:pt x="24" y="149"/>
                  </a:cubicBezTo>
                  <a:cubicBezTo>
                    <a:pt x="24" y="150"/>
                    <a:pt x="24" y="151"/>
                    <a:pt x="25" y="151"/>
                  </a:cubicBezTo>
                  <a:cubicBezTo>
                    <a:pt x="26" y="151"/>
                    <a:pt x="26" y="151"/>
                    <a:pt x="26" y="151"/>
                  </a:cubicBezTo>
                  <a:cubicBezTo>
                    <a:pt x="27" y="151"/>
                    <a:pt x="27" y="151"/>
                    <a:pt x="28" y="150"/>
                  </a:cubicBezTo>
                  <a:cubicBezTo>
                    <a:pt x="30" y="144"/>
                    <a:pt x="32" y="138"/>
                    <a:pt x="35" y="131"/>
                  </a:cubicBezTo>
                  <a:cubicBezTo>
                    <a:pt x="35" y="130"/>
                    <a:pt x="35" y="129"/>
                    <a:pt x="34" y="129"/>
                  </a:cubicBezTo>
                  <a:cubicBezTo>
                    <a:pt x="33" y="129"/>
                    <a:pt x="33" y="129"/>
                    <a:pt x="33" y="129"/>
                  </a:cubicBezTo>
                  <a:moveTo>
                    <a:pt x="247" y="111"/>
                  </a:moveTo>
                  <a:cubicBezTo>
                    <a:pt x="247" y="111"/>
                    <a:pt x="247" y="111"/>
                    <a:pt x="247" y="111"/>
                  </a:cubicBezTo>
                  <a:cubicBezTo>
                    <a:pt x="246" y="111"/>
                    <a:pt x="245" y="113"/>
                    <a:pt x="246" y="114"/>
                  </a:cubicBezTo>
                  <a:cubicBezTo>
                    <a:pt x="248" y="120"/>
                    <a:pt x="250" y="126"/>
                    <a:pt x="252" y="132"/>
                  </a:cubicBezTo>
                  <a:cubicBezTo>
                    <a:pt x="253" y="133"/>
                    <a:pt x="253" y="134"/>
                    <a:pt x="254" y="134"/>
                  </a:cubicBezTo>
                  <a:cubicBezTo>
                    <a:pt x="255" y="134"/>
                    <a:pt x="255" y="134"/>
                    <a:pt x="255" y="134"/>
                  </a:cubicBezTo>
                  <a:cubicBezTo>
                    <a:pt x="256" y="133"/>
                    <a:pt x="256" y="132"/>
                    <a:pt x="256" y="131"/>
                  </a:cubicBezTo>
                  <a:cubicBezTo>
                    <a:pt x="254" y="125"/>
                    <a:pt x="252" y="118"/>
                    <a:pt x="249" y="112"/>
                  </a:cubicBezTo>
                  <a:cubicBezTo>
                    <a:pt x="249" y="111"/>
                    <a:pt x="248" y="111"/>
                    <a:pt x="247" y="111"/>
                  </a:cubicBezTo>
                  <a:moveTo>
                    <a:pt x="49" y="92"/>
                  </a:moveTo>
                  <a:cubicBezTo>
                    <a:pt x="48" y="92"/>
                    <a:pt x="47" y="92"/>
                    <a:pt x="47" y="93"/>
                  </a:cubicBezTo>
                  <a:cubicBezTo>
                    <a:pt x="44" y="99"/>
                    <a:pt x="41" y="105"/>
                    <a:pt x="39" y="111"/>
                  </a:cubicBezTo>
                  <a:cubicBezTo>
                    <a:pt x="38" y="112"/>
                    <a:pt x="39" y="113"/>
                    <a:pt x="40" y="114"/>
                  </a:cubicBezTo>
                  <a:cubicBezTo>
                    <a:pt x="40" y="114"/>
                    <a:pt x="40" y="114"/>
                    <a:pt x="40" y="114"/>
                  </a:cubicBezTo>
                  <a:cubicBezTo>
                    <a:pt x="41" y="114"/>
                    <a:pt x="42" y="114"/>
                    <a:pt x="42" y="113"/>
                  </a:cubicBezTo>
                  <a:cubicBezTo>
                    <a:pt x="45" y="107"/>
                    <a:pt x="48" y="101"/>
                    <a:pt x="51" y="95"/>
                  </a:cubicBezTo>
                  <a:cubicBezTo>
                    <a:pt x="51" y="94"/>
                    <a:pt x="51" y="93"/>
                    <a:pt x="50" y="92"/>
                  </a:cubicBezTo>
                  <a:cubicBezTo>
                    <a:pt x="49" y="92"/>
                    <a:pt x="49" y="92"/>
                    <a:pt x="49" y="92"/>
                  </a:cubicBezTo>
                  <a:moveTo>
                    <a:pt x="231" y="74"/>
                  </a:moveTo>
                  <a:cubicBezTo>
                    <a:pt x="231" y="74"/>
                    <a:pt x="231" y="74"/>
                    <a:pt x="230" y="74"/>
                  </a:cubicBezTo>
                  <a:cubicBezTo>
                    <a:pt x="229" y="75"/>
                    <a:pt x="229" y="76"/>
                    <a:pt x="230" y="77"/>
                  </a:cubicBezTo>
                  <a:cubicBezTo>
                    <a:pt x="230" y="77"/>
                    <a:pt x="230" y="77"/>
                    <a:pt x="230" y="77"/>
                  </a:cubicBezTo>
                  <a:cubicBezTo>
                    <a:pt x="233" y="83"/>
                    <a:pt x="235" y="89"/>
                    <a:pt x="238" y="95"/>
                  </a:cubicBezTo>
                  <a:cubicBezTo>
                    <a:pt x="238" y="96"/>
                    <a:pt x="239" y="96"/>
                    <a:pt x="240" y="96"/>
                  </a:cubicBezTo>
                  <a:cubicBezTo>
                    <a:pt x="241" y="96"/>
                    <a:pt x="241" y="96"/>
                    <a:pt x="241" y="96"/>
                  </a:cubicBezTo>
                  <a:cubicBezTo>
                    <a:pt x="242" y="96"/>
                    <a:pt x="242" y="95"/>
                    <a:pt x="242" y="94"/>
                  </a:cubicBezTo>
                  <a:cubicBezTo>
                    <a:pt x="239" y="87"/>
                    <a:pt x="236" y="81"/>
                    <a:pt x="233" y="75"/>
                  </a:cubicBezTo>
                  <a:cubicBezTo>
                    <a:pt x="233" y="75"/>
                    <a:pt x="232" y="74"/>
                    <a:pt x="231" y="74"/>
                  </a:cubicBezTo>
                  <a:moveTo>
                    <a:pt x="68" y="57"/>
                  </a:moveTo>
                  <a:cubicBezTo>
                    <a:pt x="68" y="57"/>
                    <a:pt x="67" y="57"/>
                    <a:pt x="67" y="58"/>
                  </a:cubicBezTo>
                  <a:cubicBezTo>
                    <a:pt x="63" y="63"/>
                    <a:pt x="60" y="69"/>
                    <a:pt x="56" y="75"/>
                  </a:cubicBezTo>
                  <a:cubicBezTo>
                    <a:pt x="56" y="76"/>
                    <a:pt x="56" y="77"/>
                    <a:pt x="57" y="78"/>
                  </a:cubicBezTo>
                  <a:cubicBezTo>
                    <a:pt x="58" y="78"/>
                    <a:pt x="58" y="78"/>
                    <a:pt x="58" y="78"/>
                  </a:cubicBezTo>
                  <a:cubicBezTo>
                    <a:pt x="59" y="78"/>
                    <a:pt x="59" y="78"/>
                    <a:pt x="60" y="77"/>
                  </a:cubicBezTo>
                  <a:cubicBezTo>
                    <a:pt x="63" y="71"/>
                    <a:pt x="66" y="65"/>
                    <a:pt x="70" y="60"/>
                  </a:cubicBezTo>
                  <a:cubicBezTo>
                    <a:pt x="70" y="59"/>
                    <a:pt x="70" y="58"/>
                    <a:pt x="69" y="57"/>
                  </a:cubicBezTo>
                  <a:cubicBezTo>
                    <a:pt x="69" y="57"/>
                    <a:pt x="69" y="57"/>
                    <a:pt x="68" y="57"/>
                  </a:cubicBezTo>
                  <a:moveTo>
                    <a:pt x="211" y="40"/>
                  </a:moveTo>
                  <a:cubicBezTo>
                    <a:pt x="210" y="40"/>
                    <a:pt x="210" y="40"/>
                    <a:pt x="209" y="40"/>
                  </a:cubicBezTo>
                  <a:cubicBezTo>
                    <a:pt x="209" y="41"/>
                    <a:pt x="208" y="42"/>
                    <a:pt x="209" y="43"/>
                  </a:cubicBezTo>
                  <a:cubicBezTo>
                    <a:pt x="213" y="48"/>
                    <a:pt x="217" y="54"/>
                    <a:pt x="220" y="60"/>
                  </a:cubicBezTo>
                  <a:cubicBezTo>
                    <a:pt x="220" y="60"/>
                    <a:pt x="221" y="61"/>
                    <a:pt x="222" y="61"/>
                  </a:cubicBezTo>
                  <a:cubicBezTo>
                    <a:pt x="223" y="60"/>
                    <a:pt x="223" y="60"/>
                    <a:pt x="223" y="60"/>
                  </a:cubicBezTo>
                  <a:cubicBezTo>
                    <a:pt x="224" y="60"/>
                    <a:pt x="224" y="59"/>
                    <a:pt x="223" y="58"/>
                  </a:cubicBezTo>
                  <a:cubicBezTo>
                    <a:pt x="220" y="52"/>
                    <a:pt x="216" y="46"/>
                    <a:pt x="212" y="41"/>
                  </a:cubicBezTo>
                  <a:cubicBezTo>
                    <a:pt x="212" y="40"/>
                    <a:pt x="211" y="40"/>
                    <a:pt x="211" y="40"/>
                  </a:cubicBezTo>
                  <a:moveTo>
                    <a:pt x="93" y="25"/>
                  </a:moveTo>
                  <a:cubicBezTo>
                    <a:pt x="92" y="25"/>
                    <a:pt x="92" y="26"/>
                    <a:pt x="91" y="26"/>
                  </a:cubicBezTo>
                  <a:cubicBezTo>
                    <a:pt x="87" y="31"/>
                    <a:pt x="82" y="36"/>
                    <a:pt x="78" y="41"/>
                  </a:cubicBezTo>
                  <a:cubicBezTo>
                    <a:pt x="77" y="42"/>
                    <a:pt x="78" y="43"/>
                    <a:pt x="78" y="44"/>
                  </a:cubicBezTo>
                  <a:cubicBezTo>
                    <a:pt x="79" y="44"/>
                    <a:pt x="79" y="44"/>
                    <a:pt x="80" y="44"/>
                  </a:cubicBezTo>
                  <a:cubicBezTo>
                    <a:pt x="80" y="44"/>
                    <a:pt x="81" y="44"/>
                    <a:pt x="81" y="44"/>
                  </a:cubicBezTo>
                  <a:cubicBezTo>
                    <a:pt x="81" y="44"/>
                    <a:pt x="81" y="44"/>
                    <a:pt x="81" y="44"/>
                  </a:cubicBezTo>
                  <a:cubicBezTo>
                    <a:pt x="85" y="38"/>
                    <a:pt x="90" y="33"/>
                    <a:pt x="94" y="29"/>
                  </a:cubicBezTo>
                  <a:cubicBezTo>
                    <a:pt x="95" y="28"/>
                    <a:pt x="95" y="27"/>
                    <a:pt x="94" y="26"/>
                  </a:cubicBezTo>
                  <a:cubicBezTo>
                    <a:pt x="94" y="26"/>
                    <a:pt x="93" y="25"/>
                    <a:pt x="93" y="25"/>
                  </a:cubicBezTo>
                  <a:moveTo>
                    <a:pt x="182" y="12"/>
                  </a:moveTo>
                  <a:cubicBezTo>
                    <a:pt x="182" y="12"/>
                    <a:pt x="181" y="12"/>
                    <a:pt x="181" y="13"/>
                  </a:cubicBezTo>
                  <a:cubicBezTo>
                    <a:pt x="180" y="14"/>
                    <a:pt x="180" y="15"/>
                    <a:pt x="181" y="15"/>
                  </a:cubicBezTo>
                  <a:cubicBezTo>
                    <a:pt x="187" y="19"/>
                    <a:pt x="192" y="23"/>
                    <a:pt x="196" y="28"/>
                  </a:cubicBezTo>
                  <a:cubicBezTo>
                    <a:pt x="197" y="29"/>
                    <a:pt x="197" y="29"/>
                    <a:pt x="198" y="29"/>
                  </a:cubicBezTo>
                  <a:cubicBezTo>
                    <a:pt x="198" y="29"/>
                    <a:pt x="198" y="29"/>
                    <a:pt x="198" y="29"/>
                  </a:cubicBezTo>
                  <a:cubicBezTo>
                    <a:pt x="198" y="29"/>
                    <a:pt x="199" y="29"/>
                    <a:pt x="199" y="28"/>
                  </a:cubicBezTo>
                  <a:cubicBezTo>
                    <a:pt x="200" y="27"/>
                    <a:pt x="200" y="26"/>
                    <a:pt x="199" y="25"/>
                  </a:cubicBezTo>
                  <a:cubicBezTo>
                    <a:pt x="194" y="20"/>
                    <a:pt x="189" y="16"/>
                    <a:pt x="184" y="12"/>
                  </a:cubicBezTo>
                  <a:cubicBezTo>
                    <a:pt x="183" y="12"/>
                    <a:pt x="183" y="12"/>
                    <a:pt x="182" y="12"/>
                  </a:cubicBezTo>
                  <a:moveTo>
                    <a:pt x="126" y="3"/>
                  </a:moveTo>
                  <a:cubicBezTo>
                    <a:pt x="125" y="3"/>
                    <a:pt x="125" y="3"/>
                    <a:pt x="125" y="3"/>
                  </a:cubicBezTo>
                  <a:cubicBezTo>
                    <a:pt x="119" y="6"/>
                    <a:pt x="113" y="9"/>
                    <a:pt x="107" y="13"/>
                  </a:cubicBezTo>
                  <a:cubicBezTo>
                    <a:pt x="106" y="13"/>
                    <a:pt x="106" y="15"/>
                    <a:pt x="106" y="16"/>
                  </a:cubicBezTo>
                  <a:cubicBezTo>
                    <a:pt x="107" y="16"/>
                    <a:pt x="107" y="16"/>
                    <a:pt x="108" y="16"/>
                  </a:cubicBezTo>
                  <a:cubicBezTo>
                    <a:pt x="108" y="16"/>
                    <a:pt x="109" y="16"/>
                    <a:pt x="109" y="16"/>
                  </a:cubicBezTo>
                  <a:cubicBezTo>
                    <a:pt x="115" y="12"/>
                    <a:pt x="120" y="9"/>
                    <a:pt x="126" y="7"/>
                  </a:cubicBezTo>
                  <a:cubicBezTo>
                    <a:pt x="127" y="7"/>
                    <a:pt x="128" y="6"/>
                    <a:pt x="128" y="5"/>
                  </a:cubicBezTo>
                  <a:cubicBezTo>
                    <a:pt x="127" y="4"/>
                    <a:pt x="127" y="3"/>
                    <a:pt x="126" y="3"/>
                  </a:cubicBezTo>
                  <a:moveTo>
                    <a:pt x="146" y="0"/>
                  </a:moveTo>
                  <a:cubicBezTo>
                    <a:pt x="145" y="0"/>
                    <a:pt x="145" y="0"/>
                    <a:pt x="145" y="0"/>
                  </a:cubicBezTo>
                  <a:cubicBezTo>
                    <a:pt x="144" y="0"/>
                    <a:pt x="143" y="1"/>
                    <a:pt x="143" y="2"/>
                  </a:cubicBezTo>
                  <a:cubicBezTo>
                    <a:pt x="143" y="3"/>
                    <a:pt x="144" y="4"/>
                    <a:pt x="145" y="4"/>
                  </a:cubicBezTo>
                  <a:cubicBezTo>
                    <a:pt x="145" y="4"/>
                    <a:pt x="145" y="4"/>
                    <a:pt x="145" y="4"/>
                  </a:cubicBezTo>
                  <a:cubicBezTo>
                    <a:pt x="145" y="4"/>
                    <a:pt x="145" y="4"/>
                    <a:pt x="145" y="4"/>
                  </a:cubicBezTo>
                  <a:cubicBezTo>
                    <a:pt x="146" y="4"/>
                    <a:pt x="146" y="4"/>
                    <a:pt x="146" y="4"/>
                  </a:cubicBezTo>
                  <a:cubicBezTo>
                    <a:pt x="152" y="4"/>
                    <a:pt x="158" y="5"/>
                    <a:pt x="164" y="7"/>
                  </a:cubicBezTo>
                  <a:cubicBezTo>
                    <a:pt x="165" y="7"/>
                    <a:pt x="165" y="7"/>
                    <a:pt x="165" y="7"/>
                  </a:cubicBezTo>
                  <a:cubicBezTo>
                    <a:pt x="166" y="7"/>
                    <a:pt x="166" y="6"/>
                    <a:pt x="167" y="6"/>
                  </a:cubicBezTo>
                  <a:cubicBezTo>
                    <a:pt x="167" y="4"/>
                    <a:pt x="166" y="3"/>
                    <a:pt x="165" y="3"/>
                  </a:cubicBezTo>
                  <a:cubicBezTo>
                    <a:pt x="159" y="1"/>
                    <a:pt x="153" y="0"/>
                    <a:pt x="146" y="0"/>
                  </a:cubicBezTo>
                </a:path>
              </a:pathLst>
            </a:custGeom>
            <a:solidFill>
              <a:srgbClr val="A20A18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7411" name="Text Box 4"/>
          <p:cNvSpPr txBox="1"/>
          <p:nvPr/>
        </p:nvSpPr>
        <p:spPr>
          <a:xfrm>
            <a:off x="358775" y="263525"/>
            <a:ext cx="8091488" cy="1417638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11111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三、临床实施</a:t>
            </a:r>
            <a:r>
              <a:rPr lang="zh-CN" altLang="en-US" sz="4000" b="1">
                <a:solidFill>
                  <a:srgbClr val="11111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：</a:t>
            </a:r>
            <a:endParaRPr lang="zh-CN" altLang="en-US" sz="4000" b="1">
              <a:solidFill>
                <a:srgbClr val="111111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  <a:p>
            <a:r>
              <a:rPr lang="zh-CN" altLang="en-US" sz="4400">
                <a:solidFill>
                  <a:schemeClr val="accent1"/>
                </a:solidFill>
                <a:latin typeface="Arial" pitchFamily="34" charset="0"/>
              </a:rPr>
              <a:t>（二）管理措施</a:t>
            </a:r>
            <a:endParaRPr lang="zh-CN" altLang="en-US" sz="4400">
              <a:solidFill>
                <a:schemeClr val="accent1"/>
              </a:solidFill>
              <a:latin typeface="Arial" pitchFamily="34" charset="0"/>
            </a:endParaRPr>
          </a:p>
        </p:txBody>
      </p:sp>
      <p:sp>
        <p:nvSpPr>
          <p:cNvPr id="17412" name="Rectangle 6"/>
          <p:cNvSpPr/>
          <p:nvPr/>
        </p:nvSpPr>
        <p:spPr>
          <a:xfrm>
            <a:off x="0" y="217488"/>
            <a:ext cx="9163050" cy="46037"/>
          </a:xfrm>
          <a:prstGeom prst="rect">
            <a:avLst/>
          </a:prstGeom>
          <a:solidFill>
            <a:srgbClr val="DDDDDD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7413" name="Line 13"/>
          <p:cNvSpPr/>
          <p:nvPr/>
        </p:nvSpPr>
        <p:spPr>
          <a:xfrm>
            <a:off x="2259013" y="2352675"/>
            <a:ext cx="709612" cy="0"/>
          </a:xfrm>
          <a:prstGeom prst="line">
            <a:avLst/>
          </a:prstGeom>
          <a:ln w="9525" cap="rnd" cmpd="sng">
            <a:solidFill>
              <a:srgbClr val="5F5F5F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7414" name="AutoShape 14"/>
          <p:cNvSpPr/>
          <p:nvPr/>
        </p:nvSpPr>
        <p:spPr>
          <a:xfrm>
            <a:off x="2968625" y="2128838"/>
            <a:ext cx="4468813" cy="447675"/>
          </a:xfrm>
          <a:prstGeom prst="homePlate">
            <a:avLst>
              <a:gd name="adj" fmla="val 177647"/>
            </a:avLst>
          </a:prstGeom>
          <a:noFill/>
          <a:ln w="9525" cap="rnd" cmpd="sng">
            <a:solidFill>
              <a:srgbClr val="5F5F5F"/>
            </a:solidFill>
            <a:prstDash val="sysDot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4400">
                <a:solidFill>
                  <a:srgbClr val="C00C1D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制定培训计划</a:t>
            </a:r>
            <a:endParaRPr lang="zh-CN" altLang="en-US" sz="4400">
              <a:solidFill>
                <a:srgbClr val="C00C1D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7415" name="Line 13"/>
          <p:cNvSpPr/>
          <p:nvPr/>
        </p:nvSpPr>
        <p:spPr>
          <a:xfrm>
            <a:off x="2593975" y="3403600"/>
            <a:ext cx="709613" cy="0"/>
          </a:xfrm>
          <a:prstGeom prst="line">
            <a:avLst/>
          </a:prstGeom>
          <a:ln w="9525" cap="rnd" cmpd="sng">
            <a:solidFill>
              <a:srgbClr val="5F5F5F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7416" name="AutoShape 14"/>
          <p:cNvSpPr/>
          <p:nvPr/>
        </p:nvSpPr>
        <p:spPr>
          <a:xfrm>
            <a:off x="3303588" y="3186113"/>
            <a:ext cx="4957762" cy="447675"/>
          </a:xfrm>
          <a:prstGeom prst="homePlate">
            <a:avLst>
              <a:gd name="adj" fmla="val 197084"/>
            </a:avLst>
          </a:prstGeom>
          <a:noFill/>
          <a:ln w="9525" cap="rnd" cmpd="sng">
            <a:solidFill>
              <a:srgbClr val="5F5F5F"/>
            </a:solidFill>
            <a:prstDash val="sysDot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zh-CN" altLang="en-US" sz="4000">
                <a:solidFill>
                  <a:srgbClr val="31868F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分工负责,责任明确</a:t>
            </a:r>
            <a:endParaRPr lang="zh-CN" altLang="en-US" sz="4000">
              <a:solidFill>
                <a:srgbClr val="31868F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7417" name="Line 13"/>
          <p:cNvSpPr/>
          <p:nvPr/>
        </p:nvSpPr>
        <p:spPr>
          <a:xfrm>
            <a:off x="2927350" y="4454525"/>
            <a:ext cx="709613" cy="0"/>
          </a:xfrm>
          <a:prstGeom prst="line">
            <a:avLst/>
          </a:prstGeom>
          <a:ln w="9525" cap="rnd" cmpd="sng">
            <a:solidFill>
              <a:srgbClr val="5F5F5F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7418" name="AutoShape 14"/>
          <p:cNvSpPr/>
          <p:nvPr/>
        </p:nvSpPr>
        <p:spPr>
          <a:xfrm>
            <a:off x="3636963" y="4230688"/>
            <a:ext cx="4624387" cy="447675"/>
          </a:xfrm>
          <a:prstGeom prst="homePlate">
            <a:avLst>
              <a:gd name="adj" fmla="val 183831"/>
            </a:avLst>
          </a:prstGeom>
          <a:noFill/>
          <a:ln w="9525" cap="rnd" cmpd="sng">
            <a:solidFill>
              <a:srgbClr val="5F5F5F"/>
            </a:solidFill>
            <a:prstDash val="sysDot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4400">
                <a:solidFill>
                  <a:srgbClr val="6C8022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 日常动态管理</a:t>
            </a:r>
            <a:endParaRPr lang="zh-CN" altLang="en-US" sz="4400">
              <a:solidFill>
                <a:srgbClr val="6C8022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7419" name="Line 13"/>
          <p:cNvSpPr/>
          <p:nvPr/>
        </p:nvSpPr>
        <p:spPr>
          <a:xfrm>
            <a:off x="3260725" y="5505450"/>
            <a:ext cx="709613" cy="0"/>
          </a:xfrm>
          <a:prstGeom prst="line">
            <a:avLst/>
          </a:prstGeom>
          <a:ln w="9525" cap="rnd" cmpd="sng">
            <a:solidFill>
              <a:srgbClr val="5F5F5F"/>
            </a:solidFill>
            <a:prstDash val="sysDot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/>
        </p:txBody>
      </p:sp>
      <p:sp>
        <p:nvSpPr>
          <p:cNvPr id="17420" name="AutoShape 14"/>
          <p:cNvSpPr/>
          <p:nvPr/>
        </p:nvSpPr>
        <p:spPr>
          <a:xfrm>
            <a:off x="3970338" y="5283200"/>
            <a:ext cx="4856162" cy="447675"/>
          </a:xfrm>
          <a:prstGeom prst="homePlate">
            <a:avLst>
              <a:gd name="adj" fmla="val 193045"/>
            </a:avLst>
          </a:prstGeom>
          <a:noFill/>
          <a:ln w="9525" cap="rnd" cmpd="sng">
            <a:solidFill>
              <a:srgbClr val="5F5F5F"/>
            </a:solidFill>
            <a:prstDash val="sysDot"/>
            <a:miter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4400">
                <a:solidFill>
                  <a:srgbClr val="6C8022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定期总结分析</a:t>
            </a:r>
            <a:endParaRPr lang="zh-CN" altLang="en-US" sz="4400">
              <a:solidFill>
                <a:srgbClr val="6C8022"/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grpSp>
        <p:nvGrpSpPr>
          <p:cNvPr id="17421" name="组合 1"/>
          <p:cNvGrpSpPr/>
          <p:nvPr/>
        </p:nvGrpSpPr>
        <p:grpSpPr>
          <a:xfrm>
            <a:off x="1911350" y="3035300"/>
            <a:ext cx="557213" cy="754063"/>
            <a:chExt cx="556574" cy="754146"/>
          </a:xfrm>
        </p:grpSpPr>
        <p:sp>
          <p:nvSpPr>
            <p:cNvPr id="17435" name="Freeform 352"/>
            <p:cNvSpPr>
              <a:spLocks noEditPoints="1"/>
            </p:cNvSpPr>
            <p:nvPr/>
          </p:nvSpPr>
          <p:spPr>
            <a:xfrm>
              <a:off x="5622" y="29717"/>
              <a:ext cx="550952" cy="713186"/>
            </a:xfrm>
            <a:custGeom>
              <a:gdLst>
                <a:gd name="txL" fmla="*/ 0 w 290"/>
                <a:gd name="txT" fmla="*/ 0 h 374"/>
                <a:gd name="txR" fmla="*/ 290 w 290"/>
                <a:gd name="txB" fmla="*/ 374 h 374"/>
              </a:gdLst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</a:cxnLst>
              <a:rect l="txL" t="txT" r="txR" b="txB"/>
              <a:pathLst>
                <a:path w="290" h="374">
                  <a:moveTo>
                    <a:pt x="241" y="170"/>
                  </a:moveTo>
                  <a:cubicBezTo>
                    <a:pt x="246" y="155"/>
                    <a:pt x="266" y="145"/>
                    <a:pt x="272" y="130"/>
                  </a:cubicBezTo>
                  <a:cubicBezTo>
                    <a:pt x="281" y="109"/>
                    <a:pt x="280" y="86"/>
                    <a:pt x="266" y="67"/>
                  </a:cubicBezTo>
                  <a:cubicBezTo>
                    <a:pt x="243" y="35"/>
                    <a:pt x="193" y="5"/>
                    <a:pt x="147" y="3"/>
                  </a:cubicBezTo>
                  <a:cubicBezTo>
                    <a:pt x="99" y="0"/>
                    <a:pt x="68" y="31"/>
                    <a:pt x="50" y="66"/>
                  </a:cubicBezTo>
                  <a:cubicBezTo>
                    <a:pt x="35" y="94"/>
                    <a:pt x="27" y="127"/>
                    <a:pt x="23" y="152"/>
                  </a:cubicBezTo>
                  <a:cubicBezTo>
                    <a:pt x="12" y="221"/>
                    <a:pt x="0" y="343"/>
                    <a:pt x="109" y="364"/>
                  </a:cubicBezTo>
                  <a:cubicBezTo>
                    <a:pt x="159" y="374"/>
                    <a:pt x="205" y="359"/>
                    <a:pt x="239" y="327"/>
                  </a:cubicBezTo>
                  <a:cubicBezTo>
                    <a:pt x="269" y="299"/>
                    <a:pt x="290" y="245"/>
                    <a:pt x="263" y="209"/>
                  </a:cubicBezTo>
                  <a:cubicBezTo>
                    <a:pt x="251" y="194"/>
                    <a:pt x="233" y="189"/>
                    <a:pt x="241" y="170"/>
                  </a:cubicBezTo>
                  <a:moveTo>
                    <a:pt x="186" y="273"/>
                  </a:moveTo>
                  <a:cubicBezTo>
                    <a:pt x="152" y="295"/>
                    <a:pt x="88" y="324"/>
                    <a:pt x="92" y="253"/>
                  </a:cubicBezTo>
                  <a:cubicBezTo>
                    <a:pt x="92" y="253"/>
                    <a:pt x="99" y="205"/>
                    <a:pt x="133" y="201"/>
                  </a:cubicBezTo>
                  <a:cubicBezTo>
                    <a:pt x="167" y="198"/>
                    <a:pt x="220" y="251"/>
                    <a:pt x="186" y="273"/>
                  </a:cubicBezTo>
                  <a:moveTo>
                    <a:pt x="186" y="141"/>
                  </a:moveTo>
                  <a:cubicBezTo>
                    <a:pt x="148" y="155"/>
                    <a:pt x="80" y="170"/>
                    <a:pt x="100" y="101"/>
                  </a:cubicBezTo>
                  <a:cubicBezTo>
                    <a:pt x="100" y="101"/>
                    <a:pt x="116" y="56"/>
                    <a:pt x="150" y="59"/>
                  </a:cubicBezTo>
                  <a:cubicBezTo>
                    <a:pt x="185" y="63"/>
                    <a:pt x="224" y="126"/>
                    <a:pt x="186" y="141"/>
                  </a:cubicBezTo>
                </a:path>
              </a:pathLst>
            </a:custGeom>
            <a:solidFill>
              <a:srgbClr val="8BD1D9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36" name="Freeform 354"/>
            <p:cNvSpPr>
              <a:spLocks noEditPoints="1"/>
            </p:cNvSpPr>
            <p:nvPr/>
          </p:nvSpPr>
          <p:spPr>
            <a:xfrm>
              <a:off x="94770" y="533284"/>
              <a:ext cx="431285" cy="195965"/>
            </a:xfrm>
            <a:custGeom>
              <a:gdLst>
                <a:gd name="txL" fmla="*/ 0 w 227"/>
                <a:gd name="txT" fmla="*/ 0 h 103"/>
                <a:gd name="txR" fmla="*/ 227 w 227"/>
                <a:gd name="txB" fmla="*/ 103 h 103"/>
              </a:gdLst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0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0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0"/>
                </a:cxn>
              </a:cxnLst>
              <a:rect l="txL" t="txT" r="txR" b="txB"/>
              <a:pathLst>
                <a:path w="226" h="103">
                  <a:moveTo>
                    <a:pt x="79" y="61"/>
                  </a:moveTo>
                  <a:cubicBezTo>
                    <a:pt x="73" y="61"/>
                    <a:pt x="66" y="60"/>
                    <a:pt x="59" y="59"/>
                  </a:cubicBezTo>
                  <a:cubicBezTo>
                    <a:pt x="58" y="59"/>
                    <a:pt x="57" y="58"/>
                    <a:pt x="57" y="57"/>
                  </a:cubicBezTo>
                  <a:cubicBezTo>
                    <a:pt x="58" y="56"/>
                    <a:pt x="58" y="55"/>
                    <a:pt x="59" y="55"/>
                  </a:cubicBezTo>
                  <a:cubicBezTo>
                    <a:pt x="60" y="55"/>
                    <a:pt x="60" y="55"/>
                    <a:pt x="60" y="55"/>
                  </a:cubicBezTo>
                  <a:cubicBezTo>
                    <a:pt x="66" y="56"/>
                    <a:pt x="73" y="57"/>
                    <a:pt x="79" y="57"/>
                  </a:cubicBezTo>
                  <a:cubicBezTo>
                    <a:pt x="80" y="57"/>
                    <a:pt x="81" y="58"/>
                    <a:pt x="81" y="59"/>
                  </a:cubicBezTo>
                  <a:cubicBezTo>
                    <a:pt x="81" y="60"/>
                    <a:pt x="80" y="61"/>
                    <a:pt x="79" y="61"/>
                  </a:cubicBezTo>
                  <a:cubicBezTo>
                    <a:pt x="79" y="61"/>
                    <a:pt x="79" y="61"/>
                    <a:pt x="79" y="61"/>
                  </a:cubicBezTo>
                  <a:moveTo>
                    <a:pt x="117" y="50"/>
                  </a:moveTo>
                  <a:cubicBezTo>
                    <a:pt x="118" y="49"/>
                    <a:pt x="118" y="49"/>
                    <a:pt x="118" y="49"/>
                  </a:cubicBezTo>
                  <a:cubicBezTo>
                    <a:pt x="119" y="49"/>
                    <a:pt x="120" y="50"/>
                    <a:pt x="120" y="51"/>
                  </a:cubicBezTo>
                  <a:cubicBezTo>
                    <a:pt x="121" y="52"/>
                    <a:pt x="120" y="53"/>
                    <a:pt x="119" y="53"/>
                  </a:cubicBezTo>
                  <a:cubicBezTo>
                    <a:pt x="113" y="56"/>
                    <a:pt x="106" y="58"/>
                    <a:pt x="100" y="59"/>
                  </a:cubicBezTo>
                  <a:cubicBezTo>
                    <a:pt x="99" y="59"/>
                    <a:pt x="99" y="59"/>
                    <a:pt x="99" y="59"/>
                  </a:cubicBezTo>
                  <a:cubicBezTo>
                    <a:pt x="98" y="59"/>
                    <a:pt x="97" y="59"/>
                    <a:pt x="97" y="58"/>
                  </a:cubicBezTo>
                  <a:cubicBezTo>
                    <a:pt x="97" y="57"/>
                    <a:pt x="98" y="55"/>
                    <a:pt x="99" y="55"/>
                  </a:cubicBezTo>
                  <a:cubicBezTo>
                    <a:pt x="105" y="54"/>
                    <a:pt x="111" y="52"/>
                    <a:pt x="117" y="50"/>
                  </a:cubicBezTo>
                  <a:cubicBezTo>
                    <a:pt x="117" y="50"/>
                    <a:pt x="117" y="50"/>
                    <a:pt x="117" y="50"/>
                  </a:cubicBezTo>
                  <a:moveTo>
                    <a:pt x="215" y="5"/>
                  </a:moveTo>
                  <a:cubicBezTo>
                    <a:pt x="194" y="13"/>
                    <a:pt x="173" y="21"/>
                    <a:pt x="153" y="28"/>
                  </a:cubicBezTo>
                  <a:cubicBezTo>
                    <a:pt x="153" y="28"/>
                    <a:pt x="153" y="28"/>
                    <a:pt x="153" y="28"/>
                  </a:cubicBezTo>
                  <a:cubicBezTo>
                    <a:pt x="154" y="29"/>
                    <a:pt x="154" y="30"/>
                    <a:pt x="153" y="31"/>
                  </a:cubicBezTo>
                  <a:cubicBezTo>
                    <a:pt x="148" y="36"/>
                    <a:pt x="143" y="40"/>
                    <a:pt x="137" y="44"/>
                  </a:cubicBezTo>
                  <a:cubicBezTo>
                    <a:pt x="137" y="44"/>
                    <a:pt x="136" y="44"/>
                    <a:pt x="136" y="44"/>
                  </a:cubicBezTo>
                  <a:cubicBezTo>
                    <a:pt x="135" y="44"/>
                    <a:pt x="135" y="44"/>
                    <a:pt x="134" y="43"/>
                  </a:cubicBezTo>
                  <a:cubicBezTo>
                    <a:pt x="134" y="42"/>
                    <a:pt x="134" y="41"/>
                    <a:pt x="135" y="40"/>
                  </a:cubicBezTo>
                  <a:cubicBezTo>
                    <a:pt x="140" y="37"/>
                    <a:pt x="145" y="33"/>
                    <a:pt x="149" y="29"/>
                  </a:cubicBezTo>
                  <a:cubicBezTo>
                    <a:pt x="145" y="30"/>
                    <a:pt x="140" y="32"/>
                    <a:pt x="136" y="33"/>
                  </a:cubicBezTo>
                  <a:cubicBezTo>
                    <a:pt x="90" y="47"/>
                    <a:pt x="45" y="56"/>
                    <a:pt x="0" y="63"/>
                  </a:cubicBezTo>
                  <a:cubicBezTo>
                    <a:pt x="23" y="83"/>
                    <a:pt x="53" y="93"/>
                    <a:pt x="84" y="93"/>
                  </a:cubicBezTo>
                  <a:cubicBezTo>
                    <a:pt x="116" y="93"/>
                    <a:pt x="149" y="82"/>
                    <a:pt x="174" y="61"/>
                  </a:cubicBezTo>
                  <a:cubicBezTo>
                    <a:pt x="188" y="50"/>
                    <a:pt x="201" y="34"/>
                    <a:pt x="210" y="17"/>
                  </a:cubicBezTo>
                  <a:cubicBezTo>
                    <a:pt x="212" y="13"/>
                    <a:pt x="213" y="9"/>
                    <a:pt x="215" y="5"/>
                  </a:cubicBezTo>
                  <a:moveTo>
                    <a:pt x="227" y="0"/>
                  </a:moveTo>
                  <a:cubicBezTo>
                    <a:pt x="223" y="2"/>
                    <a:pt x="219" y="3"/>
                    <a:pt x="215" y="5"/>
                  </a:cubicBezTo>
                  <a:cubicBezTo>
                    <a:pt x="213" y="9"/>
                    <a:pt x="212" y="13"/>
                    <a:pt x="210" y="17"/>
                  </a:cubicBezTo>
                  <a:cubicBezTo>
                    <a:pt x="200" y="37"/>
                    <a:pt x="186" y="54"/>
                    <a:pt x="168" y="67"/>
                  </a:cubicBezTo>
                  <a:cubicBezTo>
                    <a:pt x="142" y="85"/>
                    <a:pt x="111" y="94"/>
                    <a:pt x="81" y="94"/>
                  </a:cubicBezTo>
                  <a:cubicBezTo>
                    <a:pt x="51" y="94"/>
                    <a:pt x="22" y="85"/>
                    <a:pt x="0" y="66"/>
                  </a:cubicBezTo>
                  <a:cubicBezTo>
                    <a:pt x="14" y="82"/>
                    <a:pt x="34" y="94"/>
                    <a:pt x="61" y="100"/>
                  </a:cubicBezTo>
                  <a:cubicBezTo>
                    <a:pt x="61" y="100"/>
                    <a:pt x="61" y="100"/>
                    <a:pt x="61" y="100"/>
                  </a:cubicBezTo>
                  <a:cubicBezTo>
                    <a:pt x="61" y="100"/>
                    <a:pt x="61" y="100"/>
                    <a:pt x="62" y="100"/>
                  </a:cubicBezTo>
                  <a:cubicBezTo>
                    <a:pt x="62" y="100"/>
                    <a:pt x="62" y="100"/>
                    <a:pt x="62" y="100"/>
                  </a:cubicBezTo>
                  <a:cubicBezTo>
                    <a:pt x="62" y="100"/>
                    <a:pt x="62" y="100"/>
                    <a:pt x="62" y="100"/>
                  </a:cubicBezTo>
                  <a:cubicBezTo>
                    <a:pt x="62" y="100"/>
                    <a:pt x="62" y="100"/>
                    <a:pt x="62" y="100"/>
                  </a:cubicBezTo>
                  <a:cubicBezTo>
                    <a:pt x="62" y="100"/>
                    <a:pt x="62" y="100"/>
                    <a:pt x="62" y="100"/>
                  </a:cubicBezTo>
                  <a:cubicBezTo>
                    <a:pt x="72" y="102"/>
                    <a:pt x="82" y="103"/>
                    <a:pt x="92" y="103"/>
                  </a:cubicBezTo>
                  <a:cubicBezTo>
                    <a:pt x="130" y="103"/>
                    <a:pt x="165" y="88"/>
                    <a:pt x="192" y="63"/>
                  </a:cubicBezTo>
                  <a:cubicBezTo>
                    <a:pt x="192" y="63"/>
                    <a:pt x="192" y="63"/>
                    <a:pt x="192" y="63"/>
                  </a:cubicBezTo>
                  <a:cubicBezTo>
                    <a:pt x="192" y="63"/>
                    <a:pt x="192" y="63"/>
                    <a:pt x="192" y="63"/>
                  </a:cubicBezTo>
                  <a:cubicBezTo>
                    <a:pt x="192" y="63"/>
                    <a:pt x="192" y="63"/>
                    <a:pt x="192" y="63"/>
                  </a:cubicBezTo>
                  <a:cubicBezTo>
                    <a:pt x="192" y="63"/>
                    <a:pt x="192" y="63"/>
                    <a:pt x="192" y="63"/>
                  </a:cubicBezTo>
                  <a:cubicBezTo>
                    <a:pt x="192" y="63"/>
                    <a:pt x="192" y="63"/>
                    <a:pt x="192" y="63"/>
                  </a:cubicBezTo>
                  <a:cubicBezTo>
                    <a:pt x="192" y="63"/>
                    <a:pt x="192" y="63"/>
                    <a:pt x="192" y="63"/>
                  </a:cubicBezTo>
                  <a:cubicBezTo>
                    <a:pt x="192" y="63"/>
                    <a:pt x="193" y="63"/>
                    <a:pt x="193" y="63"/>
                  </a:cubicBezTo>
                  <a:cubicBezTo>
                    <a:pt x="193" y="63"/>
                    <a:pt x="193" y="63"/>
                    <a:pt x="193" y="63"/>
                  </a:cubicBezTo>
                  <a:cubicBezTo>
                    <a:pt x="193" y="63"/>
                    <a:pt x="193" y="62"/>
                    <a:pt x="193" y="62"/>
                  </a:cubicBezTo>
                  <a:cubicBezTo>
                    <a:pt x="193" y="62"/>
                    <a:pt x="193" y="62"/>
                    <a:pt x="193" y="62"/>
                  </a:cubicBezTo>
                  <a:cubicBezTo>
                    <a:pt x="193" y="62"/>
                    <a:pt x="193" y="62"/>
                    <a:pt x="193" y="62"/>
                  </a:cubicBezTo>
                  <a:cubicBezTo>
                    <a:pt x="193" y="62"/>
                    <a:pt x="193" y="62"/>
                    <a:pt x="193" y="62"/>
                  </a:cubicBezTo>
                  <a:cubicBezTo>
                    <a:pt x="193" y="62"/>
                    <a:pt x="193" y="62"/>
                    <a:pt x="193" y="62"/>
                  </a:cubicBezTo>
                  <a:cubicBezTo>
                    <a:pt x="193" y="62"/>
                    <a:pt x="193" y="62"/>
                    <a:pt x="193" y="62"/>
                  </a:cubicBezTo>
                  <a:cubicBezTo>
                    <a:pt x="209" y="46"/>
                    <a:pt x="223" y="23"/>
                    <a:pt x="227" y="0"/>
                  </a:cubicBezTo>
                </a:path>
              </a:pathLst>
            </a:custGeom>
            <a:solidFill>
              <a:srgbClr val="34949E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37" name="Freeform 355"/>
            <p:cNvSpPr/>
            <p:nvPr/>
          </p:nvSpPr>
          <p:spPr>
            <a:xfrm>
              <a:off x="0" y="0"/>
              <a:ext cx="528464" cy="754146"/>
            </a:xfrm>
            <a:custGeom>
              <a:gdLst>
                <a:gd name="txL" fmla="*/ 0 w 278"/>
                <a:gd name="txT" fmla="*/ 0 h 396"/>
                <a:gd name="txR" fmla="*/ 278 w 278"/>
                <a:gd name="txB" fmla="*/ 396 h 396"/>
              </a:gdLst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</a:cxnLst>
              <a:rect l="txL" t="txT" r="txR" b="txB"/>
              <a:pathLst>
                <a:path w="278" h="396">
                  <a:moveTo>
                    <a:pt x="44" y="73"/>
                  </a:moveTo>
                  <a:cubicBezTo>
                    <a:pt x="72" y="20"/>
                    <a:pt x="120" y="0"/>
                    <a:pt x="177" y="17"/>
                  </a:cubicBezTo>
                  <a:cubicBezTo>
                    <a:pt x="221" y="31"/>
                    <a:pt x="274" y="68"/>
                    <a:pt x="270" y="119"/>
                  </a:cubicBezTo>
                  <a:cubicBezTo>
                    <a:pt x="269" y="144"/>
                    <a:pt x="248" y="154"/>
                    <a:pt x="237" y="172"/>
                  </a:cubicBezTo>
                  <a:cubicBezTo>
                    <a:pt x="232" y="180"/>
                    <a:pt x="231" y="188"/>
                    <a:pt x="235" y="196"/>
                  </a:cubicBezTo>
                  <a:cubicBezTo>
                    <a:pt x="239" y="202"/>
                    <a:pt x="247" y="208"/>
                    <a:pt x="252" y="213"/>
                  </a:cubicBezTo>
                  <a:cubicBezTo>
                    <a:pt x="260" y="221"/>
                    <a:pt x="265" y="231"/>
                    <a:pt x="267" y="242"/>
                  </a:cubicBezTo>
                  <a:cubicBezTo>
                    <a:pt x="277" y="279"/>
                    <a:pt x="251" y="319"/>
                    <a:pt x="224" y="341"/>
                  </a:cubicBezTo>
                  <a:cubicBezTo>
                    <a:pt x="161" y="393"/>
                    <a:pt x="53" y="382"/>
                    <a:pt x="22" y="302"/>
                  </a:cubicBezTo>
                  <a:cubicBezTo>
                    <a:pt x="10" y="271"/>
                    <a:pt x="10" y="236"/>
                    <a:pt x="12" y="203"/>
                  </a:cubicBezTo>
                  <a:cubicBezTo>
                    <a:pt x="15" y="158"/>
                    <a:pt x="24" y="113"/>
                    <a:pt x="44" y="73"/>
                  </a:cubicBezTo>
                  <a:cubicBezTo>
                    <a:pt x="45" y="71"/>
                    <a:pt x="43" y="73"/>
                    <a:pt x="43" y="73"/>
                  </a:cubicBezTo>
                  <a:cubicBezTo>
                    <a:pt x="12" y="135"/>
                    <a:pt x="0" y="220"/>
                    <a:pt x="16" y="288"/>
                  </a:cubicBezTo>
                  <a:cubicBezTo>
                    <a:pt x="37" y="380"/>
                    <a:pt x="147" y="396"/>
                    <a:pt x="218" y="347"/>
                  </a:cubicBezTo>
                  <a:cubicBezTo>
                    <a:pt x="242" y="330"/>
                    <a:pt x="259" y="305"/>
                    <a:pt x="267" y="277"/>
                  </a:cubicBezTo>
                  <a:cubicBezTo>
                    <a:pt x="273" y="258"/>
                    <a:pt x="270" y="237"/>
                    <a:pt x="260" y="220"/>
                  </a:cubicBezTo>
                  <a:cubicBezTo>
                    <a:pt x="255" y="211"/>
                    <a:pt x="246" y="204"/>
                    <a:pt x="239" y="197"/>
                  </a:cubicBezTo>
                  <a:cubicBezTo>
                    <a:pt x="223" y="181"/>
                    <a:pt x="246" y="162"/>
                    <a:pt x="257" y="150"/>
                  </a:cubicBezTo>
                  <a:cubicBezTo>
                    <a:pt x="278" y="128"/>
                    <a:pt x="275" y="92"/>
                    <a:pt x="258" y="69"/>
                  </a:cubicBezTo>
                  <a:cubicBezTo>
                    <a:pt x="229" y="30"/>
                    <a:pt x="172" y="4"/>
                    <a:pt x="124" y="9"/>
                  </a:cubicBezTo>
                  <a:cubicBezTo>
                    <a:pt x="87" y="13"/>
                    <a:pt x="60" y="42"/>
                    <a:pt x="43" y="73"/>
                  </a:cubicBezTo>
                  <a:cubicBezTo>
                    <a:pt x="42" y="75"/>
                    <a:pt x="43" y="73"/>
                    <a:pt x="44" y="73"/>
                  </a:cubicBezTo>
                </a:path>
              </a:pathLst>
            </a:custGeom>
            <a:solidFill>
              <a:srgbClr val="2D828B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38" name="Freeform 356"/>
            <p:cNvSpPr>
              <a:spLocks noEditPoints="1"/>
            </p:cNvSpPr>
            <p:nvPr/>
          </p:nvSpPr>
          <p:spPr>
            <a:xfrm>
              <a:off x="69873" y="79511"/>
              <a:ext cx="374262" cy="508386"/>
            </a:xfrm>
            <a:custGeom>
              <a:gdLst>
                <a:gd name="txL" fmla="*/ 0 w 197"/>
                <a:gd name="txT" fmla="*/ 0 h 267"/>
                <a:gd name="txR" fmla="*/ 197 w 197"/>
                <a:gd name="txB" fmla="*/ 267 h 267"/>
              </a:gdLst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0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0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0"/>
                </a:cxn>
              </a:cxnLst>
              <a:rect l="txL" t="txT" r="txR" b="txB"/>
              <a:pathLst>
                <a:path w="197" h="267">
                  <a:moveTo>
                    <a:pt x="164" y="265"/>
                  </a:moveTo>
                  <a:cubicBezTo>
                    <a:pt x="164" y="265"/>
                    <a:pt x="163" y="266"/>
                    <a:pt x="163" y="266"/>
                  </a:cubicBezTo>
                  <a:cubicBezTo>
                    <a:pt x="163" y="266"/>
                    <a:pt x="162" y="267"/>
                    <a:pt x="162" y="267"/>
                  </a:cubicBezTo>
                  <a:cubicBezTo>
                    <a:pt x="163" y="267"/>
                    <a:pt x="164" y="266"/>
                    <a:pt x="166" y="266"/>
                  </a:cubicBezTo>
                  <a:cubicBezTo>
                    <a:pt x="165" y="266"/>
                    <a:pt x="165" y="265"/>
                    <a:pt x="164" y="265"/>
                  </a:cubicBezTo>
                  <a:moveTo>
                    <a:pt x="13" y="245"/>
                  </a:moveTo>
                  <a:cubicBezTo>
                    <a:pt x="13" y="245"/>
                    <a:pt x="12" y="245"/>
                    <a:pt x="12" y="245"/>
                  </a:cubicBezTo>
                  <a:cubicBezTo>
                    <a:pt x="11" y="246"/>
                    <a:pt x="11" y="247"/>
                    <a:pt x="11" y="248"/>
                  </a:cubicBezTo>
                  <a:cubicBezTo>
                    <a:pt x="14" y="254"/>
                    <a:pt x="17" y="260"/>
                    <a:pt x="21" y="266"/>
                  </a:cubicBezTo>
                  <a:cubicBezTo>
                    <a:pt x="21" y="266"/>
                    <a:pt x="22" y="267"/>
                    <a:pt x="23" y="267"/>
                  </a:cubicBezTo>
                  <a:cubicBezTo>
                    <a:pt x="23" y="267"/>
                    <a:pt x="23" y="266"/>
                    <a:pt x="24" y="266"/>
                  </a:cubicBezTo>
                  <a:cubicBezTo>
                    <a:pt x="25" y="266"/>
                    <a:pt x="25" y="264"/>
                    <a:pt x="24" y="263"/>
                  </a:cubicBezTo>
                  <a:cubicBezTo>
                    <a:pt x="24" y="263"/>
                    <a:pt x="24" y="263"/>
                    <a:pt x="24" y="263"/>
                  </a:cubicBezTo>
                  <a:cubicBezTo>
                    <a:pt x="20" y="258"/>
                    <a:pt x="17" y="252"/>
                    <a:pt x="15" y="246"/>
                  </a:cubicBezTo>
                  <a:cubicBezTo>
                    <a:pt x="14" y="246"/>
                    <a:pt x="14" y="245"/>
                    <a:pt x="13" y="245"/>
                  </a:cubicBezTo>
                  <a:moveTo>
                    <a:pt x="187" y="233"/>
                  </a:moveTo>
                  <a:cubicBezTo>
                    <a:pt x="186" y="233"/>
                    <a:pt x="185" y="233"/>
                    <a:pt x="185" y="234"/>
                  </a:cubicBezTo>
                  <a:cubicBezTo>
                    <a:pt x="182" y="240"/>
                    <a:pt x="179" y="246"/>
                    <a:pt x="176" y="251"/>
                  </a:cubicBezTo>
                  <a:cubicBezTo>
                    <a:pt x="175" y="252"/>
                    <a:pt x="175" y="253"/>
                    <a:pt x="176" y="254"/>
                  </a:cubicBezTo>
                  <a:cubicBezTo>
                    <a:pt x="177" y="254"/>
                    <a:pt x="177" y="254"/>
                    <a:pt x="177" y="254"/>
                  </a:cubicBezTo>
                  <a:cubicBezTo>
                    <a:pt x="178" y="254"/>
                    <a:pt x="179" y="254"/>
                    <a:pt x="179" y="253"/>
                  </a:cubicBezTo>
                  <a:cubicBezTo>
                    <a:pt x="183" y="248"/>
                    <a:pt x="186" y="242"/>
                    <a:pt x="189" y="235"/>
                  </a:cubicBezTo>
                  <a:cubicBezTo>
                    <a:pt x="189" y="234"/>
                    <a:pt x="189" y="233"/>
                    <a:pt x="188" y="233"/>
                  </a:cubicBezTo>
                  <a:cubicBezTo>
                    <a:pt x="187" y="233"/>
                    <a:pt x="187" y="233"/>
                    <a:pt x="187" y="233"/>
                  </a:cubicBezTo>
                  <a:moveTo>
                    <a:pt x="3" y="206"/>
                  </a:moveTo>
                  <a:cubicBezTo>
                    <a:pt x="3" y="206"/>
                    <a:pt x="3" y="206"/>
                    <a:pt x="3" y="206"/>
                  </a:cubicBezTo>
                  <a:cubicBezTo>
                    <a:pt x="2" y="207"/>
                    <a:pt x="1" y="208"/>
                    <a:pt x="1" y="209"/>
                  </a:cubicBezTo>
                  <a:cubicBezTo>
                    <a:pt x="2" y="215"/>
                    <a:pt x="3" y="222"/>
                    <a:pt x="5" y="229"/>
                  </a:cubicBezTo>
                  <a:cubicBezTo>
                    <a:pt x="5" y="230"/>
                    <a:pt x="6" y="230"/>
                    <a:pt x="7" y="230"/>
                  </a:cubicBezTo>
                  <a:cubicBezTo>
                    <a:pt x="7" y="230"/>
                    <a:pt x="7" y="230"/>
                    <a:pt x="7" y="230"/>
                  </a:cubicBezTo>
                  <a:cubicBezTo>
                    <a:pt x="8" y="230"/>
                    <a:pt x="9" y="229"/>
                    <a:pt x="9" y="228"/>
                  </a:cubicBezTo>
                  <a:cubicBezTo>
                    <a:pt x="7" y="221"/>
                    <a:pt x="6" y="215"/>
                    <a:pt x="5" y="208"/>
                  </a:cubicBezTo>
                  <a:cubicBezTo>
                    <a:pt x="5" y="207"/>
                    <a:pt x="4" y="206"/>
                    <a:pt x="3" y="206"/>
                  </a:cubicBezTo>
                  <a:moveTo>
                    <a:pt x="194" y="194"/>
                  </a:moveTo>
                  <a:cubicBezTo>
                    <a:pt x="194" y="194"/>
                    <a:pt x="194" y="194"/>
                    <a:pt x="194" y="194"/>
                  </a:cubicBezTo>
                  <a:cubicBezTo>
                    <a:pt x="193" y="194"/>
                    <a:pt x="192" y="195"/>
                    <a:pt x="192" y="196"/>
                  </a:cubicBezTo>
                  <a:cubicBezTo>
                    <a:pt x="192" y="196"/>
                    <a:pt x="192" y="196"/>
                    <a:pt x="192" y="196"/>
                  </a:cubicBezTo>
                  <a:cubicBezTo>
                    <a:pt x="192" y="198"/>
                    <a:pt x="192" y="200"/>
                    <a:pt x="192" y="201"/>
                  </a:cubicBezTo>
                  <a:cubicBezTo>
                    <a:pt x="192" y="206"/>
                    <a:pt x="192" y="211"/>
                    <a:pt x="191" y="215"/>
                  </a:cubicBezTo>
                  <a:cubicBezTo>
                    <a:pt x="191" y="216"/>
                    <a:pt x="191" y="217"/>
                    <a:pt x="192" y="218"/>
                  </a:cubicBezTo>
                  <a:cubicBezTo>
                    <a:pt x="193" y="218"/>
                    <a:pt x="193" y="218"/>
                    <a:pt x="193" y="218"/>
                  </a:cubicBezTo>
                  <a:cubicBezTo>
                    <a:pt x="194" y="218"/>
                    <a:pt x="195" y="217"/>
                    <a:pt x="195" y="216"/>
                  </a:cubicBezTo>
                  <a:cubicBezTo>
                    <a:pt x="196" y="211"/>
                    <a:pt x="196" y="206"/>
                    <a:pt x="196" y="201"/>
                  </a:cubicBezTo>
                  <a:cubicBezTo>
                    <a:pt x="196" y="200"/>
                    <a:pt x="196" y="198"/>
                    <a:pt x="196" y="196"/>
                  </a:cubicBezTo>
                  <a:cubicBezTo>
                    <a:pt x="196" y="195"/>
                    <a:pt x="195" y="194"/>
                    <a:pt x="194" y="194"/>
                  </a:cubicBezTo>
                  <a:moveTo>
                    <a:pt x="2" y="167"/>
                  </a:moveTo>
                  <a:cubicBezTo>
                    <a:pt x="1" y="167"/>
                    <a:pt x="0" y="167"/>
                    <a:pt x="0" y="168"/>
                  </a:cubicBezTo>
                  <a:cubicBezTo>
                    <a:pt x="0" y="173"/>
                    <a:pt x="0" y="178"/>
                    <a:pt x="0" y="183"/>
                  </a:cubicBezTo>
                  <a:cubicBezTo>
                    <a:pt x="0" y="185"/>
                    <a:pt x="0" y="187"/>
                    <a:pt x="0" y="189"/>
                  </a:cubicBezTo>
                  <a:cubicBezTo>
                    <a:pt x="0" y="190"/>
                    <a:pt x="1" y="191"/>
                    <a:pt x="2" y="191"/>
                  </a:cubicBezTo>
                  <a:cubicBezTo>
                    <a:pt x="2" y="191"/>
                    <a:pt x="2" y="191"/>
                    <a:pt x="2" y="191"/>
                  </a:cubicBezTo>
                  <a:cubicBezTo>
                    <a:pt x="3" y="190"/>
                    <a:pt x="4" y="190"/>
                    <a:pt x="4" y="188"/>
                  </a:cubicBezTo>
                  <a:cubicBezTo>
                    <a:pt x="4" y="188"/>
                    <a:pt x="4" y="188"/>
                    <a:pt x="4" y="188"/>
                  </a:cubicBezTo>
                  <a:cubicBezTo>
                    <a:pt x="4" y="187"/>
                    <a:pt x="4" y="185"/>
                    <a:pt x="4" y="183"/>
                  </a:cubicBezTo>
                  <a:cubicBezTo>
                    <a:pt x="4" y="178"/>
                    <a:pt x="4" y="173"/>
                    <a:pt x="4" y="169"/>
                  </a:cubicBezTo>
                  <a:cubicBezTo>
                    <a:pt x="4" y="167"/>
                    <a:pt x="3" y="167"/>
                    <a:pt x="2" y="167"/>
                  </a:cubicBezTo>
                  <a:cubicBezTo>
                    <a:pt x="2" y="167"/>
                    <a:pt x="2" y="167"/>
                    <a:pt x="2" y="167"/>
                  </a:cubicBezTo>
                  <a:moveTo>
                    <a:pt x="177" y="159"/>
                  </a:moveTo>
                  <a:cubicBezTo>
                    <a:pt x="176" y="159"/>
                    <a:pt x="176" y="159"/>
                    <a:pt x="175" y="159"/>
                  </a:cubicBezTo>
                  <a:cubicBezTo>
                    <a:pt x="175" y="160"/>
                    <a:pt x="175" y="161"/>
                    <a:pt x="175" y="162"/>
                  </a:cubicBezTo>
                  <a:cubicBezTo>
                    <a:pt x="178" y="165"/>
                    <a:pt x="181" y="167"/>
                    <a:pt x="183" y="171"/>
                  </a:cubicBezTo>
                  <a:cubicBezTo>
                    <a:pt x="185" y="173"/>
                    <a:pt x="186" y="175"/>
                    <a:pt x="187" y="177"/>
                  </a:cubicBezTo>
                  <a:cubicBezTo>
                    <a:pt x="187" y="178"/>
                    <a:pt x="188" y="179"/>
                    <a:pt x="189" y="179"/>
                  </a:cubicBezTo>
                  <a:cubicBezTo>
                    <a:pt x="190" y="178"/>
                    <a:pt x="190" y="178"/>
                    <a:pt x="190" y="178"/>
                  </a:cubicBezTo>
                  <a:cubicBezTo>
                    <a:pt x="191" y="178"/>
                    <a:pt x="191" y="177"/>
                    <a:pt x="191" y="176"/>
                  </a:cubicBezTo>
                  <a:cubicBezTo>
                    <a:pt x="189" y="173"/>
                    <a:pt x="188" y="171"/>
                    <a:pt x="186" y="168"/>
                  </a:cubicBezTo>
                  <a:cubicBezTo>
                    <a:pt x="184" y="165"/>
                    <a:pt x="181" y="162"/>
                    <a:pt x="178" y="159"/>
                  </a:cubicBezTo>
                  <a:cubicBezTo>
                    <a:pt x="178" y="159"/>
                    <a:pt x="177" y="159"/>
                    <a:pt x="177" y="159"/>
                  </a:cubicBezTo>
                  <a:moveTo>
                    <a:pt x="6" y="127"/>
                  </a:moveTo>
                  <a:cubicBezTo>
                    <a:pt x="5" y="127"/>
                    <a:pt x="4" y="127"/>
                    <a:pt x="4" y="128"/>
                  </a:cubicBezTo>
                  <a:cubicBezTo>
                    <a:pt x="3" y="135"/>
                    <a:pt x="2" y="141"/>
                    <a:pt x="2" y="148"/>
                  </a:cubicBezTo>
                  <a:cubicBezTo>
                    <a:pt x="2" y="149"/>
                    <a:pt x="2" y="150"/>
                    <a:pt x="4" y="151"/>
                  </a:cubicBezTo>
                  <a:cubicBezTo>
                    <a:pt x="4" y="151"/>
                    <a:pt x="4" y="151"/>
                    <a:pt x="4" y="151"/>
                  </a:cubicBezTo>
                  <a:cubicBezTo>
                    <a:pt x="5" y="151"/>
                    <a:pt x="6" y="150"/>
                    <a:pt x="6" y="149"/>
                  </a:cubicBezTo>
                  <a:cubicBezTo>
                    <a:pt x="6" y="142"/>
                    <a:pt x="7" y="135"/>
                    <a:pt x="8" y="129"/>
                  </a:cubicBezTo>
                  <a:cubicBezTo>
                    <a:pt x="8" y="128"/>
                    <a:pt x="7" y="127"/>
                    <a:pt x="6" y="127"/>
                  </a:cubicBezTo>
                  <a:cubicBezTo>
                    <a:pt x="6" y="127"/>
                    <a:pt x="6" y="127"/>
                    <a:pt x="6" y="127"/>
                  </a:cubicBezTo>
                  <a:moveTo>
                    <a:pt x="175" y="124"/>
                  </a:moveTo>
                  <a:cubicBezTo>
                    <a:pt x="175" y="124"/>
                    <a:pt x="174" y="125"/>
                    <a:pt x="174" y="125"/>
                  </a:cubicBezTo>
                  <a:cubicBezTo>
                    <a:pt x="174" y="125"/>
                    <a:pt x="174" y="125"/>
                    <a:pt x="174" y="125"/>
                  </a:cubicBezTo>
                  <a:cubicBezTo>
                    <a:pt x="171" y="129"/>
                    <a:pt x="168" y="133"/>
                    <a:pt x="166" y="137"/>
                  </a:cubicBezTo>
                  <a:cubicBezTo>
                    <a:pt x="165" y="140"/>
                    <a:pt x="165" y="142"/>
                    <a:pt x="165" y="144"/>
                  </a:cubicBezTo>
                  <a:cubicBezTo>
                    <a:pt x="165" y="145"/>
                    <a:pt x="166" y="146"/>
                    <a:pt x="167" y="146"/>
                  </a:cubicBezTo>
                  <a:cubicBezTo>
                    <a:pt x="167" y="146"/>
                    <a:pt x="167" y="146"/>
                    <a:pt x="167" y="146"/>
                  </a:cubicBezTo>
                  <a:cubicBezTo>
                    <a:pt x="168" y="146"/>
                    <a:pt x="169" y="145"/>
                    <a:pt x="169" y="144"/>
                  </a:cubicBezTo>
                  <a:cubicBezTo>
                    <a:pt x="169" y="142"/>
                    <a:pt x="169" y="141"/>
                    <a:pt x="170" y="138"/>
                  </a:cubicBezTo>
                  <a:cubicBezTo>
                    <a:pt x="171" y="135"/>
                    <a:pt x="174" y="131"/>
                    <a:pt x="177" y="128"/>
                  </a:cubicBezTo>
                  <a:cubicBezTo>
                    <a:pt x="178" y="127"/>
                    <a:pt x="178" y="126"/>
                    <a:pt x="177" y="125"/>
                  </a:cubicBezTo>
                  <a:cubicBezTo>
                    <a:pt x="176" y="125"/>
                    <a:pt x="176" y="124"/>
                    <a:pt x="175" y="124"/>
                  </a:cubicBezTo>
                  <a:moveTo>
                    <a:pt x="195" y="90"/>
                  </a:moveTo>
                  <a:cubicBezTo>
                    <a:pt x="194" y="90"/>
                    <a:pt x="193" y="91"/>
                    <a:pt x="193" y="92"/>
                  </a:cubicBezTo>
                  <a:cubicBezTo>
                    <a:pt x="192" y="96"/>
                    <a:pt x="191" y="100"/>
                    <a:pt x="190" y="105"/>
                  </a:cubicBezTo>
                  <a:cubicBezTo>
                    <a:pt x="189" y="106"/>
                    <a:pt x="188" y="108"/>
                    <a:pt x="187" y="110"/>
                  </a:cubicBezTo>
                  <a:cubicBezTo>
                    <a:pt x="186" y="111"/>
                    <a:pt x="186" y="112"/>
                    <a:pt x="187" y="113"/>
                  </a:cubicBezTo>
                  <a:cubicBezTo>
                    <a:pt x="188" y="113"/>
                    <a:pt x="188" y="113"/>
                    <a:pt x="188" y="113"/>
                  </a:cubicBezTo>
                  <a:cubicBezTo>
                    <a:pt x="189" y="113"/>
                    <a:pt x="190" y="113"/>
                    <a:pt x="190" y="112"/>
                  </a:cubicBezTo>
                  <a:cubicBezTo>
                    <a:pt x="191" y="110"/>
                    <a:pt x="193" y="108"/>
                    <a:pt x="193" y="106"/>
                  </a:cubicBezTo>
                  <a:cubicBezTo>
                    <a:pt x="195" y="102"/>
                    <a:pt x="196" y="97"/>
                    <a:pt x="197" y="93"/>
                  </a:cubicBezTo>
                  <a:cubicBezTo>
                    <a:pt x="197" y="92"/>
                    <a:pt x="196" y="91"/>
                    <a:pt x="195" y="91"/>
                  </a:cubicBezTo>
                  <a:cubicBezTo>
                    <a:pt x="195" y="90"/>
                    <a:pt x="195" y="90"/>
                    <a:pt x="195" y="90"/>
                  </a:cubicBezTo>
                  <a:moveTo>
                    <a:pt x="14" y="87"/>
                  </a:moveTo>
                  <a:cubicBezTo>
                    <a:pt x="13" y="87"/>
                    <a:pt x="12" y="88"/>
                    <a:pt x="12" y="89"/>
                  </a:cubicBezTo>
                  <a:cubicBezTo>
                    <a:pt x="10" y="96"/>
                    <a:pt x="8" y="102"/>
                    <a:pt x="7" y="109"/>
                  </a:cubicBezTo>
                  <a:cubicBezTo>
                    <a:pt x="7" y="110"/>
                    <a:pt x="8" y="111"/>
                    <a:pt x="9" y="111"/>
                  </a:cubicBezTo>
                  <a:cubicBezTo>
                    <a:pt x="9" y="111"/>
                    <a:pt x="9" y="111"/>
                    <a:pt x="9" y="111"/>
                  </a:cubicBezTo>
                  <a:cubicBezTo>
                    <a:pt x="10" y="111"/>
                    <a:pt x="11" y="110"/>
                    <a:pt x="11" y="109"/>
                  </a:cubicBezTo>
                  <a:cubicBezTo>
                    <a:pt x="12" y="103"/>
                    <a:pt x="14" y="97"/>
                    <a:pt x="16" y="90"/>
                  </a:cubicBezTo>
                  <a:cubicBezTo>
                    <a:pt x="16" y="89"/>
                    <a:pt x="15" y="88"/>
                    <a:pt x="14" y="88"/>
                  </a:cubicBezTo>
                  <a:cubicBezTo>
                    <a:pt x="14" y="87"/>
                    <a:pt x="14" y="87"/>
                    <a:pt x="14" y="87"/>
                  </a:cubicBezTo>
                  <a:moveTo>
                    <a:pt x="187" y="52"/>
                  </a:moveTo>
                  <a:cubicBezTo>
                    <a:pt x="187" y="52"/>
                    <a:pt x="186" y="52"/>
                    <a:pt x="186" y="53"/>
                  </a:cubicBezTo>
                  <a:cubicBezTo>
                    <a:pt x="185" y="53"/>
                    <a:pt x="185" y="54"/>
                    <a:pt x="185" y="55"/>
                  </a:cubicBezTo>
                  <a:cubicBezTo>
                    <a:pt x="186" y="56"/>
                    <a:pt x="186" y="56"/>
                    <a:pt x="186" y="56"/>
                  </a:cubicBezTo>
                  <a:cubicBezTo>
                    <a:pt x="189" y="61"/>
                    <a:pt x="191" y="67"/>
                    <a:pt x="193" y="73"/>
                  </a:cubicBezTo>
                  <a:cubicBezTo>
                    <a:pt x="193" y="74"/>
                    <a:pt x="194" y="75"/>
                    <a:pt x="195" y="75"/>
                  </a:cubicBezTo>
                  <a:cubicBezTo>
                    <a:pt x="195" y="75"/>
                    <a:pt x="195" y="75"/>
                    <a:pt x="195" y="75"/>
                  </a:cubicBezTo>
                  <a:cubicBezTo>
                    <a:pt x="196" y="74"/>
                    <a:pt x="197" y="73"/>
                    <a:pt x="197" y="72"/>
                  </a:cubicBezTo>
                  <a:cubicBezTo>
                    <a:pt x="195" y="66"/>
                    <a:pt x="193" y="60"/>
                    <a:pt x="189" y="54"/>
                  </a:cubicBezTo>
                  <a:cubicBezTo>
                    <a:pt x="189" y="53"/>
                    <a:pt x="189" y="53"/>
                    <a:pt x="189" y="53"/>
                  </a:cubicBezTo>
                  <a:cubicBezTo>
                    <a:pt x="188" y="53"/>
                    <a:pt x="188" y="52"/>
                    <a:pt x="187" y="52"/>
                  </a:cubicBezTo>
                  <a:moveTo>
                    <a:pt x="37" y="34"/>
                  </a:moveTo>
                  <a:cubicBezTo>
                    <a:pt x="36" y="34"/>
                    <a:pt x="35" y="35"/>
                    <a:pt x="35" y="35"/>
                  </a:cubicBezTo>
                  <a:cubicBezTo>
                    <a:pt x="31" y="41"/>
                    <a:pt x="28" y="47"/>
                    <a:pt x="25" y="53"/>
                  </a:cubicBezTo>
                  <a:cubicBezTo>
                    <a:pt x="22" y="58"/>
                    <a:pt x="20" y="64"/>
                    <a:pt x="18" y="70"/>
                  </a:cubicBezTo>
                  <a:cubicBezTo>
                    <a:pt x="17" y="71"/>
                    <a:pt x="18" y="72"/>
                    <a:pt x="19" y="72"/>
                  </a:cubicBezTo>
                  <a:cubicBezTo>
                    <a:pt x="20" y="72"/>
                    <a:pt x="20" y="72"/>
                    <a:pt x="20" y="72"/>
                  </a:cubicBezTo>
                  <a:cubicBezTo>
                    <a:pt x="20" y="72"/>
                    <a:pt x="21" y="72"/>
                    <a:pt x="22" y="71"/>
                  </a:cubicBezTo>
                  <a:cubicBezTo>
                    <a:pt x="24" y="65"/>
                    <a:pt x="26" y="60"/>
                    <a:pt x="28" y="55"/>
                  </a:cubicBezTo>
                  <a:cubicBezTo>
                    <a:pt x="31" y="49"/>
                    <a:pt x="34" y="43"/>
                    <a:pt x="38" y="38"/>
                  </a:cubicBezTo>
                  <a:cubicBezTo>
                    <a:pt x="39" y="37"/>
                    <a:pt x="39" y="35"/>
                    <a:pt x="38" y="35"/>
                  </a:cubicBezTo>
                  <a:cubicBezTo>
                    <a:pt x="37" y="35"/>
                    <a:pt x="37" y="34"/>
                    <a:pt x="37" y="34"/>
                  </a:cubicBezTo>
                  <a:moveTo>
                    <a:pt x="159" y="24"/>
                  </a:moveTo>
                  <a:cubicBezTo>
                    <a:pt x="159" y="24"/>
                    <a:pt x="158" y="24"/>
                    <a:pt x="158" y="25"/>
                  </a:cubicBezTo>
                  <a:cubicBezTo>
                    <a:pt x="157" y="25"/>
                    <a:pt x="157" y="27"/>
                    <a:pt x="158" y="27"/>
                  </a:cubicBezTo>
                  <a:cubicBezTo>
                    <a:pt x="163" y="31"/>
                    <a:pt x="168" y="36"/>
                    <a:pt x="173" y="40"/>
                  </a:cubicBezTo>
                  <a:cubicBezTo>
                    <a:pt x="173" y="41"/>
                    <a:pt x="174" y="41"/>
                    <a:pt x="174" y="41"/>
                  </a:cubicBezTo>
                  <a:cubicBezTo>
                    <a:pt x="175" y="41"/>
                    <a:pt x="175" y="41"/>
                    <a:pt x="176" y="40"/>
                  </a:cubicBezTo>
                  <a:cubicBezTo>
                    <a:pt x="177" y="39"/>
                    <a:pt x="177" y="38"/>
                    <a:pt x="176" y="37"/>
                  </a:cubicBezTo>
                  <a:cubicBezTo>
                    <a:pt x="171" y="33"/>
                    <a:pt x="166" y="28"/>
                    <a:pt x="160" y="24"/>
                  </a:cubicBezTo>
                  <a:cubicBezTo>
                    <a:pt x="160" y="24"/>
                    <a:pt x="160" y="24"/>
                    <a:pt x="159" y="24"/>
                  </a:cubicBezTo>
                  <a:moveTo>
                    <a:pt x="66" y="8"/>
                  </a:moveTo>
                  <a:cubicBezTo>
                    <a:pt x="65" y="8"/>
                    <a:pt x="65" y="8"/>
                    <a:pt x="65" y="8"/>
                  </a:cubicBezTo>
                  <a:cubicBezTo>
                    <a:pt x="59" y="11"/>
                    <a:pt x="53" y="15"/>
                    <a:pt x="48" y="20"/>
                  </a:cubicBezTo>
                  <a:cubicBezTo>
                    <a:pt x="47" y="20"/>
                    <a:pt x="47" y="22"/>
                    <a:pt x="48" y="23"/>
                  </a:cubicBezTo>
                  <a:cubicBezTo>
                    <a:pt x="48" y="23"/>
                    <a:pt x="49" y="23"/>
                    <a:pt x="49" y="23"/>
                  </a:cubicBezTo>
                  <a:cubicBezTo>
                    <a:pt x="50" y="23"/>
                    <a:pt x="50" y="23"/>
                    <a:pt x="51" y="23"/>
                  </a:cubicBezTo>
                  <a:cubicBezTo>
                    <a:pt x="56" y="18"/>
                    <a:pt x="61" y="14"/>
                    <a:pt x="66" y="11"/>
                  </a:cubicBezTo>
                  <a:cubicBezTo>
                    <a:pt x="67" y="11"/>
                    <a:pt x="68" y="10"/>
                    <a:pt x="67" y="9"/>
                  </a:cubicBezTo>
                  <a:cubicBezTo>
                    <a:pt x="67" y="8"/>
                    <a:pt x="66" y="8"/>
                    <a:pt x="66" y="8"/>
                  </a:cubicBezTo>
                  <a:moveTo>
                    <a:pt x="124" y="5"/>
                  </a:moveTo>
                  <a:cubicBezTo>
                    <a:pt x="123" y="5"/>
                    <a:pt x="122" y="6"/>
                    <a:pt x="122" y="7"/>
                  </a:cubicBezTo>
                  <a:cubicBezTo>
                    <a:pt x="122" y="8"/>
                    <a:pt x="122" y="9"/>
                    <a:pt x="123" y="9"/>
                  </a:cubicBezTo>
                  <a:cubicBezTo>
                    <a:pt x="129" y="11"/>
                    <a:pt x="135" y="14"/>
                    <a:pt x="141" y="17"/>
                  </a:cubicBezTo>
                  <a:cubicBezTo>
                    <a:pt x="142" y="17"/>
                    <a:pt x="142" y="17"/>
                    <a:pt x="142" y="17"/>
                  </a:cubicBezTo>
                  <a:cubicBezTo>
                    <a:pt x="143" y="17"/>
                    <a:pt x="144" y="17"/>
                    <a:pt x="144" y="16"/>
                  </a:cubicBezTo>
                  <a:cubicBezTo>
                    <a:pt x="144" y="15"/>
                    <a:pt x="144" y="14"/>
                    <a:pt x="143" y="13"/>
                  </a:cubicBezTo>
                  <a:cubicBezTo>
                    <a:pt x="137" y="10"/>
                    <a:pt x="131" y="7"/>
                    <a:pt x="124" y="5"/>
                  </a:cubicBezTo>
                  <a:cubicBezTo>
                    <a:pt x="124" y="5"/>
                    <a:pt x="124" y="5"/>
                    <a:pt x="124" y="5"/>
                  </a:cubicBezTo>
                  <a:moveTo>
                    <a:pt x="95" y="0"/>
                  </a:moveTo>
                  <a:cubicBezTo>
                    <a:pt x="91" y="0"/>
                    <a:pt x="88" y="1"/>
                    <a:pt x="84" y="1"/>
                  </a:cubicBezTo>
                  <a:cubicBezTo>
                    <a:pt x="83" y="1"/>
                    <a:pt x="82" y="2"/>
                    <a:pt x="82" y="4"/>
                  </a:cubicBezTo>
                  <a:cubicBezTo>
                    <a:pt x="83" y="5"/>
                    <a:pt x="83" y="5"/>
                    <a:pt x="84" y="5"/>
                  </a:cubicBezTo>
                  <a:cubicBezTo>
                    <a:pt x="85" y="5"/>
                    <a:pt x="85" y="5"/>
                    <a:pt x="85" y="5"/>
                  </a:cubicBezTo>
                  <a:cubicBezTo>
                    <a:pt x="88" y="5"/>
                    <a:pt x="92" y="4"/>
                    <a:pt x="96" y="4"/>
                  </a:cubicBezTo>
                  <a:cubicBezTo>
                    <a:pt x="97" y="4"/>
                    <a:pt x="98" y="4"/>
                    <a:pt x="99" y="4"/>
                  </a:cubicBezTo>
                  <a:cubicBezTo>
                    <a:pt x="101" y="5"/>
                    <a:pt x="102" y="5"/>
                    <a:pt x="104" y="5"/>
                  </a:cubicBezTo>
                  <a:cubicBezTo>
                    <a:pt x="104" y="5"/>
                    <a:pt x="104" y="5"/>
                    <a:pt x="104" y="5"/>
                  </a:cubicBezTo>
                  <a:cubicBezTo>
                    <a:pt x="105" y="5"/>
                    <a:pt x="106" y="4"/>
                    <a:pt x="106" y="3"/>
                  </a:cubicBezTo>
                  <a:cubicBezTo>
                    <a:pt x="106" y="2"/>
                    <a:pt x="106" y="1"/>
                    <a:pt x="105" y="1"/>
                  </a:cubicBezTo>
                  <a:cubicBezTo>
                    <a:pt x="103" y="1"/>
                    <a:pt x="101" y="1"/>
                    <a:pt x="99" y="0"/>
                  </a:cubicBezTo>
                  <a:cubicBezTo>
                    <a:pt x="98" y="0"/>
                    <a:pt x="97" y="0"/>
                    <a:pt x="96" y="0"/>
                  </a:cubicBezTo>
                  <a:cubicBezTo>
                    <a:pt x="95" y="0"/>
                    <a:pt x="95" y="0"/>
                    <a:pt x="95" y="0"/>
                  </a:cubicBezTo>
                </a:path>
              </a:pathLst>
            </a:custGeom>
            <a:solidFill>
              <a:srgbClr val="2D828B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39" name="Freeform 360"/>
            <p:cNvSpPr/>
            <p:nvPr/>
          </p:nvSpPr>
          <p:spPr>
            <a:xfrm>
              <a:off x="171068" y="28111"/>
              <a:ext cx="254594" cy="289933"/>
            </a:xfrm>
            <a:custGeom>
              <a:gdLst>
                <a:gd name="txL" fmla="*/ 0 w 134"/>
                <a:gd name="txT" fmla="*/ 0 h 152"/>
                <a:gd name="txR" fmla="*/ 134 w 134"/>
                <a:gd name="txB" fmla="*/ 152 h 152"/>
              </a:gdLst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</a:cxnLst>
              <a:rect l="txL" t="txT" r="txR" b="txB"/>
              <a:pathLst>
                <a:path w="134" h="152">
                  <a:moveTo>
                    <a:pt x="8" y="96"/>
                  </a:moveTo>
                  <a:cubicBezTo>
                    <a:pt x="43" y="0"/>
                    <a:pt x="134" y="106"/>
                    <a:pt x="101" y="132"/>
                  </a:cubicBezTo>
                  <a:cubicBezTo>
                    <a:pt x="85" y="145"/>
                    <a:pt x="52" y="149"/>
                    <a:pt x="32" y="147"/>
                  </a:cubicBezTo>
                  <a:cubicBezTo>
                    <a:pt x="4" y="145"/>
                    <a:pt x="2" y="119"/>
                    <a:pt x="8" y="96"/>
                  </a:cubicBezTo>
                  <a:cubicBezTo>
                    <a:pt x="8" y="96"/>
                    <a:pt x="7" y="97"/>
                    <a:pt x="6" y="98"/>
                  </a:cubicBezTo>
                  <a:cubicBezTo>
                    <a:pt x="3" y="112"/>
                    <a:pt x="0" y="130"/>
                    <a:pt x="12" y="142"/>
                  </a:cubicBezTo>
                  <a:cubicBezTo>
                    <a:pt x="22" y="152"/>
                    <a:pt x="40" y="150"/>
                    <a:pt x="53" y="148"/>
                  </a:cubicBezTo>
                  <a:cubicBezTo>
                    <a:pt x="70" y="146"/>
                    <a:pt x="104" y="142"/>
                    <a:pt x="109" y="121"/>
                  </a:cubicBezTo>
                  <a:cubicBezTo>
                    <a:pt x="116" y="88"/>
                    <a:pt x="76" y="46"/>
                    <a:pt x="43" y="56"/>
                  </a:cubicBezTo>
                  <a:cubicBezTo>
                    <a:pt x="26" y="61"/>
                    <a:pt x="13" y="81"/>
                    <a:pt x="7" y="98"/>
                  </a:cubicBezTo>
                  <a:cubicBezTo>
                    <a:pt x="6" y="98"/>
                    <a:pt x="7" y="96"/>
                    <a:pt x="8" y="96"/>
                  </a:cubicBezTo>
                  <a:close/>
                </a:path>
              </a:pathLst>
            </a:custGeom>
            <a:solidFill>
              <a:srgbClr val="2D828B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40" name="Freeform 361"/>
            <p:cNvSpPr/>
            <p:nvPr/>
          </p:nvSpPr>
          <p:spPr>
            <a:xfrm>
              <a:off x="168660" y="382294"/>
              <a:ext cx="203997" cy="215241"/>
            </a:xfrm>
            <a:custGeom>
              <a:gdLst>
                <a:gd name="txL" fmla="*/ 0 w 107"/>
                <a:gd name="txT" fmla="*/ 0 h 113"/>
                <a:gd name="txR" fmla="*/ 107 w 107"/>
                <a:gd name="txB" fmla="*/ 113 h 113"/>
              </a:gdLst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0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0" y="2147483647"/>
                </a:cxn>
                <a:cxn ang="0">
                  <a:pos x="2147483647" y="2147483647"/>
                </a:cxn>
              </a:cxnLst>
              <a:rect l="txL" t="txT" r="txR" b="txB"/>
              <a:pathLst>
                <a:path w="107" h="113">
                  <a:moveTo>
                    <a:pt x="2" y="61"/>
                  </a:moveTo>
                  <a:cubicBezTo>
                    <a:pt x="5" y="33"/>
                    <a:pt x="25" y="7"/>
                    <a:pt x="55" y="13"/>
                  </a:cubicBezTo>
                  <a:cubicBezTo>
                    <a:pt x="78" y="18"/>
                    <a:pt x="106" y="43"/>
                    <a:pt x="104" y="68"/>
                  </a:cubicBezTo>
                  <a:cubicBezTo>
                    <a:pt x="103" y="89"/>
                    <a:pt x="54" y="104"/>
                    <a:pt x="38" y="106"/>
                  </a:cubicBezTo>
                  <a:cubicBezTo>
                    <a:pt x="9" y="111"/>
                    <a:pt x="0" y="86"/>
                    <a:pt x="2" y="61"/>
                  </a:cubicBezTo>
                  <a:cubicBezTo>
                    <a:pt x="2" y="62"/>
                    <a:pt x="0" y="63"/>
                    <a:pt x="0" y="63"/>
                  </a:cubicBezTo>
                  <a:cubicBezTo>
                    <a:pt x="0" y="79"/>
                    <a:pt x="0" y="96"/>
                    <a:pt x="15" y="105"/>
                  </a:cubicBezTo>
                  <a:cubicBezTo>
                    <a:pt x="28" y="113"/>
                    <a:pt x="47" y="107"/>
                    <a:pt x="60" y="102"/>
                  </a:cubicBezTo>
                  <a:cubicBezTo>
                    <a:pt x="78" y="95"/>
                    <a:pt x="107" y="83"/>
                    <a:pt x="106" y="60"/>
                  </a:cubicBezTo>
                  <a:cubicBezTo>
                    <a:pt x="104" y="27"/>
                    <a:pt x="55" y="0"/>
                    <a:pt x="27" y="15"/>
                  </a:cubicBezTo>
                  <a:cubicBezTo>
                    <a:pt x="11" y="24"/>
                    <a:pt x="3" y="47"/>
                    <a:pt x="0" y="63"/>
                  </a:cubicBezTo>
                  <a:cubicBezTo>
                    <a:pt x="0" y="63"/>
                    <a:pt x="1" y="62"/>
                    <a:pt x="2" y="61"/>
                  </a:cubicBezTo>
                  <a:close/>
                </a:path>
              </a:pathLst>
            </a:custGeom>
            <a:solidFill>
              <a:srgbClr val="2D828B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7422" name="组合 492"/>
          <p:cNvGrpSpPr/>
          <p:nvPr/>
        </p:nvGrpSpPr>
        <p:grpSpPr>
          <a:xfrm>
            <a:off x="2212975" y="4095750"/>
            <a:ext cx="625475" cy="769938"/>
            <a:chExt cx="1235077" cy="1520828"/>
          </a:xfrm>
        </p:grpSpPr>
        <p:sp>
          <p:nvSpPr>
            <p:cNvPr id="17430" name="Freeform 387"/>
            <p:cNvSpPr/>
            <p:nvPr/>
          </p:nvSpPr>
          <p:spPr>
            <a:xfrm>
              <a:off x="147638" y="44452"/>
              <a:ext cx="1087439" cy="1476376"/>
            </a:xfrm>
            <a:custGeom>
              <a:gdLst>
                <a:gd name="txL" fmla="*/ 0 w 290"/>
                <a:gd name="txT" fmla="*/ 0 h 392"/>
                <a:gd name="txR" fmla="*/ 290 w 290"/>
                <a:gd name="txB" fmla="*/ 392 h 392"/>
              </a:gdLst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</a:cxnLst>
              <a:rect l="txL" t="txT" r="txR" b="txB"/>
              <a:pathLst>
                <a:path w="290" h="392">
                  <a:moveTo>
                    <a:pt x="209" y="123"/>
                  </a:moveTo>
                  <a:cubicBezTo>
                    <a:pt x="225" y="130"/>
                    <a:pt x="248" y="141"/>
                    <a:pt x="265" y="132"/>
                  </a:cubicBezTo>
                  <a:cubicBezTo>
                    <a:pt x="290" y="120"/>
                    <a:pt x="285" y="86"/>
                    <a:pt x="273" y="68"/>
                  </a:cubicBezTo>
                  <a:cubicBezTo>
                    <a:pt x="259" y="47"/>
                    <a:pt x="237" y="33"/>
                    <a:pt x="213" y="25"/>
                  </a:cubicBezTo>
                  <a:cubicBezTo>
                    <a:pt x="141" y="0"/>
                    <a:pt x="62" y="47"/>
                    <a:pt x="28" y="111"/>
                  </a:cubicBezTo>
                  <a:cubicBezTo>
                    <a:pt x="17" y="129"/>
                    <a:pt x="8" y="153"/>
                    <a:pt x="4" y="174"/>
                  </a:cubicBezTo>
                  <a:cubicBezTo>
                    <a:pt x="0" y="203"/>
                    <a:pt x="0" y="240"/>
                    <a:pt x="7" y="267"/>
                  </a:cubicBezTo>
                  <a:cubicBezTo>
                    <a:pt x="28" y="343"/>
                    <a:pt x="93" y="392"/>
                    <a:pt x="173" y="379"/>
                  </a:cubicBezTo>
                  <a:cubicBezTo>
                    <a:pt x="197" y="375"/>
                    <a:pt x="221" y="366"/>
                    <a:pt x="240" y="352"/>
                  </a:cubicBezTo>
                  <a:cubicBezTo>
                    <a:pt x="254" y="342"/>
                    <a:pt x="272" y="328"/>
                    <a:pt x="270" y="309"/>
                  </a:cubicBezTo>
                  <a:cubicBezTo>
                    <a:pt x="267" y="282"/>
                    <a:pt x="232" y="287"/>
                    <a:pt x="216" y="293"/>
                  </a:cubicBezTo>
                  <a:cubicBezTo>
                    <a:pt x="188" y="303"/>
                    <a:pt x="157" y="313"/>
                    <a:pt x="127" y="307"/>
                  </a:cubicBezTo>
                  <a:cubicBezTo>
                    <a:pt x="93" y="299"/>
                    <a:pt x="73" y="259"/>
                    <a:pt x="71" y="226"/>
                  </a:cubicBezTo>
                  <a:cubicBezTo>
                    <a:pt x="70" y="201"/>
                    <a:pt x="78" y="171"/>
                    <a:pt x="90" y="149"/>
                  </a:cubicBezTo>
                  <a:cubicBezTo>
                    <a:pt x="100" y="131"/>
                    <a:pt x="117" y="114"/>
                    <a:pt x="138" y="108"/>
                  </a:cubicBezTo>
                  <a:cubicBezTo>
                    <a:pt x="164" y="100"/>
                    <a:pt x="186" y="111"/>
                    <a:pt x="209" y="123"/>
                  </a:cubicBezTo>
                </a:path>
              </a:pathLst>
            </a:custGeom>
            <a:solidFill>
              <a:srgbClr val="CCDF85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31" name="Freeform 389"/>
            <p:cNvSpPr>
              <a:spLocks noEditPoints="1"/>
            </p:cNvSpPr>
            <p:nvPr/>
          </p:nvSpPr>
          <p:spPr>
            <a:xfrm>
              <a:off x="319089" y="1128715"/>
              <a:ext cx="846139" cy="317501"/>
            </a:xfrm>
            <a:custGeom>
              <a:gdLst>
                <a:gd name="txL" fmla="*/ 0 w 225"/>
                <a:gd name="txT" fmla="*/ 0 h 84"/>
                <a:gd name="txR" fmla="*/ 225 w 225"/>
                <a:gd name="txB" fmla="*/ 84 h 84"/>
              </a:gdLst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0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0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0"/>
                </a:cxn>
              </a:cxnLst>
              <a:rect l="txL" t="txT" r="txR" b="txB"/>
              <a:pathLst>
                <a:path w="225" h="84">
                  <a:moveTo>
                    <a:pt x="115" y="50"/>
                  </a:moveTo>
                  <a:cubicBezTo>
                    <a:pt x="113" y="50"/>
                    <a:pt x="113" y="50"/>
                    <a:pt x="113" y="49"/>
                  </a:cubicBezTo>
                  <a:cubicBezTo>
                    <a:pt x="112" y="47"/>
                    <a:pt x="113" y="46"/>
                    <a:pt x="114" y="46"/>
                  </a:cubicBezTo>
                  <a:cubicBezTo>
                    <a:pt x="121" y="46"/>
                    <a:pt x="127" y="45"/>
                    <a:pt x="134" y="44"/>
                  </a:cubicBezTo>
                  <a:cubicBezTo>
                    <a:pt x="134" y="44"/>
                    <a:pt x="134" y="44"/>
                    <a:pt x="134" y="44"/>
                  </a:cubicBezTo>
                  <a:cubicBezTo>
                    <a:pt x="135" y="44"/>
                    <a:pt x="136" y="45"/>
                    <a:pt x="136" y="46"/>
                  </a:cubicBezTo>
                  <a:cubicBezTo>
                    <a:pt x="137" y="47"/>
                    <a:pt x="136" y="48"/>
                    <a:pt x="135" y="48"/>
                  </a:cubicBezTo>
                  <a:cubicBezTo>
                    <a:pt x="128" y="49"/>
                    <a:pt x="121" y="50"/>
                    <a:pt x="115" y="50"/>
                  </a:cubicBezTo>
                  <a:cubicBezTo>
                    <a:pt x="115" y="50"/>
                    <a:pt x="115" y="50"/>
                    <a:pt x="115" y="50"/>
                  </a:cubicBezTo>
                  <a:moveTo>
                    <a:pt x="95" y="50"/>
                  </a:moveTo>
                  <a:cubicBezTo>
                    <a:pt x="94" y="50"/>
                    <a:pt x="94" y="50"/>
                    <a:pt x="94" y="50"/>
                  </a:cubicBezTo>
                  <a:cubicBezTo>
                    <a:pt x="87" y="50"/>
                    <a:pt x="81" y="49"/>
                    <a:pt x="74" y="47"/>
                  </a:cubicBezTo>
                  <a:cubicBezTo>
                    <a:pt x="73" y="47"/>
                    <a:pt x="73" y="46"/>
                    <a:pt x="73" y="45"/>
                  </a:cubicBezTo>
                  <a:cubicBezTo>
                    <a:pt x="73" y="44"/>
                    <a:pt x="74" y="43"/>
                    <a:pt x="75" y="43"/>
                  </a:cubicBezTo>
                  <a:cubicBezTo>
                    <a:pt x="75" y="43"/>
                    <a:pt x="75" y="43"/>
                    <a:pt x="75" y="43"/>
                  </a:cubicBezTo>
                  <a:cubicBezTo>
                    <a:pt x="81" y="45"/>
                    <a:pt x="88" y="46"/>
                    <a:pt x="95" y="46"/>
                  </a:cubicBezTo>
                  <a:cubicBezTo>
                    <a:pt x="96" y="46"/>
                    <a:pt x="97" y="47"/>
                    <a:pt x="97" y="48"/>
                  </a:cubicBezTo>
                  <a:cubicBezTo>
                    <a:pt x="96" y="50"/>
                    <a:pt x="96" y="50"/>
                    <a:pt x="95" y="50"/>
                  </a:cubicBezTo>
                  <a:moveTo>
                    <a:pt x="154" y="43"/>
                  </a:moveTo>
                  <a:cubicBezTo>
                    <a:pt x="153" y="43"/>
                    <a:pt x="152" y="43"/>
                    <a:pt x="152" y="42"/>
                  </a:cubicBezTo>
                  <a:cubicBezTo>
                    <a:pt x="152" y="41"/>
                    <a:pt x="152" y="40"/>
                    <a:pt x="153" y="39"/>
                  </a:cubicBezTo>
                  <a:cubicBezTo>
                    <a:pt x="159" y="38"/>
                    <a:pt x="166" y="36"/>
                    <a:pt x="172" y="33"/>
                  </a:cubicBezTo>
                  <a:cubicBezTo>
                    <a:pt x="172" y="33"/>
                    <a:pt x="173" y="33"/>
                    <a:pt x="173" y="33"/>
                  </a:cubicBezTo>
                  <a:cubicBezTo>
                    <a:pt x="174" y="33"/>
                    <a:pt x="174" y="33"/>
                    <a:pt x="175" y="34"/>
                  </a:cubicBezTo>
                  <a:cubicBezTo>
                    <a:pt x="175" y="35"/>
                    <a:pt x="175" y="36"/>
                    <a:pt x="174" y="37"/>
                  </a:cubicBezTo>
                  <a:cubicBezTo>
                    <a:pt x="167" y="39"/>
                    <a:pt x="161" y="41"/>
                    <a:pt x="154" y="43"/>
                  </a:cubicBezTo>
                  <a:cubicBezTo>
                    <a:pt x="154" y="43"/>
                    <a:pt x="154" y="43"/>
                    <a:pt x="154" y="43"/>
                  </a:cubicBezTo>
                  <a:moveTo>
                    <a:pt x="195" y="0"/>
                  </a:moveTo>
                  <a:cubicBezTo>
                    <a:pt x="186" y="0"/>
                    <a:pt x="176" y="2"/>
                    <a:pt x="170" y="5"/>
                  </a:cubicBezTo>
                  <a:cubicBezTo>
                    <a:pt x="170" y="5"/>
                    <a:pt x="170" y="5"/>
                    <a:pt x="170" y="5"/>
                  </a:cubicBezTo>
                  <a:cubicBezTo>
                    <a:pt x="169" y="5"/>
                    <a:pt x="168" y="6"/>
                    <a:pt x="167" y="6"/>
                  </a:cubicBezTo>
                  <a:cubicBezTo>
                    <a:pt x="167" y="6"/>
                    <a:pt x="167" y="6"/>
                    <a:pt x="167" y="6"/>
                  </a:cubicBezTo>
                  <a:cubicBezTo>
                    <a:pt x="167" y="6"/>
                    <a:pt x="166" y="6"/>
                    <a:pt x="166" y="6"/>
                  </a:cubicBezTo>
                  <a:cubicBezTo>
                    <a:pt x="149" y="13"/>
                    <a:pt x="129" y="19"/>
                    <a:pt x="110" y="20"/>
                  </a:cubicBezTo>
                  <a:cubicBezTo>
                    <a:pt x="92" y="27"/>
                    <a:pt x="73" y="32"/>
                    <a:pt x="54" y="36"/>
                  </a:cubicBezTo>
                  <a:cubicBezTo>
                    <a:pt x="55" y="37"/>
                    <a:pt x="56" y="37"/>
                    <a:pt x="57" y="37"/>
                  </a:cubicBezTo>
                  <a:cubicBezTo>
                    <a:pt x="58" y="38"/>
                    <a:pt x="58" y="39"/>
                    <a:pt x="58" y="40"/>
                  </a:cubicBezTo>
                  <a:cubicBezTo>
                    <a:pt x="57" y="41"/>
                    <a:pt x="57" y="41"/>
                    <a:pt x="56" y="41"/>
                  </a:cubicBezTo>
                  <a:cubicBezTo>
                    <a:pt x="55" y="41"/>
                    <a:pt x="55" y="41"/>
                    <a:pt x="55" y="41"/>
                  </a:cubicBezTo>
                  <a:cubicBezTo>
                    <a:pt x="53" y="40"/>
                    <a:pt x="50" y="39"/>
                    <a:pt x="48" y="38"/>
                  </a:cubicBezTo>
                  <a:cubicBezTo>
                    <a:pt x="32" y="41"/>
                    <a:pt x="16" y="44"/>
                    <a:pt x="0" y="46"/>
                  </a:cubicBezTo>
                  <a:cubicBezTo>
                    <a:pt x="13" y="59"/>
                    <a:pt x="29" y="70"/>
                    <a:pt x="47" y="76"/>
                  </a:cubicBezTo>
                  <a:cubicBezTo>
                    <a:pt x="63" y="81"/>
                    <a:pt x="80" y="84"/>
                    <a:pt x="97" y="84"/>
                  </a:cubicBezTo>
                  <a:cubicBezTo>
                    <a:pt x="131" y="84"/>
                    <a:pt x="166" y="73"/>
                    <a:pt x="193" y="52"/>
                  </a:cubicBezTo>
                  <a:cubicBezTo>
                    <a:pt x="205" y="43"/>
                    <a:pt x="225" y="20"/>
                    <a:pt x="215" y="5"/>
                  </a:cubicBezTo>
                  <a:cubicBezTo>
                    <a:pt x="210" y="2"/>
                    <a:pt x="202" y="0"/>
                    <a:pt x="195" y="0"/>
                  </a:cubicBezTo>
                </a:path>
              </a:pathLst>
            </a:custGeom>
            <a:solidFill>
              <a:srgbClr val="809828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32" name="Freeform 392"/>
            <p:cNvSpPr/>
            <p:nvPr/>
          </p:nvSpPr>
          <p:spPr>
            <a:xfrm>
              <a:off x="0" y="0"/>
              <a:ext cx="1231901" cy="1479550"/>
            </a:xfrm>
            <a:custGeom>
              <a:gdLst>
                <a:gd name="txL" fmla="*/ 0 w 328"/>
                <a:gd name="txT" fmla="*/ 0 h 393"/>
                <a:gd name="txR" fmla="*/ 328 w 328"/>
                <a:gd name="txB" fmla="*/ 393 h 393"/>
              </a:gdLst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</a:cxnLst>
              <a:rect l="txL" t="txT" r="txR" b="txB"/>
              <a:pathLst>
                <a:path w="328" h="393">
                  <a:moveTo>
                    <a:pt x="241" y="128"/>
                  </a:moveTo>
                  <a:cubicBezTo>
                    <a:pt x="263" y="139"/>
                    <a:pt x="303" y="151"/>
                    <a:pt x="313" y="119"/>
                  </a:cubicBezTo>
                  <a:cubicBezTo>
                    <a:pt x="328" y="75"/>
                    <a:pt x="283" y="42"/>
                    <a:pt x="247" y="28"/>
                  </a:cubicBezTo>
                  <a:cubicBezTo>
                    <a:pt x="169" y="0"/>
                    <a:pt x="86" y="58"/>
                    <a:pt x="54" y="127"/>
                  </a:cubicBezTo>
                  <a:cubicBezTo>
                    <a:pt x="16" y="210"/>
                    <a:pt x="28" y="321"/>
                    <a:pt x="113" y="370"/>
                  </a:cubicBezTo>
                  <a:cubicBezTo>
                    <a:pt x="152" y="392"/>
                    <a:pt x="203" y="391"/>
                    <a:pt x="244" y="373"/>
                  </a:cubicBezTo>
                  <a:cubicBezTo>
                    <a:pt x="267" y="362"/>
                    <a:pt x="303" y="343"/>
                    <a:pt x="303" y="313"/>
                  </a:cubicBezTo>
                  <a:cubicBezTo>
                    <a:pt x="303" y="286"/>
                    <a:pt x="265" y="291"/>
                    <a:pt x="249" y="296"/>
                  </a:cubicBezTo>
                  <a:cubicBezTo>
                    <a:pt x="212" y="309"/>
                    <a:pt x="167" y="324"/>
                    <a:pt x="133" y="295"/>
                  </a:cubicBezTo>
                  <a:cubicBezTo>
                    <a:pt x="104" y="270"/>
                    <a:pt x="100" y="227"/>
                    <a:pt x="108" y="193"/>
                  </a:cubicBezTo>
                  <a:cubicBezTo>
                    <a:pt x="116" y="155"/>
                    <a:pt x="139" y="120"/>
                    <a:pt x="177" y="112"/>
                  </a:cubicBezTo>
                  <a:cubicBezTo>
                    <a:pt x="199" y="106"/>
                    <a:pt x="222" y="118"/>
                    <a:pt x="241" y="128"/>
                  </a:cubicBezTo>
                  <a:cubicBezTo>
                    <a:pt x="242" y="126"/>
                    <a:pt x="242" y="126"/>
                    <a:pt x="242" y="126"/>
                  </a:cubicBezTo>
                  <a:cubicBezTo>
                    <a:pt x="217" y="113"/>
                    <a:pt x="193" y="103"/>
                    <a:pt x="165" y="113"/>
                  </a:cubicBezTo>
                  <a:cubicBezTo>
                    <a:pt x="148" y="119"/>
                    <a:pt x="136" y="134"/>
                    <a:pt x="126" y="148"/>
                  </a:cubicBezTo>
                  <a:cubicBezTo>
                    <a:pt x="107" y="176"/>
                    <a:pt x="99" y="214"/>
                    <a:pt x="105" y="246"/>
                  </a:cubicBezTo>
                  <a:cubicBezTo>
                    <a:pt x="109" y="267"/>
                    <a:pt x="120" y="287"/>
                    <a:pt x="136" y="301"/>
                  </a:cubicBezTo>
                  <a:cubicBezTo>
                    <a:pt x="157" y="319"/>
                    <a:pt x="189" y="315"/>
                    <a:pt x="214" y="309"/>
                  </a:cubicBezTo>
                  <a:cubicBezTo>
                    <a:pt x="235" y="304"/>
                    <a:pt x="253" y="294"/>
                    <a:pt x="274" y="294"/>
                  </a:cubicBezTo>
                  <a:cubicBezTo>
                    <a:pt x="282" y="293"/>
                    <a:pt x="289" y="296"/>
                    <a:pt x="295" y="300"/>
                  </a:cubicBezTo>
                  <a:cubicBezTo>
                    <a:pt x="314" y="315"/>
                    <a:pt x="291" y="341"/>
                    <a:pt x="278" y="352"/>
                  </a:cubicBezTo>
                  <a:cubicBezTo>
                    <a:pt x="237" y="384"/>
                    <a:pt x="181" y="393"/>
                    <a:pt x="132" y="376"/>
                  </a:cubicBezTo>
                  <a:cubicBezTo>
                    <a:pt x="91" y="361"/>
                    <a:pt x="61" y="326"/>
                    <a:pt x="46" y="286"/>
                  </a:cubicBezTo>
                  <a:cubicBezTo>
                    <a:pt x="0" y="172"/>
                    <a:pt x="86" y="14"/>
                    <a:pt x="217" y="24"/>
                  </a:cubicBezTo>
                  <a:cubicBezTo>
                    <a:pt x="252" y="27"/>
                    <a:pt x="289" y="47"/>
                    <a:pt x="307" y="77"/>
                  </a:cubicBezTo>
                  <a:cubicBezTo>
                    <a:pt x="320" y="97"/>
                    <a:pt x="318" y="128"/>
                    <a:pt x="293" y="137"/>
                  </a:cubicBezTo>
                  <a:cubicBezTo>
                    <a:pt x="277" y="143"/>
                    <a:pt x="256" y="133"/>
                    <a:pt x="242" y="126"/>
                  </a:cubicBezTo>
                  <a:cubicBezTo>
                    <a:pt x="241" y="128"/>
                    <a:pt x="241" y="128"/>
                    <a:pt x="241" y="128"/>
                  </a:cubicBezTo>
                </a:path>
              </a:pathLst>
            </a:custGeom>
            <a:solidFill>
              <a:srgbClr val="758B25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33" name="Freeform 393"/>
            <p:cNvSpPr>
              <a:spLocks noEditPoints="1"/>
            </p:cNvSpPr>
            <p:nvPr/>
          </p:nvSpPr>
          <p:spPr>
            <a:xfrm>
              <a:off x="258760" y="258766"/>
              <a:ext cx="830262" cy="1014413"/>
            </a:xfrm>
            <a:custGeom>
              <a:gdLst>
                <a:gd name="txL" fmla="*/ 0 w 221"/>
                <a:gd name="txT" fmla="*/ 0 h 269"/>
                <a:gd name="txR" fmla="*/ 221 w 221"/>
                <a:gd name="txB" fmla="*/ 269 h 269"/>
              </a:gdLst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0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0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0"/>
                </a:cxn>
              </a:cxnLst>
              <a:rect l="txL" t="txT" r="txR" b="txB"/>
              <a:pathLst>
                <a:path w="221" h="269">
                  <a:moveTo>
                    <a:pt x="54" y="259"/>
                  </a:moveTo>
                  <a:cubicBezTo>
                    <a:pt x="54" y="259"/>
                    <a:pt x="53" y="259"/>
                    <a:pt x="53" y="260"/>
                  </a:cubicBezTo>
                  <a:cubicBezTo>
                    <a:pt x="52" y="261"/>
                    <a:pt x="52" y="262"/>
                    <a:pt x="53" y="262"/>
                  </a:cubicBezTo>
                  <a:cubicBezTo>
                    <a:pt x="57" y="265"/>
                    <a:pt x="60" y="267"/>
                    <a:pt x="64" y="269"/>
                  </a:cubicBezTo>
                  <a:cubicBezTo>
                    <a:pt x="66" y="268"/>
                    <a:pt x="68" y="268"/>
                    <a:pt x="70" y="267"/>
                  </a:cubicBezTo>
                  <a:cubicBezTo>
                    <a:pt x="65" y="265"/>
                    <a:pt x="60" y="262"/>
                    <a:pt x="55" y="259"/>
                  </a:cubicBezTo>
                  <a:cubicBezTo>
                    <a:pt x="55" y="259"/>
                    <a:pt x="55" y="259"/>
                    <a:pt x="54" y="259"/>
                  </a:cubicBezTo>
                  <a:moveTo>
                    <a:pt x="26" y="231"/>
                  </a:moveTo>
                  <a:cubicBezTo>
                    <a:pt x="25" y="231"/>
                    <a:pt x="25" y="231"/>
                    <a:pt x="24" y="232"/>
                  </a:cubicBezTo>
                  <a:cubicBezTo>
                    <a:pt x="24" y="232"/>
                    <a:pt x="23" y="233"/>
                    <a:pt x="24" y="234"/>
                  </a:cubicBezTo>
                  <a:cubicBezTo>
                    <a:pt x="28" y="240"/>
                    <a:pt x="32" y="245"/>
                    <a:pt x="37" y="250"/>
                  </a:cubicBezTo>
                  <a:cubicBezTo>
                    <a:pt x="38" y="250"/>
                    <a:pt x="38" y="250"/>
                    <a:pt x="39" y="250"/>
                  </a:cubicBezTo>
                  <a:cubicBezTo>
                    <a:pt x="39" y="250"/>
                    <a:pt x="40" y="250"/>
                    <a:pt x="40" y="250"/>
                  </a:cubicBezTo>
                  <a:cubicBezTo>
                    <a:pt x="41" y="249"/>
                    <a:pt x="41" y="248"/>
                    <a:pt x="40" y="247"/>
                  </a:cubicBezTo>
                  <a:cubicBezTo>
                    <a:pt x="35" y="242"/>
                    <a:pt x="31" y="237"/>
                    <a:pt x="27" y="232"/>
                  </a:cubicBezTo>
                  <a:cubicBezTo>
                    <a:pt x="27" y="231"/>
                    <a:pt x="26" y="231"/>
                    <a:pt x="26" y="231"/>
                  </a:cubicBezTo>
                  <a:moveTo>
                    <a:pt x="8" y="195"/>
                  </a:moveTo>
                  <a:cubicBezTo>
                    <a:pt x="8" y="195"/>
                    <a:pt x="8" y="195"/>
                    <a:pt x="7" y="196"/>
                  </a:cubicBezTo>
                  <a:cubicBezTo>
                    <a:pt x="6" y="196"/>
                    <a:pt x="6" y="197"/>
                    <a:pt x="6" y="198"/>
                  </a:cubicBezTo>
                  <a:cubicBezTo>
                    <a:pt x="8" y="205"/>
                    <a:pt x="11" y="211"/>
                    <a:pt x="14" y="217"/>
                  </a:cubicBezTo>
                  <a:cubicBezTo>
                    <a:pt x="14" y="218"/>
                    <a:pt x="15" y="218"/>
                    <a:pt x="15" y="218"/>
                  </a:cubicBezTo>
                  <a:cubicBezTo>
                    <a:pt x="16" y="218"/>
                    <a:pt x="16" y="218"/>
                    <a:pt x="16" y="218"/>
                  </a:cubicBezTo>
                  <a:cubicBezTo>
                    <a:pt x="17" y="217"/>
                    <a:pt x="18" y="216"/>
                    <a:pt x="17" y="215"/>
                  </a:cubicBezTo>
                  <a:cubicBezTo>
                    <a:pt x="14" y="209"/>
                    <a:pt x="12" y="203"/>
                    <a:pt x="10" y="197"/>
                  </a:cubicBezTo>
                  <a:cubicBezTo>
                    <a:pt x="10" y="196"/>
                    <a:pt x="9" y="195"/>
                    <a:pt x="8" y="195"/>
                  </a:cubicBezTo>
                  <a:moveTo>
                    <a:pt x="2" y="156"/>
                  </a:moveTo>
                  <a:cubicBezTo>
                    <a:pt x="2" y="156"/>
                    <a:pt x="2" y="156"/>
                    <a:pt x="2" y="156"/>
                  </a:cubicBezTo>
                  <a:cubicBezTo>
                    <a:pt x="1" y="156"/>
                    <a:pt x="0" y="157"/>
                    <a:pt x="0" y="158"/>
                  </a:cubicBezTo>
                  <a:cubicBezTo>
                    <a:pt x="0" y="165"/>
                    <a:pt x="1" y="172"/>
                    <a:pt x="2" y="178"/>
                  </a:cubicBezTo>
                  <a:cubicBezTo>
                    <a:pt x="2" y="179"/>
                    <a:pt x="3" y="180"/>
                    <a:pt x="4" y="180"/>
                  </a:cubicBezTo>
                  <a:cubicBezTo>
                    <a:pt x="4" y="180"/>
                    <a:pt x="4" y="180"/>
                    <a:pt x="4" y="180"/>
                  </a:cubicBezTo>
                  <a:cubicBezTo>
                    <a:pt x="5" y="180"/>
                    <a:pt x="6" y="179"/>
                    <a:pt x="6" y="178"/>
                  </a:cubicBezTo>
                  <a:cubicBezTo>
                    <a:pt x="5" y="171"/>
                    <a:pt x="4" y="165"/>
                    <a:pt x="4" y="158"/>
                  </a:cubicBezTo>
                  <a:cubicBezTo>
                    <a:pt x="4" y="157"/>
                    <a:pt x="3" y="156"/>
                    <a:pt x="2" y="156"/>
                  </a:cubicBezTo>
                  <a:moveTo>
                    <a:pt x="6" y="116"/>
                  </a:moveTo>
                  <a:cubicBezTo>
                    <a:pt x="6" y="116"/>
                    <a:pt x="5" y="117"/>
                    <a:pt x="4" y="118"/>
                  </a:cubicBezTo>
                  <a:cubicBezTo>
                    <a:pt x="3" y="125"/>
                    <a:pt x="2" y="131"/>
                    <a:pt x="1" y="138"/>
                  </a:cubicBezTo>
                  <a:cubicBezTo>
                    <a:pt x="1" y="139"/>
                    <a:pt x="2" y="140"/>
                    <a:pt x="3" y="140"/>
                  </a:cubicBezTo>
                  <a:cubicBezTo>
                    <a:pt x="3" y="140"/>
                    <a:pt x="3" y="140"/>
                    <a:pt x="3" y="140"/>
                  </a:cubicBezTo>
                  <a:cubicBezTo>
                    <a:pt x="4" y="140"/>
                    <a:pt x="5" y="139"/>
                    <a:pt x="5" y="138"/>
                  </a:cubicBezTo>
                  <a:cubicBezTo>
                    <a:pt x="6" y="132"/>
                    <a:pt x="7" y="125"/>
                    <a:pt x="8" y="119"/>
                  </a:cubicBezTo>
                  <a:cubicBezTo>
                    <a:pt x="9" y="118"/>
                    <a:pt x="8" y="117"/>
                    <a:pt x="7" y="116"/>
                  </a:cubicBezTo>
                  <a:cubicBezTo>
                    <a:pt x="7" y="116"/>
                    <a:pt x="7" y="116"/>
                    <a:pt x="6" y="116"/>
                  </a:cubicBezTo>
                  <a:moveTo>
                    <a:pt x="20" y="79"/>
                  </a:moveTo>
                  <a:cubicBezTo>
                    <a:pt x="19" y="79"/>
                    <a:pt x="19" y="79"/>
                    <a:pt x="18" y="80"/>
                  </a:cubicBezTo>
                  <a:cubicBezTo>
                    <a:pt x="18" y="80"/>
                    <a:pt x="18" y="80"/>
                    <a:pt x="18" y="80"/>
                  </a:cubicBezTo>
                  <a:cubicBezTo>
                    <a:pt x="15" y="86"/>
                    <a:pt x="13" y="92"/>
                    <a:pt x="10" y="99"/>
                  </a:cubicBezTo>
                  <a:cubicBezTo>
                    <a:pt x="10" y="100"/>
                    <a:pt x="11" y="101"/>
                    <a:pt x="12" y="101"/>
                  </a:cubicBezTo>
                  <a:cubicBezTo>
                    <a:pt x="12" y="101"/>
                    <a:pt x="12" y="101"/>
                    <a:pt x="12" y="101"/>
                  </a:cubicBezTo>
                  <a:cubicBezTo>
                    <a:pt x="13" y="101"/>
                    <a:pt x="14" y="101"/>
                    <a:pt x="14" y="100"/>
                  </a:cubicBezTo>
                  <a:cubicBezTo>
                    <a:pt x="16" y="94"/>
                    <a:pt x="19" y="88"/>
                    <a:pt x="22" y="82"/>
                  </a:cubicBezTo>
                  <a:cubicBezTo>
                    <a:pt x="23" y="81"/>
                    <a:pt x="22" y="80"/>
                    <a:pt x="21" y="79"/>
                  </a:cubicBezTo>
                  <a:cubicBezTo>
                    <a:pt x="21" y="79"/>
                    <a:pt x="21" y="79"/>
                    <a:pt x="20" y="79"/>
                  </a:cubicBezTo>
                  <a:moveTo>
                    <a:pt x="42" y="45"/>
                  </a:moveTo>
                  <a:cubicBezTo>
                    <a:pt x="41" y="45"/>
                    <a:pt x="41" y="46"/>
                    <a:pt x="40" y="46"/>
                  </a:cubicBezTo>
                  <a:cubicBezTo>
                    <a:pt x="37" y="50"/>
                    <a:pt x="34" y="54"/>
                    <a:pt x="32" y="58"/>
                  </a:cubicBezTo>
                  <a:cubicBezTo>
                    <a:pt x="30" y="59"/>
                    <a:pt x="29" y="61"/>
                    <a:pt x="29" y="63"/>
                  </a:cubicBezTo>
                  <a:cubicBezTo>
                    <a:pt x="28" y="63"/>
                    <a:pt x="28" y="65"/>
                    <a:pt x="29" y="65"/>
                  </a:cubicBezTo>
                  <a:cubicBezTo>
                    <a:pt x="29" y="65"/>
                    <a:pt x="30" y="66"/>
                    <a:pt x="30" y="66"/>
                  </a:cubicBezTo>
                  <a:cubicBezTo>
                    <a:pt x="31" y="66"/>
                    <a:pt x="31" y="65"/>
                    <a:pt x="32" y="65"/>
                  </a:cubicBezTo>
                  <a:cubicBezTo>
                    <a:pt x="33" y="63"/>
                    <a:pt x="34" y="62"/>
                    <a:pt x="35" y="60"/>
                  </a:cubicBezTo>
                  <a:cubicBezTo>
                    <a:pt x="38" y="56"/>
                    <a:pt x="41" y="52"/>
                    <a:pt x="43" y="49"/>
                  </a:cubicBezTo>
                  <a:cubicBezTo>
                    <a:pt x="44" y="48"/>
                    <a:pt x="44" y="47"/>
                    <a:pt x="43" y="46"/>
                  </a:cubicBezTo>
                  <a:cubicBezTo>
                    <a:pt x="43" y="46"/>
                    <a:pt x="42" y="45"/>
                    <a:pt x="42" y="45"/>
                  </a:cubicBezTo>
                  <a:moveTo>
                    <a:pt x="202" y="24"/>
                  </a:moveTo>
                  <a:cubicBezTo>
                    <a:pt x="202" y="24"/>
                    <a:pt x="201" y="24"/>
                    <a:pt x="201" y="25"/>
                  </a:cubicBezTo>
                  <a:cubicBezTo>
                    <a:pt x="200" y="26"/>
                    <a:pt x="200" y="27"/>
                    <a:pt x="201" y="27"/>
                  </a:cubicBezTo>
                  <a:cubicBezTo>
                    <a:pt x="211" y="34"/>
                    <a:pt x="217" y="39"/>
                    <a:pt x="217" y="39"/>
                  </a:cubicBezTo>
                  <a:cubicBezTo>
                    <a:pt x="218" y="39"/>
                    <a:pt x="218" y="39"/>
                    <a:pt x="219" y="39"/>
                  </a:cubicBezTo>
                  <a:cubicBezTo>
                    <a:pt x="219" y="39"/>
                    <a:pt x="220" y="39"/>
                    <a:pt x="220" y="39"/>
                  </a:cubicBezTo>
                  <a:cubicBezTo>
                    <a:pt x="221" y="38"/>
                    <a:pt x="221" y="37"/>
                    <a:pt x="220" y="36"/>
                  </a:cubicBezTo>
                  <a:cubicBezTo>
                    <a:pt x="220" y="36"/>
                    <a:pt x="220" y="36"/>
                    <a:pt x="220" y="36"/>
                  </a:cubicBezTo>
                  <a:cubicBezTo>
                    <a:pt x="220" y="36"/>
                    <a:pt x="214" y="31"/>
                    <a:pt x="203" y="24"/>
                  </a:cubicBezTo>
                  <a:cubicBezTo>
                    <a:pt x="203" y="24"/>
                    <a:pt x="203" y="24"/>
                    <a:pt x="202" y="24"/>
                  </a:cubicBezTo>
                  <a:moveTo>
                    <a:pt x="71" y="18"/>
                  </a:moveTo>
                  <a:cubicBezTo>
                    <a:pt x="70" y="18"/>
                    <a:pt x="70" y="18"/>
                    <a:pt x="70" y="18"/>
                  </a:cubicBezTo>
                  <a:cubicBezTo>
                    <a:pt x="64" y="22"/>
                    <a:pt x="59" y="26"/>
                    <a:pt x="54" y="31"/>
                  </a:cubicBezTo>
                  <a:cubicBezTo>
                    <a:pt x="53" y="32"/>
                    <a:pt x="53" y="33"/>
                    <a:pt x="54" y="34"/>
                  </a:cubicBezTo>
                  <a:cubicBezTo>
                    <a:pt x="54" y="34"/>
                    <a:pt x="55" y="35"/>
                    <a:pt x="55" y="35"/>
                  </a:cubicBezTo>
                  <a:cubicBezTo>
                    <a:pt x="56" y="35"/>
                    <a:pt x="56" y="34"/>
                    <a:pt x="57" y="34"/>
                  </a:cubicBezTo>
                  <a:cubicBezTo>
                    <a:pt x="62" y="29"/>
                    <a:pt x="67" y="25"/>
                    <a:pt x="72" y="22"/>
                  </a:cubicBezTo>
                  <a:cubicBezTo>
                    <a:pt x="73" y="21"/>
                    <a:pt x="73" y="20"/>
                    <a:pt x="73" y="19"/>
                  </a:cubicBezTo>
                  <a:cubicBezTo>
                    <a:pt x="72" y="18"/>
                    <a:pt x="72" y="18"/>
                    <a:pt x="71" y="18"/>
                  </a:cubicBezTo>
                  <a:moveTo>
                    <a:pt x="166" y="6"/>
                  </a:moveTo>
                  <a:cubicBezTo>
                    <a:pt x="166" y="6"/>
                    <a:pt x="165" y="7"/>
                    <a:pt x="164" y="8"/>
                  </a:cubicBezTo>
                  <a:cubicBezTo>
                    <a:pt x="164" y="9"/>
                    <a:pt x="165" y="10"/>
                    <a:pt x="166" y="10"/>
                  </a:cubicBezTo>
                  <a:cubicBezTo>
                    <a:pt x="172" y="13"/>
                    <a:pt x="178" y="15"/>
                    <a:pt x="184" y="18"/>
                  </a:cubicBezTo>
                  <a:cubicBezTo>
                    <a:pt x="185" y="18"/>
                    <a:pt x="185" y="18"/>
                    <a:pt x="185" y="18"/>
                  </a:cubicBezTo>
                  <a:cubicBezTo>
                    <a:pt x="186" y="18"/>
                    <a:pt x="186" y="18"/>
                    <a:pt x="187" y="17"/>
                  </a:cubicBezTo>
                  <a:cubicBezTo>
                    <a:pt x="187" y="16"/>
                    <a:pt x="187" y="15"/>
                    <a:pt x="186" y="14"/>
                  </a:cubicBezTo>
                  <a:cubicBezTo>
                    <a:pt x="180" y="11"/>
                    <a:pt x="174" y="9"/>
                    <a:pt x="167" y="7"/>
                  </a:cubicBezTo>
                  <a:cubicBezTo>
                    <a:pt x="167" y="6"/>
                    <a:pt x="167" y="6"/>
                    <a:pt x="166" y="6"/>
                  </a:cubicBezTo>
                  <a:moveTo>
                    <a:pt x="107" y="2"/>
                  </a:moveTo>
                  <a:cubicBezTo>
                    <a:pt x="107" y="2"/>
                    <a:pt x="107" y="2"/>
                    <a:pt x="107" y="2"/>
                  </a:cubicBezTo>
                  <a:cubicBezTo>
                    <a:pt x="107" y="2"/>
                    <a:pt x="107" y="2"/>
                    <a:pt x="107" y="2"/>
                  </a:cubicBezTo>
                  <a:cubicBezTo>
                    <a:pt x="100" y="4"/>
                    <a:pt x="94" y="6"/>
                    <a:pt x="87" y="8"/>
                  </a:cubicBezTo>
                  <a:cubicBezTo>
                    <a:pt x="86" y="9"/>
                    <a:pt x="86" y="10"/>
                    <a:pt x="86" y="11"/>
                  </a:cubicBezTo>
                  <a:cubicBezTo>
                    <a:pt x="87" y="12"/>
                    <a:pt x="88" y="12"/>
                    <a:pt x="88" y="12"/>
                  </a:cubicBezTo>
                  <a:cubicBezTo>
                    <a:pt x="89" y="12"/>
                    <a:pt x="89" y="12"/>
                    <a:pt x="89" y="12"/>
                  </a:cubicBezTo>
                  <a:cubicBezTo>
                    <a:pt x="95" y="9"/>
                    <a:pt x="102" y="7"/>
                    <a:pt x="108" y="6"/>
                  </a:cubicBezTo>
                  <a:cubicBezTo>
                    <a:pt x="109" y="6"/>
                    <a:pt x="109" y="5"/>
                    <a:pt x="109" y="4"/>
                  </a:cubicBezTo>
                  <a:cubicBezTo>
                    <a:pt x="109" y="3"/>
                    <a:pt x="108" y="2"/>
                    <a:pt x="107" y="2"/>
                  </a:cubicBezTo>
                  <a:moveTo>
                    <a:pt x="128" y="0"/>
                  </a:moveTo>
                  <a:cubicBezTo>
                    <a:pt x="127" y="0"/>
                    <a:pt x="127" y="0"/>
                    <a:pt x="127" y="0"/>
                  </a:cubicBezTo>
                  <a:cubicBezTo>
                    <a:pt x="126" y="0"/>
                    <a:pt x="125" y="1"/>
                    <a:pt x="125" y="2"/>
                  </a:cubicBezTo>
                  <a:cubicBezTo>
                    <a:pt x="125" y="3"/>
                    <a:pt x="126" y="4"/>
                    <a:pt x="127" y="4"/>
                  </a:cubicBezTo>
                  <a:cubicBezTo>
                    <a:pt x="127" y="4"/>
                    <a:pt x="127" y="4"/>
                    <a:pt x="127" y="4"/>
                  </a:cubicBezTo>
                  <a:cubicBezTo>
                    <a:pt x="128" y="4"/>
                    <a:pt x="128" y="4"/>
                    <a:pt x="128" y="4"/>
                  </a:cubicBezTo>
                  <a:cubicBezTo>
                    <a:pt x="128" y="4"/>
                    <a:pt x="128" y="4"/>
                    <a:pt x="128" y="4"/>
                  </a:cubicBezTo>
                  <a:cubicBezTo>
                    <a:pt x="135" y="4"/>
                    <a:pt x="141" y="5"/>
                    <a:pt x="147" y="6"/>
                  </a:cubicBezTo>
                  <a:cubicBezTo>
                    <a:pt x="147" y="6"/>
                    <a:pt x="147" y="6"/>
                    <a:pt x="147" y="6"/>
                  </a:cubicBezTo>
                  <a:cubicBezTo>
                    <a:pt x="148" y="6"/>
                    <a:pt x="149" y="5"/>
                    <a:pt x="149" y="4"/>
                  </a:cubicBezTo>
                  <a:cubicBezTo>
                    <a:pt x="149" y="3"/>
                    <a:pt x="148" y="2"/>
                    <a:pt x="147" y="2"/>
                  </a:cubicBezTo>
                  <a:cubicBezTo>
                    <a:pt x="141" y="1"/>
                    <a:pt x="135" y="0"/>
                    <a:pt x="128" y="0"/>
                  </a:cubicBezTo>
                </a:path>
              </a:pathLst>
            </a:custGeom>
            <a:solidFill>
              <a:srgbClr val="758B25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34" name="Freeform 394"/>
            <p:cNvSpPr>
              <a:spLocks noEditPoints="1"/>
            </p:cNvSpPr>
            <p:nvPr/>
          </p:nvSpPr>
          <p:spPr>
            <a:xfrm>
              <a:off x="500058" y="1254124"/>
              <a:ext cx="476250" cy="63501"/>
            </a:xfrm>
            <a:custGeom>
              <a:gdLst>
                <a:gd name="txL" fmla="*/ 0 w 127"/>
                <a:gd name="txT" fmla="*/ 0 h 17"/>
                <a:gd name="txR" fmla="*/ 127 w 127"/>
                <a:gd name="txB" fmla="*/ 17 h 17"/>
              </a:gdLst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0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0"/>
                </a:cxn>
                <a:cxn ang="0">
                  <a:pos x="2147483647" y="0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0"/>
                </a:cxn>
              </a:cxnLst>
              <a:rect l="txL" t="txT" r="txR" b="txB"/>
              <a:pathLst>
                <a:path w="127" h="17">
                  <a:moveTo>
                    <a:pt x="86" y="11"/>
                  </a:moveTo>
                  <a:cubicBezTo>
                    <a:pt x="86" y="11"/>
                    <a:pt x="86" y="11"/>
                    <a:pt x="86" y="11"/>
                  </a:cubicBezTo>
                  <a:cubicBezTo>
                    <a:pt x="79" y="12"/>
                    <a:pt x="73" y="13"/>
                    <a:pt x="66" y="13"/>
                  </a:cubicBezTo>
                  <a:cubicBezTo>
                    <a:pt x="65" y="13"/>
                    <a:pt x="64" y="14"/>
                    <a:pt x="65" y="16"/>
                  </a:cubicBezTo>
                  <a:cubicBezTo>
                    <a:pt x="65" y="17"/>
                    <a:pt x="65" y="17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73" y="17"/>
                    <a:pt x="80" y="16"/>
                    <a:pt x="87" y="15"/>
                  </a:cubicBezTo>
                  <a:cubicBezTo>
                    <a:pt x="88" y="15"/>
                    <a:pt x="89" y="14"/>
                    <a:pt x="88" y="13"/>
                  </a:cubicBezTo>
                  <a:cubicBezTo>
                    <a:pt x="88" y="12"/>
                    <a:pt x="87" y="11"/>
                    <a:pt x="86" y="11"/>
                  </a:cubicBezTo>
                  <a:moveTo>
                    <a:pt x="27" y="10"/>
                  </a:moveTo>
                  <a:cubicBezTo>
                    <a:pt x="26" y="10"/>
                    <a:pt x="25" y="11"/>
                    <a:pt x="25" y="12"/>
                  </a:cubicBezTo>
                  <a:cubicBezTo>
                    <a:pt x="25" y="13"/>
                    <a:pt x="25" y="14"/>
                    <a:pt x="26" y="14"/>
                  </a:cubicBezTo>
                  <a:cubicBezTo>
                    <a:pt x="33" y="16"/>
                    <a:pt x="39" y="17"/>
                    <a:pt x="46" y="17"/>
                  </a:cubicBezTo>
                  <a:cubicBezTo>
                    <a:pt x="47" y="17"/>
                    <a:pt x="47" y="17"/>
                    <a:pt x="47" y="17"/>
                  </a:cubicBezTo>
                  <a:cubicBezTo>
                    <a:pt x="48" y="17"/>
                    <a:pt x="48" y="17"/>
                    <a:pt x="49" y="15"/>
                  </a:cubicBezTo>
                  <a:cubicBezTo>
                    <a:pt x="49" y="14"/>
                    <a:pt x="48" y="13"/>
                    <a:pt x="47" y="13"/>
                  </a:cubicBezTo>
                  <a:cubicBezTo>
                    <a:pt x="40" y="13"/>
                    <a:pt x="33" y="12"/>
                    <a:pt x="27" y="10"/>
                  </a:cubicBezTo>
                  <a:cubicBezTo>
                    <a:pt x="27" y="10"/>
                    <a:pt x="27" y="10"/>
                    <a:pt x="27" y="10"/>
                  </a:cubicBezTo>
                  <a:moveTo>
                    <a:pt x="6" y="3"/>
                  </a:moveTo>
                  <a:cubicBezTo>
                    <a:pt x="4" y="4"/>
                    <a:pt x="2" y="4"/>
                    <a:pt x="0" y="5"/>
                  </a:cubicBezTo>
                  <a:cubicBezTo>
                    <a:pt x="2" y="6"/>
                    <a:pt x="5" y="7"/>
                    <a:pt x="7" y="8"/>
                  </a:cubicBezTo>
                  <a:cubicBezTo>
                    <a:pt x="8" y="8"/>
                    <a:pt x="8" y="8"/>
                    <a:pt x="8" y="8"/>
                  </a:cubicBezTo>
                  <a:cubicBezTo>
                    <a:pt x="9" y="8"/>
                    <a:pt x="9" y="8"/>
                    <a:pt x="10" y="7"/>
                  </a:cubicBezTo>
                  <a:cubicBezTo>
                    <a:pt x="10" y="6"/>
                    <a:pt x="10" y="5"/>
                    <a:pt x="9" y="4"/>
                  </a:cubicBezTo>
                  <a:cubicBezTo>
                    <a:pt x="8" y="4"/>
                    <a:pt x="7" y="4"/>
                    <a:pt x="6" y="3"/>
                  </a:cubicBezTo>
                  <a:moveTo>
                    <a:pt x="125" y="0"/>
                  </a:moveTo>
                  <a:cubicBezTo>
                    <a:pt x="125" y="0"/>
                    <a:pt x="124" y="0"/>
                    <a:pt x="124" y="0"/>
                  </a:cubicBezTo>
                  <a:cubicBezTo>
                    <a:pt x="118" y="3"/>
                    <a:pt x="111" y="5"/>
                    <a:pt x="105" y="6"/>
                  </a:cubicBezTo>
                  <a:cubicBezTo>
                    <a:pt x="104" y="7"/>
                    <a:pt x="104" y="8"/>
                    <a:pt x="104" y="9"/>
                  </a:cubicBezTo>
                  <a:cubicBezTo>
                    <a:pt x="104" y="10"/>
                    <a:pt x="105" y="10"/>
                    <a:pt x="106" y="10"/>
                  </a:cubicBezTo>
                  <a:cubicBezTo>
                    <a:pt x="106" y="10"/>
                    <a:pt x="106" y="10"/>
                    <a:pt x="106" y="10"/>
                  </a:cubicBezTo>
                  <a:cubicBezTo>
                    <a:pt x="113" y="8"/>
                    <a:pt x="119" y="6"/>
                    <a:pt x="126" y="4"/>
                  </a:cubicBezTo>
                  <a:cubicBezTo>
                    <a:pt x="127" y="3"/>
                    <a:pt x="127" y="2"/>
                    <a:pt x="127" y="1"/>
                  </a:cubicBezTo>
                  <a:cubicBezTo>
                    <a:pt x="126" y="0"/>
                    <a:pt x="126" y="0"/>
                    <a:pt x="125" y="0"/>
                  </a:cubicBezTo>
                </a:path>
              </a:pathLst>
            </a:custGeom>
            <a:solidFill>
              <a:srgbClr val="758B25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7423" name="组合 493"/>
          <p:cNvGrpSpPr/>
          <p:nvPr/>
        </p:nvGrpSpPr>
        <p:grpSpPr>
          <a:xfrm>
            <a:off x="2581275" y="5172075"/>
            <a:ext cx="581025" cy="731838"/>
            <a:chExt cx="1146176" cy="1446212"/>
          </a:xfrm>
        </p:grpSpPr>
        <p:sp>
          <p:nvSpPr>
            <p:cNvPr id="17424" name="Freeform 409"/>
            <p:cNvSpPr>
              <a:spLocks noEditPoints="1"/>
            </p:cNvSpPr>
            <p:nvPr/>
          </p:nvSpPr>
          <p:spPr>
            <a:xfrm>
              <a:off x="12698" y="19051"/>
              <a:ext cx="1133476" cy="1427161"/>
            </a:xfrm>
            <a:custGeom>
              <a:gdLst>
                <a:gd name="txL" fmla="*/ 0 w 302"/>
                <a:gd name="txT" fmla="*/ 0 h 379"/>
                <a:gd name="txR" fmla="*/ 302 w 302"/>
                <a:gd name="txB" fmla="*/ 379 h 379"/>
              </a:gdLst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</a:cxnLst>
              <a:rect l="txL" t="txT" r="txR" b="txB"/>
              <a:pathLst>
                <a:path w="302" h="379">
                  <a:moveTo>
                    <a:pt x="106" y="6"/>
                  </a:moveTo>
                  <a:cubicBezTo>
                    <a:pt x="55" y="10"/>
                    <a:pt x="34" y="55"/>
                    <a:pt x="28" y="106"/>
                  </a:cubicBezTo>
                  <a:cubicBezTo>
                    <a:pt x="19" y="175"/>
                    <a:pt x="0" y="338"/>
                    <a:pt x="86" y="367"/>
                  </a:cubicBezTo>
                  <a:cubicBezTo>
                    <a:pt x="123" y="379"/>
                    <a:pt x="171" y="358"/>
                    <a:pt x="203" y="340"/>
                  </a:cubicBezTo>
                  <a:cubicBezTo>
                    <a:pt x="252" y="312"/>
                    <a:pt x="302" y="257"/>
                    <a:pt x="302" y="196"/>
                  </a:cubicBezTo>
                  <a:cubicBezTo>
                    <a:pt x="302" y="62"/>
                    <a:pt x="175" y="0"/>
                    <a:pt x="106" y="6"/>
                  </a:cubicBezTo>
                  <a:moveTo>
                    <a:pt x="220" y="200"/>
                  </a:moveTo>
                  <a:cubicBezTo>
                    <a:pt x="216" y="227"/>
                    <a:pt x="190" y="248"/>
                    <a:pt x="165" y="257"/>
                  </a:cubicBezTo>
                  <a:cubicBezTo>
                    <a:pt x="150" y="263"/>
                    <a:pt x="127" y="269"/>
                    <a:pt x="112" y="261"/>
                  </a:cubicBezTo>
                  <a:cubicBezTo>
                    <a:pt x="75" y="242"/>
                    <a:pt x="95" y="171"/>
                    <a:pt x="104" y="141"/>
                  </a:cubicBezTo>
                  <a:cubicBezTo>
                    <a:pt x="110" y="118"/>
                    <a:pt x="123" y="100"/>
                    <a:pt x="146" y="101"/>
                  </a:cubicBezTo>
                  <a:cubicBezTo>
                    <a:pt x="177" y="104"/>
                    <a:pt x="229" y="140"/>
                    <a:pt x="220" y="200"/>
                  </a:cubicBezTo>
                </a:path>
              </a:pathLst>
            </a:custGeom>
            <a:solidFill>
              <a:srgbClr val="FDCA77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25" name="Freeform 411"/>
            <p:cNvSpPr>
              <a:spLocks noEditPoints="1"/>
            </p:cNvSpPr>
            <p:nvPr/>
          </p:nvSpPr>
          <p:spPr>
            <a:xfrm>
              <a:off x="140924" y="1060346"/>
              <a:ext cx="901909" cy="351357"/>
            </a:xfrm>
            <a:custGeom>
              <a:gdLst>
                <a:gd name="txL" fmla="*/ 0 w 240"/>
                <a:gd name="txT" fmla="*/ 0 h 94"/>
                <a:gd name="txR" fmla="*/ 240 w 240"/>
                <a:gd name="txB" fmla="*/ 94 h 94"/>
              </a:gdLst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0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0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0"/>
                </a:cxn>
              </a:cxnLst>
              <a:rect l="txL" t="txT" r="txR" b="txB"/>
              <a:pathLst>
                <a:path w="240" h="94">
                  <a:moveTo>
                    <a:pt x="72" y="44"/>
                  </a:moveTo>
                  <a:cubicBezTo>
                    <a:pt x="72" y="44"/>
                    <a:pt x="72" y="44"/>
                    <a:pt x="72" y="44"/>
                  </a:cubicBezTo>
                  <a:cubicBezTo>
                    <a:pt x="67" y="44"/>
                    <a:pt x="62" y="43"/>
                    <a:pt x="58" y="42"/>
                  </a:cubicBezTo>
                  <a:cubicBezTo>
                    <a:pt x="56" y="41"/>
                    <a:pt x="54" y="40"/>
                    <a:pt x="52" y="39"/>
                  </a:cubicBezTo>
                  <a:cubicBezTo>
                    <a:pt x="51" y="39"/>
                    <a:pt x="50" y="38"/>
                    <a:pt x="51" y="37"/>
                  </a:cubicBezTo>
                  <a:cubicBezTo>
                    <a:pt x="51" y="36"/>
                    <a:pt x="52" y="36"/>
                    <a:pt x="53" y="36"/>
                  </a:cubicBezTo>
                  <a:cubicBezTo>
                    <a:pt x="53" y="36"/>
                    <a:pt x="53" y="36"/>
                    <a:pt x="53" y="36"/>
                  </a:cubicBezTo>
                  <a:cubicBezTo>
                    <a:pt x="55" y="37"/>
                    <a:pt x="57" y="37"/>
                    <a:pt x="59" y="38"/>
                  </a:cubicBezTo>
                  <a:cubicBezTo>
                    <a:pt x="63" y="39"/>
                    <a:pt x="68" y="40"/>
                    <a:pt x="72" y="40"/>
                  </a:cubicBezTo>
                  <a:cubicBezTo>
                    <a:pt x="73" y="41"/>
                    <a:pt x="74" y="42"/>
                    <a:pt x="74" y="43"/>
                  </a:cubicBezTo>
                  <a:cubicBezTo>
                    <a:pt x="74" y="44"/>
                    <a:pt x="73" y="44"/>
                    <a:pt x="72" y="44"/>
                  </a:cubicBezTo>
                  <a:moveTo>
                    <a:pt x="110" y="34"/>
                  </a:moveTo>
                  <a:cubicBezTo>
                    <a:pt x="111" y="34"/>
                    <a:pt x="111" y="34"/>
                    <a:pt x="111" y="34"/>
                  </a:cubicBezTo>
                  <a:cubicBezTo>
                    <a:pt x="112" y="34"/>
                    <a:pt x="113" y="35"/>
                    <a:pt x="113" y="35"/>
                  </a:cubicBezTo>
                  <a:cubicBezTo>
                    <a:pt x="113" y="36"/>
                    <a:pt x="113" y="38"/>
                    <a:pt x="112" y="38"/>
                  </a:cubicBezTo>
                  <a:cubicBezTo>
                    <a:pt x="105" y="40"/>
                    <a:pt x="99" y="42"/>
                    <a:pt x="92" y="43"/>
                  </a:cubicBezTo>
                  <a:cubicBezTo>
                    <a:pt x="92" y="43"/>
                    <a:pt x="92" y="43"/>
                    <a:pt x="92" y="43"/>
                  </a:cubicBezTo>
                  <a:cubicBezTo>
                    <a:pt x="91" y="43"/>
                    <a:pt x="90" y="43"/>
                    <a:pt x="90" y="42"/>
                  </a:cubicBezTo>
                  <a:cubicBezTo>
                    <a:pt x="90" y="40"/>
                    <a:pt x="90" y="39"/>
                    <a:pt x="91" y="39"/>
                  </a:cubicBezTo>
                  <a:cubicBezTo>
                    <a:pt x="98" y="38"/>
                    <a:pt x="104" y="36"/>
                    <a:pt x="110" y="34"/>
                  </a:cubicBezTo>
                  <a:cubicBezTo>
                    <a:pt x="110" y="34"/>
                    <a:pt x="110" y="34"/>
                    <a:pt x="110" y="34"/>
                  </a:cubicBezTo>
                  <a:moveTo>
                    <a:pt x="212" y="11"/>
                  </a:moveTo>
                  <a:cubicBezTo>
                    <a:pt x="204" y="13"/>
                    <a:pt x="195" y="15"/>
                    <a:pt x="187" y="16"/>
                  </a:cubicBezTo>
                  <a:cubicBezTo>
                    <a:pt x="174" y="17"/>
                    <a:pt x="162" y="19"/>
                    <a:pt x="149" y="20"/>
                  </a:cubicBezTo>
                  <a:cubicBezTo>
                    <a:pt x="149" y="21"/>
                    <a:pt x="149" y="21"/>
                    <a:pt x="148" y="21"/>
                  </a:cubicBezTo>
                  <a:cubicBezTo>
                    <a:pt x="143" y="24"/>
                    <a:pt x="137" y="27"/>
                    <a:pt x="130" y="30"/>
                  </a:cubicBezTo>
                  <a:cubicBezTo>
                    <a:pt x="130" y="31"/>
                    <a:pt x="130" y="31"/>
                    <a:pt x="130" y="31"/>
                  </a:cubicBezTo>
                  <a:cubicBezTo>
                    <a:pt x="129" y="31"/>
                    <a:pt x="128" y="30"/>
                    <a:pt x="128" y="29"/>
                  </a:cubicBezTo>
                  <a:cubicBezTo>
                    <a:pt x="127" y="28"/>
                    <a:pt x="128" y="27"/>
                    <a:pt x="129" y="27"/>
                  </a:cubicBezTo>
                  <a:cubicBezTo>
                    <a:pt x="132" y="25"/>
                    <a:pt x="136" y="23"/>
                    <a:pt x="139" y="21"/>
                  </a:cubicBezTo>
                  <a:cubicBezTo>
                    <a:pt x="93" y="27"/>
                    <a:pt x="47" y="34"/>
                    <a:pt x="0" y="35"/>
                  </a:cubicBezTo>
                  <a:cubicBezTo>
                    <a:pt x="4" y="47"/>
                    <a:pt x="10" y="57"/>
                    <a:pt x="17" y="66"/>
                  </a:cubicBezTo>
                  <a:cubicBezTo>
                    <a:pt x="30" y="77"/>
                    <a:pt x="47" y="84"/>
                    <a:pt x="66" y="84"/>
                  </a:cubicBezTo>
                  <a:cubicBezTo>
                    <a:pt x="70" y="84"/>
                    <a:pt x="73" y="84"/>
                    <a:pt x="77" y="83"/>
                  </a:cubicBezTo>
                  <a:cubicBezTo>
                    <a:pt x="127" y="76"/>
                    <a:pt x="179" y="48"/>
                    <a:pt x="212" y="11"/>
                  </a:cubicBezTo>
                  <a:moveTo>
                    <a:pt x="240" y="0"/>
                  </a:moveTo>
                  <a:cubicBezTo>
                    <a:pt x="232" y="4"/>
                    <a:pt x="223" y="8"/>
                    <a:pt x="214" y="10"/>
                  </a:cubicBezTo>
                  <a:cubicBezTo>
                    <a:pt x="208" y="17"/>
                    <a:pt x="202" y="23"/>
                    <a:pt x="196" y="28"/>
                  </a:cubicBezTo>
                  <a:cubicBezTo>
                    <a:pt x="163" y="56"/>
                    <a:pt x="113" y="86"/>
                    <a:pt x="68" y="86"/>
                  </a:cubicBezTo>
                  <a:cubicBezTo>
                    <a:pt x="66" y="86"/>
                    <a:pt x="65" y="86"/>
                    <a:pt x="64" y="86"/>
                  </a:cubicBezTo>
                  <a:cubicBezTo>
                    <a:pt x="49" y="86"/>
                    <a:pt x="36" y="82"/>
                    <a:pt x="25" y="75"/>
                  </a:cubicBezTo>
                  <a:cubicBezTo>
                    <a:pt x="33" y="81"/>
                    <a:pt x="41" y="87"/>
                    <a:pt x="51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1" y="90"/>
                    <a:pt x="51" y="90"/>
                    <a:pt x="51" y="90"/>
                  </a:cubicBezTo>
                  <a:cubicBezTo>
                    <a:pt x="52" y="90"/>
                    <a:pt x="52" y="90"/>
                    <a:pt x="52" y="90"/>
                  </a:cubicBezTo>
                  <a:cubicBezTo>
                    <a:pt x="52" y="90"/>
                    <a:pt x="52" y="90"/>
                    <a:pt x="52" y="90"/>
                  </a:cubicBezTo>
                  <a:cubicBezTo>
                    <a:pt x="52" y="90"/>
                    <a:pt x="52" y="90"/>
                    <a:pt x="52" y="90"/>
                  </a:cubicBezTo>
                  <a:cubicBezTo>
                    <a:pt x="52" y="90"/>
                    <a:pt x="52" y="90"/>
                    <a:pt x="52" y="90"/>
                  </a:cubicBezTo>
                  <a:cubicBezTo>
                    <a:pt x="52" y="91"/>
                    <a:pt x="52" y="91"/>
                    <a:pt x="52" y="91"/>
                  </a:cubicBezTo>
                  <a:cubicBezTo>
                    <a:pt x="52" y="91"/>
                    <a:pt x="52" y="91"/>
                    <a:pt x="52" y="91"/>
                  </a:cubicBezTo>
                  <a:cubicBezTo>
                    <a:pt x="52" y="91"/>
                    <a:pt x="52" y="91"/>
                    <a:pt x="52" y="91"/>
                  </a:cubicBezTo>
                  <a:cubicBezTo>
                    <a:pt x="52" y="91"/>
                    <a:pt x="52" y="91"/>
                    <a:pt x="52" y="91"/>
                  </a:cubicBezTo>
                  <a:cubicBezTo>
                    <a:pt x="60" y="93"/>
                    <a:pt x="68" y="94"/>
                    <a:pt x="76" y="94"/>
                  </a:cubicBezTo>
                  <a:cubicBezTo>
                    <a:pt x="108" y="94"/>
                    <a:pt x="143" y="78"/>
                    <a:pt x="169" y="64"/>
                  </a:cubicBezTo>
                  <a:cubicBezTo>
                    <a:pt x="195" y="49"/>
                    <a:pt x="221" y="27"/>
                    <a:pt x="240" y="0"/>
                  </a:cubicBezTo>
                </a:path>
              </a:pathLst>
            </a:custGeom>
            <a:solidFill>
              <a:srgbClr val="C97E03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26" name="Freeform 412"/>
            <p:cNvSpPr/>
            <p:nvPr/>
          </p:nvSpPr>
          <p:spPr>
            <a:xfrm>
              <a:off x="0" y="0"/>
              <a:ext cx="1146176" cy="1393824"/>
            </a:xfrm>
            <a:custGeom>
              <a:gdLst>
                <a:gd name="txL" fmla="*/ 0 w 305"/>
                <a:gd name="txT" fmla="*/ 0 h 370"/>
                <a:gd name="txR" fmla="*/ 305 w 305"/>
                <a:gd name="txB" fmla="*/ 370 h 370"/>
              </a:gdLst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</a:cxnLst>
              <a:rect l="txL" t="txT" r="txR" b="txB"/>
              <a:pathLst>
                <a:path w="305" h="370">
                  <a:moveTo>
                    <a:pt x="20" y="101"/>
                  </a:moveTo>
                  <a:cubicBezTo>
                    <a:pt x="25" y="70"/>
                    <a:pt x="33" y="36"/>
                    <a:pt x="60" y="16"/>
                  </a:cubicBezTo>
                  <a:cubicBezTo>
                    <a:pt x="75" y="5"/>
                    <a:pt x="95" y="2"/>
                    <a:pt x="113" y="3"/>
                  </a:cubicBezTo>
                  <a:cubicBezTo>
                    <a:pt x="145" y="4"/>
                    <a:pt x="176" y="17"/>
                    <a:pt x="203" y="33"/>
                  </a:cubicBezTo>
                  <a:cubicBezTo>
                    <a:pt x="234" y="52"/>
                    <a:pt x="259" y="80"/>
                    <a:pt x="275" y="112"/>
                  </a:cubicBezTo>
                  <a:cubicBezTo>
                    <a:pt x="305" y="172"/>
                    <a:pt x="296" y="239"/>
                    <a:pt x="251" y="290"/>
                  </a:cubicBezTo>
                  <a:cubicBezTo>
                    <a:pt x="217" y="328"/>
                    <a:pt x="165" y="357"/>
                    <a:pt x="114" y="364"/>
                  </a:cubicBezTo>
                  <a:cubicBezTo>
                    <a:pt x="75" y="370"/>
                    <a:pt x="45" y="347"/>
                    <a:pt x="29" y="313"/>
                  </a:cubicBezTo>
                  <a:cubicBezTo>
                    <a:pt x="0" y="250"/>
                    <a:pt x="11" y="168"/>
                    <a:pt x="20" y="101"/>
                  </a:cubicBezTo>
                  <a:cubicBezTo>
                    <a:pt x="20" y="102"/>
                    <a:pt x="19" y="103"/>
                    <a:pt x="19" y="103"/>
                  </a:cubicBezTo>
                  <a:cubicBezTo>
                    <a:pt x="10" y="170"/>
                    <a:pt x="1" y="243"/>
                    <a:pt x="25" y="308"/>
                  </a:cubicBezTo>
                  <a:cubicBezTo>
                    <a:pt x="37" y="342"/>
                    <a:pt x="64" y="366"/>
                    <a:pt x="101" y="367"/>
                  </a:cubicBezTo>
                  <a:cubicBezTo>
                    <a:pt x="147" y="369"/>
                    <a:pt x="199" y="338"/>
                    <a:pt x="233" y="309"/>
                  </a:cubicBezTo>
                  <a:cubicBezTo>
                    <a:pt x="258" y="287"/>
                    <a:pt x="278" y="259"/>
                    <a:pt x="288" y="227"/>
                  </a:cubicBezTo>
                  <a:cubicBezTo>
                    <a:pt x="301" y="188"/>
                    <a:pt x="292" y="142"/>
                    <a:pt x="274" y="106"/>
                  </a:cubicBezTo>
                  <a:cubicBezTo>
                    <a:pt x="244" y="45"/>
                    <a:pt x="175" y="1"/>
                    <a:pt x="108" y="1"/>
                  </a:cubicBezTo>
                  <a:cubicBezTo>
                    <a:pt x="49" y="0"/>
                    <a:pt x="26" y="53"/>
                    <a:pt x="19" y="103"/>
                  </a:cubicBezTo>
                  <a:cubicBezTo>
                    <a:pt x="19" y="103"/>
                    <a:pt x="20" y="102"/>
                    <a:pt x="20" y="101"/>
                  </a:cubicBezTo>
                </a:path>
              </a:pathLst>
            </a:custGeom>
            <a:solidFill>
              <a:srgbClr val="BD7603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27" name="Freeform 413"/>
            <p:cNvSpPr>
              <a:spLocks noEditPoints="1"/>
            </p:cNvSpPr>
            <p:nvPr/>
          </p:nvSpPr>
          <p:spPr>
            <a:xfrm>
              <a:off x="158748" y="158754"/>
              <a:ext cx="830262" cy="1004888"/>
            </a:xfrm>
            <a:custGeom>
              <a:gdLst>
                <a:gd name="txL" fmla="*/ 0 w 221"/>
                <a:gd name="txT" fmla="*/ 0 h 267"/>
                <a:gd name="txR" fmla="*/ 221 w 221"/>
                <a:gd name="txB" fmla="*/ 267 h 267"/>
              </a:gdLst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0"/>
                </a:cxn>
                <a:cxn ang="0">
                  <a:pos x="2147483647" y="2147483647"/>
                </a:cxn>
                <a:cxn ang="0">
                  <a:pos x="2147483647" y="2147483647"/>
                </a:cxn>
              </a:cxnLst>
              <a:rect l="txL" t="txT" r="txR" b="txB"/>
              <a:pathLst>
                <a:path w="221" h="267">
                  <a:moveTo>
                    <a:pt x="142" y="256"/>
                  </a:moveTo>
                  <a:cubicBezTo>
                    <a:pt x="142" y="256"/>
                    <a:pt x="142" y="257"/>
                    <a:pt x="141" y="257"/>
                  </a:cubicBezTo>
                  <a:cubicBezTo>
                    <a:pt x="139" y="258"/>
                    <a:pt x="137" y="259"/>
                    <a:pt x="134" y="260"/>
                  </a:cubicBezTo>
                  <a:cubicBezTo>
                    <a:pt x="138" y="260"/>
                    <a:pt x="141" y="260"/>
                    <a:pt x="144" y="259"/>
                  </a:cubicBezTo>
                  <a:cubicBezTo>
                    <a:pt x="144" y="259"/>
                    <a:pt x="144" y="258"/>
                    <a:pt x="144" y="257"/>
                  </a:cubicBezTo>
                  <a:cubicBezTo>
                    <a:pt x="144" y="257"/>
                    <a:pt x="143" y="256"/>
                    <a:pt x="142" y="256"/>
                  </a:cubicBezTo>
                  <a:moveTo>
                    <a:pt x="19" y="247"/>
                  </a:moveTo>
                  <a:cubicBezTo>
                    <a:pt x="19" y="247"/>
                    <a:pt x="19" y="248"/>
                    <a:pt x="18" y="248"/>
                  </a:cubicBezTo>
                  <a:cubicBezTo>
                    <a:pt x="17" y="248"/>
                    <a:pt x="17" y="249"/>
                    <a:pt x="17" y="250"/>
                  </a:cubicBezTo>
                  <a:cubicBezTo>
                    <a:pt x="21" y="257"/>
                    <a:pt x="25" y="262"/>
                    <a:pt x="30" y="267"/>
                  </a:cubicBezTo>
                  <a:cubicBezTo>
                    <a:pt x="30" y="267"/>
                    <a:pt x="31" y="267"/>
                    <a:pt x="31" y="267"/>
                  </a:cubicBezTo>
                  <a:cubicBezTo>
                    <a:pt x="32" y="267"/>
                    <a:pt x="32" y="267"/>
                    <a:pt x="33" y="267"/>
                  </a:cubicBezTo>
                  <a:cubicBezTo>
                    <a:pt x="33" y="266"/>
                    <a:pt x="33" y="265"/>
                    <a:pt x="33" y="264"/>
                  </a:cubicBezTo>
                  <a:cubicBezTo>
                    <a:pt x="28" y="260"/>
                    <a:pt x="24" y="254"/>
                    <a:pt x="21" y="249"/>
                  </a:cubicBezTo>
                  <a:cubicBezTo>
                    <a:pt x="21" y="248"/>
                    <a:pt x="20" y="247"/>
                    <a:pt x="19" y="247"/>
                  </a:cubicBezTo>
                  <a:moveTo>
                    <a:pt x="175" y="233"/>
                  </a:moveTo>
                  <a:cubicBezTo>
                    <a:pt x="174" y="233"/>
                    <a:pt x="174" y="233"/>
                    <a:pt x="173" y="233"/>
                  </a:cubicBezTo>
                  <a:cubicBezTo>
                    <a:pt x="173" y="233"/>
                    <a:pt x="173" y="233"/>
                    <a:pt x="173" y="233"/>
                  </a:cubicBezTo>
                  <a:cubicBezTo>
                    <a:pt x="168" y="238"/>
                    <a:pt x="163" y="242"/>
                    <a:pt x="158" y="246"/>
                  </a:cubicBezTo>
                  <a:cubicBezTo>
                    <a:pt x="157" y="247"/>
                    <a:pt x="157" y="248"/>
                    <a:pt x="158" y="249"/>
                  </a:cubicBezTo>
                  <a:cubicBezTo>
                    <a:pt x="158" y="249"/>
                    <a:pt x="159" y="250"/>
                    <a:pt x="159" y="250"/>
                  </a:cubicBezTo>
                  <a:cubicBezTo>
                    <a:pt x="160" y="250"/>
                    <a:pt x="160" y="249"/>
                    <a:pt x="160" y="249"/>
                  </a:cubicBezTo>
                  <a:cubicBezTo>
                    <a:pt x="166" y="245"/>
                    <a:pt x="171" y="241"/>
                    <a:pt x="176" y="236"/>
                  </a:cubicBezTo>
                  <a:cubicBezTo>
                    <a:pt x="177" y="236"/>
                    <a:pt x="177" y="234"/>
                    <a:pt x="176" y="234"/>
                  </a:cubicBezTo>
                  <a:cubicBezTo>
                    <a:pt x="176" y="233"/>
                    <a:pt x="175" y="233"/>
                    <a:pt x="175" y="233"/>
                  </a:cubicBezTo>
                  <a:moveTo>
                    <a:pt x="6" y="210"/>
                  </a:moveTo>
                  <a:cubicBezTo>
                    <a:pt x="6" y="210"/>
                    <a:pt x="6" y="210"/>
                    <a:pt x="6" y="210"/>
                  </a:cubicBezTo>
                  <a:cubicBezTo>
                    <a:pt x="5" y="210"/>
                    <a:pt x="4" y="211"/>
                    <a:pt x="4" y="212"/>
                  </a:cubicBezTo>
                  <a:cubicBezTo>
                    <a:pt x="6" y="219"/>
                    <a:pt x="7" y="226"/>
                    <a:pt x="9" y="232"/>
                  </a:cubicBezTo>
                  <a:cubicBezTo>
                    <a:pt x="10" y="233"/>
                    <a:pt x="10" y="233"/>
                    <a:pt x="11" y="233"/>
                  </a:cubicBezTo>
                  <a:cubicBezTo>
                    <a:pt x="12" y="233"/>
                    <a:pt x="12" y="233"/>
                    <a:pt x="12" y="233"/>
                  </a:cubicBezTo>
                  <a:cubicBezTo>
                    <a:pt x="13" y="233"/>
                    <a:pt x="14" y="232"/>
                    <a:pt x="13" y="231"/>
                  </a:cubicBezTo>
                  <a:cubicBezTo>
                    <a:pt x="11" y="224"/>
                    <a:pt x="10" y="218"/>
                    <a:pt x="8" y="211"/>
                  </a:cubicBezTo>
                  <a:cubicBezTo>
                    <a:pt x="8" y="210"/>
                    <a:pt x="7" y="210"/>
                    <a:pt x="6" y="210"/>
                  </a:cubicBezTo>
                  <a:moveTo>
                    <a:pt x="201" y="203"/>
                  </a:moveTo>
                  <a:cubicBezTo>
                    <a:pt x="200" y="203"/>
                    <a:pt x="199" y="203"/>
                    <a:pt x="199" y="203"/>
                  </a:cubicBezTo>
                  <a:cubicBezTo>
                    <a:pt x="195" y="209"/>
                    <a:pt x="191" y="214"/>
                    <a:pt x="187" y="219"/>
                  </a:cubicBezTo>
                  <a:cubicBezTo>
                    <a:pt x="186" y="220"/>
                    <a:pt x="186" y="221"/>
                    <a:pt x="187" y="222"/>
                  </a:cubicBezTo>
                  <a:cubicBezTo>
                    <a:pt x="188" y="222"/>
                    <a:pt x="188" y="223"/>
                    <a:pt x="189" y="223"/>
                  </a:cubicBezTo>
                  <a:cubicBezTo>
                    <a:pt x="189" y="223"/>
                    <a:pt x="190" y="222"/>
                    <a:pt x="190" y="222"/>
                  </a:cubicBezTo>
                  <a:cubicBezTo>
                    <a:pt x="194" y="217"/>
                    <a:pt x="199" y="211"/>
                    <a:pt x="202" y="206"/>
                  </a:cubicBezTo>
                  <a:cubicBezTo>
                    <a:pt x="203" y="205"/>
                    <a:pt x="203" y="203"/>
                    <a:pt x="202" y="203"/>
                  </a:cubicBezTo>
                  <a:cubicBezTo>
                    <a:pt x="201" y="203"/>
                    <a:pt x="201" y="203"/>
                    <a:pt x="201" y="203"/>
                  </a:cubicBezTo>
                  <a:moveTo>
                    <a:pt x="2" y="170"/>
                  </a:moveTo>
                  <a:cubicBezTo>
                    <a:pt x="2" y="170"/>
                    <a:pt x="2" y="170"/>
                    <a:pt x="2" y="170"/>
                  </a:cubicBezTo>
                  <a:cubicBezTo>
                    <a:pt x="1" y="170"/>
                    <a:pt x="0" y="171"/>
                    <a:pt x="0" y="172"/>
                  </a:cubicBezTo>
                  <a:cubicBezTo>
                    <a:pt x="0" y="179"/>
                    <a:pt x="1" y="186"/>
                    <a:pt x="1" y="192"/>
                  </a:cubicBezTo>
                  <a:cubicBezTo>
                    <a:pt x="2" y="193"/>
                    <a:pt x="2" y="194"/>
                    <a:pt x="3" y="194"/>
                  </a:cubicBezTo>
                  <a:cubicBezTo>
                    <a:pt x="4" y="194"/>
                    <a:pt x="4" y="194"/>
                    <a:pt x="4" y="194"/>
                  </a:cubicBezTo>
                  <a:cubicBezTo>
                    <a:pt x="5" y="194"/>
                    <a:pt x="6" y="193"/>
                    <a:pt x="5" y="192"/>
                  </a:cubicBezTo>
                  <a:cubicBezTo>
                    <a:pt x="5" y="185"/>
                    <a:pt x="4" y="179"/>
                    <a:pt x="4" y="172"/>
                  </a:cubicBezTo>
                  <a:cubicBezTo>
                    <a:pt x="4" y="171"/>
                    <a:pt x="3" y="170"/>
                    <a:pt x="2" y="170"/>
                  </a:cubicBezTo>
                  <a:moveTo>
                    <a:pt x="216" y="166"/>
                  </a:moveTo>
                  <a:cubicBezTo>
                    <a:pt x="215" y="166"/>
                    <a:pt x="215" y="167"/>
                    <a:pt x="214" y="168"/>
                  </a:cubicBezTo>
                  <a:cubicBezTo>
                    <a:pt x="213" y="174"/>
                    <a:pt x="211" y="180"/>
                    <a:pt x="208" y="186"/>
                  </a:cubicBezTo>
                  <a:cubicBezTo>
                    <a:pt x="208" y="187"/>
                    <a:pt x="208" y="188"/>
                    <a:pt x="209" y="189"/>
                  </a:cubicBezTo>
                  <a:cubicBezTo>
                    <a:pt x="210" y="189"/>
                    <a:pt x="210" y="189"/>
                    <a:pt x="210" y="189"/>
                  </a:cubicBezTo>
                  <a:cubicBezTo>
                    <a:pt x="211" y="189"/>
                    <a:pt x="211" y="188"/>
                    <a:pt x="212" y="188"/>
                  </a:cubicBezTo>
                  <a:cubicBezTo>
                    <a:pt x="215" y="181"/>
                    <a:pt x="217" y="175"/>
                    <a:pt x="218" y="168"/>
                  </a:cubicBezTo>
                  <a:cubicBezTo>
                    <a:pt x="218" y="167"/>
                    <a:pt x="218" y="166"/>
                    <a:pt x="217" y="166"/>
                  </a:cubicBezTo>
                  <a:cubicBezTo>
                    <a:pt x="217" y="166"/>
                    <a:pt x="216" y="166"/>
                    <a:pt x="216" y="166"/>
                  </a:cubicBezTo>
                  <a:moveTo>
                    <a:pt x="3" y="130"/>
                  </a:moveTo>
                  <a:cubicBezTo>
                    <a:pt x="2" y="130"/>
                    <a:pt x="1" y="131"/>
                    <a:pt x="1" y="132"/>
                  </a:cubicBezTo>
                  <a:cubicBezTo>
                    <a:pt x="1" y="138"/>
                    <a:pt x="0" y="145"/>
                    <a:pt x="0" y="152"/>
                  </a:cubicBezTo>
                  <a:cubicBezTo>
                    <a:pt x="0" y="153"/>
                    <a:pt x="1" y="154"/>
                    <a:pt x="2" y="154"/>
                  </a:cubicBezTo>
                  <a:cubicBezTo>
                    <a:pt x="2" y="154"/>
                    <a:pt x="2" y="154"/>
                    <a:pt x="2" y="154"/>
                  </a:cubicBezTo>
                  <a:cubicBezTo>
                    <a:pt x="3" y="154"/>
                    <a:pt x="4" y="153"/>
                    <a:pt x="4" y="152"/>
                  </a:cubicBezTo>
                  <a:cubicBezTo>
                    <a:pt x="4" y="145"/>
                    <a:pt x="5" y="139"/>
                    <a:pt x="5" y="132"/>
                  </a:cubicBezTo>
                  <a:cubicBezTo>
                    <a:pt x="5" y="131"/>
                    <a:pt x="4" y="130"/>
                    <a:pt x="3" y="130"/>
                  </a:cubicBezTo>
                  <a:cubicBezTo>
                    <a:pt x="3" y="130"/>
                    <a:pt x="3" y="130"/>
                    <a:pt x="3" y="130"/>
                  </a:cubicBezTo>
                  <a:moveTo>
                    <a:pt x="217" y="126"/>
                  </a:moveTo>
                  <a:cubicBezTo>
                    <a:pt x="217" y="126"/>
                    <a:pt x="217" y="126"/>
                    <a:pt x="217" y="126"/>
                  </a:cubicBezTo>
                  <a:cubicBezTo>
                    <a:pt x="216" y="126"/>
                    <a:pt x="215" y="127"/>
                    <a:pt x="215" y="128"/>
                  </a:cubicBezTo>
                  <a:cubicBezTo>
                    <a:pt x="216" y="135"/>
                    <a:pt x="217" y="141"/>
                    <a:pt x="217" y="148"/>
                  </a:cubicBezTo>
                  <a:cubicBezTo>
                    <a:pt x="217" y="148"/>
                    <a:pt x="217" y="148"/>
                    <a:pt x="217" y="148"/>
                  </a:cubicBezTo>
                  <a:cubicBezTo>
                    <a:pt x="217" y="149"/>
                    <a:pt x="217" y="150"/>
                    <a:pt x="219" y="150"/>
                  </a:cubicBezTo>
                  <a:cubicBezTo>
                    <a:pt x="219" y="150"/>
                    <a:pt x="219" y="150"/>
                    <a:pt x="219" y="150"/>
                  </a:cubicBezTo>
                  <a:cubicBezTo>
                    <a:pt x="220" y="150"/>
                    <a:pt x="221" y="149"/>
                    <a:pt x="221" y="148"/>
                  </a:cubicBezTo>
                  <a:cubicBezTo>
                    <a:pt x="221" y="148"/>
                    <a:pt x="221" y="148"/>
                    <a:pt x="221" y="148"/>
                  </a:cubicBezTo>
                  <a:cubicBezTo>
                    <a:pt x="221" y="141"/>
                    <a:pt x="220" y="134"/>
                    <a:pt x="219" y="128"/>
                  </a:cubicBezTo>
                  <a:cubicBezTo>
                    <a:pt x="219" y="127"/>
                    <a:pt x="218" y="126"/>
                    <a:pt x="217" y="126"/>
                  </a:cubicBezTo>
                  <a:moveTo>
                    <a:pt x="7" y="90"/>
                  </a:moveTo>
                  <a:cubicBezTo>
                    <a:pt x="6" y="90"/>
                    <a:pt x="5" y="91"/>
                    <a:pt x="5" y="92"/>
                  </a:cubicBezTo>
                  <a:cubicBezTo>
                    <a:pt x="4" y="98"/>
                    <a:pt x="3" y="105"/>
                    <a:pt x="3" y="112"/>
                  </a:cubicBezTo>
                  <a:cubicBezTo>
                    <a:pt x="3" y="113"/>
                    <a:pt x="3" y="114"/>
                    <a:pt x="4" y="114"/>
                  </a:cubicBezTo>
                  <a:cubicBezTo>
                    <a:pt x="5" y="114"/>
                    <a:pt x="5" y="114"/>
                    <a:pt x="5" y="114"/>
                  </a:cubicBezTo>
                  <a:cubicBezTo>
                    <a:pt x="6" y="114"/>
                    <a:pt x="6" y="113"/>
                    <a:pt x="7" y="112"/>
                  </a:cubicBezTo>
                  <a:cubicBezTo>
                    <a:pt x="7" y="105"/>
                    <a:pt x="8" y="99"/>
                    <a:pt x="9" y="92"/>
                  </a:cubicBezTo>
                  <a:cubicBezTo>
                    <a:pt x="9" y="91"/>
                    <a:pt x="8" y="90"/>
                    <a:pt x="7" y="90"/>
                  </a:cubicBezTo>
                  <a:cubicBezTo>
                    <a:pt x="7" y="90"/>
                    <a:pt x="7" y="90"/>
                    <a:pt x="7" y="90"/>
                  </a:cubicBezTo>
                  <a:moveTo>
                    <a:pt x="207" y="88"/>
                  </a:moveTo>
                  <a:cubicBezTo>
                    <a:pt x="206" y="88"/>
                    <a:pt x="206" y="88"/>
                    <a:pt x="206" y="88"/>
                  </a:cubicBezTo>
                  <a:cubicBezTo>
                    <a:pt x="205" y="88"/>
                    <a:pt x="204" y="90"/>
                    <a:pt x="205" y="91"/>
                  </a:cubicBezTo>
                  <a:cubicBezTo>
                    <a:pt x="208" y="97"/>
                    <a:pt x="210" y="103"/>
                    <a:pt x="211" y="109"/>
                  </a:cubicBezTo>
                  <a:cubicBezTo>
                    <a:pt x="212" y="110"/>
                    <a:pt x="213" y="111"/>
                    <a:pt x="213" y="111"/>
                  </a:cubicBezTo>
                  <a:cubicBezTo>
                    <a:pt x="214" y="111"/>
                    <a:pt x="214" y="111"/>
                    <a:pt x="214" y="111"/>
                  </a:cubicBezTo>
                  <a:cubicBezTo>
                    <a:pt x="215" y="110"/>
                    <a:pt x="216" y="109"/>
                    <a:pt x="215" y="108"/>
                  </a:cubicBezTo>
                  <a:cubicBezTo>
                    <a:pt x="214" y="101"/>
                    <a:pt x="211" y="95"/>
                    <a:pt x="209" y="89"/>
                  </a:cubicBezTo>
                  <a:cubicBezTo>
                    <a:pt x="208" y="88"/>
                    <a:pt x="208" y="88"/>
                    <a:pt x="207" y="88"/>
                  </a:cubicBezTo>
                  <a:moveTo>
                    <a:pt x="12" y="58"/>
                  </a:moveTo>
                  <a:cubicBezTo>
                    <a:pt x="11" y="58"/>
                    <a:pt x="10" y="58"/>
                    <a:pt x="10" y="59"/>
                  </a:cubicBezTo>
                  <a:cubicBezTo>
                    <a:pt x="8" y="66"/>
                    <a:pt x="7" y="72"/>
                    <a:pt x="6" y="79"/>
                  </a:cubicBezTo>
                  <a:cubicBezTo>
                    <a:pt x="6" y="80"/>
                    <a:pt x="7" y="81"/>
                    <a:pt x="8" y="81"/>
                  </a:cubicBezTo>
                  <a:cubicBezTo>
                    <a:pt x="8" y="81"/>
                    <a:pt x="8" y="81"/>
                    <a:pt x="8" y="81"/>
                  </a:cubicBezTo>
                  <a:cubicBezTo>
                    <a:pt x="9" y="81"/>
                    <a:pt x="10" y="81"/>
                    <a:pt x="10" y="80"/>
                  </a:cubicBezTo>
                  <a:cubicBezTo>
                    <a:pt x="11" y="73"/>
                    <a:pt x="12" y="66"/>
                    <a:pt x="14" y="60"/>
                  </a:cubicBezTo>
                  <a:cubicBezTo>
                    <a:pt x="14" y="59"/>
                    <a:pt x="14" y="58"/>
                    <a:pt x="12" y="58"/>
                  </a:cubicBezTo>
                  <a:cubicBezTo>
                    <a:pt x="12" y="58"/>
                    <a:pt x="12" y="58"/>
                    <a:pt x="12" y="58"/>
                  </a:cubicBezTo>
                  <a:moveTo>
                    <a:pt x="186" y="54"/>
                  </a:moveTo>
                  <a:cubicBezTo>
                    <a:pt x="185" y="54"/>
                    <a:pt x="185" y="54"/>
                    <a:pt x="184" y="55"/>
                  </a:cubicBezTo>
                  <a:cubicBezTo>
                    <a:pt x="183" y="55"/>
                    <a:pt x="183" y="57"/>
                    <a:pt x="184" y="57"/>
                  </a:cubicBezTo>
                  <a:cubicBezTo>
                    <a:pt x="184" y="57"/>
                    <a:pt x="184" y="57"/>
                    <a:pt x="184" y="57"/>
                  </a:cubicBezTo>
                  <a:cubicBezTo>
                    <a:pt x="188" y="62"/>
                    <a:pt x="192" y="68"/>
                    <a:pt x="196" y="73"/>
                  </a:cubicBezTo>
                  <a:cubicBezTo>
                    <a:pt x="196" y="74"/>
                    <a:pt x="197" y="74"/>
                    <a:pt x="197" y="74"/>
                  </a:cubicBezTo>
                  <a:cubicBezTo>
                    <a:pt x="198" y="74"/>
                    <a:pt x="198" y="74"/>
                    <a:pt x="198" y="74"/>
                  </a:cubicBezTo>
                  <a:cubicBezTo>
                    <a:pt x="199" y="73"/>
                    <a:pt x="200" y="72"/>
                    <a:pt x="199" y="71"/>
                  </a:cubicBezTo>
                  <a:cubicBezTo>
                    <a:pt x="195" y="65"/>
                    <a:pt x="191" y="60"/>
                    <a:pt x="187" y="55"/>
                  </a:cubicBezTo>
                  <a:cubicBezTo>
                    <a:pt x="187" y="54"/>
                    <a:pt x="186" y="54"/>
                    <a:pt x="186" y="54"/>
                  </a:cubicBezTo>
                  <a:moveTo>
                    <a:pt x="156" y="27"/>
                  </a:moveTo>
                  <a:cubicBezTo>
                    <a:pt x="155" y="27"/>
                    <a:pt x="155" y="28"/>
                    <a:pt x="154" y="28"/>
                  </a:cubicBezTo>
                  <a:cubicBezTo>
                    <a:pt x="154" y="29"/>
                    <a:pt x="154" y="30"/>
                    <a:pt x="155" y="31"/>
                  </a:cubicBezTo>
                  <a:cubicBezTo>
                    <a:pt x="155" y="31"/>
                    <a:pt x="155" y="31"/>
                    <a:pt x="155" y="31"/>
                  </a:cubicBezTo>
                  <a:cubicBezTo>
                    <a:pt x="160" y="35"/>
                    <a:pt x="165" y="39"/>
                    <a:pt x="170" y="43"/>
                  </a:cubicBezTo>
                  <a:cubicBezTo>
                    <a:pt x="171" y="44"/>
                    <a:pt x="171" y="44"/>
                    <a:pt x="172" y="44"/>
                  </a:cubicBezTo>
                  <a:cubicBezTo>
                    <a:pt x="172" y="44"/>
                    <a:pt x="173" y="44"/>
                    <a:pt x="173" y="43"/>
                  </a:cubicBezTo>
                  <a:cubicBezTo>
                    <a:pt x="174" y="42"/>
                    <a:pt x="174" y="41"/>
                    <a:pt x="173" y="40"/>
                  </a:cubicBezTo>
                  <a:cubicBezTo>
                    <a:pt x="168" y="36"/>
                    <a:pt x="163" y="32"/>
                    <a:pt x="157" y="28"/>
                  </a:cubicBezTo>
                  <a:cubicBezTo>
                    <a:pt x="157" y="27"/>
                    <a:pt x="156" y="27"/>
                    <a:pt x="156" y="27"/>
                  </a:cubicBezTo>
                  <a:moveTo>
                    <a:pt x="28" y="21"/>
                  </a:moveTo>
                  <a:cubicBezTo>
                    <a:pt x="28" y="21"/>
                    <a:pt x="27" y="22"/>
                    <a:pt x="27" y="22"/>
                  </a:cubicBezTo>
                  <a:cubicBezTo>
                    <a:pt x="23" y="27"/>
                    <a:pt x="19" y="33"/>
                    <a:pt x="16" y="40"/>
                  </a:cubicBezTo>
                  <a:cubicBezTo>
                    <a:pt x="16" y="41"/>
                    <a:pt x="16" y="42"/>
                    <a:pt x="18" y="43"/>
                  </a:cubicBezTo>
                  <a:cubicBezTo>
                    <a:pt x="18" y="43"/>
                    <a:pt x="18" y="43"/>
                    <a:pt x="18" y="43"/>
                  </a:cubicBezTo>
                  <a:cubicBezTo>
                    <a:pt x="19" y="43"/>
                    <a:pt x="20" y="42"/>
                    <a:pt x="20" y="41"/>
                  </a:cubicBezTo>
                  <a:cubicBezTo>
                    <a:pt x="23" y="35"/>
                    <a:pt x="26" y="30"/>
                    <a:pt x="30" y="25"/>
                  </a:cubicBezTo>
                  <a:cubicBezTo>
                    <a:pt x="31" y="24"/>
                    <a:pt x="30" y="23"/>
                    <a:pt x="30" y="22"/>
                  </a:cubicBezTo>
                  <a:cubicBezTo>
                    <a:pt x="29" y="22"/>
                    <a:pt x="29" y="21"/>
                    <a:pt x="28" y="21"/>
                  </a:cubicBezTo>
                  <a:moveTo>
                    <a:pt x="121" y="9"/>
                  </a:moveTo>
                  <a:cubicBezTo>
                    <a:pt x="120" y="9"/>
                    <a:pt x="119" y="9"/>
                    <a:pt x="119" y="10"/>
                  </a:cubicBezTo>
                  <a:cubicBezTo>
                    <a:pt x="118" y="11"/>
                    <a:pt x="119" y="12"/>
                    <a:pt x="120" y="13"/>
                  </a:cubicBezTo>
                  <a:cubicBezTo>
                    <a:pt x="126" y="15"/>
                    <a:pt x="132" y="18"/>
                    <a:pt x="138" y="21"/>
                  </a:cubicBezTo>
                  <a:cubicBezTo>
                    <a:pt x="139" y="21"/>
                    <a:pt x="139" y="21"/>
                    <a:pt x="139" y="21"/>
                  </a:cubicBezTo>
                  <a:cubicBezTo>
                    <a:pt x="140" y="21"/>
                    <a:pt x="140" y="21"/>
                    <a:pt x="141" y="20"/>
                  </a:cubicBezTo>
                  <a:cubicBezTo>
                    <a:pt x="141" y="19"/>
                    <a:pt x="141" y="18"/>
                    <a:pt x="140" y="17"/>
                  </a:cubicBezTo>
                  <a:cubicBezTo>
                    <a:pt x="134" y="14"/>
                    <a:pt x="127" y="11"/>
                    <a:pt x="121" y="9"/>
                  </a:cubicBezTo>
                  <a:cubicBezTo>
                    <a:pt x="121" y="9"/>
                    <a:pt x="121" y="9"/>
                    <a:pt x="121" y="9"/>
                  </a:cubicBezTo>
                  <a:moveTo>
                    <a:pt x="62" y="1"/>
                  </a:moveTo>
                  <a:cubicBezTo>
                    <a:pt x="62" y="1"/>
                    <a:pt x="62" y="1"/>
                    <a:pt x="61" y="1"/>
                  </a:cubicBezTo>
                  <a:cubicBezTo>
                    <a:pt x="54" y="3"/>
                    <a:pt x="48" y="5"/>
                    <a:pt x="42" y="8"/>
                  </a:cubicBezTo>
                  <a:cubicBezTo>
                    <a:pt x="41" y="9"/>
                    <a:pt x="41" y="10"/>
                    <a:pt x="41" y="11"/>
                  </a:cubicBezTo>
                  <a:cubicBezTo>
                    <a:pt x="42" y="12"/>
                    <a:pt x="42" y="12"/>
                    <a:pt x="43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9" y="9"/>
                    <a:pt x="55" y="6"/>
                    <a:pt x="62" y="5"/>
                  </a:cubicBezTo>
                  <a:cubicBezTo>
                    <a:pt x="63" y="5"/>
                    <a:pt x="64" y="4"/>
                    <a:pt x="64" y="3"/>
                  </a:cubicBezTo>
                  <a:cubicBezTo>
                    <a:pt x="64" y="2"/>
                    <a:pt x="63" y="1"/>
                    <a:pt x="62" y="1"/>
                  </a:cubicBezTo>
                  <a:moveTo>
                    <a:pt x="82" y="0"/>
                  </a:moveTo>
                  <a:cubicBezTo>
                    <a:pt x="81" y="0"/>
                    <a:pt x="80" y="1"/>
                    <a:pt x="80" y="2"/>
                  </a:cubicBezTo>
                  <a:cubicBezTo>
                    <a:pt x="80" y="3"/>
                    <a:pt x="80" y="4"/>
                    <a:pt x="82" y="4"/>
                  </a:cubicBezTo>
                  <a:cubicBezTo>
                    <a:pt x="88" y="5"/>
                    <a:pt x="94" y="6"/>
                    <a:pt x="101" y="7"/>
                  </a:cubicBezTo>
                  <a:cubicBezTo>
                    <a:pt x="101" y="7"/>
                    <a:pt x="101" y="7"/>
                    <a:pt x="101" y="7"/>
                  </a:cubicBezTo>
                  <a:cubicBezTo>
                    <a:pt x="102" y="7"/>
                    <a:pt x="103" y="6"/>
                    <a:pt x="103" y="6"/>
                  </a:cubicBezTo>
                  <a:cubicBezTo>
                    <a:pt x="104" y="4"/>
                    <a:pt x="103" y="3"/>
                    <a:pt x="102" y="3"/>
                  </a:cubicBezTo>
                  <a:cubicBezTo>
                    <a:pt x="95" y="2"/>
                    <a:pt x="88" y="1"/>
                    <a:pt x="82" y="0"/>
                  </a:cubicBezTo>
                  <a:cubicBezTo>
                    <a:pt x="82" y="0"/>
                    <a:pt x="82" y="0"/>
                    <a:pt x="82" y="0"/>
                  </a:cubicBezTo>
                </a:path>
              </a:pathLst>
            </a:custGeom>
            <a:solidFill>
              <a:srgbClr val="BD7603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28" name="Freeform 414"/>
            <p:cNvSpPr>
              <a:spLocks noEditPoints="1"/>
            </p:cNvSpPr>
            <p:nvPr/>
          </p:nvSpPr>
          <p:spPr>
            <a:xfrm>
              <a:off x="325689" y="1132500"/>
              <a:ext cx="372665" cy="90975"/>
            </a:xfrm>
            <a:custGeom>
              <a:gdLst>
                <a:gd name="txL" fmla="*/ 0 w 99"/>
                <a:gd name="txT" fmla="*/ 0 h 24"/>
                <a:gd name="txR" fmla="*/ 99 w 99"/>
                <a:gd name="txB" fmla="*/ 24 h 24"/>
              </a:gdLst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0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0"/>
                </a:cxn>
              </a:cxnLst>
              <a:rect l="txL" t="txT" r="txR" b="txB"/>
              <a:pathLst>
                <a:path w="99" h="24">
                  <a:moveTo>
                    <a:pt x="3" y="16"/>
                  </a:moveTo>
                  <a:cubicBezTo>
                    <a:pt x="2" y="16"/>
                    <a:pt x="1" y="16"/>
                    <a:pt x="1" y="17"/>
                  </a:cubicBezTo>
                  <a:cubicBezTo>
                    <a:pt x="0" y="18"/>
                    <a:pt x="1" y="19"/>
                    <a:pt x="2" y="19"/>
                  </a:cubicBezTo>
                  <a:cubicBezTo>
                    <a:pt x="4" y="20"/>
                    <a:pt x="6" y="21"/>
                    <a:pt x="8" y="22"/>
                  </a:cubicBezTo>
                  <a:cubicBezTo>
                    <a:pt x="12" y="23"/>
                    <a:pt x="17" y="24"/>
                    <a:pt x="22" y="24"/>
                  </a:cubicBezTo>
                  <a:cubicBezTo>
                    <a:pt x="22" y="24"/>
                    <a:pt x="22" y="24"/>
                    <a:pt x="22" y="24"/>
                  </a:cubicBezTo>
                  <a:cubicBezTo>
                    <a:pt x="23" y="24"/>
                    <a:pt x="24" y="24"/>
                    <a:pt x="24" y="23"/>
                  </a:cubicBezTo>
                  <a:cubicBezTo>
                    <a:pt x="24" y="22"/>
                    <a:pt x="23" y="21"/>
                    <a:pt x="22" y="20"/>
                  </a:cubicBezTo>
                  <a:cubicBezTo>
                    <a:pt x="18" y="20"/>
                    <a:pt x="13" y="19"/>
                    <a:pt x="9" y="18"/>
                  </a:cubicBezTo>
                  <a:cubicBezTo>
                    <a:pt x="7" y="17"/>
                    <a:pt x="5" y="17"/>
                    <a:pt x="3" y="16"/>
                  </a:cubicBezTo>
                  <a:cubicBezTo>
                    <a:pt x="3" y="16"/>
                    <a:pt x="3" y="16"/>
                    <a:pt x="3" y="16"/>
                  </a:cubicBezTo>
                  <a:moveTo>
                    <a:pt x="61" y="14"/>
                  </a:moveTo>
                  <a:cubicBezTo>
                    <a:pt x="61" y="14"/>
                    <a:pt x="61" y="14"/>
                    <a:pt x="60" y="14"/>
                  </a:cubicBezTo>
                  <a:cubicBezTo>
                    <a:pt x="60" y="14"/>
                    <a:pt x="60" y="14"/>
                    <a:pt x="60" y="14"/>
                  </a:cubicBezTo>
                  <a:cubicBezTo>
                    <a:pt x="54" y="16"/>
                    <a:pt x="48" y="18"/>
                    <a:pt x="41" y="19"/>
                  </a:cubicBezTo>
                  <a:cubicBezTo>
                    <a:pt x="40" y="19"/>
                    <a:pt x="40" y="20"/>
                    <a:pt x="40" y="22"/>
                  </a:cubicBezTo>
                  <a:cubicBezTo>
                    <a:pt x="40" y="23"/>
                    <a:pt x="41" y="23"/>
                    <a:pt x="42" y="23"/>
                  </a:cubicBezTo>
                  <a:cubicBezTo>
                    <a:pt x="42" y="23"/>
                    <a:pt x="42" y="23"/>
                    <a:pt x="42" y="23"/>
                  </a:cubicBezTo>
                  <a:cubicBezTo>
                    <a:pt x="49" y="22"/>
                    <a:pt x="55" y="20"/>
                    <a:pt x="62" y="18"/>
                  </a:cubicBezTo>
                  <a:cubicBezTo>
                    <a:pt x="63" y="18"/>
                    <a:pt x="63" y="16"/>
                    <a:pt x="63" y="15"/>
                  </a:cubicBezTo>
                  <a:cubicBezTo>
                    <a:pt x="63" y="15"/>
                    <a:pt x="62" y="14"/>
                    <a:pt x="61" y="14"/>
                  </a:cubicBezTo>
                  <a:moveTo>
                    <a:pt x="99" y="0"/>
                  </a:moveTo>
                  <a:cubicBezTo>
                    <a:pt x="96" y="1"/>
                    <a:pt x="93" y="1"/>
                    <a:pt x="89" y="1"/>
                  </a:cubicBezTo>
                  <a:cubicBezTo>
                    <a:pt x="86" y="3"/>
                    <a:pt x="82" y="5"/>
                    <a:pt x="79" y="7"/>
                  </a:cubicBezTo>
                  <a:cubicBezTo>
                    <a:pt x="78" y="7"/>
                    <a:pt x="77" y="8"/>
                    <a:pt x="78" y="9"/>
                  </a:cubicBezTo>
                  <a:cubicBezTo>
                    <a:pt x="78" y="10"/>
                    <a:pt x="79" y="11"/>
                    <a:pt x="80" y="11"/>
                  </a:cubicBezTo>
                  <a:cubicBezTo>
                    <a:pt x="80" y="10"/>
                    <a:pt x="80" y="10"/>
                    <a:pt x="80" y="10"/>
                  </a:cubicBezTo>
                  <a:cubicBezTo>
                    <a:pt x="87" y="7"/>
                    <a:pt x="93" y="4"/>
                    <a:pt x="98" y="1"/>
                  </a:cubicBezTo>
                  <a:cubicBezTo>
                    <a:pt x="99" y="1"/>
                    <a:pt x="99" y="1"/>
                    <a:pt x="99" y="0"/>
                  </a:cubicBezTo>
                </a:path>
              </a:pathLst>
            </a:custGeom>
            <a:solidFill>
              <a:srgbClr val="BD7603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29" name="Freeform 415"/>
            <p:cNvSpPr/>
            <p:nvPr/>
          </p:nvSpPr>
          <p:spPr>
            <a:xfrm>
              <a:off x="263057" y="323124"/>
              <a:ext cx="604405" cy="702714"/>
            </a:xfrm>
            <a:custGeom>
              <a:gdLst>
                <a:gd name="txL" fmla="*/ 0 w 161"/>
                <a:gd name="txT" fmla="*/ 0 h 186"/>
                <a:gd name="txR" fmla="*/ 161 w 161"/>
                <a:gd name="txB" fmla="*/ 186 h 186"/>
              </a:gdLst>
              <a:cxnLst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  <a:cxn ang="0">
                  <a:pos x="2147483647" y="2147483647"/>
                </a:cxn>
              </a:cxnLst>
              <a:rect l="txL" t="txT" r="txR" b="txB"/>
              <a:pathLst>
                <a:path w="161" h="186">
                  <a:moveTo>
                    <a:pt x="29" y="51"/>
                  </a:moveTo>
                  <a:cubicBezTo>
                    <a:pt x="46" y="0"/>
                    <a:pt x="89" y="10"/>
                    <a:pt x="119" y="38"/>
                  </a:cubicBezTo>
                  <a:cubicBezTo>
                    <a:pt x="131" y="49"/>
                    <a:pt x="139" y="64"/>
                    <a:pt x="143" y="79"/>
                  </a:cubicBezTo>
                  <a:cubicBezTo>
                    <a:pt x="152" y="113"/>
                    <a:pt x="134" y="144"/>
                    <a:pt x="105" y="161"/>
                  </a:cubicBezTo>
                  <a:cubicBezTo>
                    <a:pt x="75" y="179"/>
                    <a:pt x="29" y="185"/>
                    <a:pt x="18" y="144"/>
                  </a:cubicBezTo>
                  <a:cubicBezTo>
                    <a:pt x="10" y="114"/>
                    <a:pt x="21" y="79"/>
                    <a:pt x="29" y="51"/>
                  </a:cubicBezTo>
                  <a:cubicBezTo>
                    <a:pt x="29" y="51"/>
                    <a:pt x="28" y="52"/>
                    <a:pt x="28" y="53"/>
                  </a:cubicBezTo>
                  <a:cubicBezTo>
                    <a:pt x="18" y="86"/>
                    <a:pt x="0" y="141"/>
                    <a:pt x="29" y="169"/>
                  </a:cubicBezTo>
                  <a:cubicBezTo>
                    <a:pt x="47" y="186"/>
                    <a:pt x="80" y="174"/>
                    <a:pt x="99" y="165"/>
                  </a:cubicBezTo>
                  <a:cubicBezTo>
                    <a:pt x="117" y="157"/>
                    <a:pt x="131" y="144"/>
                    <a:pt x="140" y="127"/>
                  </a:cubicBezTo>
                  <a:cubicBezTo>
                    <a:pt x="161" y="88"/>
                    <a:pt x="134" y="40"/>
                    <a:pt x="99" y="21"/>
                  </a:cubicBezTo>
                  <a:cubicBezTo>
                    <a:pt x="82" y="11"/>
                    <a:pt x="62" y="7"/>
                    <a:pt x="46" y="21"/>
                  </a:cubicBezTo>
                  <a:cubicBezTo>
                    <a:pt x="36" y="28"/>
                    <a:pt x="32" y="42"/>
                    <a:pt x="28" y="53"/>
                  </a:cubicBezTo>
                  <a:cubicBezTo>
                    <a:pt x="28" y="53"/>
                    <a:pt x="29" y="52"/>
                    <a:pt x="29" y="51"/>
                  </a:cubicBezTo>
                  <a:close/>
                </a:path>
              </a:pathLst>
            </a:custGeom>
            <a:solidFill>
              <a:srgbClr val="BD7603">
                <a:alpha val="100000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5" name="MH_Other_1"/>
          <p:cNvSpPr/>
          <p:nvPr/>
        </p:nvSpPr>
        <p:spPr>
          <a:xfrm>
            <a:off x="4572000" y="3044825"/>
            <a:ext cx="1365250" cy="63500"/>
          </a:xfrm>
          <a:custGeom>
            <a:gdLst>
              <a:gd name="txL" fmla="*/ 0 w 676"/>
              <a:gd name="txT" fmla="*/ 0 h 32"/>
              <a:gd name="txR" fmla="*/ 676 w 676"/>
              <a:gd name="txB" fmla="*/ 32 h 32"/>
            </a:gdLst>
            <a:cxnLst>
              <a:cxn ang="0">
                <a:pos x="0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676" h="32">
                <a:moveTo>
                  <a:pt x="0" y="32"/>
                </a:moveTo>
                <a:lnTo>
                  <a:pt x="56" y="0"/>
                </a:lnTo>
                <a:lnTo>
                  <a:pt x="676" y="0"/>
                </a:lnTo>
                <a:lnTo>
                  <a:pt x="644" y="32"/>
                </a:lnTo>
                <a:lnTo>
                  <a:pt x="0" y="32"/>
                </a:lnTo>
                <a:close/>
              </a:path>
            </a:pathLst>
          </a:custGeom>
          <a:solidFill>
            <a:srgbClr val="808080">
              <a:alpha val="100000"/>
            </a:srgbClr>
          </a:solidFill>
          <a:ln w="12700" cap="flat" cmpd="sng">
            <a:solidFill>
              <a:srgbClr val="80808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36" name="MH_Other_2"/>
          <p:cNvSpPr/>
          <p:nvPr/>
        </p:nvSpPr>
        <p:spPr>
          <a:xfrm>
            <a:off x="5937250" y="2032000"/>
            <a:ext cx="1366838" cy="65088"/>
          </a:xfrm>
          <a:custGeom>
            <a:gdLst>
              <a:gd name="txL" fmla="*/ 0 w 676"/>
              <a:gd name="txT" fmla="*/ 0 h 32"/>
              <a:gd name="txR" fmla="*/ 676 w 676"/>
              <a:gd name="txB" fmla="*/ 32 h 32"/>
            </a:gdLst>
            <a:cxnLst>
              <a:cxn ang="0">
                <a:pos x="0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676" h="32">
                <a:moveTo>
                  <a:pt x="0" y="32"/>
                </a:moveTo>
                <a:lnTo>
                  <a:pt x="56" y="0"/>
                </a:lnTo>
                <a:lnTo>
                  <a:pt x="676" y="0"/>
                </a:lnTo>
                <a:lnTo>
                  <a:pt x="644" y="32"/>
                </a:lnTo>
                <a:lnTo>
                  <a:pt x="0" y="32"/>
                </a:lnTo>
                <a:close/>
              </a:path>
            </a:pathLst>
          </a:custGeom>
          <a:solidFill>
            <a:srgbClr val="808080">
              <a:alpha val="100000"/>
            </a:srgbClr>
          </a:solidFill>
          <a:ln w="12700" cap="flat" cmpd="sng">
            <a:solidFill>
              <a:srgbClr val="80808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37" name="MH_Other_3"/>
          <p:cNvSpPr/>
          <p:nvPr/>
        </p:nvSpPr>
        <p:spPr>
          <a:xfrm>
            <a:off x="1652588" y="4654550"/>
            <a:ext cx="1366837" cy="65088"/>
          </a:xfrm>
          <a:custGeom>
            <a:gdLst>
              <a:gd name="txL" fmla="*/ 0 w 676"/>
              <a:gd name="txT" fmla="*/ 0 h 32"/>
              <a:gd name="txR" fmla="*/ 676 w 676"/>
              <a:gd name="txB" fmla="*/ 32 h 32"/>
            </a:gdLst>
            <a:cxnLst>
              <a:cxn ang="0">
                <a:pos x="0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676" h="32">
                <a:moveTo>
                  <a:pt x="0" y="32"/>
                </a:moveTo>
                <a:lnTo>
                  <a:pt x="56" y="0"/>
                </a:lnTo>
                <a:lnTo>
                  <a:pt x="676" y="0"/>
                </a:lnTo>
                <a:lnTo>
                  <a:pt x="644" y="32"/>
                </a:lnTo>
                <a:lnTo>
                  <a:pt x="0" y="32"/>
                </a:lnTo>
                <a:close/>
              </a:path>
            </a:pathLst>
          </a:custGeom>
          <a:solidFill>
            <a:srgbClr val="808080">
              <a:alpha val="100000"/>
            </a:srgbClr>
          </a:solidFill>
          <a:ln w="12700" cap="flat" cmpd="sng">
            <a:solidFill>
              <a:srgbClr val="80808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38" name="MH_Other_4"/>
          <p:cNvSpPr/>
          <p:nvPr/>
        </p:nvSpPr>
        <p:spPr>
          <a:xfrm>
            <a:off x="3408363" y="3938588"/>
            <a:ext cx="1366837" cy="65087"/>
          </a:xfrm>
          <a:custGeom>
            <a:gdLst>
              <a:gd name="txL" fmla="*/ 0 w 676"/>
              <a:gd name="txT" fmla="*/ 0 h 32"/>
              <a:gd name="txR" fmla="*/ 676 w 676"/>
              <a:gd name="txB" fmla="*/ 32 h 32"/>
            </a:gdLst>
            <a:cxnLst>
              <a:cxn ang="0">
                <a:pos x="0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676" h="32">
                <a:moveTo>
                  <a:pt x="0" y="32"/>
                </a:moveTo>
                <a:lnTo>
                  <a:pt x="56" y="0"/>
                </a:lnTo>
                <a:lnTo>
                  <a:pt x="676" y="0"/>
                </a:lnTo>
                <a:lnTo>
                  <a:pt x="644" y="32"/>
                </a:lnTo>
                <a:lnTo>
                  <a:pt x="0" y="32"/>
                </a:lnTo>
                <a:close/>
              </a:path>
            </a:pathLst>
          </a:custGeom>
          <a:solidFill>
            <a:srgbClr val="808080">
              <a:alpha val="100000"/>
            </a:srgbClr>
          </a:solidFill>
          <a:ln w="12700" cap="flat" cmpd="sng">
            <a:solidFill>
              <a:srgbClr val="80808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39" name="MH_PageTitle"/>
          <p:cNvSpPr>
            <a:spLocks noGrp="1"/>
          </p:cNvSpPr>
          <p:nvPr>
            <p:ph type="title" idx="4294967295"/>
          </p:nvPr>
        </p:nvSpPr>
        <p:spPr>
          <a:xfrm>
            <a:off x="488950" y="339725"/>
            <a:ext cx="7886700" cy="10922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sz="3200">
                <a:solidFill>
                  <a:srgbClr val="11111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 三、临床实施：</a:t>
            </a:r>
            <a:br>
              <a:rPr lang="en-US" altLang="zh-CN" sz="3200">
                <a:solidFill>
                  <a:srgbClr val="11111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</a:br>
            <a:r>
              <a:rPr lang="zh-CN" altLang="en-US" sz="3200">
                <a:solidFill>
                  <a:srgbClr val="11111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（三）</a:t>
            </a:r>
            <a:r>
              <a:rPr lang="zh-CN" altLang="en-US" sz="3200"/>
              <a:t>护理方案实施步骤：</a:t>
            </a:r>
            <a:endParaRPr lang="zh-CN" altLang="en-US" sz="3200"/>
          </a:p>
        </p:txBody>
      </p:sp>
      <p:sp>
        <p:nvSpPr>
          <p:cNvPr id="1040" name="MH_Other_5"/>
          <p:cNvSpPr/>
          <p:nvPr/>
        </p:nvSpPr>
        <p:spPr>
          <a:xfrm>
            <a:off x="2555875" y="1989138"/>
            <a:ext cx="1373188" cy="2439987"/>
          </a:xfrm>
          <a:custGeom>
            <a:gdLst>
              <a:gd name="txL" fmla="*/ 0 w 1498331"/>
              <a:gd name="txT" fmla="*/ 0 h 2662569"/>
              <a:gd name="txR" fmla="*/ 1498331 w 1498331"/>
              <a:gd name="txB" fmla="*/ 2662569 h 2662569"/>
            </a:gdLst>
            <a:cxnLst>
              <a:cxn ang="0">
                <a:pos x="479919" y="378152"/>
              </a:cxn>
              <a:cxn ang="0">
                <a:pos x="601795" y="431843"/>
              </a:cxn>
              <a:cxn ang="0">
                <a:pos x="991797" y="525291"/>
              </a:cxn>
              <a:cxn ang="0">
                <a:pos x="1037680" y="703986"/>
              </a:cxn>
              <a:cxn ang="0">
                <a:pos x="641123" y="663001"/>
              </a:cxn>
              <a:cxn ang="0">
                <a:pos x="647678" y="953176"/>
              </a:cxn>
              <a:cxn ang="0">
                <a:pos x="990159" y="1035148"/>
              </a:cxn>
              <a:cxn ang="0">
                <a:pos x="1044235" y="1092526"/>
              </a:cxn>
              <a:cxn ang="0">
                <a:pos x="1055704" y="1118758"/>
              </a:cxn>
              <a:cxn ang="0">
                <a:pos x="1149109" y="1456475"/>
              </a:cxn>
              <a:cxn ang="0">
                <a:pos x="965579" y="1520412"/>
              </a:cxn>
              <a:cxn ang="0">
                <a:pos x="877090" y="1199088"/>
              </a:cxn>
              <a:cxn ang="0">
                <a:pos x="505114" y="1122035"/>
              </a:cxn>
              <a:cxn ang="0">
                <a:pos x="482173" y="1961414"/>
              </a:cxn>
              <a:cxn ang="0">
                <a:pos x="292087" y="1953216"/>
              </a:cxn>
              <a:cxn ang="0">
                <a:pos x="323222" y="992523"/>
              </a:cxn>
              <a:cxn ang="0">
                <a:pos x="310113" y="674476"/>
              </a:cxn>
              <a:cxn ang="0">
                <a:pos x="190491" y="756446"/>
              </a:cxn>
              <a:cxn ang="0">
                <a:pos x="201961" y="977768"/>
              </a:cxn>
              <a:cxn ang="0">
                <a:pos x="18430" y="976129"/>
              </a:cxn>
              <a:cxn ang="0">
                <a:pos x="54481" y="626934"/>
              </a:cxn>
              <a:cxn ang="0">
                <a:pos x="346164" y="428564"/>
              </a:cxn>
              <a:cxn ang="0">
                <a:pos x="354357" y="425286"/>
              </a:cxn>
              <a:cxn ang="0">
                <a:pos x="479919" y="378152"/>
              </a:cxn>
              <a:cxn ang="0">
                <a:pos x="462349" y="1243"/>
              </a:cxn>
              <a:cxn ang="0">
                <a:pos x="617840" y="78879"/>
              </a:cxn>
              <a:cxn ang="0">
                <a:pos x="558782" y="293486"/>
              </a:cxn>
              <a:cxn ang="0">
                <a:pos x="343872" y="236149"/>
              </a:cxn>
              <a:cxn ang="0">
                <a:pos x="402931" y="21542"/>
              </a:cxn>
              <a:cxn ang="0">
                <a:pos x="462349" y="1243"/>
              </a:cxn>
            </a:cxnLst>
            <a:rect l="txL" t="txT" r="txR" b="txB"/>
            <a:pathLst>
              <a:path w="1498331" h="2662569">
                <a:moveTo>
                  <a:pt x="623450" y="491368"/>
                </a:moveTo>
                <a:cubicBezTo>
                  <a:pt x="683321" y="492966"/>
                  <a:pt x="742394" y="516399"/>
                  <a:pt x="781776" y="561133"/>
                </a:cubicBezTo>
                <a:cubicBezTo>
                  <a:pt x="935045" y="669775"/>
                  <a:pt x="1096830" y="727292"/>
                  <a:pt x="1288416" y="682557"/>
                </a:cubicBezTo>
                <a:cubicBezTo>
                  <a:pt x="1437428" y="646343"/>
                  <a:pt x="1497033" y="878538"/>
                  <a:pt x="1348021" y="914752"/>
                </a:cubicBezTo>
                <a:cubicBezTo>
                  <a:pt x="1158563" y="959487"/>
                  <a:pt x="990392" y="931794"/>
                  <a:pt x="832865" y="861497"/>
                </a:cubicBezTo>
                <a:cubicBezTo>
                  <a:pt x="832865" y="987180"/>
                  <a:pt x="837123" y="1112864"/>
                  <a:pt x="841380" y="1238548"/>
                </a:cubicBezTo>
                <a:cubicBezTo>
                  <a:pt x="994650" y="1251329"/>
                  <a:pt x="1143662" y="1287543"/>
                  <a:pt x="1286288" y="1345060"/>
                </a:cubicBezTo>
                <a:cubicBezTo>
                  <a:pt x="1326734" y="1359971"/>
                  <a:pt x="1348021" y="1389795"/>
                  <a:pt x="1356536" y="1419618"/>
                </a:cubicBezTo>
                <a:cubicBezTo>
                  <a:pt x="1362922" y="1430269"/>
                  <a:pt x="1367180" y="1440920"/>
                  <a:pt x="1371437" y="1453702"/>
                </a:cubicBezTo>
                <a:cubicBezTo>
                  <a:pt x="1411883" y="1600688"/>
                  <a:pt x="1452329" y="1745544"/>
                  <a:pt x="1492776" y="1892530"/>
                </a:cubicBezTo>
                <a:cubicBezTo>
                  <a:pt x="1537479" y="2048037"/>
                  <a:pt x="1299060" y="2133247"/>
                  <a:pt x="1254356" y="1975609"/>
                </a:cubicBezTo>
                <a:cubicBezTo>
                  <a:pt x="1216039" y="1837144"/>
                  <a:pt x="1177722" y="1696549"/>
                  <a:pt x="1139404" y="1558083"/>
                </a:cubicBezTo>
                <a:cubicBezTo>
                  <a:pt x="1009551" y="1511218"/>
                  <a:pt x="677467" y="1472874"/>
                  <a:pt x="656180" y="1457962"/>
                </a:cubicBezTo>
                <a:cubicBezTo>
                  <a:pt x="639150" y="1756195"/>
                  <a:pt x="664695" y="2284493"/>
                  <a:pt x="626377" y="2548642"/>
                </a:cubicBezTo>
                <a:cubicBezTo>
                  <a:pt x="605090" y="2710540"/>
                  <a:pt x="383701" y="2693498"/>
                  <a:pt x="379443" y="2537991"/>
                </a:cubicBezTo>
                <a:cubicBezTo>
                  <a:pt x="409246" y="2101293"/>
                  <a:pt x="419889" y="1381274"/>
                  <a:pt x="419889" y="1289674"/>
                </a:cubicBezTo>
                <a:cubicBezTo>
                  <a:pt x="415632" y="1274762"/>
                  <a:pt x="404988" y="997832"/>
                  <a:pt x="402860" y="876408"/>
                </a:cubicBezTo>
                <a:cubicBezTo>
                  <a:pt x="351769" y="912622"/>
                  <a:pt x="298551" y="946706"/>
                  <a:pt x="247461" y="982920"/>
                </a:cubicBezTo>
                <a:cubicBezTo>
                  <a:pt x="251719" y="1078780"/>
                  <a:pt x="255976" y="1174641"/>
                  <a:pt x="262362" y="1270502"/>
                </a:cubicBezTo>
                <a:cubicBezTo>
                  <a:pt x="268748" y="1423878"/>
                  <a:pt x="30329" y="1421748"/>
                  <a:pt x="23943" y="1268371"/>
                </a:cubicBezTo>
                <a:cubicBezTo>
                  <a:pt x="17557" y="1144818"/>
                  <a:pt x="-48434" y="897711"/>
                  <a:pt x="70775" y="814631"/>
                </a:cubicBezTo>
                <a:cubicBezTo>
                  <a:pt x="196371" y="729422"/>
                  <a:pt x="324096" y="642082"/>
                  <a:pt x="449692" y="556873"/>
                </a:cubicBezTo>
                <a:cubicBezTo>
                  <a:pt x="453949" y="554743"/>
                  <a:pt x="456078" y="552613"/>
                  <a:pt x="460336" y="552613"/>
                </a:cubicBezTo>
                <a:cubicBezTo>
                  <a:pt x="502910" y="510008"/>
                  <a:pt x="563580" y="489771"/>
                  <a:pt x="623450" y="491368"/>
                </a:cubicBezTo>
                <a:close/>
                <a:moveTo>
                  <a:pt x="600624" y="1615"/>
                </a:moveTo>
                <a:cubicBezTo>
                  <a:pt x="679944" y="-8463"/>
                  <a:pt x="761061" y="29055"/>
                  <a:pt x="802619" y="102495"/>
                </a:cubicBezTo>
                <a:cubicBezTo>
                  <a:pt x="858029" y="200415"/>
                  <a:pt x="823931" y="326008"/>
                  <a:pt x="725897" y="381353"/>
                </a:cubicBezTo>
                <a:cubicBezTo>
                  <a:pt x="627863" y="438828"/>
                  <a:pt x="504256" y="404769"/>
                  <a:pt x="446714" y="306849"/>
                </a:cubicBezTo>
                <a:cubicBezTo>
                  <a:pt x="391304" y="208930"/>
                  <a:pt x="425403" y="83337"/>
                  <a:pt x="523436" y="27991"/>
                </a:cubicBezTo>
                <a:cubicBezTo>
                  <a:pt x="547945" y="13622"/>
                  <a:pt x="574185" y="4974"/>
                  <a:pt x="600624" y="1615"/>
                </a:cubicBezTo>
                <a:close/>
              </a:path>
            </a:pathLst>
          </a:custGeom>
          <a:solidFill>
            <a:srgbClr val="DE3C49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1" name="MH_SubTitle_1"/>
          <p:cNvSpPr/>
          <p:nvPr/>
        </p:nvSpPr>
        <p:spPr>
          <a:xfrm>
            <a:off x="5807075" y="2032000"/>
            <a:ext cx="1681163" cy="1189038"/>
          </a:xfrm>
          <a:prstGeom prst="rect">
            <a:avLst/>
          </a:prstGeom>
          <a:solidFill>
            <a:srgbClr val="B2B2B2"/>
          </a:solidFill>
          <a:ln w="12700" cap="flat" cmpd="sng">
            <a:solidFill>
              <a:srgbClr val="B2B2B2"/>
            </a:solidFill>
            <a:prstDash val="solid"/>
            <a:miter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chemeClr val="accent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总结   分析</a:t>
            </a:r>
            <a:endParaRPr lang="zh-CN" altLang="en-US" sz="2800">
              <a:solidFill>
                <a:schemeClr val="accent1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042" name="MH_Other_6"/>
          <p:cNvSpPr/>
          <p:nvPr/>
        </p:nvSpPr>
        <p:spPr>
          <a:xfrm>
            <a:off x="2640013" y="5180013"/>
            <a:ext cx="65087" cy="434975"/>
          </a:xfrm>
          <a:custGeom>
            <a:gdLst>
              <a:gd name="txL" fmla="*/ 0 w 32"/>
              <a:gd name="txT" fmla="*/ 0 h 215"/>
              <a:gd name="txR" fmla="*/ 32 w 32"/>
              <a:gd name="txB" fmla="*/ 215 h 215"/>
            </a:gdLst>
            <a:cxnLst>
              <a:cxn ang="0">
                <a:pos x="0" y="2147483647"/>
              </a:cxn>
              <a:cxn ang="0">
                <a:pos x="0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32" h="215">
                <a:moveTo>
                  <a:pt x="0" y="215"/>
                </a:moveTo>
                <a:lnTo>
                  <a:pt x="0" y="32"/>
                </a:lnTo>
                <a:lnTo>
                  <a:pt x="32" y="0"/>
                </a:lnTo>
                <a:lnTo>
                  <a:pt x="32" y="182"/>
                </a:lnTo>
                <a:lnTo>
                  <a:pt x="0" y="215"/>
                </a:lnTo>
                <a:close/>
              </a:path>
            </a:pathLst>
          </a:custGeom>
          <a:solidFill>
            <a:srgbClr val="4D4D4D">
              <a:alpha val="100000"/>
            </a:srgbClr>
          </a:solidFill>
          <a:ln w="12700" cap="flat" cmpd="sng">
            <a:solidFill>
              <a:srgbClr val="4D4D4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3" name="MH_Other_7"/>
          <p:cNvSpPr txBox="1"/>
          <p:nvPr/>
        </p:nvSpPr>
        <p:spPr>
          <a:xfrm>
            <a:off x="1338263" y="5245100"/>
            <a:ext cx="314325" cy="369888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800">
                <a:solidFill>
                  <a:srgbClr val="FFFFFF"/>
                </a:solidFill>
                <a:latin typeface="Bodoni MT Black" panose="02070a03080606020203" pitchFamily="18" charset="0"/>
              </a:rPr>
              <a:t>1</a:t>
            </a:r>
            <a:endParaRPr lang="zh-CN" altLang="en-US" sz="2800">
              <a:solidFill>
                <a:srgbClr val="FFFFFF"/>
              </a:solidFill>
              <a:latin typeface="Bodoni MT Black" panose="02070a03080606020203" pitchFamily="18" charset="0"/>
            </a:endParaRPr>
          </a:p>
        </p:txBody>
      </p:sp>
      <p:sp>
        <p:nvSpPr>
          <p:cNvPr id="1044" name="MH_SubTitle_2"/>
          <p:cNvSpPr/>
          <p:nvPr/>
        </p:nvSpPr>
        <p:spPr>
          <a:xfrm>
            <a:off x="1487488" y="4654550"/>
            <a:ext cx="1709737" cy="1181100"/>
          </a:xfrm>
          <a:prstGeom prst="rect">
            <a:avLst/>
          </a:prstGeom>
          <a:solidFill>
            <a:srgbClr val="B2B2B2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accent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学习握</a:t>
            </a:r>
            <a:r>
              <a:rPr lang="zh-CN" altLang="en-US" sz="2800">
                <a:solidFill>
                  <a:schemeClr val="accent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掌</a:t>
            </a:r>
            <a:r>
              <a:rPr lang="zh-CN" altLang="en-US" sz="2800" b="1">
                <a:solidFill>
                  <a:schemeClr val="accent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方案</a:t>
            </a:r>
            <a:endParaRPr lang="zh-CN" altLang="en-US" sz="2800" b="1">
              <a:solidFill>
                <a:schemeClr val="accent1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045" name="MH_Other_8"/>
          <p:cNvSpPr/>
          <p:nvPr/>
        </p:nvSpPr>
        <p:spPr>
          <a:xfrm>
            <a:off x="3675063" y="4545013"/>
            <a:ext cx="65087" cy="434975"/>
          </a:xfrm>
          <a:custGeom>
            <a:gdLst>
              <a:gd name="txL" fmla="*/ 0 w 32"/>
              <a:gd name="txT" fmla="*/ 0 h 215"/>
              <a:gd name="txR" fmla="*/ 32 w 32"/>
              <a:gd name="txB" fmla="*/ 215 h 215"/>
            </a:gdLst>
            <a:cxnLst>
              <a:cxn ang="0">
                <a:pos x="0" y="2147483647"/>
              </a:cxn>
              <a:cxn ang="0">
                <a:pos x="0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32" h="215">
                <a:moveTo>
                  <a:pt x="0" y="215"/>
                </a:moveTo>
                <a:lnTo>
                  <a:pt x="0" y="32"/>
                </a:lnTo>
                <a:lnTo>
                  <a:pt x="32" y="0"/>
                </a:lnTo>
                <a:lnTo>
                  <a:pt x="32" y="182"/>
                </a:lnTo>
                <a:lnTo>
                  <a:pt x="0" y="215"/>
                </a:lnTo>
                <a:close/>
              </a:path>
            </a:pathLst>
          </a:custGeom>
          <a:solidFill>
            <a:srgbClr val="4D4D4D">
              <a:alpha val="100000"/>
            </a:srgbClr>
          </a:solidFill>
          <a:ln w="12700" cap="flat" cmpd="sng">
            <a:solidFill>
              <a:srgbClr val="4D4D4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6" name="MH_SubTitle_3"/>
          <p:cNvSpPr/>
          <p:nvPr/>
        </p:nvSpPr>
        <p:spPr>
          <a:xfrm>
            <a:off x="3197225" y="3970338"/>
            <a:ext cx="1755775" cy="1255712"/>
          </a:xfrm>
          <a:prstGeom prst="rect">
            <a:avLst/>
          </a:prstGeom>
          <a:solidFill>
            <a:srgbClr val="B2B2B2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3200">
              <a:solidFill>
                <a:schemeClr val="accent1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047" name="MH_Other_10"/>
          <p:cNvSpPr/>
          <p:nvPr/>
        </p:nvSpPr>
        <p:spPr>
          <a:xfrm>
            <a:off x="4710113" y="3910013"/>
            <a:ext cx="65087" cy="434975"/>
          </a:xfrm>
          <a:custGeom>
            <a:gdLst>
              <a:gd name="txL" fmla="*/ 0 w 32"/>
              <a:gd name="txT" fmla="*/ 0 h 215"/>
              <a:gd name="txR" fmla="*/ 32 w 32"/>
              <a:gd name="txB" fmla="*/ 215 h 215"/>
            </a:gdLst>
            <a:cxnLst>
              <a:cxn ang="0">
                <a:pos x="0" y="2147483647"/>
              </a:cxn>
              <a:cxn ang="0">
                <a:pos x="0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32" h="215">
                <a:moveTo>
                  <a:pt x="0" y="215"/>
                </a:moveTo>
                <a:lnTo>
                  <a:pt x="0" y="32"/>
                </a:lnTo>
                <a:lnTo>
                  <a:pt x="32" y="0"/>
                </a:lnTo>
                <a:lnTo>
                  <a:pt x="32" y="182"/>
                </a:lnTo>
                <a:lnTo>
                  <a:pt x="0" y="215"/>
                </a:lnTo>
                <a:close/>
              </a:path>
            </a:pathLst>
          </a:custGeom>
          <a:solidFill>
            <a:srgbClr val="4D4D4D">
              <a:alpha val="100000"/>
            </a:srgbClr>
          </a:solidFill>
          <a:ln w="12700" cap="flat" cmpd="sng">
            <a:solidFill>
              <a:srgbClr val="4D4D4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" name="MH_SubTitle_4"/>
          <p:cNvSpPr/>
          <p:nvPr/>
        </p:nvSpPr>
        <p:spPr>
          <a:xfrm>
            <a:off x="4573588" y="3076575"/>
            <a:ext cx="1687512" cy="1171575"/>
          </a:xfrm>
          <a:prstGeom prst="rect">
            <a:avLst/>
          </a:prstGeom>
          <a:solidFill>
            <a:srgbClr val="B2B2B2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accent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效果</a:t>
            </a:r>
            <a:endParaRPr lang="zh-CN" altLang="en-US" sz="2800" b="1">
              <a:solidFill>
                <a:schemeClr val="accent1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algn="ctr"/>
            <a:r>
              <a:rPr lang="zh-CN" altLang="en-US" sz="2800" b="1">
                <a:solidFill>
                  <a:schemeClr val="accent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评价</a:t>
            </a:r>
            <a:endParaRPr lang="zh-CN" altLang="en-US" sz="2800" b="1">
              <a:solidFill>
                <a:schemeClr val="accent1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049" name="MH_Other_12"/>
          <p:cNvSpPr/>
          <p:nvPr/>
        </p:nvSpPr>
        <p:spPr>
          <a:xfrm>
            <a:off x="4573588" y="3044825"/>
            <a:ext cx="63500" cy="433388"/>
          </a:xfrm>
          <a:custGeom>
            <a:gdLst>
              <a:gd name="txL" fmla="*/ 0 w 32"/>
              <a:gd name="txT" fmla="*/ 0 h 215"/>
              <a:gd name="txR" fmla="*/ 32 w 32"/>
              <a:gd name="txB" fmla="*/ 215 h 215"/>
            </a:gdLst>
            <a:cxnLst>
              <a:cxn ang="0">
                <a:pos x="0" y="2147483647"/>
              </a:cxn>
              <a:cxn ang="0">
                <a:pos x="0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32" h="215">
                <a:moveTo>
                  <a:pt x="0" y="215"/>
                </a:moveTo>
                <a:lnTo>
                  <a:pt x="0" y="32"/>
                </a:lnTo>
                <a:lnTo>
                  <a:pt x="32" y="0"/>
                </a:lnTo>
                <a:lnTo>
                  <a:pt x="32" y="182"/>
                </a:lnTo>
                <a:lnTo>
                  <a:pt x="0" y="215"/>
                </a:lnTo>
                <a:close/>
              </a:path>
            </a:pathLst>
          </a:custGeom>
          <a:solidFill>
            <a:srgbClr val="4D4D4D">
              <a:alpha val="100000"/>
            </a:srgbClr>
          </a:solidFill>
          <a:ln w="12700" cap="flat" cmpd="sng">
            <a:solidFill>
              <a:srgbClr val="4D4D4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" name="MH_SubTitle_5"/>
          <p:cNvSpPr/>
          <p:nvPr/>
        </p:nvSpPr>
        <p:spPr>
          <a:xfrm>
            <a:off x="7010400" y="920750"/>
            <a:ext cx="1639888" cy="1177925"/>
          </a:xfrm>
          <a:prstGeom prst="rect">
            <a:avLst/>
          </a:prstGeom>
          <a:solidFill>
            <a:srgbClr val="B2B2B2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解决难点</a:t>
            </a:r>
            <a:endParaRPr lang="zh-CN" altLang="en-US" sz="2800" b="1">
              <a:solidFill>
                <a:schemeClr val="accent1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r>
              <a:rPr lang="zh-CN" altLang="en-US" sz="2800" b="1">
                <a:solidFill>
                  <a:schemeClr val="accent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方案优化</a:t>
            </a:r>
            <a:endParaRPr lang="zh-CN" altLang="en-US" sz="2800" b="1">
              <a:solidFill>
                <a:schemeClr val="accent1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1051" name="MH_Other_14"/>
          <p:cNvSpPr/>
          <p:nvPr/>
        </p:nvSpPr>
        <p:spPr>
          <a:xfrm>
            <a:off x="7010400" y="919163"/>
            <a:ext cx="65088" cy="434975"/>
          </a:xfrm>
          <a:custGeom>
            <a:gdLst>
              <a:gd name="txL" fmla="*/ 0 w 32"/>
              <a:gd name="txT" fmla="*/ 0 h 215"/>
              <a:gd name="txR" fmla="*/ 32 w 32"/>
              <a:gd name="txB" fmla="*/ 215 h 215"/>
            </a:gdLst>
            <a:cxnLst>
              <a:cxn ang="0">
                <a:pos x="0" y="2147483647"/>
              </a:cxn>
              <a:cxn ang="0">
                <a:pos x="0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32" h="215">
                <a:moveTo>
                  <a:pt x="0" y="215"/>
                </a:moveTo>
                <a:lnTo>
                  <a:pt x="0" y="32"/>
                </a:lnTo>
                <a:lnTo>
                  <a:pt x="32" y="0"/>
                </a:lnTo>
                <a:lnTo>
                  <a:pt x="32" y="182"/>
                </a:lnTo>
                <a:lnTo>
                  <a:pt x="0" y="215"/>
                </a:lnTo>
                <a:close/>
              </a:path>
            </a:pathLst>
          </a:custGeom>
          <a:solidFill>
            <a:srgbClr val="4D4D4D">
              <a:alpha val="100000"/>
            </a:srgbClr>
          </a:solidFill>
          <a:ln w="12700" cap="flat" cmpd="sng">
            <a:solidFill>
              <a:srgbClr val="4D4D4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" name="MH_Other_16"/>
          <p:cNvSpPr/>
          <p:nvPr/>
        </p:nvSpPr>
        <p:spPr>
          <a:xfrm>
            <a:off x="7010400" y="885825"/>
            <a:ext cx="1365250" cy="65088"/>
          </a:xfrm>
          <a:custGeom>
            <a:gdLst>
              <a:gd name="txL" fmla="*/ 0 w 676"/>
              <a:gd name="txT" fmla="*/ 0 h 32"/>
              <a:gd name="txR" fmla="*/ 676 w 676"/>
              <a:gd name="txB" fmla="*/ 32 h 32"/>
            </a:gdLst>
            <a:cxnLst>
              <a:cxn ang="0">
                <a:pos x="0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676" h="32">
                <a:moveTo>
                  <a:pt x="0" y="32"/>
                </a:moveTo>
                <a:lnTo>
                  <a:pt x="56" y="0"/>
                </a:lnTo>
                <a:lnTo>
                  <a:pt x="676" y="0"/>
                </a:lnTo>
                <a:lnTo>
                  <a:pt x="644" y="32"/>
                </a:lnTo>
                <a:lnTo>
                  <a:pt x="0" y="32"/>
                </a:lnTo>
                <a:close/>
              </a:path>
            </a:pathLst>
          </a:custGeom>
          <a:solidFill>
            <a:srgbClr val="808080">
              <a:alpha val="100000"/>
            </a:srgbClr>
          </a:solidFill>
          <a:ln w="12700" cap="flat" cmpd="sng">
            <a:solidFill>
              <a:srgbClr val="80808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026" name="Organization Chart 20"/>
          <p:cNvGrpSpPr>
            <a:grpSpLocks noRot="1" noChangeAspect="1"/>
          </p:cNvGrpSpPr>
          <p:nvPr/>
        </p:nvGrpSpPr>
        <p:grpSpPr>
          <a:xfrm>
            <a:off x="1652588" y="3938588"/>
            <a:ext cx="5035550" cy="3103562"/>
            <a:chExt cx="2880" cy="720"/>
          </a:xfrm>
        </p:grpSpPr>
        <p:sp>
          <p:nvSpPr>
            <p:cNvPr id="1027" name="AutoShape 21"/>
            <p:cNvSpPr>
              <a:spLocks noRot="1" noChangeAspect="1"/>
            </p:cNvSpPr>
            <p:nvPr/>
          </p:nvSpPr>
          <p:spPr>
            <a:xfrm>
              <a:off x="0" y="0"/>
              <a:ext cx="2880" cy="720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" name="_s1028"/>
            <p:cNvSpPr/>
            <p:nvPr/>
          </p:nvSpPr>
          <p:spPr>
            <a:xfrm>
              <a:off x="1008" y="0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6B8BDB">
                <a:alpha val="0"/>
              </a:srgbClr>
            </a:solidFill>
            <a:ln w="9525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lIns="140891" tIns="73423" rIns="140891" bIns="73423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accent1"/>
                  </a:solidFill>
                  <a:latin typeface="Arial" pitchFamily="34" charset="0"/>
                </a:rPr>
                <a:t>组织实施方案</a:t>
              </a:r>
              <a:endParaRPr lang="zh-CN" altLang="en-US" sz="2800" b="1">
                <a:solidFill>
                  <a:schemeClr val="accent1"/>
                </a:solidFill>
                <a:latin typeface="Arial" pitchFamily="34" charset="0"/>
              </a:endParaRPr>
            </a:p>
          </p:txBody>
        </p:sp>
        <p:sp>
          <p:nvSpPr>
            <p:cNvPr id="1029" name="_s1029"/>
            <p:cNvSpPr/>
            <p:nvPr/>
          </p:nvSpPr>
          <p:spPr>
            <a:xfrm>
              <a:off x="0" y="432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6B8BDB"/>
            </a:solidFill>
            <a:ln w="9525" cap="flat" cmpd="sng">
              <a:solidFill>
                <a:srgbClr val="6B8BDB"/>
              </a:solidFill>
              <a:prstDash val="solid"/>
              <a:headEnd type="none" w="med" len="med"/>
              <a:tailEnd type="none" w="med" len="med"/>
            </a:ln>
          </p:spPr>
          <p:txBody>
            <a:bodyPr lIns="142875" tIns="71438" rIns="142875" bIns="71438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chemeClr val="bg1"/>
                  </a:solidFill>
                  <a:latin typeface="Arial" pitchFamily="34" charset="0"/>
                </a:rPr>
                <a:t>症候 施护</a:t>
              </a:r>
              <a:endParaRPr lang="zh-CN" altLang="en-US" sz="2800">
                <a:solidFill>
                  <a:schemeClr val="bg1"/>
                </a:solidFill>
                <a:latin typeface="Arial" pitchFamily="34" charset="0"/>
              </a:endParaRPr>
            </a:p>
          </p:txBody>
        </p:sp>
        <p:cxnSp>
          <p:nvCxnSpPr>
            <p:cNvPr id="1030" name="_s1030"/>
            <p:cNvCxnSpPr>
              <a:stCxn id="1029" idx="0"/>
              <a:endCxn id="1028" idx="2"/>
            </p:cNvCxnSpPr>
            <p:nvPr/>
          </p:nvCxnSpPr>
          <p:spPr>
            <a:xfrm rot="16200000">
              <a:off x="864" y="-144"/>
              <a:ext cx="144" cy="1008"/>
            </a:xfrm>
            <a:prstGeom prst="bentConnector3">
              <a:avLst>
                <a:gd name="adj1" fmla="val 40000"/>
              </a:avLst>
            </a:prstGeom>
            <a:ln w="28575" cap="flat" cmpd="sng">
              <a:solidFill>
                <a:srgbClr val="8FACE8"/>
              </a:solidFill>
              <a:prstDash val="solid"/>
              <a:miter/>
              <a:headEnd type="none" w="med" len="med"/>
              <a:tailEnd type="none" w="med" len="med"/>
            </a:ln>
          </p:spPr>
        </p:cxnSp>
        <p:sp>
          <p:nvSpPr>
            <p:cNvPr id="1031" name="_s1031"/>
            <p:cNvSpPr/>
            <p:nvPr/>
          </p:nvSpPr>
          <p:spPr>
            <a:xfrm>
              <a:off x="1008" y="432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6B8BDB"/>
            </a:solidFill>
            <a:ln w="9525" cap="flat" cmpd="sng">
              <a:solidFill>
                <a:srgbClr val="6B8BDB"/>
              </a:solidFill>
              <a:prstDash val="solid"/>
              <a:headEnd type="none" w="med" len="med"/>
              <a:tailEnd type="none" w="med" len="med"/>
            </a:ln>
          </p:spPr>
          <p:txBody>
            <a:bodyPr lIns="142875" tIns="71438" rIns="142875" bIns="71438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FFFFFF"/>
                  </a:solidFill>
                  <a:latin typeface="Arial" pitchFamily="34" charset="0"/>
                </a:rPr>
                <a:t>中医护理技术应用</a:t>
              </a:r>
              <a:endParaRPr lang="zh-CN" altLang="en-US" sz="2800">
                <a:solidFill>
                  <a:srgbClr val="FFFFFF"/>
                </a:solidFill>
                <a:latin typeface="Arial" pitchFamily="34" charset="0"/>
              </a:endParaRPr>
            </a:p>
          </p:txBody>
        </p:sp>
        <p:cxnSp>
          <p:nvCxnSpPr>
            <p:cNvPr id="1032" name="_s1032"/>
            <p:cNvCxnSpPr>
              <a:stCxn id="1031" idx="0"/>
              <a:endCxn id="1028" idx="2"/>
            </p:cNvCxnSpPr>
            <p:nvPr/>
          </p:nvCxnSpPr>
          <p:spPr>
            <a:xfrm rot="16200000">
              <a:off x="1354" y="346"/>
              <a:ext cx="144" cy="5"/>
            </a:xfrm>
            <a:prstGeom prst="bentConnector2">
              <a:avLst/>
            </a:prstGeom>
            <a:ln w="28575" cap="flat" cmpd="sng">
              <a:solidFill>
                <a:srgbClr val="8FACE8"/>
              </a:solidFill>
              <a:prstDash val="solid"/>
              <a:miter/>
              <a:headEnd type="none" w="med" len="med"/>
              <a:tailEnd type="none" w="med" len="med"/>
            </a:ln>
          </p:spPr>
        </p:cxnSp>
        <p:sp>
          <p:nvSpPr>
            <p:cNvPr id="1033" name="_s1033"/>
            <p:cNvSpPr/>
            <p:nvPr/>
          </p:nvSpPr>
          <p:spPr>
            <a:xfrm>
              <a:off x="2016" y="432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6B8BDB"/>
            </a:solidFill>
            <a:ln w="9525" cap="flat" cmpd="sng">
              <a:solidFill>
                <a:srgbClr val="6B8BDB"/>
              </a:solidFill>
              <a:prstDash val="solid"/>
              <a:headEnd type="none" w="med" len="med"/>
              <a:tailEnd type="none" w="med" len="med"/>
            </a:ln>
          </p:spPr>
          <p:txBody>
            <a:bodyPr lIns="142875" tIns="71438" rIns="142875" bIns="71438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FFFFFF"/>
                  </a:solidFill>
                  <a:latin typeface="Arial" pitchFamily="34" charset="0"/>
                </a:rPr>
                <a:t>健康 指导</a:t>
              </a:r>
              <a:endParaRPr lang="zh-CN" altLang="en-US" sz="2800">
                <a:solidFill>
                  <a:srgbClr val="FFFFFF"/>
                </a:solidFill>
                <a:latin typeface="Arial" pitchFamily="34" charset="0"/>
              </a:endParaRPr>
            </a:p>
          </p:txBody>
        </p:sp>
        <p:cxnSp>
          <p:nvCxnSpPr>
            <p:cNvPr id="1034" name="_s1034"/>
            <p:cNvCxnSpPr>
              <a:stCxn id="1033" idx="0"/>
              <a:endCxn id="1028" idx="2"/>
            </p:cNvCxnSpPr>
            <p:nvPr/>
          </p:nvCxnSpPr>
          <p:spPr>
            <a:xfrm rot="-16200000" flipH="1">
              <a:off x="1872" y="-144"/>
              <a:ext cx="144" cy="1008"/>
            </a:xfrm>
            <a:prstGeom prst="bentConnector3">
              <a:avLst>
                <a:gd name="adj1" fmla="val 40000"/>
              </a:avLst>
            </a:prstGeom>
            <a:ln w="28575" cap="flat" cmpd="sng">
              <a:solidFill>
                <a:srgbClr val="8FACE8"/>
              </a:solidFill>
              <a:prstDash val="solid"/>
              <a:miter/>
              <a:headEnd type="none" w="med" len="med"/>
              <a:tailEnd type="none" w="med" len="med"/>
            </a:ln>
          </p:spPr>
        </p:cxnSp>
      </p:grpSp>
      <p:sp>
        <p:nvSpPr>
          <p:cNvPr id="1053" name="Text Box 29"/>
          <p:cNvSpPr txBox="1"/>
          <p:nvPr/>
        </p:nvSpPr>
        <p:spPr>
          <a:xfrm>
            <a:off x="2082800" y="4217988"/>
            <a:ext cx="557213" cy="8239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>
                <a:solidFill>
                  <a:schemeClr val="accent1"/>
                </a:solidFill>
                <a:latin typeface="Script MT Bold" panose="03040602040607080904" pitchFamily="66" charset="0"/>
              </a:rPr>
              <a:t>1</a:t>
            </a:r>
            <a:endParaRPr lang="zh-CN" altLang="en-US" sz="4800">
              <a:solidFill>
                <a:schemeClr val="accent1"/>
              </a:solidFill>
              <a:latin typeface="Script MT Bold" panose="03040602040607080904" pitchFamily="66" charset="0"/>
            </a:endParaRPr>
          </a:p>
        </p:txBody>
      </p:sp>
      <p:sp>
        <p:nvSpPr>
          <p:cNvPr id="1054" name="Text Box 30"/>
          <p:cNvSpPr txBox="1"/>
          <p:nvPr/>
        </p:nvSpPr>
        <p:spPr>
          <a:xfrm>
            <a:off x="3200400" y="3497263"/>
            <a:ext cx="619125" cy="8239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>
                <a:solidFill>
                  <a:schemeClr val="accent1"/>
                </a:solidFill>
                <a:latin typeface="Script MT Bold" panose="03040602040607080904" pitchFamily="66" charset="0"/>
              </a:rPr>
              <a:t>2</a:t>
            </a:r>
            <a:endParaRPr lang="zh-CN" altLang="en-US" sz="4800">
              <a:solidFill>
                <a:schemeClr val="accent1"/>
              </a:solidFill>
              <a:latin typeface="Script MT Bold" panose="03040602040607080904" pitchFamily="66" charset="0"/>
            </a:endParaRPr>
          </a:p>
        </p:txBody>
      </p:sp>
      <p:sp>
        <p:nvSpPr>
          <p:cNvPr id="1055" name="Text Box 31"/>
          <p:cNvSpPr txBox="1"/>
          <p:nvPr/>
        </p:nvSpPr>
        <p:spPr>
          <a:xfrm>
            <a:off x="4573588" y="2633663"/>
            <a:ext cx="773112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>
                <a:solidFill>
                  <a:schemeClr val="accent1"/>
                </a:solidFill>
                <a:latin typeface="Script MT Bold" panose="03040602040607080904" pitchFamily="66" charset="0"/>
              </a:rPr>
              <a:t>3</a:t>
            </a:r>
            <a:endParaRPr lang="zh-CN" altLang="en-US" sz="4800">
              <a:solidFill>
                <a:schemeClr val="accent1"/>
              </a:solidFill>
              <a:latin typeface="Script MT Bold" panose="03040602040607080904" pitchFamily="66" charset="0"/>
            </a:endParaRPr>
          </a:p>
        </p:txBody>
      </p:sp>
      <p:sp>
        <p:nvSpPr>
          <p:cNvPr id="1056" name="Text Box 32"/>
          <p:cNvSpPr txBox="1"/>
          <p:nvPr/>
        </p:nvSpPr>
        <p:spPr>
          <a:xfrm>
            <a:off x="5807075" y="1651000"/>
            <a:ext cx="695325" cy="8223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>
                <a:solidFill>
                  <a:schemeClr val="accent1"/>
                </a:solidFill>
                <a:latin typeface="Script MT Bold" panose="03040602040607080904" pitchFamily="66" charset="0"/>
              </a:rPr>
              <a:t>4</a:t>
            </a:r>
            <a:endParaRPr lang="zh-CN" altLang="en-US" sz="4800">
              <a:solidFill>
                <a:schemeClr val="accent1"/>
              </a:solidFill>
              <a:latin typeface="Script MT Bold" panose="03040602040607080904" pitchFamily="66" charset="0"/>
            </a:endParaRPr>
          </a:p>
        </p:txBody>
      </p:sp>
      <p:sp>
        <p:nvSpPr>
          <p:cNvPr id="1057" name="Text Box 33"/>
          <p:cNvSpPr txBox="1"/>
          <p:nvPr/>
        </p:nvSpPr>
        <p:spPr>
          <a:xfrm>
            <a:off x="7037388" y="461963"/>
            <a:ext cx="450850" cy="8239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>
                <a:solidFill>
                  <a:schemeClr val="accent1"/>
                </a:solidFill>
                <a:latin typeface="Script MT Bold" panose="03040602040607080904" pitchFamily="66" charset="0"/>
              </a:rPr>
              <a:t>5</a:t>
            </a:r>
            <a:endParaRPr lang="zh-CN" altLang="en-US" sz="4800">
              <a:solidFill>
                <a:schemeClr val="accent1"/>
              </a:solidFill>
              <a:latin typeface="Script MT Bold" panose="03040602040607080904" pitchFamily="66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MH_SubTitle_2"/>
          <p:cNvSpPr/>
          <p:nvPr/>
        </p:nvSpPr>
        <p:spPr>
          <a:xfrm>
            <a:off x="4659313" y="3895725"/>
            <a:ext cx="4122737" cy="1044575"/>
          </a:xfrm>
          <a:prstGeom prst="rect">
            <a:avLst/>
          </a:prstGeom>
          <a:solidFill>
            <a:srgbClr val="CEEEFA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28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集中学习、</a:t>
            </a:r>
            <a:r>
              <a:rPr lang="zh-CN" altLang="en-US" sz="28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hlinkClick r:id="rId3" action="ppaction://hlinkfile"/>
              </a:rPr>
              <a:t>晨间抽问</a:t>
            </a:r>
            <a:r>
              <a:rPr lang="zh-CN" altLang="en-US" sz="28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、查房、医护一体化培训</a:t>
            </a:r>
            <a:endParaRPr lang="zh-CN" altLang="en-US" sz="2800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8435" name="MH_SubTitle_3"/>
          <p:cNvSpPr/>
          <p:nvPr/>
        </p:nvSpPr>
        <p:spPr>
          <a:xfrm>
            <a:off x="4984750" y="5103813"/>
            <a:ext cx="3530600" cy="1042987"/>
          </a:xfrm>
          <a:prstGeom prst="rect">
            <a:avLst/>
          </a:prstGeom>
          <a:solidFill>
            <a:srgbClr val="FFEEBD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32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hlinkClick r:id="rId4" action="ppaction://hlinkfile"/>
              </a:rPr>
              <a:t>集中考试</a:t>
            </a:r>
            <a:r>
              <a:rPr lang="en-US" altLang="zh-CN" sz="32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hlinkClick r:id="rId4" action="ppaction://hlinkfile"/>
              </a:rPr>
              <a:t>/</a:t>
            </a:r>
            <a:r>
              <a:rPr lang="zh-CN" altLang="en-US" sz="32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hlinkClick r:id="rId4" action="ppaction://hlinkfile"/>
              </a:rPr>
              <a:t>考核</a:t>
            </a:r>
            <a:r>
              <a:rPr lang="zh-CN" altLang="en-US" sz="32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、结合病例检查</a:t>
            </a:r>
            <a:endParaRPr lang="zh-CN" altLang="en-US" sz="3200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8436" name="MH_SubTitle_1"/>
          <p:cNvSpPr/>
          <p:nvPr/>
        </p:nvSpPr>
        <p:spPr>
          <a:xfrm>
            <a:off x="3978275" y="2687638"/>
            <a:ext cx="4803775" cy="1041400"/>
          </a:xfrm>
          <a:prstGeom prst="rect">
            <a:avLst/>
          </a:prstGeom>
          <a:solidFill>
            <a:srgbClr val="E3F3D1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32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 拟定</a:t>
            </a:r>
            <a:r>
              <a:rPr lang="en-US" altLang="zh-CN" sz="32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  <a:hlinkClick r:id="rId5" action="ppaction://hlinkfile"/>
              </a:rPr>
              <a:t>培训计划</a:t>
            </a:r>
            <a:endParaRPr lang="en-US" altLang="zh-CN" sz="3200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r">
              <a:lnSpc>
                <a:spcPct val="130000"/>
              </a:lnSpc>
            </a:pPr>
            <a:r>
              <a:rPr lang="zh-CN" altLang="en-US" sz="3200">
                <a:solidFill>
                  <a:srgbClr val="000000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——分层次培训</a:t>
            </a:r>
            <a:endParaRPr lang="en-US" altLang="zh-CN" sz="3200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8437" name="MH_Other_1"/>
          <p:cNvSpPr/>
          <p:nvPr/>
        </p:nvSpPr>
        <p:spPr>
          <a:xfrm>
            <a:off x="3109913" y="2689225"/>
            <a:ext cx="1203325" cy="1039813"/>
          </a:xfrm>
          <a:custGeom>
            <a:gdLst>
              <a:gd name="txL" fmla="*/ 0 w 714"/>
              <a:gd name="txT" fmla="*/ 0 h 617"/>
              <a:gd name="txR" fmla="*/ 714 w 714"/>
              <a:gd name="txB" fmla="*/ 617 h 617"/>
            </a:gdLst>
            <a:cxnLst>
              <a:cxn ang="0">
                <a:pos x="0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</a:cxnLst>
            <a:rect l="txL" t="txT" r="txR" b="txB"/>
            <a:pathLst>
              <a:path w="714" h="617">
                <a:moveTo>
                  <a:pt x="0" y="617"/>
                </a:moveTo>
                <a:lnTo>
                  <a:pt x="355" y="0"/>
                </a:lnTo>
                <a:lnTo>
                  <a:pt x="714" y="617"/>
                </a:lnTo>
                <a:lnTo>
                  <a:pt x="0" y="617"/>
                </a:lnTo>
                <a:close/>
              </a:path>
            </a:pathLst>
          </a:custGeom>
          <a:solidFill>
            <a:srgbClr val="92D14C"/>
          </a:solidFill>
          <a:ln w="9525">
            <a:noFill/>
          </a:ln>
        </p:spPr>
        <p:txBody>
          <a:bodyPr tIns="180000" anchor="ctr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Clr>
                <a:schemeClr val="accent1"/>
              </a:buClr>
              <a:buSzPct val="80000"/>
              <a:buFont typeface="Wingdings" panose="05000000000000000000" pitchFamily="2" charset="2"/>
            </a:pPr>
            <a:r>
              <a:rPr lang="en-US" altLang="zh-CN" sz="3200">
                <a:solidFill>
                  <a:srgbClr val="FFFFFF"/>
                </a:solidFill>
                <a:latin typeface="Bodoni MT Black" panose="02070a03080606020203" pitchFamily="18" charset="0"/>
                <a:ea typeface="微软雅黑" panose="020b0503020204020204" pitchFamily="34" charset="-122"/>
              </a:rPr>
              <a:t>1</a:t>
            </a:r>
            <a:endParaRPr lang="en-US" altLang="zh-CN" sz="3200">
              <a:solidFill>
                <a:srgbClr val="FFFFFF"/>
              </a:solidFill>
              <a:latin typeface="Bodoni MT Black" panose="02070a03080606020203" pitchFamily="18" charset="0"/>
              <a:ea typeface="微软雅黑" panose="020b0503020204020204" pitchFamily="34" charset="-122"/>
            </a:endParaRPr>
          </a:p>
        </p:txBody>
      </p:sp>
      <p:sp>
        <p:nvSpPr>
          <p:cNvPr id="18438" name="MH_Other_3"/>
          <p:cNvSpPr/>
          <p:nvPr/>
        </p:nvSpPr>
        <p:spPr>
          <a:xfrm>
            <a:off x="1751013" y="5102225"/>
            <a:ext cx="1790700" cy="1035050"/>
          </a:xfrm>
          <a:custGeom>
            <a:gdLst>
              <a:gd name="txL" fmla="*/ 0 w 1063"/>
              <a:gd name="txT" fmla="*/ 0 h 615"/>
              <a:gd name="txR" fmla="*/ 1063 w 1063"/>
              <a:gd name="txB" fmla="*/ 615 h 615"/>
            </a:gdLst>
            <a:cxnLst>
              <a:cxn ang="0">
                <a:pos x="2147483647" y="0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</a:cxnLst>
            <a:rect l="txL" t="txT" r="txR" b="txB"/>
            <a:pathLst>
              <a:path w="1063" h="615">
                <a:moveTo>
                  <a:pt x="354" y="0"/>
                </a:moveTo>
                <a:lnTo>
                  <a:pt x="0" y="615"/>
                </a:lnTo>
                <a:lnTo>
                  <a:pt x="708" y="615"/>
                </a:lnTo>
                <a:lnTo>
                  <a:pt x="1063" y="0"/>
                </a:lnTo>
                <a:lnTo>
                  <a:pt x="354" y="0"/>
                </a:lnTo>
                <a:close/>
              </a:path>
            </a:pathLst>
          </a:custGeom>
          <a:solidFill>
            <a:srgbClr val="FECE3D"/>
          </a:solidFill>
          <a:ln w="9525">
            <a:noFill/>
          </a:ln>
        </p:spPr>
        <p:txBody>
          <a:bodyPr tIns="0" anchor="ctr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Clr>
                <a:schemeClr val="accent1"/>
              </a:buClr>
              <a:buSzPct val="80000"/>
              <a:buFont typeface="Wingdings" panose="05000000000000000000" pitchFamily="2" charset="2"/>
            </a:pPr>
            <a:r>
              <a:rPr lang="en-US" altLang="zh-CN" sz="3200">
                <a:solidFill>
                  <a:srgbClr val="FFFFFF"/>
                </a:solidFill>
                <a:latin typeface="Bodoni MT Black" panose="02070a03080606020203" pitchFamily="18" charset="0"/>
                <a:ea typeface="微软雅黑" panose="020b0503020204020204" pitchFamily="34" charset="-122"/>
              </a:rPr>
              <a:t>3</a:t>
            </a:r>
            <a:endParaRPr lang="en-US" altLang="zh-CN" sz="3200">
              <a:solidFill>
                <a:srgbClr val="FFFFFF"/>
              </a:solidFill>
              <a:latin typeface="Bodoni MT Black" panose="02070a03080606020203" pitchFamily="18" charset="0"/>
              <a:ea typeface="微软雅黑" panose="020b0503020204020204" pitchFamily="34" charset="-122"/>
            </a:endParaRPr>
          </a:p>
        </p:txBody>
      </p:sp>
      <p:sp>
        <p:nvSpPr>
          <p:cNvPr id="18439" name="MH_Other_4"/>
          <p:cNvSpPr/>
          <p:nvPr/>
        </p:nvSpPr>
        <p:spPr>
          <a:xfrm>
            <a:off x="2433638" y="3895725"/>
            <a:ext cx="1785937" cy="1035050"/>
          </a:xfrm>
          <a:custGeom>
            <a:gdLst>
              <a:gd name="txL" fmla="*/ 0 w 1060"/>
              <a:gd name="txT" fmla="*/ 0 h 614"/>
              <a:gd name="txR" fmla="*/ 1060 w 1060"/>
              <a:gd name="txB" fmla="*/ 614 h 614"/>
            </a:gdLst>
            <a:cxnLst>
              <a:cxn ang="0">
                <a:pos x="2147483647" y="0"/>
              </a:cxn>
              <a:cxn ang="0">
                <a:pos x="2147483647" y="0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0"/>
              </a:cxn>
            </a:cxnLst>
            <a:rect l="txL" t="txT" r="txR" b="txB"/>
            <a:pathLst>
              <a:path w="1060" h="614">
                <a:moveTo>
                  <a:pt x="1060" y="0"/>
                </a:moveTo>
                <a:lnTo>
                  <a:pt x="352" y="0"/>
                </a:lnTo>
                <a:lnTo>
                  <a:pt x="0" y="614"/>
                </a:lnTo>
                <a:lnTo>
                  <a:pt x="708" y="614"/>
                </a:lnTo>
                <a:lnTo>
                  <a:pt x="1060" y="0"/>
                </a:lnTo>
                <a:close/>
              </a:path>
            </a:pathLst>
          </a:custGeom>
          <a:solidFill>
            <a:srgbClr val="2EB6E6"/>
          </a:solidFill>
          <a:ln w="9525">
            <a:noFill/>
          </a:ln>
        </p:spPr>
        <p:txBody>
          <a:bodyPr tIns="0" anchor="ctr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Clr>
                <a:schemeClr val="accent1"/>
              </a:buClr>
              <a:buSzPct val="80000"/>
              <a:buFont typeface="Wingdings" panose="05000000000000000000" pitchFamily="2" charset="2"/>
            </a:pPr>
            <a:r>
              <a:rPr lang="en-US" altLang="zh-CN" sz="3200">
                <a:solidFill>
                  <a:srgbClr val="FFFFFF"/>
                </a:solidFill>
                <a:latin typeface="Bodoni MT Black" panose="02070a03080606020203" pitchFamily="18" charset="0"/>
                <a:ea typeface="微软雅黑" panose="020b0503020204020204" pitchFamily="34" charset="-122"/>
              </a:rPr>
              <a:t>2</a:t>
            </a:r>
            <a:endParaRPr lang="en-US" altLang="zh-CN" sz="3200">
              <a:solidFill>
                <a:srgbClr val="FFFFFF"/>
              </a:solidFill>
              <a:latin typeface="Bodoni MT Black" panose="02070a03080606020203" pitchFamily="18" charset="0"/>
              <a:ea typeface="微软雅黑" panose="020b0503020204020204" pitchFamily="34" charset="-122"/>
            </a:endParaRPr>
          </a:p>
        </p:txBody>
      </p:sp>
      <p:sp>
        <p:nvSpPr>
          <p:cNvPr id="18440" name="MH_PageTitle"/>
          <p:cNvSpPr>
            <a:spLocks noGrp="1"/>
          </p:cNvSpPr>
          <p:nvPr>
            <p:ph type="title" idx="4294967295"/>
          </p:nvPr>
        </p:nvSpPr>
        <p:spPr>
          <a:xfrm>
            <a:off x="628650" y="365125"/>
            <a:ext cx="7886700" cy="18034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sz="4400">
                <a:solidFill>
                  <a:srgbClr val="11111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 三、临床实施</a:t>
            </a:r>
            <a:r>
              <a:rPr lang="zh-CN" altLang="en-US" sz="3600">
                <a:solidFill>
                  <a:srgbClr val="11111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：</a:t>
            </a:r>
            <a:br>
              <a:rPr lang="en-US" altLang="zh-CN" sz="3600">
                <a:solidFill>
                  <a:srgbClr val="11111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</a:br>
            <a:r>
              <a:rPr lang="zh-CN" altLang="en-US" sz="3600">
                <a:solidFill>
                  <a:srgbClr val="111111"/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（三）</a:t>
            </a:r>
            <a:r>
              <a:rPr lang="zh-CN" altLang="zh-CN" sz="3600"/>
              <a:t>护理方案实施步骤</a:t>
            </a:r>
            <a:br>
              <a:rPr lang="en-US" altLang="zh-CN" sz="3600"/>
            </a:br>
            <a:r>
              <a:rPr lang="en-US" altLang="zh-CN" sz="3600"/>
              <a:t>  </a:t>
            </a:r>
            <a:r>
              <a:rPr lang="en-US" altLang="zh-CN" sz="3600">
                <a:latin typeface="MV Boli" panose="02000500030200090000" pitchFamily="2"/>
              </a:rPr>
              <a:t>1</a:t>
            </a:r>
            <a:r>
              <a:rPr lang="zh-CN" altLang="en-US" sz="3600">
                <a:latin typeface="MV Boli" panose="02000500030200090000" pitchFamily="2"/>
              </a:rPr>
              <a:t>、</a:t>
            </a:r>
            <a:r>
              <a:rPr lang="zh-CN" altLang="en-US" sz="3600"/>
              <a:t>学习、掌握方案内容</a:t>
            </a:r>
            <a:endParaRPr lang="zh-CN" altLang="en-US" sz="3600"/>
          </a:p>
        </p:txBody>
      </p:sp>
      <p:sp>
        <p:nvSpPr>
          <p:cNvPr id="18441" name="MH_Other_2"/>
          <p:cNvSpPr/>
          <p:nvPr/>
        </p:nvSpPr>
        <p:spPr>
          <a:xfrm>
            <a:off x="3711575" y="3895725"/>
            <a:ext cx="1193800" cy="1035050"/>
          </a:xfrm>
          <a:custGeom>
            <a:gdLst>
              <a:gd name="txL" fmla="*/ 0 w 709"/>
              <a:gd name="txT" fmla="*/ 0 h 614"/>
              <a:gd name="txR" fmla="*/ 709 w 709"/>
              <a:gd name="txB" fmla="*/ 614 h 614"/>
            </a:gdLst>
            <a:cxnLst>
              <a:cxn ang="0">
                <a:pos x="0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709" h="614">
                <a:moveTo>
                  <a:pt x="0" y="614"/>
                </a:moveTo>
                <a:lnTo>
                  <a:pt x="355" y="0"/>
                </a:lnTo>
                <a:lnTo>
                  <a:pt x="709" y="614"/>
                </a:lnTo>
                <a:lnTo>
                  <a:pt x="0" y="614"/>
                </a:lnTo>
                <a:close/>
              </a:path>
            </a:pathLst>
          </a:custGeom>
          <a:solidFill>
            <a:srgbClr val="2EB6E6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42" name="MH_Other_5"/>
          <p:cNvSpPr/>
          <p:nvPr/>
        </p:nvSpPr>
        <p:spPr>
          <a:xfrm>
            <a:off x="3138488" y="5106988"/>
            <a:ext cx="2509837" cy="1039812"/>
          </a:xfrm>
          <a:custGeom>
            <a:gdLst>
              <a:gd name="txL" fmla="*/ 0 w 1489"/>
              <a:gd name="txT" fmla="*/ 0 h 617"/>
              <a:gd name="txR" fmla="*/ 1489 w 1489"/>
              <a:gd name="txB" fmla="*/ 617 h 617"/>
            </a:gdLst>
            <a:cxnLst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</a:cxnLst>
            <a:rect l="txL" t="txT" r="txR" b="txB"/>
            <a:pathLst>
              <a:path w="1489" h="617">
                <a:moveTo>
                  <a:pt x="1137" y="0"/>
                </a:moveTo>
                <a:lnTo>
                  <a:pt x="360" y="0"/>
                </a:lnTo>
                <a:lnTo>
                  <a:pt x="355" y="0"/>
                </a:lnTo>
                <a:lnTo>
                  <a:pt x="0" y="617"/>
                </a:lnTo>
                <a:lnTo>
                  <a:pt x="709" y="617"/>
                </a:lnTo>
                <a:lnTo>
                  <a:pt x="714" y="617"/>
                </a:lnTo>
                <a:lnTo>
                  <a:pt x="1489" y="617"/>
                </a:lnTo>
                <a:lnTo>
                  <a:pt x="1137" y="0"/>
                </a:lnTo>
                <a:close/>
              </a:path>
            </a:pathLst>
          </a:custGeom>
          <a:solidFill>
            <a:srgbClr val="FECE3D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MH_Other_1"/>
          <p:cNvSpPr/>
          <p:nvPr/>
        </p:nvSpPr>
        <p:spPr bwMode="auto">
          <a:xfrm>
            <a:off x="1377950" y="106363"/>
            <a:ext cx="6272213" cy="6753225"/>
          </a:xfrm>
          <a:custGeom>
            <a:cxnLst>
              <a:cxn ang="0">
                <a:pos x="3349" y="2902"/>
              </a:cxn>
              <a:cxn ang="0">
                <a:pos x="1675" y="3868"/>
              </a:cxn>
              <a:cxn ang="0">
                <a:pos x="0" y="2902"/>
              </a:cxn>
              <a:cxn ang="0">
                <a:pos x="0" y="966"/>
              </a:cxn>
              <a:cxn ang="0">
                <a:pos x="1675" y="0"/>
              </a:cxn>
              <a:cxn ang="0">
                <a:pos x="3349" y="966"/>
              </a:cxn>
              <a:cxn ang="0">
                <a:pos x="3349" y="2902"/>
              </a:cxn>
            </a:cxnLst>
            <a:rect l="0" t="0" r="r" b="b"/>
            <a:pathLst>
              <a:path w="3349" h="3867">
                <a:moveTo>
                  <a:pt x="3349" y="2902"/>
                </a:moveTo>
                <a:lnTo>
                  <a:pt x="1675" y="3868"/>
                </a:lnTo>
                <a:lnTo>
                  <a:pt x="0" y="2902"/>
                </a:lnTo>
                <a:lnTo>
                  <a:pt x="0" y="966"/>
                </a:lnTo>
                <a:lnTo>
                  <a:pt x="1675" y="0"/>
                </a:lnTo>
                <a:lnTo>
                  <a:pt x="3349" y="966"/>
                </a:lnTo>
                <a:lnTo>
                  <a:pt x="3349" y="2902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</a:ln>
          <a:effectLst>
            <a:outerShdw sx="102000" sy="102000" algn="ctr" rotWithShape="0">
              <a:srgbClr val="000000">
                <a:alpha val="25000"/>
              </a:srgbClr>
            </a:outerShdw>
          </a:effectLst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9459" name="MH_Other_2"/>
          <p:cNvSpPr/>
          <p:nvPr/>
        </p:nvSpPr>
        <p:spPr>
          <a:xfrm>
            <a:off x="2217738" y="3187700"/>
            <a:ext cx="646112" cy="290513"/>
          </a:xfrm>
          <a:custGeom>
            <a:gdLst>
              <a:gd name="txL" fmla="*/ 0 w 515"/>
              <a:gd name="txT" fmla="*/ 0 h 231"/>
              <a:gd name="txR" fmla="*/ 515 w 515"/>
              <a:gd name="txB" fmla="*/ 231 h 231"/>
            </a:gdLst>
            <a:cxnLst>
              <a:cxn ang="0">
                <a:pos x="0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515" h="231">
                <a:moveTo>
                  <a:pt x="0" y="231"/>
                </a:moveTo>
                <a:lnTo>
                  <a:pt x="398" y="0"/>
                </a:lnTo>
                <a:lnTo>
                  <a:pt x="515" y="0"/>
                </a:lnTo>
                <a:lnTo>
                  <a:pt x="515" y="231"/>
                </a:lnTo>
                <a:lnTo>
                  <a:pt x="0" y="231"/>
                </a:lnTo>
                <a:close/>
              </a:path>
            </a:pathLst>
          </a:custGeom>
          <a:solidFill>
            <a:srgbClr val="3C535B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60" name="MH_SubTitle_6"/>
          <p:cNvSpPr/>
          <p:nvPr/>
        </p:nvSpPr>
        <p:spPr>
          <a:xfrm>
            <a:off x="4506913" y="4037013"/>
            <a:ext cx="1792287" cy="2376487"/>
          </a:xfrm>
          <a:custGeom>
            <a:gdLst>
              <a:gd name="txL" fmla="*/ 0 w 1169"/>
              <a:gd name="txT" fmla="*/ 0 h 1352"/>
              <a:gd name="txR" fmla="*/ 1169 w 1169"/>
              <a:gd name="txB" fmla="*/ 1352 h 1352"/>
            </a:gdLst>
            <a:cxnLst>
              <a:cxn ang="0">
                <a:pos x="0" y="2147483647"/>
              </a:cxn>
              <a:cxn ang="0">
                <a:pos x="0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1169" h="1352">
                <a:moveTo>
                  <a:pt x="0" y="1014"/>
                </a:moveTo>
                <a:lnTo>
                  <a:pt x="0" y="338"/>
                </a:lnTo>
                <a:lnTo>
                  <a:pt x="584" y="0"/>
                </a:lnTo>
                <a:lnTo>
                  <a:pt x="1169" y="338"/>
                </a:lnTo>
                <a:lnTo>
                  <a:pt x="1169" y="1014"/>
                </a:lnTo>
                <a:lnTo>
                  <a:pt x="584" y="1352"/>
                </a:lnTo>
                <a:lnTo>
                  <a:pt x="0" y="1014"/>
                </a:lnTo>
                <a:close/>
              </a:path>
            </a:pathLst>
          </a:custGeom>
          <a:solidFill>
            <a:srgbClr val="993300"/>
          </a:solidFill>
          <a:ln w="9525">
            <a:noFill/>
          </a:ln>
        </p:spPr>
        <p:txBody>
          <a:bodyPr lIns="90170" tIns="46990" rIns="90170" bIns="252095" anchor="b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zh-CN" altLang="en-US" sz="3600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健康指导功能锻炼</a:t>
            </a:r>
            <a:endParaRPr lang="zh-CN" altLang="en-US" sz="3600">
              <a:solidFill>
                <a:srgbClr val="FFFFFF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9461" name="MH_Other_3"/>
          <p:cNvSpPr/>
          <p:nvPr/>
        </p:nvSpPr>
        <p:spPr>
          <a:xfrm>
            <a:off x="5630863" y="3187700"/>
            <a:ext cx="649287" cy="290513"/>
          </a:xfrm>
          <a:custGeom>
            <a:gdLst>
              <a:gd name="txL" fmla="*/ 0 w 517"/>
              <a:gd name="txT" fmla="*/ 0 h 231"/>
              <a:gd name="txR" fmla="*/ 517 w 517"/>
              <a:gd name="txB" fmla="*/ 231 h 231"/>
            </a:gdLst>
            <a:cxnLst>
              <a:cxn ang="0">
                <a:pos x="0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517" h="231">
                <a:moveTo>
                  <a:pt x="0" y="231"/>
                </a:moveTo>
                <a:lnTo>
                  <a:pt x="398" y="0"/>
                </a:lnTo>
                <a:lnTo>
                  <a:pt x="517" y="0"/>
                </a:lnTo>
                <a:lnTo>
                  <a:pt x="517" y="231"/>
                </a:lnTo>
                <a:lnTo>
                  <a:pt x="0" y="231"/>
                </a:lnTo>
                <a:close/>
              </a:path>
            </a:pathLst>
          </a:custGeom>
          <a:solidFill>
            <a:srgbClr val="496259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62" name="MH_SubTitle_3"/>
          <p:cNvSpPr/>
          <p:nvPr/>
        </p:nvSpPr>
        <p:spPr>
          <a:xfrm>
            <a:off x="5365750" y="2154238"/>
            <a:ext cx="1866900" cy="2517775"/>
          </a:xfrm>
          <a:custGeom>
            <a:gdLst>
              <a:gd name="txL" fmla="*/ 0 w 1169"/>
              <a:gd name="txT" fmla="*/ 0 h 1352"/>
              <a:gd name="txR" fmla="*/ 1169 w 1169"/>
              <a:gd name="txB" fmla="*/ 1352 h 1352"/>
            </a:gdLst>
            <a:cxnLst>
              <a:cxn ang="0">
                <a:pos x="0" y="2147483647"/>
              </a:cxn>
              <a:cxn ang="0">
                <a:pos x="0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1169" h="1352">
                <a:moveTo>
                  <a:pt x="0" y="1014"/>
                </a:moveTo>
                <a:lnTo>
                  <a:pt x="0" y="338"/>
                </a:lnTo>
                <a:lnTo>
                  <a:pt x="585" y="0"/>
                </a:lnTo>
                <a:lnTo>
                  <a:pt x="1169" y="338"/>
                </a:lnTo>
                <a:lnTo>
                  <a:pt x="1169" y="1014"/>
                </a:lnTo>
                <a:lnTo>
                  <a:pt x="585" y="1352"/>
                </a:lnTo>
                <a:lnTo>
                  <a:pt x="0" y="1014"/>
                </a:lnTo>
                <a:close/>
              </a:path>
            </a:pathLst>
          </a:custGeom>
          <a:solidFill>
            <a:srgbClr val="008000"/>
          </a:solidFill>
          <a:ln w="9525">
            <a:noFill/>
          </a:ln>
        </p:spPr>
        <p:txBody>
          <a:bodyPr lIns="90170" tIns="46990" rIns="90170" bIns="252095" anchor="b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zh-CN" altLang="en-US" sz="3600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中医护理技术应用</a:t>
            </a:r>
            <a:endParaRPr lang="zh-CN" altLang="en-US" sz="3600">
              <a:solidFill>
                <a:srgbClr val="FFFFFF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9463" name="MH_Other_4"/>
          <p:cNvSpPr/>
          <p:nvPr/>
        </p:nvSpPr>
        <p:spPr>
          <a:xfrm>
            <a:off x="3070225" y="4667250"/>
            <a:ext cx="649288" cy="290513"/>
          </a:xfrm>
          <a:custGeom>
            <a:gdLst>
              <a:gd name="txL" fmla="*/ 0 w 516"/>
              <a:gd name="txT" fmla="*/ 0 h 231"/>
              <a:gd name="txR" fmla="*/ 516 w 516"/>
              <a:gd name="txB" fmla="*/ 231 h 231"/>
            </a:gdLst>
            <a:cxnLst>
              <a:cxn ang="0">
                <a:pos x="0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516" h="231">
                <a:moveTo>
                  <a:pt x="0" y="231"/>
                </a:moveTo>
                <a:lnTo>
                  <a:pt x="398" y="0"/>
                </a:lnTo>
                <a:lnTo>
                  <a:pt x="516" y="0"/>
                </a:lnTo>
                <a:lnTo>
                  <a:pt x="516" y="231"/>
                </a:lnTo>
                <a:lnTo>
                  <a:pt x="0" y="231"/>
                </a:lnTo>
                <a:close/>
              </a:path>
            </a:pathLst>
          </a:custGeom>
          <a:solidFill>
            <a:srgbClr val="5A4C5B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64" name="MH_SubTitle_5"/>
          <p:cNvSpPr/>
          <p:nvPr/>
        </p:nvSpPr>
        <p:spPr>
          <a:xfrm>
            <a:off x="2673350" y="4035425"/>
            <a:ext cx="1816100" cy="2378075"/>
          </a:xfrm>
          <a:custGeom>
            <a:gdLst>
              <a:gd name="txL" fmla="*/ 0 w 1171"/>
              <a:gd name="txT" fmla="*/ 0 h 1352"/>
              <a:gd name="txR" fmla="*/ 1171 w 1171"/>
              <a:gd name="txB" fmla="*/ 1352 h 1352"/>
            </a:gdLst>
            <a:cxnLst>
              <a:cxn ang="0">
                <a:pos x="0" y="2147483647"/>
              </a:cxn>
              <a:cxn ang="0">
                <a:pos x="0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1171" h="1352">
                <a:moveTo>
                  <a:pt x="0" y="1014"/>
                </a:moveTo>
                <a:lnTo>
                  <a:pt x="0" y="338"/>
                </a:lnTo>
                <a:lnTo>
                  <a:pt x="586" y="0"/>
                </a:lnTo>
                <a:lnTo>
                  <a:pt x="1171" y="338"/>
                </a:lnTo>
                <a:lnTo>
                  <a:pt x="1171" y="1014"/>
                </a:lnTo>
                <a:lnTo>
                  <a:pt x="586" y="1352"/>
                </a:lnTo>
                <a:lnTo>
                  <a:pt x="0" y="1014"/>
                </a:lnTo>
                <a:close/>
              </a:path>
            </a:pathLst>
          </a:custGeom>
          <a:solidFill>
            <a:srgbClr val="808000"/>
          </a:solidFill>
          <a:ln w="9525">
            <a:noFill/>
          </a:ln>
        </p:spPr>
        <p:txBody>
          <a:bodyPr lIns="90170" tIns="46990" rIns="90170" bIns="252095" anchor="b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zh-CN" altLang="en-US" sz="3600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效果评价体例分析</a:t>
            </a:r>
            <a:endParaRPr lang="zh-CN" altLang="en-US" sz="3600">
              <a:solidFill>
                <a:srgbClr val="FFFFFF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9465" name="MH_SubTitle_4"/>
          <p:cNvSpPr/>
          <p:nvPr/>
        </p:nvSpPr>
        <p:spPr>
          <a:xfrm>
            <a:off x="1744663" y="2316163"/>
            <a:ext cx="1827212" cy="2355850"/>
          </a:xfrm>
          <a:custGeom>
            <a:gdLst>
              <a:gd name="txL" fmla="*/ 0 w 1171"/>
              <a:gd name="txT" fmla="*/ 0 h 1352"/>
              <a:gd name="txR" fmla="*/ 1171 w 1171"/>
              <a:gd name="txB" fmla="*/ 1352 h 1352"/>
            </a:gdLst>
            <a:cxnLst>
              <a:cxn ang="0">
                <a:pos x="0" y="2147483647"/>
              </a:cxn>
              <a:cxn ang="0">
                <a:pos x="0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1171" h="1352">
                <a:moveTo>
                  <a:pt x="0" y="1014"/>
                </a:moveTo>
                <a:lnTo>
                  <a:pt x="0" y="338"/>
                </a:lnTo>
                <a:lnTo>
                  <a:pt x="585" y="0"/>
                </a:lnTo>
                <a:lnTo>
                  <a:pt x="1171" y="338"/>
                </a:lnTo>
                <a:lnTo>
                  <a:pt x="1171" y="1014"/>
                </a:lnTo>
                <a:lnTo>
                  <a:pt x="585" y="1352"/>
                </a:lnTo>
                <a:lnTo>
                  <a:pt x="0" y="1014"/>
                </a:lnTo>
                <a:close/>
              </a:path>
            </a:pathLst>
          </a:custGeom>
          <a:solidFill>
            <a:srgbClr val="008000"/>
          </a:solidFill>
          <a:ln w="9525">
            <a:noFill/>
          </a:ln>
        </p:spPr>
        <p:txBody>
          <a:bodyPr lIns="90170" tIns="46990" rIns="90170" bIns="252095" anchor="b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zh-CN" altLang="en-US" sz="4000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解决</a:t>
            </a:r>
            <a:endParaRPr lang="zh-CN" altLang="en-US" sz="4000">
              <a:solidFill>
                <a:srgbClr val="FFFFFF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ctr">
              <a:lnSpc>
                <a:spcPct val="110000"/>
              </a:lnSpc>
            </a:pPr>
            <a:r>
              <a:rPr lang="zh-CN" altLang="en-US" sz="4000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难点</a:t>
            </a:r>
            <a:endParaRPr lang="zh-CN" altLang="en-US" sz="4000">
              <a:solidFill>
                <a:srgbClr val="FFFFFF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9466" name="MH_Other_6"/>
          <p:cNvSpPr/>
          <p:nvPr/>
        </p:nvSpPr>
        <p:spPr>
          <a:xfrm>
            <a:off x="3070225" y="1709738"/>
            <a:ext cx="649288" cy="288925"/>
          </a:xfrm>
          <a:custGeom>
            <a:gdLst>
              <a:gd name="txL" fmla="*/ 0 w 516"/>
              <a:gd name="txT" fmla="*/ 0 h 231"/>
              <a:gd name="txR" fmla="*/ 516 w 516"/>
              <a:gd name="txB" fmla="*/ 231 h 231"/>
            </a:gdLst>
            <a:cxnLst>
              <a:cxn ang="0">
                <a:pos x="0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516" h="231">
                <a:moveTo>
                  <a:pt x="0" y="231"/>
                </a:moveTo>
                <a:lnTo>
                  <a:pt x="398" y="0"/>
                </a:lnTo>
                <a:lnTo>
                  <a:pt x="516" y="0"/>
                </a:lnTo>
                <a:lnTo>
                  <a:pt x="516" y="231"/>
                </a:lnTo>
                <a:lnTo>
                  <a:pt x="0" y="231"/>
                </a:lnTo>
                <a:close/>
              </a:path>
            </a:pathLst>
          </a:custGeom>
          <a:solidFill>
            <a:srgbClr val="5F6524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67" name="MH_SubTitle_1"/>
          <p:cNvSpPr/>
          <p:nvPr/>
        </p:nvSpPr>
        <p:spPr>
          <a:xfrm>
            <a:off x="2692400" y="485775"/>
            <a:ext cx="1781175" cy="2447925"/>
          </a:xfrm>
          <a:custGeom>
            <a:gdLst>
              <a:gd name="txL" fmla="*/ 0 w 1171"/>
              <a:gd name="txT" fmla="*/ 0 h 1352"/>
              <a:gd name="txR" fmla="*/ 1171 w 1171"/>
              <a:gd name="txB" fmla="*/ 1352 h 1352"/>
            </a:gdLst>
            <a:cxnLst>
              <a:cxn ang="0">
                <a:pos x="0" y="2147483647"/>
              </a:cxn>
              <a:cxn ang="0">
                <a:pos x="0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1171" h="1352">
                <a:moveTo>
                  <a:pt x="0" y="1014"/>
                </a:moveTo>
                <a:lnTo>
                  <a:pt x="0" y="338"/>
                </a:lnTo>
                <a:lnTo>
                  <a:pt x="586" y="0"/>
                </a:lnTo>
                <a:lnTo>
                  <a:pt x="1171" y="338"/>
                </a:lnTo>
                <a:lnTo>
                  <a:pt x="1171" y="1014"/>
                </a:lnTo>
                <a:lnTo>
                  <a:pt x="586" y="1352"/>
                </a:lnTo>
                <a:lnTo>
                  <a:pt x="0" y="1014"/>
                </a:lnTo>
                <a:close/>
              </a:path>
            </a:pathLst>
          </a:custGeom>
          <a:solidFill>
            <a:srgbClr val="993300"/>
          </a:solidFill>
          <a:ln w="9525">
            <a:noFill/>
          </a:ln>
        </p:spPr>
        <p:txBody>
          <a:bodyPr lIns="90170" tIns="46990" rIns="90170" bIns="252095" anchor="b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zh-CN" altLang="en-US" sz="4000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证候</a:t>
            </a:r>
            <a:endParaRPr lang="zh-CN" altLang="en-US" sz="4000">
              <a:solidFill>
                <a:srgbClr val="FFFFFF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ctr">
              <a:lnSpc>
                <a:spcPct val="110000"/>
              </a:lnSpc>
            </a:pPr>
            <a:r>
              <a:rPr lang="zh-CN" altLang="en-US" sz="4000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要点</a:t>
            </a:r>
            <a:endParaRPr lang="zh-CN" altLang="en-US" sz="4000">
              <a:solidFill>
                <a:srgbClr val="FFFFFF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9468" name="MH_Other_7"/>
          <p:cNvSpPr/>
          <p:nvPr/>
        </p:nvSpPr>
        <p:spPr>
          <a:xfrm>
            <a:off x="3070225" y="523875"/>
            <a:ext cx="501650" cy="539750"/>
          </a:xfrm>
          <a:custGeom>
            <a:gdLst>
              <a:gd name="txL" fmla="*/ 0 w 398"/>
              <a:gd name="txT" fmla="*/ 0 h 430"/>
              <a:gd name="txR" fmla="*/ 398 w 398"/>
              <a:gd name="txB" fmla="*/ 430 h 430"/>
            </a:gdLst>
            <a:cxnLst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0" y="2147483647"/>
              </a:cxn>
              <a:cxn ang="0">
                <a:pos x="0" y="2147483647"/>
              </a:cxn>
            </a:cxnLst>
            <a:rect l="txL" t="txT" r="txR" b="txB"/>
            <a:pathLst>
              <a:path w="398" h="430">
                <a:moveTo>
                  <a:pt x="0" y="430"/>
                </a:moveTo>
                <a:lnTo>
                  <a:pt x="398" y="430"/>
                </a:lnTo>
                <a:lnTo>
                  <a:pt x="398" y="0"/>
                </a:lnTo>
                <a:lnTo>
                  <a:pt x="0" y="231"/>
                </a:lnTo>
                <a:lnTo>
                  <a:pt x="0" y="430"/>
                </a:lnTo>
                <a:close/>
              </a:path>
            </a:pathLst>
          </a:custGeom>
          <a:solidFill>
            <a:srgbClr val="8E9836"/>
          </a:solidFill>
          <a:ln w="9525">
            <a:noFill/>
          </a:ln>
        </p:spPr>
        <p:txBody>
          <a:bodyPr anchor="b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FFFF"/>
                </a:solidFill>
                <a:latin typeface="Impact" panose="020b0806030902050204" pitchFamily="34" charset="0"/>
              </a:rPr>
              <a:t>01</a:t>
            </a:r>
            <a:endParaRPr lang="zh-CN" altLang="en-US" sz="2000">
              <a:solidFill>
                <a:srgbClr val="FFFFFF"/>
              </a:solidFill>
              <a:latin typeface="Impact" panose="020b0806030902050204" pitchFamily="34" charset="0"/>
            </a:endParaRPr>
          </a:p>
        </p:txBody>
      </p:sp>
      <p:sp>
        <p:nvSpPr>
          <p:cNvPr id="19469" name="MH_Other_8"/>
          <p:cNvSpPr/>
          <p:nvPr/>
        </p:nvSpPr>
        <p:spPr>
          <a:xfrm>
            <a:off x="4778375" y="1709738"/>
            <a:ext cx="646113" cy="288925"/>
          </a:xfrm>
          <a:custGeom>
            <a:gdLst>
              <a:gd name="txL" fmla="*/ 0 w 515"/>
              <a:gd name="txT" fmla="*/ 0 h 231"/>
              <a:gd name="txR" fmla="*/ 515 w 515"/>
              <a:gd name="txB" fmla="*/ 231 h 231"/>
            </a:gdLst>
            <a:cxnLst>
              <a:cxn ang="0">
                <a:pos x="0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515" h="231">
                <a:moveTo>
                  <a:pt x="0" y="231"/>
                </a:moveTo>
                <a:lnTo>
                  <a:pt x="398" y="0"/>
                </a:lnTo>
                <a:lnTo>
                  <a:pt x="515" y="0"/>
                </a:lnTo>
                <a:lnTo>
                  <a:pt x="515" y="231"/>
                </a:lnTo>
                <a:lnTo>
                  <a:pt x="0" y="231"/>
                </a:lnTo>
                <a:close/>
              </a:path>
            </a:pathLst>
          </a:custGeom>
          <a:solidFill>
            <a:srgbClr val="765E0F">
              <a:alpha val="100000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470" name="MH_SubTitle_2"/>
          <p:cNvSpPr/>
          <p:nvPr/>
        </p:nvSpPr>
        <p:spPr>
          <a:xfrm>
            <a:off x="4489450" y="525463"/>
            <a:ext cx="1809750" cy="2370137"/>
          </a:xfrm>
          <a:custGeom>
            <a:gdLst>
              <a:gd name="txL" fmla="*/ 0 w 1171"/>
              <a:gd name="txT" fmla="*/ 0 h 1352"/>
              <a:gd name="txR" fmla="*/ 1171 w 1171"/>
              <a:gd name="txB" fmla="*/ 1352 h 1352"/>
            </a:gdLst>
            <a:cxnLst>
              <a:cxn ang="0">
                <a:pos x="0" y="2147483647"/>
              </a:cxn>
              <a:cxn ang="0">
                <a:pos x="0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1171" h="1352">
                <a:moveTo>
                  <a:pt x="0" y="1014"/>
                </a:moveTo>
                <a:lnTo>
                  <a:pt x="0" y="338"/>
                </a:lnTo>
                <a:lnTo>
                  <a:pt x="585" y="0"/>
                </a:lnTo>
                <a:lnTo>
                  <a:pt x="1171" y="338"/>
                </a:lnTo>
                <a:lnTo>
                  <a:pt x="1171" y="1014"/>
                </a:lnTo>
                <a:lnTo>
                  <a:pt x="585" y="1352"/>
                </a:lnTo>
                <a:lnTo>
                  <a:pt x="0" y="1014"/>
                </a:lnTo>
                <a:close/>
              </a:path>
            </a:pathLst>
          </a:custGeom>
          <a:solidFill>
            <a:srgbClr val="808000"/>
          </a:solidFill>
          <a:ln w="9525">
            <a:noFill/>
          </a:ln>
        </p:spPr>
        <p:txBody>
          <a:bodyPr lIns="90170" tIns="46990" rIns="90170" bIns="252095" anchor="b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r>
              <a:rPr lang="zh-CN" altLang="en-US" sz="4000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辨证</a:t>
            </a:r>
            <a:endParaRPr lang="zh-CN" altLang="en-US" sz="4000">
              <a:solidFill>
                <a:srgbClr val="FFFFFF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  <a:p>
            <a:pPr algn="ctr">
              <a:lnSpc>
                <a:spcPct val="110000"/>
              </a:lnSpc>
            </a:pPr>
            <a:r>
              <a:rPr lang="zh-CN" altLang="en-US" sz="4000">
                <a:solidFill>
                  <a:srgbClr val="FFFFFF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施护</a:t>
            </a:r>
            <a:endParaRPr lang="zh-CN" altLang="en-US" sz="4000">
              <a:solidFill>
                <a:srgbClr val="FFFFFF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9471" name="MH_Other_9"/>
          <p:cNvSpPr/>
          <p:nvPr/>
        </p:nvSpPr>
        <p:spPr>
          <a:xfrm>
            <a:off x="4924425" y="485775"/>
            <a:ext cx="500063" cy="539750"/>
          </a:xfrm>
          <a:custGeom>
            <a:gdLst>
              <a:gd name="txL" fmla="*/ 0 w 398"/>
              <a:gd name="txT" fmla="*/ 0 h 430"/>
              <a:gd name="txR" fmla="*/ 398 w 398"/>
              <a:gd name="txB" fmla="*/ 430 h 430"/>
            </a:gdLst>
            <a:cxnLst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0" y="2147483647"/>
              </a:cxn>
              <a:cxn ang="0">
                <a:pos x="0" y="2147483647"/>
              </a:cxn>
            </a:cxnLst>
            <a:rect l="txL" t="txT" r="txR" b="txB"/>
            <a:pathLst>
              <a:path w="398" h="430">
                <a:moveTo>
                  <a:pt x="0" y="430"/>
                </a:moveTo>
                <a:lnTo>
                  <a:pt x="398" y="430"/>
                </a:lnTo>
                <a:lnTo>
                  <a:pt x="398" y="0"/>
                </a:lnTo>
                <a:lnTo>
                  <a:pt x="0" y="231"/>
                </a:lnTo>
                <a:lnTo>
                  <a:pt x="0" y="430"/>
                </a:lnTo>
                <a:close/>
              </a:path>
            </a:pathLst>
          </a:custGeom>
          <a:solidFill>
            <a:srgbClr val="B18D17"/>
          </a:solidFill>
          <a:ln w="9525">
            <a:noFill/>
          </a:ln>
        </p:spPr>
        <p:txBody>
          <a:bodyPr anchor="b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FFFF"/>
                </a:solidFill>
                <a:latin typeface="Impact" panose="020b0806030902050204" pitchFamily="34" charset="0"/>
              </a:rPr>
              <a:t>02</a:t>
            </a:r>
            <a:endParaRPr lang="zh-CN" altLang="en-US" sz="2000">
              <a:solidFill>
                <a:srgbClr val="FFFFFF"/>
              </a:solidFill>
              <a:latin typeface="Impact" panose="020b0806030902050204" pitchFamily="34" charset="0"/>
            </a:endParaRPr>
          </a:p>
        </p:txBody>
      </p:sp>
      <p:sp>
        <p:nvSpPr>
          <p:cNvPr id="19472" name="MH_Other_10"/>
          <p:cNvSpPr/>
          <p:nvPr/>
        </p:nvSpPr>
        <p:spPr>
          <a:xfrm>
            <a:off x="4922838" y="4035425"/>
            <a:ext cx="501650" cy="539750"/>
          </a:xfrm>
          <a:custGeom>
            <a:gdLst>
              <a:gd name="txL" fmla="*/ 0 w 398"/>
              <a:gd name="txT" fmla="*/ 0 h 430"/>
              <a:gd name="txR" fmla="*/ 398 w 398"/>
              <a:gd name="txB" fmla="*/ 430 h 430"/>
            </a:gdLst>
            <a:cxnLst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0" y="2147483647"/>
              </a:cxn>
              <a:cxn ang="0">
                <a:pos x="0" y="2147483647"/>
              </a:cxn>
            </a:cxnLst>
            <a:rect l="txL" t="txT" r="txR" b="txB"/>
            <a:pathLst>
              <a:path w="398" h="430">
                <a:moveTo>
                  <a:pt x="0" y="430"/>
                </a:moveTo>
                <a:lnTo>
                  <a:pt x="398" y="430"/>
                </a:lnTo>
                <a:lnTo>
                  <a:pt x="398" y="0"/>
                </a:lnTo>
                <a:lnTo>
                  <a:pt x="0" y="231"/>
                </a:lnTo>
                <a:lnTo>
                  <a:pt x="0" y="430"/>
                </a:lnTo>
                <a:close/>
              </a:path>
            </a:pathLst>
          </a:custGeom>
          <a:solidFill>
            <a:srgbClr val="A15A2B"/>
          </a:solidFill>
          <a:ln w="9525">
            <a:noFill/>
          </a:ln>
        </p:spPr>
        <p:txBody>
          <a:bodyPr anchor="b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FFFF"/>
                </a:solidFill>
                <a:latin typeface="Impact" panose="020b0806030902050204" pitchFamily="34" charset="0"/>
              </a:rPr>
              <a:t>04</a:t>
            </a:r>
            <a:endParaRPr lang="zh-CN" altLang="en-US" sz="2000">
              <a:solidFill>
                <a:srgbClr val="FFFFFF"/>
              </a:solidFill>
              <a:latin typeface="Impact" panose="020b0806030902050204" pitchFamily="34" charset="0"/>
            </a:endParaRPr>
          </a:p>
        </p:txBody>
      </p:sp>
      <p:sp>
        <p:nvSpPr>
          <p:cNvPr id="19473" name="MH_Other_11"/>
          <p:cNvSpPr/>
          <p:nvPr/>
        </p:nvSpPr>
        <p:spPr>
          <a:xfrm>
            <a:off x="3070225" y="4037013"/>
            <a:ext cx="501650" cy="539750"/>
          </a:xfrm>
          <a:custGeom>
            <a:gdLst>
              <a:gd name="txL" fmla="*/ 0 w 398"/>
              <a:gd name="txT" fmla="*/ 0 h 430"/>
              <a:gd name="txR" fmla="*/ 398 w 398"/>
              <a:gd name="txB" fmla="*/ 430 h 430"/>
            </a:gdLst>
            <a:cxnLst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0" y="2147483647"/>
              </a:cxn>
              <a:cxn ang="0">
                <a:pos x="0" y="2147483647"/>
              </a:cxn>
            </a:cxnLst>
            <a:rect l="txL" t="txT" r="txR" b="txB"/>
            <a:pathLst>
              <a:path w="398" h="430">
                <a:moveTo>
                  <a:pt x="0" y="430"/>
                </a:moveTo>
                <a:lnTo>
                  <a:pt x="398" y="430"/>
                </a:lnTo>
                <a:lnTo>
                  <a:pt x="398" y="0"/>
                </a:lnTo>
                <a:lnTo>
                  <a:pt x="0" y="231"/>
                </a:lnTo>
                <a:lnTo>
                  <a:pt x="0" y="430"/>
                </a:lnTo>
                <a:close/>
              </a:path>
            </a:pathLst>
          </a:custGeom>
          <a:solidFill>
            <a:srgbClr val="867188"/>
          </a:solidFill>
          <a:ln w="9525">
            <a:noFill/>
          </a:ln>
        </p:spPr>
        <p:txBody>
          <a:bodyPr anchor="b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FFFF"/>
                </a:solidFill>
                <a:latin typeface="Impact" panose="020b0806030902050204" pitchFamily="34" charset="0"/>
              </a:rPr>
              <a:t>05</a:t>
            </a:r>
            <a:endParaRPr lang="zh-CN" altLang="en-US" sz="2000">
              <a:solidFill>
                <a:srgbClr val="FFFFFF"/>
              </a:solidFill>
              <a:latin typeface="Impact" panose="020b0806030902050204" pitchFamily="34" charset="0"/>
            </a:endParaRPr>
          </a:p>
        </p:txBody>
      </p:sp>
      <p:sp>
        <p:nvSpPr>
          <p:cNvPr id="19474" name="MH_Other_12"/>
          <p:cNvSpPr/>
          <p:nvPr/>
        </p:nvSpPr>
        <p:spPr>
          <a:xfrm>
            <a:off x="2174875" y="2316163"/>
            <a:ext cx="498475" cy="539750"/>
          </a:xfrm>
          <a:custGeom>
            <a:gdLst>
              <a:gd name="txL" fmla="*/ 0 w 398"/>
              <a:gd name="txT" fmla="*/ 0 h 430"/>
              <a:gd name="txR" fmla="*/ 398 w 398"/>
              <a:gd name="txB" fmla="*/ 430 h 430"/>
            </a:gdLst>
            <a:cxnLst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0" y="2147483647"/>
              </a:cxn>
              <a:cxn ang="0">
                <a:pos x="0" y="2147483647"/>
              </a:cxn>
            </a:cxnLst>
            <a:rect l="txL" t="txT" r="txR" b="txB"/>
            <a:pathLst>
              <a:path w="398" h="430">
                <a:moveTo>
                  <a:pt x="0" y="430"/>
                </a:moveTo>
                <a:lnTo>
                  <a:pt x="398" y="430"/>
                </a:lnTo>
                <a:lnTo>
                  <a:pt x="398" y="0"/>
                </a:lnTo>
                <a:lnTo>
                  <a:pt x="0" y="231"/>
                </a:lnTo>
                <a:lnTo>
                  <a:pt x="0" y="430"/>
                </a:lnTo>
                <a:close/>
              </a:path>
            </a:pathLst>
          </a:custGeom>
          <a:solidFill>
            <a:srgbClr val="5A7D89"/>
          </a:solidFill>
          <a:ln w="9525">
            <a:noFill/>
          </a:ln>
        </p:spPr>
        <p:txBody>
          <a:bodyPr anchor="b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FFFF"/>
                </a:solidFill>
                <a:latin typeface="Impact" panose="020b0806030902050204" pitchFamily="34" charset="0"/>
              </a:rPr>
              <a:t>06</a:t>
            </a:r>
            <a:endParaRPr lang="zh-CN" altLang="en-US" sz="2000">
              <a:solidFill>
                <a:srgbClr val="FFFFFF"/>
              </a:solidFill>
              <a:latin typeface="Impact" panose="020b0806030902050204" pitchFamily="34" charset="0"/>
            </a:endParaRPr>
          </a:p>
        </p:txBody>
      </p:sp>
      <p:sp>
        <p:nvSpPr>
          <p:cNvPr id="19475" name="MH_Other_13"/>
          <p:cNvSpPr/>
          <p:nvPr/>
        </p:nvSpPr>
        <p:spPr>
          <a:xfrm>
            <a:off x="5800725" y="2154238"/>
            <a:ext cx="498475" cy="539750"/>
          </a:xfrm>
          <a:custGeom>
            <a:gdLst>
              <a:gd name="txL" fmla="*/ 0 w 398"/>
              <a:gd name="txT" fmla="*/ 0 h 430"/>
              <a:gd name="txR" fmla="*/ 398 w 398"/>
              <a:gd name="txB" fmla="*/ 430 h 430"/>
            </a:gdLst>
            <a:cxnLst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0" y="2147483647"/>
              </a:cxn>
              <a:cxn ang="0">
                <a:pos x="0" y="2147483647"/>
              </a:cxn>
            </a:cxnLst>
            <a:rect l="txL" t="txT" r="txR" b="txB"/>
            <a:pathLst>
              <a:path w="398" h="430">
                <a:moveTo>
                  <a:pt x="0" y="430"/>
                </a:moveTo>
                <a:lnTo>
                  <a:pt x="398" y="430"/>
                </a:lnTo>
                <a:lnTo>
                  <a:pt x="398" y="0"/>
                </a:lnTo>
                <a:lnTo>
                  <a:pt x="0" y="231"/>
                </a:lnTo>
                <a:lnTo>
                  <a:pt x="0" y="430"/>
                </a:lnTo>
                <a:close/>
              </a:path>
            </a:pathLst>
          </a:custGeom>
          <a:solidFill>
            <a:srgbClr val="6E9386"/>
          </a:solidFill>
          <a:ln w="9525">
            <a:noFill/>
          </a:ln>
        </p:spPr>
        <p:txBody>
          <a:bodyPr anchor="b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FFFFFF"/>
                </a:solidFill>
                <a:latin typeface="Impact" panose="020b0806030902050204" pitchFamily="34" charset="0"/>
              </a:rPr>
              <a:t>03</a:t>
            </a:r>
            <a:endParaRPr lang="zh-CN" altLang="en-US" sz="2000">
              <a:solidFill>
                <a:srgbClr val="FFFFFF"/>
              </a:solidFill>
              <a:latin typeface="Impact" panose="020b0806030902050204" pitchFamily="34" charset="0"/>
            </a:endParaRPr>
          </a:p>
        </p:txBody>
      </p:sp>
      <p:sp>
        <p:nvSpPr>
          <p:cNvPr id="19476" name="MH_Title_1"/>
          <p:cNvSpPr txBox="1"/>
          <p:nvPr/>
        </p:nvSpPr>
        <p:spPr>
          <a:xfrm>
            <a:off x="3473450" y="2781300"/>
            <a:ext cx="1951038" cy="1255713"/>
          </a:xfrm>
          <a:prstGeom prst="rect">
            <a:avLst/>
          </a:prstGeom>
          <a:noFill/>
          <a:ln w="9525">
            <a:noFill/>
          </a:ln>
        </p:spPr>
        <p:txBody>
          <a:bodyPr lIns="90170" tIns="46990" rIns="90170" bIns="4699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chemeClr val="accent1"/>
                </a:solidFill>
                <a:latin typeface="幼圆" panose="02010509060101010101" pitchFamily="49" charset="-122"/>
                <a:ea typeface="幼圆" panose="02010509060101010101" pitchFamily="49" charset="-122"/>
              </a:rPr>
              <a:t>护理方案</a:t>
            </a:r>
            <a:endParaRPr lang="zh-CN" altLang="en-US" sz="4000" b="1">
              <a:solidFill>
                <a:schemeClr val="accent1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9477" name="Text Box 21"/>
          <p:cNvSpPr txBox="1"/>
          <p:nvPr/>
        </p:nvSpPr>
        <p:spPr>
          <a:xfrm>
            <a:off x="350838" y="104775"/>
            <a:ext cx="3122612" cy="762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>
                <a:solidFill>
                  <a:srgbClr val="660033"/>
                </a:solidFill>
                <a:latin typeface="Trebuchet MS" panose="020b0603020202020204" pitchFamily="34" charset="0"/>
                <a:ea typeface="黑体" panose="02010609060101010101" pitchFamily="2" charset="-122"/>
              </a:rPr>
              <a:t>方案内容</a:t>
            </a:r>
            <a:r>
              <a:rPr lang="zh-CN" altLang="en-US" sz="4400">
                <a:solidFill>
                  <a:srgbClr val="660033"/>
                </a:solidFill>
                <a:latin typeface="Arial" pitchFamily="34" charset="0"/>
              </a:rPr>
              <a:t>：</a:t>
            </a:r>
            <a:endParaRPr lang="zh-CN" altLang="en-US" sz="4400">
              <a:solidFill>
                <a:srgbClr val="660033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2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/>
              <a:t>如何掌握好中医护理方案？</a:t>
            </a:r>
            <a:endParaRPr lang="zh-CN" altLang="en-US"/>
          </a:p>
        </p:txBody>
      </p:sp>
      <p:sp>
        <p:nvSpPr>
          <p:cNvPr id="20483" name="Rectangle 3"/>
          <p:cNvSpPr>
            <a:spLocks noGrp="1"/>
          </p:cNvSpPr>
          <p:nvPr>
            <p:ph idx="1"/>
          </p:nvPr>
        </p:nvSpPr>
        <p:spPr/>
        <p:txBody>
          <a:bodyPr vert="horz" wrap="square" lIns="91440" tIns="45720" rIns="91440" bIns="45720" anchor="t" anchorCtr="0"/>
          <a:lstStyle/>
          <a:p>
            <a:pPr eaLnBrk="1" hangingPunct="1"/>
            <a:r>
              <a:rPr lang="zh-CN" altLang="en-US" sz="3600"/>
              <a:t>引入病例：肺癌中医护理方案的应用（本科的优势病种之一）</a:t>
            </a:r>
            <a:endParaRPr lang="zh-CN" altLang="en-US" sz="36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MH_PageTitle"/>
          <p:cNvSpPr>
            <a:spLocks noGrp="1"/>
          </p:cNvSpPr>
          <p:nvPr>
            <p:ph type="title" idx="4294967295"/>
          </p:nvPr>
        </p:nvSpPr>
        <p:spPr>
          <a:xfrm>
            <a:off x="630238" y="365125"/>
            <a:ext cx="7885112" cy="874713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sz="4400">
                <a:latin typeface="MV Boli" panose="02000500030200090000" pitchFamily="2"/>
              </a:rPr>
              <a:t>（</a:t>
            </a:r>
            <a:r>
              <a:rPr lang="en-US" altLang="zh-CN" sz="4400">
                <a:latin typeface="MV Boli" panose="02000500030200090000" pitchFamily="2"/>
              </a:rPr>
              <a:t>1</a:t>
            </a:r>
            <a:r>
              <a:rPr lang="zh-CN" altLang="en-US" sz="4400">
                <a:latin typeface="MV Boli" panose="02000500030200090000" pitchFamily="2"/>
              </a:rPr>
              <a:t>）</a:t>
            </a:r>
            <a:r>
              <a:rPr lang="zh-CN" altLang="en-US" sz="4000"/>
              <a:t>掌握证候要点：</a:t>
            </a:r>
            <a:endParaRPr lang="zh-CN" altLang="en-US" sz="4000"/>
          </a:p>
        </p:txBody>
      </p:sp>
      <p:sp>
        <p:nvSpPr>
          <p:cNvPr id="21507" name="MH_Title_1"/>
          <p:cNvSpPr/>
          <p:nvPr/>
        </p:nvSpPr>
        <p:spPr>
          <a:xfrm>
            <a:off x="3292475" y="2509838"/>
            <a:ext cx="2625725" cy="2001837"/>
          </a:xfrm>
          <a:prstGeom prst="pentagon">
            <a:avLst/>
          </a:prstGeom>
          <a:solidFill>
            <a:srgbClr val="F7BA0D"/>
          </a:solidFill>
          <a:ln w="9525">
            <a:noFill/>
          </a:ln>
        </p:spPr>
        <p:txBody>
          <a:bodyPr lIns="45720" tIns="44450" rIns="45720" bIns="44450" anchor="ctr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00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肺积临床证型</a:t>
            </a:r>
            <a:endParaRPr lang="zh-CN" altLang="en-US" sz="2800">
              <a:solidFill>
                <a:srgbClr val="0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1508" name="MH_SubTitle_8"/>
          <p:cNvSpPr/>
          <p:nvPr/>
        </p:nvSpPr>
        <p:spPr>
          <a:xfrm>
            <a:off x="1062038" y="2698750"/>
            <a:ext cx="2230437" cy="1209675"/>
          </a:xfrm>
          <a:prstGeom prst="rect">
            <a:avLst/>
          </a:prstGeom>
          <a:solidFill>
            <a:srgbClr val="5BD4CE"/>
          </a:solidFill>
          <a:ln w="9525">
            <a:noFill/>
          </a:ln>
        </p:spPr>
        <p:txBody>
          <a:bodyPr lIns="0" tIns="0" rIns="0" bIns="0" anchor="ctr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800">
              <a:solidFill>
                <a:srgbClr val="3333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1509" name="MH_SubTitle_5"/>
          <p:cNvSpPr/>
          <p:nvPr/>
        </p:nvSpPr>
        <p:spPr>
          <a:xfrm rot="-10800000" flipV="1">
            <a:off x="5229225" y="4391025"/>
            <a:ext cx="2616200" cy="1166813"/>
          </a:xfrm>
          <a:prstGeom prst="rect">
            <a:avLst/>
          </a:prstGeom>
          <a:solidFill>
            <a:srgbClr val="5BD4CE"/>
          </a:solidFill>
          <a:ln w="9525">
            <a:noFill/>
          </a:ln>
        </p:spPr>
        <p:txBody>
          <a:bodyPr lIns="0" tIns="0" rIns="0" bIns="0" anchor="ctr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5000"/>
              </a:lnSpc>
              <a:spcBef>
                <a:spcPct val="30000"/>
              </a:spcBef>
            </a:pPr>
            <a:r>
              <a:rPr lang="zh-CN" altLang="zh-CN" sz="1400" b="1">
                <a:latin typeface="Arial" pitchFamily="34" charset="0"/>
              </a:rPr>
              <a:t>气滞血瘀证</a:t>
            </a:r>
            <a:r>
              <a:rPr lang="zh-CN" altLang="en-US" sz="1400" b="1">
                <a:latin typeface="Arial" pitchFamily="34" charset="0"/>
              </a:rPr>
              <a:t>：</a:t>
            </a:r>
            <a:r>
              <a:rPr lang="zh-CN" altLang="zh-CN" sz="1400" b="1">
                <a:latin typeface="Arial" pitchFamily="34" charset="0"/>
              </a:rPr>
              <a:t>咳嗽气短而不</a:t>
            </a:r>
            <a:endParaRPr lang="en-US" altLang="zh-CN" sz="1400" b="1">
              <a:latin typeface="Arial" pitchFamily="34" charset="0"/>
            </a:endParaRPr>
          </a:p>
          <a:p>
            <a:pPr>
              <a:lnSpc>
                <a:spcPct val="85000"/>
              </a:lnSpc>
              <a:spcBef>
                <a:spcPct val="30000"/>
              </a:spcBef>
            </a:pPr>
            <a:r>
              <a:rPr lang="zh-CN" altLang="zh-CN" sz="1400" b="1">
                <a:latin typeface="Arial" pitchFamily="34" charset="0"/>
              </a:rPr>
              <a:t>爽，气促胸</a:t>
            </a:r>
            <a:r>
              <a:rPr lang="en-US" altLang="zh-CN" sz="1400" b="1">
                <a:latin typeface="Arial" pitchFamily="34" charset="0"/>
              </a:rPr>
              <a:t>      </a:t>
            </a:r>
            <a:r>
              <a:rPr lang="zh-CN" altLang="zh-CN" sz="1400" b="1">
                <a:latin typeface="Arial" pitchFamily="34" charset="0"/>
              </a:rPr>
              <a:t>闷，心胸刺痛</a:t>
            </a:r>
            <a:endParaRPr lang="en-US" altLang="zh-CN" sz="1400" b="1">
              <a:latin typeface="Arial" pitchFamily="34" charset="0"/>
            </a:endParaRPr>
          </a:p>
          <a:p>
            <a:pPr>
              <a:lnSpc>
                <a:spcPct val="85000"/>
              </a:lnSpc>
              <a:spcBef>
                <a:spcPct val="30000"/>
              </a:spcBef>
            </a:pPr>
            <a:r>
              <a:rPr lang="zh-CN" altLang="zh-CN" sz="1400" b="1">
                <a:latin typeface="Arial" pitchFamily="34" charset="0"/>
              </a:rPr>
              <a:t>或胀痛，痞块疼痛拒按，唇</a:t>
            </a:r>
            <a:endParaRPr lang="en-US" altLang="zh-CN" sz="1400" b="1">
              <a:latin typeface="Arial" pitchFamily="34" charset="0"/>
            </a:endParaRPr>
          </a:p>
          <a:p>
            <a:pPr>
              <a:lnSpc>
                <a:spcPct val="85000"/>
              </a:lnSpc>
              <a:spcBef>
                <a:spcPct val="30000"/>
              </a:spcBef>
            </a:pPr>
            <a:r>
              <a:rPr lang="zh-CN" altLang="zh-CN" sz="1600" b="1">
                <a:latin typeface="Arial" pitchFamily="34" charset="0"/>
              </a:rPr>
              <a:t>暗</a:t>
            </a:r>
            <a:endParaRPr lang="zh-CN" altLang="en-US" sz="1600" b="1">
              <a:solidFill>
                <a:srgbClr val="3333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1510" name="MH_SubTitle_7"/>
          <p:cNvSpPr/>
          <p:nvPr/>
        </p:nvSpPr>
        <p:spPr>
          <a:xfrm rot="5400000">
            <a:off x="2239963" y="3714750"/>
            <a:ext cx="1155700" cy="2530475"/>
          </a:xfrm>
          <a:prstGeom prst="rect">
            <a:avLst/>
          </a:prstGeom>
          <a:solidFill>
            <a:srgbClr val="5BD4CE"/>
          </a:solidFill>
          <a:ln w="9525">
            <a:noFill/>
          </a:ln>
        </p:spPr>
        <p:txBody>
          <a:bodyPr rot="10800000" vert="eaVert" lIns="0" tIns="0" rIns="0" bIns="0" anchor="ctr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5000"/>
              </a:lnSpc>
              <a:spcBef>
                <a:spcPct val="30000"/>
              </a:spcBef>
            </a:pPr>
            <a:endParaRPr lang="zh-CN" altLang="en-US" sz="2800" b="1">
              <a:solidFill>
                <a:srgbClr val="3333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1511" name="MH_Text_2"/>
          <p:cNvSpPr/>
          <p:nvPr/>
        </p:nvSpPr>
        <p:spPr>
          <a:xfrm>
            <a:off x="3702050" y="1519238"/>
            <a:ext cx="2011363" cy="94932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endParaRPr lang="zh-CN" altLang="en-US" sz="200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1512" name="MH_Text_6"/>
          <p:cNvSpPr/>
          <p:nvPr/>
        </p:nvSpPr>
        <p:spPr>
          <a:xfrm>
            <a:off x="3082925" y="5861050"/>
            <a:ext cx="3365500" cy="8064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10000"/>
              </a:lnSpc>
            </a:pPr>
            <a:endParaRPr lang="en-US" altLang="zh-CN" sz="2000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1513" name="MH_Text_3"/>
          <p:cNvSpPr/>
          <p:nvPr/>
        </p:nvSpPr>
        <p:spPr>
          <a:xfrm>
            <a:off x="4951413" y="2058988"/>
            <a:ext cx="762000" cy="855662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000">
                <a:latin typeface="幼圆" panose="02010509060101010101" pitchFamily="49" charset="-122"/>
                <a:ea typeface="幼圆" panose="02010509060101010101" pitchFamily="49" charset="-122"/>
              </a:rPr>
              <a:t>。</a:t>
            </a:r>
            <a:endParaRPr lang="zh-CN" altLang="en-US" sz="200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1514" name="MH_Text_4"/>
          <p:cNvSpPr/>
          <p:nvPr/>
        </p:nvSpPr>
        <p:spPr>
          <a:xfrm flipV="1">
            <a:off x="6246813" y="2509838"/>
            <a:ext cx="2268537" cy="1068387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endParaRPr lang="en-US" altLang="zh-CN" sz="2000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1515" name="MH_Text_5"/>
          <p:cNvSpPr/>
          <p:nvPr/>
        </p:nvSpPr>
        <p:spPr>
          <a:xfrm>
            <a:off x="5229225" y="4391025"/>
            <a:ext cx="2351088" cy="11557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endParaRPr lang="zh-CN" altLang="en-US" sz="2000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1516" name="MH_Text_1"/>
          <p:cNvSpPr/>
          <p:nvPr/>
        </p:nvSpPr>
        <p:spPr>
          <a:xfrm rot="-10800000" flipV="1">
            <a:off x="1062038" y="2698750"/>
            <a:ext cx="2230437" cy="120967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zh-CN" sz="1400" b="1">
                <a:latin typeface="Arial" pitchFamily="34" charset="0"/>
              </a:rPr>
              <a:t>气阴两虚证：咳嗽有痰或无痰，神疲乏力，汗出气短，午后潮热，手足心热，时有心悸</a:t>
            </a:r>
            <a:endParaRPr lang="en-US" altLang="zh-CN" sz="1400" b="1">
              <a:solidFill>
                <a:srgbClr val="000066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1517" name="MH_Text_8"/>
          <p:cNvSpPr/>
          <p:nvPr/>
        </p:nvSpPr>
        <p:spPr>
          <a:xfrm>
            <a:off x="428625" y="2058988"/>
            <a:ext cx="2863850" cy="23368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>
              <a:lnSpc>
                <a:spcPct val="110000"/>
              </a:lnSpc>
            </a:pPr>
            <a:endParaRPr lang="en-US" altLang="zh-CN" sz="2000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1518" name="MH_Text_7"/>
          <p:cNvSpPr/>
          <p:nvPr/>
        </p:nvSpPr>
        <p:spPr>
          <a:xfrm>
            <a:off x="1344613" y="4391025"/>
            <a:ext cx="3006725" cy="134937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endParaRPr lang="zh-CN" altLang="en-US" sz="2000">
              <a:solidFill>
                <a:srgbClr val="000000"/>
              </a:solidFill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21519" name="MH_SubTitle_2"/>
          <p:cNvSpPr/>
          <p:nvPr/>
        </p:nvSpPr>
        <p:spPr>
          <a:xfrm>
            <a:off x="3495675" y="1239838"/>
            <a:ext cx="2217738" cy="1270000"/>
          </a:xfrm>
          <a:prstGeom prst="rect">
            <a:avLst/>
          </a:prstGeom>
          <a:solidFill>
            <a:srgbClr val="5BD4CE"/>
          </a:solidFill>
          <a:ln w="9525">
            <a:noFill/>
          </a:ln>
        </p:spPr>
        <p:txBody>
          <a:bodyPr lIns="0" tIns="0" rIns="0" bIns="0" anchor="ctr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1400" b="1">
                <a:latin typeface="Arial" pitchFamily="34" charset="0"/>
              </a:rPr>
              <a:t>肺脾气虚证：久咳痰稀，</a:t>
            </a:r>
            <a:r>
              <a:rPr lang="en-US" altLang="zh-CN" sz="1400" b="1">
                <a:latin typeface="Arial" pitchFamily="34" charset="0"/>
              </a:rPr>
              <a:t> </a:t>
            </a:r>
            <a:r>
              <a:rPr lang="zh-CN" altLang="zh-CN" sz="1400" b="1">
                <a:latin typeface="Arial" pitchFamily="34" charset="0"/>
              </a:rPr>
              <a:t>胸闷</a:t>
            </a:r>
            <a:r>
              <a:rPr lang="en-US" altLang="zh-CN" sz="1400" b="1">
                <a:latin typeface="Arial" pitchFamily="34" charset="0"/>
              </a:rPr>
              <a:t>    </a:t>
            </a:r>
            <a:r>
              <a:rPr lang="zh-CN" altLang="zh-CN" sz="1400" b="1">
                <a:latin typeface="Arial" pitchFamily="34" charset="0"/>
              </a:rPr>
              <a:t>气短，神疲乏力，腹胀纳呆，浮肿便溏</a:t>
            </a:r>
            <a:r>
              <a:rPr lang="zh-CN" altLang="zh-CN" sz="1400">
                <a:latin typeface="Arial" pitchFamily="34" charset="0"/>
              </a:rPr>
              <a:t>。</a:t>
            </a:r>
            <a:endParaRPr lang="zh-CN" altLang="en-US" sz="1400">
              <a:solidFill>
                <a:srgbClr val="80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1520" name="MH_SubTitle_8"/>
          <p:cNvSpPr/>
          <p:nvPr/>
        </p:nvSpPr>
        <p:spPr>
          <a:xfrm>
            <a:off x="5940425" y="2698750"/>
            <a:ext cx="2274888" cy="1209675"/>
          </a:xfrm>
          <a:prstGeom prst="rect">
            <a:avLst/>
          </a:prstGeom>
          <a:solidFill>
            <a:srgbClr val="5BD4CE"/>
          </a:solidFill>
          <a:ln w="9525">
            <a:noFill/>
          </a:ln>
        </p:spPr>
        <p:txBody>
          <a:bodyPr lIns="0" tIns="0" rIns="0" bIns="0" anchor="ctr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800">
              <a:solidFill>
                <a:srgbClr val="3333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1521" name="MH_SubTitle_8"/>
          <p:cNvSpPr/>
          <p:nvPr/>
        </p:nvSpPr>
        <p:spPr>
          <a:xfrm>
            <a:off x="5918200" y="2914650"/>
            <a:ext cx="2119313" cy="704850"/>
          </a:xfrm>
          <a:prstGeom prst="rect">
            <a:avLst/>
          </a:prstGeom>
          <a:solidFill>
            <a:srgbClr val="5BD4CE"/>
          </a:solidFill>
          <a:ln w="9525">
            <a:noFill/>
          </a:ln>
        </p:spPr>
        <p:txBody>
          <a:bodyPr lIns="0" tIns="0" rIns="0" bIns="0" anchor="ctr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1400" b="1">
                <a:latin typeface="Arial" pitchFamily="34" charset="0"/>
              </a:rPr>
              <a:t>肺阴虚证：咳嗽气短，干咳痰少，潮热盗汗，五心烦热，口干口渴</a:t>
            </a:r>
            <a:endParaRPr lang="zh-CN" altLang="en-US" sz="1400" b="1">
              <a:solidFill>
                <a:srgbClr val="3333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1522" name="Rectangle 17"/>
          <p:cNvSpPr/>
          <p:nvPr/>
        </p:nvSpPr>
        <p:spPr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304800" eaLnBrk="0" hangingPunct="0"/>
            <a:r>
              <a:rPr lang="zh-CN" altLang="en-US" sz="1200">
                <a:latin typeface="宋体" panose="02010600030101010101" pitchFamily="2" charset="-122"/>
                <a:cs typeface="Times New Roman" panose="02020603050405020304" pitchFamily="18" charset="0"/>
              </a:rPr>
              <a:t>痰热阻肺证：痰多咳重，痰黄黏稠，气憋胸闷，发热。舌质红，苔黄腻或黄。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21523" name="Rectangle 18"/>
          <p:cNvSpPr/>
          <p:nvPr/>
        </p:nvSpPr>
        <p:spPr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304800" eaLnBrk="0" hangingPunct="0"/>
            <a:r>
              <a:rPr lang="zh-CN" altLang="en-US" sz="1200">
                <a:latin typeface="宋体" panose="02010600030101010101" pitchFamily="2" charset="-122"/>
                <a:cs typeface="Times New Roman" panose="02020603050405020304" pitchFamily="18" charset="0"/>
              </a:rPr>
              <a:t>痰热阻肺证：痰多咳重，痰黄黏稠，气憋胸闷，发热。舌质红，苔黄腻或黄。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21524" name="Rectangle 19"/>
          <p:cNvSpPr/>
          <p:nvPr/>
        </p:nvSpPr>
        <p:spPr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304800" eaLnBrk="0" hangingPunct="0"/>
            <a:r>
              <a:rPr lang="zh-CN" altLang="en-US" sz="1200">
                <a:latin typeface="宋体" panose="02010600030101010101" pitchFamily="2" charset="-122"/>
                <a:cs typeface="Times New Roman" panose="02020603050405020304" pitchFamily="18" charset="0"/>
              </a:rPr>
              <a:t>痰热阻肺证：痰多咳重，痰黄黏稠，气憋胸闷，发热。舌质红，苔黄腻或黄。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21525" name="Rectangle 20"/>
          <p:cNvSpPr/>
          <p:nvPr/>
        </p:nvSpPr>
        <p:spPr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304800" eaLnBrk="0" hangingPunct="0"/>
            <a:r>
              <a:rPr lang="zh-CN" altLang="en-US" sz="1200">
                <a:latin typeface="宋体" panose="02010600030101010101" pitchFamily="2" charset="-122"/>
                <a:cs typeface="Times New Roman" panose="02020603050405020304" pitchFamily="18" charset="0"/>
              </a:rPr>
              <a:t>痰热阻肺证：痰多咳重，痰黄黏稠，气憋胸闷，发热。舌质红，苔黄腻或黄。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21526" name="MH_SubTitle_7"/>
          <p:cNvSpPr/>
          <p:nvPr/>
        </p:nvSpPr>
        <p:spPr>
          <a:xfrm rot="5400000">
            <a:off x="2360613" y="3702050"/>
            <a:ext cx="912812" cy="2530475"/>
          </a:xfrm>
          <a:prstGeom prst="rect">
            <a:avLst/>
          </a:prstGeom>
          <a:solidFill>
            <a:srgbClr val="5BD4CE"/>
          </a:solidFill>
          <a:ln w="9525">
            <a:noFill/>
          </a:ln>
        </p:spPr>
        <p:txBody>
          <a:bodyPr rot="10800000" vert="eaVert" lIns="0" tIns="0" rIns="0" bIns="0" anchor="ctr" anchorCtr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5000"/>
              </a:lnSpc>
              <a:spcBef>
                <a:spcPct val="30000"/>
              </a:spcBef>
            </a:pPr>
            <a:r>
              <a:rPr lang="zh-CN" altLang="en-US" sz="1600" b="1">
                <a:solidFill>
                  <a:srgbClr val="33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痰热阻肺证：咳多痰重，痰</a:t>
            </a:r>
            <a:endParaRPr lang="en-US" altLang="zh-CN" sz="1600" b="1">
              <a:solidFill>
                <a:srgbClr val="3333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85000"/>
              </a:lnSpc>
              <a:spcBef>
                <a:spcPct val="30000"/>
              </a:spcBef>
            </a:pPr>
            <a:r>
              <a:rPr lang="zh-CN" altLang="en-US" sz="1600" b="1">
                <a:solidFill>
                  <a:srgbClr val="33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黄粘稠，气憋胸闷，发热，</a:t>
            </a:r>
            <a:endParaRPr lang="en-US" altLang="zh-CN" sz="1600" b="1">
              <a:solidFill>
                <a:srgbClr val="3333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>
              <a:lnSpc>
                <a:spcPct val="85000"/>
              </a:lnSpc>
              <a:spcBef>
                <a:spcPct val="30000"/>
              </a:spcBef>
            </a:pPr>
            <a:r>
              <a:rPr lang="zh-CN" altLang="en-US" sz="1600" b="1">
                <a:solidFill>
                  <a:srgbClr val="3333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舌红苔黄腻或黄</a:t>
            </a:r>
            <a:endParaRPr lang="zh-CN" altLang="en-US" sz="2800" b="1">
              <a:solidFill>
                <a:srgbClr val="3333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1527" name="Rectangle 21"/>
          <p:cNvSpPr/>
          <p:nvPr/>
        </p:nvSpPr>
        <p:spPr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304800" eaLnBrk="0" hangingPunct="0"/>
            <a:r>
              <a:rPr lang="zh-CN" altLang="en-US" sz="1200">
                <a:latin typeface="宋体" panose="02010600030101010101" pitchFamily="2" charset="-122"/>
                <a:cs typeface="Times New Roman" panose="02020603050405020304" pitchFamily="18" charset="0"/>
              </a:rPr>
              <a:t>痰热阻肺证：痰多咳重，痰黄黏稠，气憋胸闷，发热。舌质红，苔黄腻或黄。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21528" name="Rectangle 22"/>
          <p:cNvSpPr/>
          <p:nvPr/>
        </p:nvSpPr>
        <p:spPr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304800" eaLnBrk="0" hangingPunct="0"/>
            <a:r>
              <a:rPr lang="zh-CN" altLang="en-US" sz="1200">
                <a:latin typeface="宋体" panose="02010600030101010101" pitchFamily="2" charset="-122"/>
                <a:cs typeface="Times New Roman" panose="02020603050405020304" pitchFamily="18" charset="0"/>
              </a:rPr>
              <a:t>痰热阻肺证：痰多咳重，痰黄黏稠，气憋胸闷，发热。舌质红，苔黄腻或黄。</a:t>
            </a:r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MH_Other_7"/>
          <p:cNvSpPr/>
          <p:nvPr/>
        </p:nvSpPr>
        <p:spPr>
          <a:xfrm rot="7440000" flipV="1">
            <a:off x="4579938" y="4445000"/>
            <a:ext cx="1262062" cy="574675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B8E08C">
                  <a:alpha val="100000"/>
                </a:srgbClr>
              </a:gs>
              <a:gs pos="98843">
                <a:srgbClr val="E9F5DB">
                  <a:alpha val="100000"/>
                </a:srgbClr>
              </a:gs>
              <a:gs pos="100000">
                <a:srgbClr val="E9F5DB">
                  <a:alpha val="100000"/>
                </a:srgbClr>
              </a:gs>
            </a:gsLst>
            <a:lin ang="18900000"/>
          </a:gradFill>
          <a:ln w="9525">
            <a:noFill/>
          </a:ln>
        </p:spPr>
        <p:txBody>
          <a:bodyPr t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32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22531" name="MH_Other_7"/>
          <p:cNvSpPr/>
          <p:nvPr/>
        </p:nvSpPr>
        <p:spPr>
          <a:xfrm rot="-1560000" flipV="1">
            <a:off x="3235325" y="3003550"/>
            <a:ext cx="1263650" cy="576263"/>
          </a:xfrm>
          <a:prstGeom prst="triangle">
            <a:avLst>
              <a:gd name="adj" fmla="val 49245"/>
            </a:avLst>
          </a:prstGeom>
          <a:gradFill rotWithShape="1">
            <a:gsLst>
              <a:gs pos="0">
                <a:srgbClr val="B8E08C">
                  <a:alpha val="100000"/>
                </a:srgbClr>
              </a:gs>
              <a:gs pos="98843">
                <a:srgbClr val="E9F5DB">
                  <a:alpha val="100000"/>
                </a:srgbClr>
              </a:gs>
              <a:gs pos="100000">
                <a:srgbClr val="E9F5DB">
                  <a:alpha val="100000"/>
                </a:srgbClr>
              </a:gs>
            </a:gsLst>
            <a:lin ang="18900000"/>
          </a:gradFill>
          <a:ln w="9525">
            <a:noFill/>
          </a:ln>
        </p:spPr>
        <p:txBody>
          <a:bodyPr t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32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22532" name="MH_Other_2"/>
          <p:cNvSpPr/>
          <p:nvPr/>
        </p:nvSpPr>
        <p:spPr>
          <a:xfrm rot="-5400000" flipV="1">
            <a:off x="3424238" y="3036888"/>
            <a:ext cx="577850" cy="1260475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B8E08C">
                  <a:alpha val="100000"/>
                </a:srgbClr>
              </a:gs>
              <a:gs pos="98843">
                <a:srgbClr val="E9F5DB">
                  <a:alpha val="100000"/>
                </a:srgbClr>
              </a:gs>
              <a:gs pos="100000">
                <a:srgbClr val="E9F5DB">
                  <a:alpha val="100000"/>
                </a:srgbClr>
              </a:gs>
            </a:gsLst>
            <a:lin ang="18900000"/>
          </a:gradFill>
          <a:ln w="9525">
            <a:noFill/>
          </a:ln>
        </p:spPr>
        <p:txBody>
          <a:bodyPr t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32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22533" name="MH_Other_3"/>
          <p:cNvSpPr/>
          <p:nvPr/>
        </p:nvSpPr>
        <p:spPr>
          <a:xfrm rot="-8100000" flipV="1">
            <a:off x="3838575" y="4098925"/>
            <a:ext cx="577850" cy="1260475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B8E08C">
                  <a:alpha val="100000"/>
                </a:srgbClr>
              </a:gs>
              <a:gs pos="98843">
                <a:srgbClr val="E9F5DB">
                  <a:alpha val="100000"/>
                </a:srgbClr>
              </a:gs>
              <a:gs pos="100000">
                <a:srgbClr val="E9F5DB">
                  <a:alpha val="100000"/>
                </a:srgbClr>
              </a:gs>
            </a:gsLst>
            <a:lin ang="18900000"/>
          </a:gradFill>
          <a:ln w="9525">
            <a:noFill/>
          </a:ln>
        </p:spPr>
        <p:txBody>
          <a:bodyPr t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32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22534" name="MH_Other_4"/>
          <p:cNvSpPr/>
          <p:nvPr/>
        </p:nvSpPr>
        <p:spPr>
          <a:xfrm rot="-10800000" flipV="1">
            <a:off x="4281488" y="4098925"/>
            <a:ext cx="577850" cy="1262063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B8E08C">
                  <a:alpha val="100000"/>
                </a:srgbClr>
              </a:gs>
              <a:gs pos="98843">
                <a:srgbClr val="E9F5DB">
                  <a:alpha val="100000"/>
                </a:srgbClr>
              </a:gs>
              <a:gs pos="100000">
                <a:srgbClr val="E9F5DB">
                  <a:alpha val="100000"/>
                </a:srgbClr>
              </a:gs>
            </a:gsLst>
            <a:lin ang="18900000"/>
          </a:gradFill>
          <a:ln w="9525">
            <a:noFill/>
          </a:ln>
        </p:spPr>
        <p:txBody>
          <a:bodyPr t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32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22535" name="MH_Other_5"/>
          <p:cNvSpPr/>
          <p:nvPr/>
        </p:nvSpPr>
        <p:spPr>
          <a:xfrm rot="-6900000" flipV="1">
            <a:off x="2792413" y="4033838"/>
            <a:ext cx="1262062" cy="57785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B8E08C">
                  <a:alpha val="100000"/>
                </a:srgbClr>
              </a:gs>
              <a:gs pos="98843">
                <a:srgbClr val="E9F5DB">
                  <a:alpha val="100000"/>
                </a:srgbClr>
              </a:gs>
              <a:gs pos="100000">
                <a:srgbClr val="E9F5DB">
                  <a:alpha val="100000"/>
                </a:srgbClr>
              </a:gs>
            </a:gsLst>
            <a:lin ang="18900000"/>
          </a:gradFill>
          <a:ln w="9525">
            <a:noFill/>
          </a:ln>
        </p:spPr>
        <p:txBody>
          <a:bodyPr t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32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22536" name="MH_Other_6"/>
          <p:cNvSpPr/>
          <p:nvPr/>
        </p:nvSpPr>
        <p:spPr>
          <a:xfrm rot="5400000" flipV="1">
            <a:off x="5013325" y="3444875"/>
            <a:ext cx="577850" cy="1260475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B8E08C">
                  <a:alpha val="100000"/>
                </a:srgbClr>
              </a:gs>
              <a:gs pos="98843">
                <a:srgbClr val="E9F5DB">
                  <a:alpha val="100000"/>
                </a:srgbClr>
              </a:gs>
              <a:gs pos="100000">
                <a:srgbClr val="E9F5DB">
                  <a:alpha val="100000"/>
                </a:srgbClr>
              </a:gs>
            </a:gsLst>
            <a:lin ang="18900000"/>
          </a:gradFill>
          <a:ln w="9525">
            <a:noFill/>
          </a:ln>
        </p:spPr>
        <p:txBody>
          <a:bodyPr t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32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22537" name="MH_Other_7"/>
          <p:cNvSpPr/>
          <p:nvPr/>
        </p:nvSpPr>
        <p:spPr>
          <a:xfrm rot="2700000" flipV="1">
            <a:off x="4546600" y="3209925"/>
            <a:ext cx="1262063" cy="576263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B8E08C">
                  <a:alpha val="100000"/>
                </a:srgbClr>
              </a:gs>
              <a:gs pos="98843">
                <a:srgbClr val="E9F5DB">
                  <a:alpha val="100000"/>
                </a:srgbClr>
              </a:gs>
              <a:gs pos="100000">
                <a:srgbClr val="E9F5DB">
                  <a:alpha val="100000"/>
                </a:srgbClr>
              </a:gs>
            </a:gsLst>
            <a:lin ang="18900000"/>
          </a:gradFill>
          <a:ln w="9525">
            <a:noFill/>
          </a:ln>
        </p:spPr>
        <p:txBody>
          <a:bodyPr t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32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22538" name="MH_Other_8"/>
          <p:cNvSpPr/>
          <p:nvPr/>
        </p:nvSpPr>
        <p:spPr>
          <a:xfrm flipV="1">
            <a:off x="4281488" y="2755900"/>
            <a:ext cx="577850" cy="1263650"/>
          </a:xfrm>
          <a:prstGeom prst="triangle">
            <a:avLst>
              <a:gd name="adj" fmla="val 50000"/>
            </a:avLst>
          </a:prstGeom>
          <a:gradFill rotWithShape="1">
            <a:gsLst>
              <a:gs pos="0">
                <a:srgbClr val="B8E08C">
                  <a:alpha val="100000"/>
                </a:srgbClr>
              </a:gs>
              <a:gs pos="98843">
                <a:srgbClr val="E9F5DB">
                  <a:alpha val="100000"/>
                </a:srgbClr>
              </a:gs>
              <a:gs pos="100000">
                <a:srgbClr val="E9F5DB">
                  <a:alpha val="100000"/>
                </a:srgbClr>
              </a:gs>
            </a:gsLst>
            <a:lin ang="18900000"/>
          </a:gradFill>
          <a:ln w="9525">
            <a:noFill/>
          </a:ln>
        </p:spPr>
        <p:txBody>
          <a:bodyPr t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32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22539" name="MH_Other_9"/>
          <p:cNvSpPr/>
          <p:nvPr/>
        </p:nvSpPr>
        <p:spPr>
          <a:xfrm>
            <a:off x="4152900" y="2346325"/>
            <a:ext cx="788988" cy="625475"/>
          </a:xfrm>
          <a:prstGeom prst="ellipse">
            <a:avLst/>
          </a:prstGeom>
          <a:gradFill rotWithShape="1">
            <a:gsLst>
              <a:gs pos="0">
                <a:srgbClr val="B8E08C">
                  <a:alpha val="100000"/>
                </a:srgbClr>
              </a:gs>
              <a:gs pos="98843">
                <a:srgbClr val="74B230">
                  <a:alpha val="100000"/>
                </a:srgbClr>
              </a:gs>
              <a:gs pos="100000">
                <a:srgbClr val="74B230">
                  <a:alpha val="100000"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</a:ln>
        </p:spPr>
        <p:txBody>
          <a:bodyPr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>
                <a:solidFill>
                  <a:srgbClr val="FFFFFF"/>
                </a:solidFill>
                <a:latin typeface="微软雅黑" panose="020b0503020204020204" pitchFamily="34" charset="-122"/>
              </a:rPr>
              <a:t>01</a:t>
            </a:r>
            <a:endParaRPr lang="en-US" altLang="zh-CN" sz="32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22540" name="MH_Other_10"/>
          <p:cNvSpPr/>
          <p:nvPr/>
        </p:nvSpPr>
        <p:spPr>
          <a:xfrm>
            <a:off x="5302250" y="2752725"/>
            <a:ext cx="825500" cy="625475"/>
          </a:xfrm>
          <a:prstGeom prst="ellipse">
            <a:avLst/>
          </a:prstGeom>
          <a:gradFill rotWithShape="1">
            <a:gsLst>
              <a:gs pos="0">
                <a:srgbClr val="B8E08C">
                  <a:alpha val="100000"/>
                </a:srgbClr>
              </a:gs>
              <a:gs pos="98843">
                <a:srgbClr val="74B230">
                  <a:alpha val="100000"/>
                </a:srgbClr>
              </a:gs>
              <a:gs pos="100000">
                <a:srgbClr val="74B230">
                  <a:alpha val="100000"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</a:ln>
        </p:spPr>
        <p:txBody>
          <a:bodyPr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>
                <a:solidFill>
                  <a:srgbClr val="FFFFFF"/>
                </a:solidFill>
                <a:latin typeface="微软雅黑" panose="020b0503020204020204" pitchFamily="34" charset="-122"/>
              </a:rPr>
              <a:t>02</a:t>
            </a:r>
            <a:endParaRPr lang="en-US" altLang="zh-CN" sz="32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22541" name="MH_Other_11"/>
          <p:cNvSpPr/>
          <p:nvPr/>
        </p:nvSpPr>
        <p:spPr>
          <a:xfrm>
            <a:off x="5537200" y="3679825"/>
            <a:ext cx="936625" cy="688975"/>
          </a:xfrm>
          <a:prstGeom prst="ellipse">
            <a:avLst/>
          </a:prstGeom>
          <a:gradFill rotWithShape="1">
            <a:gsLst>
              <a:gs pos="0">
                <a:srgbClr val="B8E08C">
                  <a:alpha val="100000"/>
                </a:srgbClr>
              </a:gs>
              <a:gs pos="98843">
                <a:srgbClr val="74B230">
                  <a:alpha val="100000"/>
                </a:srgbClr>
              </a:gs>
              <a:gs pos="100000">
                <a:srgbClr val="74B230">
                  <a:alpha val="100000"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</a:ln>
        </p:spPr>
        <p:txBody>
          <a:bodyPr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>
                <a:solidFill>
                  <a:srgbClr val="FFFFFF"/>
                </a:solidFill>
                <a:latin typeface="微软雅黑" panose="020b0503020204020204" pitchFamily="34" charset="-122"/>
              </a:rPr>
              <a:t>03</a:t>
            </a:r>
            <a:endParaRPr lang="en-US" altLang="zh-CN" sz="32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22542" name="MH_Other_12"/>
          <p:cNvSpPr/>
          <p:nvPr/>
        </p:nvSpPr>
        <p:spPr>
          <a:xfrm>
            <a:off x="5334000" y="4732338"/>
            <a:ext cx="793750" cy="765175"/>
          </a:xfrm>
          <a:prstGeom prst="ellipse">
            <a:avLst/>
          </a:prstGeom>
          <a:gradFill rotWithShape="1">
            <a:gsLst>
              <a:gs pos="0">
                <a:srgbClr val="B8E08C">
                  <a:alpha val="100000"/>
                </a:srgbClr>
              </a:gs>
              <a:gs pos="98843">
                <a:srgbClr val="74B230">
                  <a:alpha val="100000"/>
                </a:srgbClr>
              </a:gs>
              <a:gs pos="100000">
                <a:srgbClr val="74B230">
                  <a:alpha val="100000"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</a:ln>
        </p:spPr>
        <p:txBody>
          <a:bodyPr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>
                <a:solidFill>
                  <a:srgbClr val="FFFFFF"/>
                </a:solidFill>
                <a:latin typeface="微软雅黑" panose="020b0503020204020204" pitchFamily="34" charset="-122"/>
              </a:rPr>
              <a:t>04</a:t>
            </a:r>
            <a:endParaRPr lang="en-US" altLang="zh-CN" sz="32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22543" name="MH_Other_13"/>
          <p:cNvSpPr/>
          <p:nvPr/>
        </p:nvSpPr>
        <p:spPr>
          <a:xfrm>
            <a:off x="4152900" y="5114925"/>
            <a:ext cx="788988" cy="649288"/>
          </a:xfrm>
          <a:prstGeom prst="ellipse">
            <a:avLst/>
          </a:prstGeom>
          <a:gradFill rotWithShape="1">
            <a:gsLst>
              <a:gs pos="0">
                <a:srgbClr val="B8E08C">
                  <a:alpha val="100000"/>
                </a:srgbClr>
              </a:gs>
              <a:gs pos="98843">
                <a:srgbClr val="74B230">
                  <a:alpha val="100000"/>
                </a:srgbClr>
              </a:gs>
              <a:gs pos="100000">
                <a:srgbClr val="74B230">
                  <a:alpha val="100000"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</a:ln>
        </p:spPr>
        <p:txBody>
          <a:bodyPr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>
                <a:solidFill>
                  <a:srgbClr val="FFFFFF"/>
                </a:solidFill>
                <a:latin typeface="微软雅黑" panose="020b0503020204020204" pitchFamily="34" charset="-122"/>
              </a:rPr>
              <a:t>05</a:t>
            </a:r>
            <a:endParaRPr lang="en-US" altLang="zh-CN" sz="32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22544" name="MH_Other_14"/>
          <p:cNvSpPr/>
          <p:nvPr/>
        </p:nvSpPr>
        <p:spPr>
          <a:xfrm>
            <a:off x="3135313" y="5046663"/>
            <a:ext cx="814387" cy="628650"/>
          </a:xfrm>
          <a:prstGeom prst="ellipse">
            <a:avLst/>
          </a:prstGeom>
          <a:gradFill rotWithShape="1">
            <a:gsLst>
              <a:gs pos="0">
                <a:srgbClr val="B8E08C">
                  <a:alpha val="100000"/>
                </a:srgbClr>
              </a:gs>
              <a:gs pos="98843">
                <a:srgbClr val="74B230">
                  <a:alpha val="100000"/>
                </a:srgbClr>
              </a:gs>
              <a:gs pos="100000">
                <a:srgbClr val="74B230">
                  <a:alpha val="100000"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</a:ln>
        </p:spPr>
        <p:txBody>
          <a:bodyPr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>
                <a:solidFill>
                  <a:srgbClr val="FFFFFF"/>
                </a:solidFill>
                <a:latin typeface="微软雅黑" panose="020b0503020204020204" pitchFamily="34" charset="-122"/>
              </a:rPr>
              <a:t>06</a:t>
            </a:r>
            <a:endParaRPr lang="en-US" altLang="zh-CN" sz="32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22545" name="MH_Other_15"/>
          <p:cNvSpPr/>
          <p:nvPr/>
        </p:nvSpPr>
        <p:spPr>
          <a:xfrm>
            <a:off x="2487613" y="3292475"/>
            <a:ext cx="830262" cy="676275"/>
          </a:xfrm>
          <a:prstGeom prst="ellipse">
            <a:avLst/>
          </a:prstGeom>
          <a:gradFill rotWithShape="1">
            <a:gsLst>
              <a:gs pos="0">
                <a:srgbClr val="B8E08C">
                  <a:alpha val="100000"/>
                </a:srgbClr>
              </a:gs>
              <a:gs pos="98843">
                <a:srgbClr val="74B230">
                  <a:alpha val="100000"/>
                </a:srgbClr>
              </a:gs>
              <a:gs pos="100000">
                <a:srgbClr val="74B230">
                  <a:alpha val="100000"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</a:ln>
        </p:spPr>
        <p:txBody>
          <a:bodyPr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>
                <a:solidFill>
                  <a:srgbClr val="FFFFFF"/>
                </a:solidFill>
                <a:latin typeface="微软雅黑" panose="020b0503020204020204" pitchFamily="34" charset="-122"/>
              </a:rPr>
              <a:t>0</a:t>
            </a:r>
            <a:r>
              <a:rPr lang="zh-CN" altLang="en-US" sz="3200">
                <a:solidFill>
                  <a:srgbClr val="FFFFFF"/>
                </a:solidFill>
                <a:latin typeface="微软雅黑" panose="020b0503020204020204" pitchFamily="34" charset="-122"/>
              </a:rPr>
              <a:t>8</a:t>
            </a:r>
            <a:endParaRPr lang="en-US" altLang="zh-CN" sz="32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22546" name="MH_Other_16"/>
          <p:cNvSpPr/>
          <p:nvPr/>
        </p:nvSpPr>
        <p:spPr>
          <a:xfrm>
            <a:off x="3024188" y="2667000"/>
            <a:ext cx="814387" cy="623888"/>
          </a:xfrm>
          <a:prstGeom prst="ellipse">
            <a:avLst/>
          </a:prstGeom>
          <a:gradFill rotWithShape="1">
            <a:gsLst>
              <a:gs pos="0">
                <a:srgbClr val="B8E08C">
                  <a:alpha val="100000"/>
                </a:srgbClr>
              </a:gs>
              <a:gs pos="98843">
                <a:srgbClr val="74B230">
                  <a:alpha val="100000"/>
                </a:srgbClr>
              </a:gs>
              <a:gs pos="100000">
                <a:srgbClr val="74B230">
                  <a:alpha val="100000"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</a:ln>
        </p:spPr>
        <p:txBody>
          <a:bodyPr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>
                <a:solidFill>
                  <a:srgbClr val="FFFFFF"/>
                </a:solidFill>
                <a:latin typeface="微软雅黑" panose="020b0503020204020204" pitchFamily="34" charset="-122"/>
              </a:rPr>
              <a:t>0</a:t>
            </a:r>
            <a:r>
              <a:rPr lang="zh-CN" altLang="en-US" sz="3200">
                <a:solidFill>
                  <a:srgbClr val="FFFFFF"/>
                </a:solidFill>
                <a:latin typeface="微软雅黑" panose="020b0503020204020204" pitchFamily="34" charset="-122"/>
              </a:rPr>
              <a:t>9</a:t>
            </a:r>
            <a:endParaRPr lang="en-US" altLang="zh-CN" sz="32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22547" name="MH_SubTitle_1"/>
          <p:cNvSpPr/>
          <p:nvPr/>
        </p:nvSpPr>
        <p:spPr>
          <a:xfrm>
            <a:off x="3587750" y="1801813"/>
            <a:ext cx="2168525" cy="565150"/>
          </a:xfrm>
          <a:prstGeom prst="rect">
            <a:avLst/>
          </a:prstGeom>
          <a:noFill/>
          <a:ln w="9525">
            <a:noFill/>
          </a:ln>
        </p:spPr>
        <p:txBody>
          <a:bodyPr anchor="b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800">
                <a:solidFill>
                  <a:srgbClr val="7F7F7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咳嗽、咳痰</a:t>
            </a:r>
            <a:endParaRPr lang="zh-CN" altLang="en-US" sz="2800">
              <a:solidFill>
                <a:srgbClr val="7F7F7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548" name="MH_SubTitle_5"/>
          <p:cNvSpPr/>
          <p:nvPr/>
        </p:nvSpPr>
        <p:spPr>
          <a:xfrm>
            <a:off x="865188" y="3467100"/>
            <a:ext cx="1858962" cy="6334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800">
                <a:solidFill>
                  <a:srgbClr val="7F7F7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便秘</a:t>
            </a:r>
            <a:endParaRPr lang="zh-CN" altLang="en-US" sz="2800">
              <a:solidFill>
                <a:srgbClr val="7F7F7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549" name="MH_SubTitle_2"/>
          <p:cNvSpPr/>
          <p:nvPr/>
        </p:nvSpPr>
        <p:spPr>
          <a:xfrm>
            <a:off x="5808663" y="2524125"/>
            <a:ext cx="1952625" cy="566738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rgbClr val="7F7F7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咯血</a:t>
            </a:r>
            <a:endParaRPr lang="zh-CN" altLang="en-US" sz="2800">
              <a:solidFill>
                <a:srgbClr val="7F7F7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550" name="MH_SubTitle_3"/>
          <p:cNvSpPr/>
          <p:nvPr/>
        </p:nvSpPr>
        <p:spPr>
          <a:xfrm>
            <a:off x="6305550" y="3748088"/>
            <a:ext cx="1971675" cy="566737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rgbClr val="7F7F7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发热</a:t>
            </a:r>
            <a:endParaRPr lang="zh-CN" altLang="en-US" sz="2800">
              <a:solidFill>
                <a:srgbClr val="7F7F7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551" name="MH_SubTitle_4"/>
          <p:cNvSpPr/>
          <p:nvPr/>
        </p:nvSpPr>
        <p:spPr>
          <a:xfrm>
            <a:off x="3952875" y="5708650"/>
            <a:ext cx="1849438" cy="6096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rgbClr val="7F7F7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气促胸闷</a:t>
            </a:r>
            <a:endParaRPr lang="zh-CN" altLang="en-US" sz="2800">
              <a:solidFill>
                <a:srgbClr val="7F7F7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552" name="MH_SubTitle_8"/>
          <p:cNvSpPr/>
          <p:nvPr/>
        </p:nvSpPr>
        <p:spPr>
          <a:xfrm>
            <a:off x="1150938" y="5367338"/>
            <a:ext cx="1984375" cy="5651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zh-CN" altLang="en-US" sz="2800">
                <a:solidFill>
                  <a:srgbClr val="7F7F7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便溏</a:t>
            </a:r>
            <a:endParaRPr lang="zh-CN" altLang="en-US" sz="2800">
              <a:solidFill>
                <a:srgbClr val="7F7F7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553" name="MH_SubTitle_7"/>
          <p:cNvSpPr/>
          <p:nvPr/>
        </p:nvSpPr>
        <p:spPr>
          <a:xfrm>
            <a:off x="865188" y="4419600"/>
            <a:ext cx="1858962" cy="56515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zh-CN" altLang="en-US" sz="2800">
                <a:solidFill>
                  <a:srgbClr val="7F7F7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纳呆</a:t>
            </a:r>
            <a:endParaRPr lang="zh-CN" altLang="en-US" sz="2800">
              <a:solidFill>
                <a:srgbClr val="7F7F7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554" name="MH_SubTitle_6"/>
          <p:cNvSpPr/>
          <p:nvPr/>
        </p:nvSpPr>
        <p:spPr>
          <a:xfrm>
            <a:off x="865188" y="2503488"/>
            <a:ext cx="2270125" cy="6096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800">
                <a:solidFill>
                  <a:srgbClr val="7F7F7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恶心呕吐</a:t>
            </a:r>
            <a:endParaRPr lang="zh-CN" altLang="en-US" sz="2800">
              <a:solidFill>
                <a:srgbClr val="7F7F7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555" name="MH_PageTitle"/>
          <p:cNvSpPr>
            <a:spLocks noGrp="1"/>
          </p:cNvSpPr>
          <p:nvPr>
            <p:ph type="title" idx="4294967295"/>
          </p:nvPr>
        </p:nvSpPr>
        <p:spPr>
          <a:xfrm>
            <a:off x="628650" y="365125"/>
            <a:ext cx="6726238" cy="787400"/>
          </a:xfrm>
        </p:spPr>
        <p:txBody>
          <a:bodyPr vert="horz" wrap="square" lIns="91440" tIns="45720" rIns="91440" bIns="45720" anchor="ctr" anchorCtr="0"/>
          <a:lstStyle/>
          <a:p>
            <a:pPr eaLnBrk="1" hangingPunct="1"/>
            <a:r>
              <a:rPr lang="zh-CN" altLang="en-US" sz="4400">
                <a:latin typeface="MV Boli" panose="02000500030200090000" pitchFamily="2"/>
              </a:rPr>
              <a:t>（</a:t>
            </a:r>
            <a:r>
              <a:rPr lang="en-US" altLang="zh-CN" sz="4400">
                <a:latin typeface="MV Boli" panose="02000500030200090000" pitchFamily="2"/>
              </a:rPr>
              <a:t>2</a:t>
            </a:r>
            <a:r>
              <a:rPr lang="zh-CN" altLang="en-US" sz="4400">
                <a:latin typeface="MV Boli" panose="02000500030200090000" pitchFamily="2"/>
              </a:rPr>
              <a:t>）</a:t>
            </a:r>
            <a:r>
              <a:rPr lang="zh-CN" altLang="en-US" sz="4000"/>
              <a:t>主要症状/症候施护</a:t>
            </a:r>
            <a:endParaRPr lang="zh-CN" altLang="en-US" sz="4000"/>
          </a:p>
        </p:txBody>
      </p:sp>
      <p:sp>
        <p:nvSpPr>
          <p:cNvPr id="22556" name="MH_Other_15"/>
          <p:cNvSpPr/>
          <p:nvPr/>
        </p:nvSpPr>
        <p:spPr>
          <a:xfrm>
            <a:off x="2487613" y="4192588"/>
            <a:ext cx="830262" cy="677862"/>
          </a:xfrm>
          <a:prstGeom prst="ellipse">
            <a:avLst/>
          </a:prstGeom>
          <a:gradFill rotWithShape="1">
            <a:gsLst>
              <a:gs pos="0">
                <a:srgbClr val="B8E08C">
                  <a:alpha val="100000"/>
                </a:srgbClr>
              </a:gs>
              <a:gs pos="98843">
                <a:srgbClr val="74B230">
                  <a:alpha val="100000"/>
                </a:srgbClr>
              </a:gs>
              <a:gs pos="100000">
                <a:srgbClr val="74B230">
                  <a:alpha val="100000"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</a:ln>
        </p:spPr>
        <p:txBody>
          <a:bodyPr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200">
                <a:solidFill>
                  <a:srgbClr val="FFFFFF"/>
                </a:solidFill>
                <a:latin typeface="微软雅黑" panose="020b0503020204020204" pitchFamily="34" charset="-122"/>
              </a:rPr>
              <a:t>07</a:t>
            </a:r>
            <a:endParaRPr lang="en-US" altLang="zh-CN" sz="32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22557" name="MH_Title_1"/>
          <p:cNvSpPr/>
          <p:nvPr/>
        </p:nvSpPr>
        <p:spPr>
          <a:xfrm>
            <a:off x="3494088" y="3290888"/>
            <a:ext cx="1844675" cy="1528762"/>
          </a:xfrm>
          <a:prstGeom prst="ellipse">
            <a:avLst/>
          </a:prstGeom>
          <a:solidFill>
            <a:srgbClr val="5C8E26"/>
          </a:solidFill>
          <a:ln w="9525">
            <a:noFill/>
          </a:ln>
        </p:spPr>
        <p:txBody>
          <a:bodyPr lIns="0" tIns="0" rIns="0" bIns="0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Arial" pitchFamily="34" charset="0"/>
              </a:rPr>
              <a:t>肺癌主要症状</a:t>
            </a:r>
            <a:endParaRPr lang="zh-CN" altLang="en-US" sz="320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558" name="Text Box 30"/>
          <p:cNvSpPr txBox="1"/>
          <p:nvPr/>
        </p:nvSpPr>
        <p:spPr>
          <a:xfrm>
            <a:off x="6127750" y="4732338"/>
            <a:ext cx="1970088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>
                <a:latin typeface="Arial" pitchFamily="34" charset="0"/>
                <a:ea typeface="微软雅黑" panose="020b0503020204020204" pitchFamily="34" charset="-122"/>
              </a:rPr>
              <a:t>胸痛</a:t>
            </a:r>
            <a:endParaRPr lang="zh-CN" altLang="en-US" sz="2800">
              <a:latin typeface="Arial" pitchFamily="34" charset="0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https://d.book118.com/247006055141006054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A000120141119A26PWBG">
  <a:themeElements>
    <a:clrScheme name="A000120141119A26PWBG 1">
      <a:dk1>
        <a:srgbClr val="434547"/>
      </a:dk1>
      <a:lt1>
        <a:srgbClr val="FFFFFF"/>
      </a:lt1>
      <a:dk2>
        <a:srgbClr val="414345"/>
      </a:dk2>
      <a:lt2>
        <a:srgbClr val="F7F0BF"/>
      </a:lt2>
      <a:accent1>
        <a:srgbClr val="6E2E24"/>
      </a:accent1>
      <a:accent2>
        <a:srgbClr val="645E5C"/>
      </a:accent2>
      <a:accent3>
        <a:srgbClr val="FFFFFF"/>
      </a:accent3>
      <a:accent4>
        <a:srgbClr val="383A3B"/>
      </a:accent4>
      <a:accent5>
        <a:srgbClr val="BAADAC"/>
      </a:accent5>
      <a:accent6>
        <a:srgbClr val="5A5453"/>
      </a:accent6>
      <a:hlink>
        <a:srgbClr val="00B0F0"/>
      </a:hlink>
      <a:folHlink>
        <a:srgbClr val="AFB2B4"/>
      </a:folHlink>
    </a:clrScheme>
    <a:fontScheme name="A000120141119A26PWBG">
      <a:majorFont>
        <a:latin typeface="Baskerville Old Face"/>
        <a:ea typeface="黑体"/>
        <a:cs typeface="Arial"/>
      </a:majorFont>
      <a:minorFont>
        <a:latin typeface="Calibri"/>
        <a:ea typeface="幼圆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EEEFA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ctr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CEEEFA"/>
        </a:solidFill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ctr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A000120141119A26PWBG 1">
        <a:dk1>
          <a:srgbClr val="434547"/>
        </a:dk1>
        <a:lt1>
          <a:srgbClr val="FFFFFF"/>
        </a:lt1>
        <a:dk2>
          <a:srgbClr val="414345"/>
        </a:dk2>
        <a:lt2>
          <a:srgbClr val="F7F0BF"/>
        </a:lt2>
        <a:accent1>
          <a:srgbClr val="6E2E24"/>
        </a:accent1>
        <a:accent2>
          <a:srgbClr val="645E5C"/>
        </a:accent2>
        <a:accent3>
          <a:srgbClr val="FFFFFF"/>
        </a:accent3>
        <a:accent4>
          <a:srgbClr val="383A3B"/>
        </a:accent4>
        <a:accent5>
          <a:srgbClr val="BAADAC"/>
        </a:accent5>
        <a:accent6>
          <a:srgbClr val="5A5453"/>
        </a:accent6>
        <a:hlink>
          <a:srgbClr val="00B0F0"/>
        </a:hlink>
        <a:folHlink>
          <a:srgbClr val="AFB2B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18</Slides>
  <Notes>13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5">
      <vt:lpstr>Arial</vt:lpstr>
      <vt:lpstr>Calibri</vt:lpstr>
      <vt:lpstr>Baskerville Old Face</vt:lpstr>
      <vt:lpstr>黑体</vt:lpstr>
      <vt:lpstr>幼圆</vt:lpstr>
      <vt:lpstr>宋体</vt:lpstr>
      <vt:lpstr>Wingdings</vt:lpstr>
      <vt:lpstr>Verdana</vt:lpstr>
      <vt:lpstr>华文新魏</vt:lpstr>
      <vt:lpstr>Bodoni MT Black</vt:lpstr>
      <vt:lpstr>Script MT Bold</vt:lpstr>
      <vt:lpstr>微软雅黑</vt:lpstr>
      <vt:lpstr>MV Boli</vt:lpstr>
      <vt:lpstr>Impact</vt:lpstr>
      <vt:lpstr>Trebuchet MS</vt:lpstr>
      <vt:lpstr>Times New Roman</vt:lpstr>
      <vt:lpstr>Office Theme</vt:lpstr>
      <vt:lpstr>中医护理方案的临床应用与优化</vt:lpstr>
      <vt:lpstr>主要内容</vt:lpstr>
      <vt:lpstr>PowerPoint Presentation</vt:lpstr>
      <vt:lpstr>   一、  中医护理方案实施背景</vt:lpstr>
      <vt:lpstr>一、中医护理方案实施背景</vt:lpstr>
      <vt:lpstr>二、实施要求—国家中医药管理局</vt:lpstr>
      <vt:lpstr>    二、实施要求—国家中医药管理局</vt:lpstr>
      <vt:lpstr>中医护理的机遇与挑战                </vt:lpstr>
      <vt:lpstr>中医护理的机遇与挑战                </vt:lpstr>
      <vt:lpstr>     三、临床实施  （一）  我科中医护理方案实施现状</vt:lpstr>
      <vt:lpstr>PowerPoint Presentation</vt:lpstr>
      <vt:lpstr> 三、临床实施：（三）护理方案实施步骤：</vt:lpstr>
      <vt:lpstr> 三、临床实施：（三）护理方案实施步骤  1、学习、掌握方案内容</vt:lpstr>
      <vt:lpstr>PowerPoint Presentation</vt:lpstr>
      <vt:lpstr>如何掌握好中医护理方案？</vt:lpstr>
      <vt:lpstr>（1）掌握证候要点：</vt:lpstr>
      <vt:lpstr>（2）主要症状/症候施护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2024-09-29T03:34:25.787</cp:lastPrinted>
  <dcterms:created xsi:type="dcterms:W3CDTF">2024-09-28T19:34:25Z</dcterms:created>
  <dcterms:modified xsi:type="dcterms:W3CDTF">2024-09-28T19:34:27Z</dcterms:modified>
</cp:coreProperties>
</file>