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FBCFC0-D803-48F2-BC69-31E50220A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D2027-F4A4-47CC-B127-D0275C40F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3DC7A4-37AB-45DE-8B2B-31122751F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F94B11-9357-49C7-8029-E9BAC0F735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8B904D-2341-451C-B77E-690279A85A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6DACB2-FF9E-4A6E-B8BF-EE5DDFCEE0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034C40-DA2F-4590-9553-A58DE92D16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3B2D2A-2D7C-494A-99E2-C04C967866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10F3E-8FEB-4936-BCA8-0E443FB72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B63DA-3FD1-4EFE-8DD9-EBB658A7D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012DC-61D9-45CC-B1C6-014AD9F23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11064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函数积分和定积分的计算法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函数积分基础知识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定积分计算方法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不定积分求解技巧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数值积分方法简介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实际应用案例分析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3" r="29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积分的基本思想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积分的基本思想可以概括为“分割、近似、求和、取极限”四个步骤。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积分的定义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积分是微积分学与数学分析里的一个核心概念，通常分为定积分和不定积分两种。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积分的历史发展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积分的发展经历了漫长的历史过程，从古代的面积、体积计算到现代的微积分理论。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积分概念简介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积分的重要性及应用领域</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积分是微积分学的重要组成部分，与微分学一起构成了微积分学的两大支柱。</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积分的应用领域</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积分在物理学、工程学、经济学、生物学等多个领域都有广泛的应用，如计算面积、体积、长度、质量、概率等。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积分解决实际问题的例子</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例如，通过积分可以计算曲线下的面积，进而解决一些与面积相关的实际问题；通过积分还可以计算物体的体积，进而解决一些与体积相关的实际问题。</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积分在数学中的地位</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本课程的目标是让学生掌握函数积分和定积分的计算方法和技巧，能够熟练地运用积分解决一些实际问题。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课程目标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课程将介绍积分的基本概念、性质和定理，详细讲解不定积分和定积分的计算方法，包括换元法、分部积分法、有理函数的积分等，还将介绍一些特殊函数的积分方法和技巧。同时，通过大量的例题和习题，让学生逐步掌握积分的计算方法和应用技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学习内容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本课程目标与学习内容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函数积分基础知识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函数在积分区间内有界</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被积函数在积分区间上必须有上界和下界，以保证积分值有限。</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函数在积分区间内仅有有限个第一类间断点</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在第一类间断点处，函数的左右极限都存在，但可能不相等或者等于无穷。</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函数在积分区间内单调或有界且只有有限个间断点</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这种情况下，函数仍然可积。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函数可积性条件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积分符号与性质</a:t>
              </a:r>
            </a:p>
          </p:txBody>
        </p:sp>
      </p:grpSp>
      <p:sp>
        <p:nvSpPr>
          <p:cNvPr id="24" name="AutoShape 24"/>
          <p:cNvSpPr/>
          <p:nvPr/>
        </p:nvSpPr>
        <p:spPr>
          <a:xfrm>
            <a:off x="1569100"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569100"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471231"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471231"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875213" y="2149345"/>
            <a:ext cx="745452" cy="74545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777167" y="2149167"/>
            <a:ext cx="745808" cy="74580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875035" y="4373721"/>
            <a:ext cx="745808" cy="74580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777167" y="4373721"/>
            <a:ext cx="745808" cy="745808"/>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233929"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积分符号</a:t>
            </a:r>
          </a:p>
        </p:txBody>
      </p:sp>
      <p:sp>
        <p:nvSpPr>
          <p:cNvPr id="33" name="TextBox 33"/>
          <p:cNvSpPr txBox="1"/>
          <p:nvPr/>
        </p:nvSpPr>
        <p:spPr>
          <a:xfrm>
            <a:off x="8118203"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线性性质</a:t>
            </a:r>
          </a:p>
        </p:txBody>
      </p:sp>
      <p:sp>
        <p:nvSpPr>
          <p:cNvPr id="34" name="TextBox 34"/>
          <p:cNvSpPr txBox="1"/>
          <p:nvPr/>
        </p:nvSpPr>
        <p:spPr>
          <a:xfrm>
            <a:off x="3233929"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积分区间可加性</a:t>
            </a:r>
          </a:p>
        </p:txBody>
      </p:sp>
      <p:sp>
        <p:nvSpPr>
          <p:cNvPr id="35" name="TextBox 35"/>
          <p:cNvSpPr txBox="1"/>
          <p:nvPr/>
        </p:nvSpPr>
        <p:spPr>
          <a:xfrm>
            <a:off x="8118203"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积分与微分互为逆运算</a:t>
            </a:r>
          </a:p>
        </p:txBody>
      </p:sp>
      <p:sp>
        <p:nvSpPr>
          <p:cNvPr id="36" name="TextBox 36"/>
          <p:cNvSpPr txBox="1"/>
          <p:nvPr/>
        </p:nvSpPr>
        <p:spPr>
          <a:xfrm>
            <a:off x="3266990"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∫，表示对函数进行积分运算。</a:t>
            </a:r>
          </a:p>
        </p:txBody>
      </p:sp>
      <p:sp>
        <p:nvSpPr>
          <p:cNvPr id="37" name="TextBox 37"/>
          <p:cNvSpPr txBox="1"/>
          <p:nvPr/>
        </p:nvSpPr>
        <p:spPr>
          <a:xfrm>
            <a:off x="8151265"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积分运算具有线性性，即对函数进行线性组合后的积分等于各函数积分后的线性组合。</a:t>
            </a:r>
          </a:p>
        </p:txBody>
      </p:sp>
      <p:sp>
        <p:nvSpPr>
          <p:cNvPr id="38" name="TextBox 38"/>
          <p:cNvSpPr txBox="1"/>
          <p:nvPr/>
        </p:nvSpPr>
        <p:spPr>
          <a:xfrm>
            <a:off x="3266990"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如果积分区间被分成有限个子区间，则函数在整个区间上的积分等于在各子区间上积分的和。</a:t>
            </a:r>
          </a:p>
        </p:txBody>
      </p:sp>
      <p:sp>
        <p:nvSpPr>
          <p:cNvPr id="39" name="TextBox 39"/>
          <p:cNvSpPr txBox="1"/>
          <p:nvPr/>
        </p:nvSpPr>
        <p:spPr>
          <a:xfrm>
            <a:off x="8151265"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在一定条件下，函数的积分和微分可以相互转化。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80" r="138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对于多项式函数，可以通过逐项积分得到其原函数。</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多项式函数积分公式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对于正弦函数、余弦函数等基本三角函数，有相应的积分公式可以直接应用。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三角函数积分公式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对于指数函数和对数函数，也有相应的积分公式可供使用。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指数函数与对数函数积分公式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对于反三角函数，如反正弦、反余弦等，也有相应的积分公式可以查阅。</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反三角函数积分公式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基本初等函数积分公式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定积分计算方法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牛顿-莱布尼茨公式是联系不定积分与定积分的桥梁，它表明了一个定积分与被积函数的原函数之间的联系。</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通过求被积函数的原函数，可以在不直接计算定积分的情况下，利用牛顿-莱布尼茨公式求得定积分的值。</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这种方法在计算一些复杂函数的定积分时非常有效，可以大大简化计算过程。</a:t>
            </a:r>
          </a:p>
        </p:txBody>
      </p:sp>
      <p:pic>
        <p:nvPicPr>
          <p:cNvPr id="14" name="Picture 14"/>
          <p:cNvPicPr>
            <a:picLocks noChangeAspect="1"/>
          </p:cNvPicPr>
          <p:nvPr/>
        </p:nvPicPr>
        <p:blipFill>
          <a:blip r:embed="rId2"/>
          <a:srcRect l="11907" r="11907"/>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牛顿-莱布尼茨公式法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换元法是一种常用的定积分计算方法，它通过变量代换将被积函数化简，从而更容易地求出定积分的值。</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分部积分法是另一种重要的定积分计算方法，它适用于被积函数为两个函数乘积的情况，可以将复杂的定积分化简为更简单的形式。</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换元法和分部积分法在计算定积分时经常结合使用，可以相互补充，使计算过程更加灵活和高效。</a:t>
            </a:r>
          </a:p>
        </p:txBody>
      </p:sp>
      <p:pic>
        <p:nvPicPr>
          <p:cNvPr id="5" name="Picture 5"/>
          <p:cNvPicPr>
            <a:picLocks noChangeAspect="1"/>
          </p:cNvPicPr>
          <p:nvPr/>
        </p:nvPicPr>
        <p:blipFill>
          <a:blip r:embed="rId2"/>
          <a:srcRect t="23500" b="23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7000" r="7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换元法与分部积分法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判断广义积分的收敛性通常需要使用一些特殊的技巧和方法，如比较判别法、狄利克雷判别法等。这些方法可以帮助我们确定广义积分是否收敛，并给出相应的证明过程。</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广义积分是对普通定积分的推广，它可以处理一些在积分区间内无界的函数或积分区间为无穷区间的情况。</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在计算广义积分时，需要特别注意积分的收敛性，即积分是否存在有限的值。如果积分发散，则广义积分无意义。</a:t>
            </a:r>
          </a:p>
        </p:txBody>
      </p:sp>
      <p:pic>
        <p:nvPicPr>
          <p:cNvPr id="12" name="Picture 12"/>
          <p:cNvPicPr>
            <a:picLocks noChangeAspect="1"/>
          </p:cNvPicPr>
          <p:nvPr/>
        </p:nvPicPr>
        <p:blipFill>
          <a:blip r:embed="rId2"/>
          <a:srcRect t="27381" b="2738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21641" b="2164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25996" b="25996"/>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广义积分与收敛性判断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不定积分求解技巧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https://d.book118.com/247011064064006044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2024-09-18T21:01:40.168</cp:lastPrinted>
  <dcterms:created xsi:type="dcterms:W3CDTF">2024-09-18T13:01:40Z</dcterms:created>
  <dcterms:modified xsi:type="dcterms:W3CDTF">2024-09-18T13:01:42Z</dcterms:modified>
</cp:coreProperties>
</file>