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FF6602-99ED-4DBC-BDF1-2DDA1A59B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4CED98-FAD9-4741-9812-EB8D4A9FB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8C4B4E-C791-4470-852A-6E403E164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F28AE5-2037-4DB2-A15E-70BA9B4990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C59338-468B-4B7D-BEE7-8B4B7C6517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C138C9-C853-4F6A-8CCB-70B3E88F17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B62F83-5A2B-4CF3-8EA8-3EF0B06205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08427E-36CA-48F1-BFC7-7FBC5297F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DB054C-DF1A-4A14-9124-462650072E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DC78E-98B6-4309-A06F-A0D6F3DDB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96EFB8-A497-43C6-B4E5-A7A92F726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2102313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附件配件行业复工安全培训课件</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2024-01-24</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复工安全概述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附件配件行业复工安全现状</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复工前安全检查与准备</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复工过程中安全防护措施</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复工后安全监管与持续改进</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复工安全概述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复工安全重要性</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促进社会稳定和发展</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附件配件行业是国民经济的重要组成部分，保障该行业的复工安全对于维护社会稳定和推动经济发展具有重要意义。</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保障员工生命安全</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复工安全是确保员工在生产过程中免受事故伤害，维护员工生命安全的重要措施。</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维护企业正常运营</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安全事故往往会给企业带来重大损失，包括人员伤亡、财产损失和声誉损失等，严重影响企业的正常运营和持续发展。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企业内部规章制度</a:t>
            </a:r>
            <a:endParaRPr lang="en-US" sz="1100"/>
          </a:p>
        </p:txBody>
      </p:sp>
      <p:sp>
        <p:nvSpPr>
          <p:cNvPr id="18" name="AutoShape 18"/>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国家法律法规</a:t>
            </a:r>
            <a:endParaRPr lang="en-US" sz="1100"/>
          </a:p>
        </p:txBody>
      </p:sp>
      <p:sp>
        <p:nvSpPr>
          <p:cNvPr id="19" name="AutoShape 19"/>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行业标准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复工安全法规与标准</a:t>
              </a:r>
            </a:p>
          </p:txBody>
        </p:sp>
      </p:grpSp>
      <p:sp>
        <p:nvSpPr>
          <p:cNvPr id="42" name="AutoShape 42"/>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企业应根据自身实际情况制定安全生产规章制度，明确各级管理人员和操作人员的安全职责和操作规范。</a:t>
            </a:r>
            <a:endParaRPr lang="en-US" sz="1100"/>
          </a:p>
        </p:txBody>
      </p:sp>
      <p:sp>
        <p:nvSpPr>
          <p:cNvPr id="43" name="AutoShape 43"/>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国家制定了一系列关于安全生产的法律法规，如《安全生产法》、《劳动法》等，为附件配件行业的复工安全提供了法律保障。</a:t>
            </a:r>
            <a:endParaRPr lang="en-US" sz="1100"/>
          </a:p>
        </p:txBody>
      </p:sp>
      <p:sp>
        <p:nvSpPr>
          <p:cNvPr id="44" name="AutoShape 44"/>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各行业根据自身特点制定了一系列安全生产标准，如机械安全标准、电气安全标准等，附件配件企业应遵守相关行业标准，确保生产过程中的安全。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79233"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76573" y="1278350"/>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企业主体责任</a:t>
            </a:r>
            <a:endParaRPr lang="en-US" sz="1100"/>
          </a:p>
        </p:txBody>
      </p:sp>
      <p:sp>
        <p:nvSpPr>
          <p:cNvPr id="4" name="AutoShape 4"/>
          <p:cNvSpPr/>
          <p:nvPr/>
        </p:nvSpPr>
        <p:spPr>
          <a:xfrm>
            <a:off x="6251829"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420594" y="1278350"/>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员工参与义务</a:t>
            </a:r>
            <a:endParaRPr lang="en-US" sz="1100"/>
          </a:p>
        </p:txBody>
      </p:sp>
      <p:sp>
        <p:nvSpPr>
          <p:cNvPr id="6" name="AutoShape 6"/>
          <p:cNvSpPr/>
          <p:nvPr/>
        </p:nvSpPr>
        <p:spPr>
          <a:xfrm>
            <a:off x="1479233"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676573" y="4076033"/>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政府监管责任</a:t>
            </a:r>
            <a:endParaRPr lang="en-US" sz="1100"/>
          </a:p>
        </p:txBody>
      </p:sp>
      <p:sp>
        <p:nvSpPr>
          <p:cNvPr id="8" name="AutoShape 8"/>
          <p:cNvSpPr/>
          <p:nvPr/>
        </p:nvSpPr>
        <p:spPr>
          <a:xfrm>
            <a:off x="6251829"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449169" y="4029837"/>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社会监督责任</a:t>
            </a:r>
            <a:endParaRPr lang="en-US" sz="1100"/>
          </a:p>
        </p:txBody>
      </p:sp>
      <p:sp>
        <p:nvSpPr>
          <p:cNvPr id="10" name="AutoShape 10"/>
          <p:cNvSpPr/>
          <p:nvPr/>
        </p:nvSpPr>
        <p:spPr>
          <a:xfrm>
            <a:off x="2083243" y="2351977"/>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附件配件企业应建立健全安全生产责任制，明确各级管理人员和操作人员的安全职责，确保安全生产工作的有效实施。</a:t>
            </a:r>
            <a:endParaRPr lang="en-US" sz="1100"/>
          </a:p>
        </p:txBody>
      </p:sp>
      <p:sp>
        <p:nvSpPr>
          <p:cNvPr id="11" name="AutoShape 11"/>
          <p:cNvSpPr/>
          <p:nvPr/>
        </p:nvSpPr>
        <p:spPr>
          <a:xfrm>
            <a:off x="6821868" y="24083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员工应自觉遵守企业的安全生产规章制度和操作规程，积极参与安全培训和应急演练，提高自身的安全意识和操作技能。</a:t>
            </a:r>
            <a:endParaRPr lang="en-US" sz="1100"/>
          </a:p>
        </p:txBody>
      </p:sp>
      <p:sp>
        <p:nvSpPr>
          <p:cNvPr id="12" name="AutoShape 12"/>
          <p:cNvSpPr/>
          <p:nvPr/>
        </p:nvSpPr>
        <p:spPr>
          <a:xfrm>
            <a:off x="2049239" y="50847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政府相关部门应加强对附件配件行业的安全监管，依法查处违法违规行为，督促企业落实安全生产主体责任。</a:t>
            </a:r>
            <a:endParaRPr lang="en-US" sz="1100"/>
          </a:p>
        </p:txBody>
      </p:sp>
      <p:sp>
        <p:nvSpPr>
          <p:cNvPr id="13" name="AutoShape 13"/>
          <p:cNvSpPr/>
          <p:nvPr/>
        </p:nvSpPr>
        <p:spPr>
          <a:xfrm>
            <a:off x="6821835" y="50847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社会各界应关注附件配件行业的安全生产问题，积极参与社会监督，促进企业提高安全生产水平。</a:t>
            </a:r>
            <a:endParaRPr lang="en-US" sz="1100"/>
          </a:p>
        </p:txBody>
      </p:sp>
      <p:sp>
        <p:nvSpPr>
          <p:cNvPr id="14" name="Freeform 14"/>
          <p:cNvSpPr/>
          <p:nvPr/>
        </p:nvSpPr>
        <p:spPr>
          <a:xfrm>
            <a:off x="1666514"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19863"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666514"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19863"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87944"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01</a:t>
            </a:r>
          </a:p>
        </p:txBody>
      </p:sp>
      <p:sp>
        <p:nvSpPr>
          <p:cNvPr id="19" name="TextBox 19"/>
          <p:cNvSpPr txBox="1"/>
          <p:nvPr/>
        </p:nvSpPr>
        <p:spPr>
          <a:xfrm>
            <a:off x="9702795"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02</a:t>
            </a:r>
          </a:p>
        </p:txBody>
      </p:sp>
      <p:sp>
        <p:nvSpPr>
          <p:cNvPr id="20" name="TextBox 20"/>
          <p:cNvSpPr txBox="1"/>
          <p:nvPr/>
        </p:nvSpPr>
        <p:spPr>
          <a:xfrm>
            <a:off x="5067588"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03</a:t>
            </a:r>
          </a:p>
        </p:txBody>
      </p:sp>
      <p:sp>
        <p:nvSpPr>
          <p:cNvPr id="21" name="TextBox 21"/>
          <p:cNvSpPr txBox="1"/>
          <p:nvPr/>
        </p:nvSpPr>
        <p:spPr>
          <a:xfrm>
            <a:off x="9702795"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复工安全责任与义务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附件配件行业复工安全现状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疫情期间，附件配件行业受到较大冲击，企业停工停产，供应链中断，市场需求减少。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疫情对附件配件行业的影响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随着疫情得到控制，企业陆续复工复产，但面临员工流动、设备维护不足、安全管理不到位等问题，安全风险增加。</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复工后面临的安全挑战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政府加强对企业安全生产的监管，出台一系列政策法规，要求企业加强安全管理，确保生产安全。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政策法规对企业安全的要求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行业复工安全形势分析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083" r="1908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某附件配件厂火灾事故。事故原因：电器线路老化短路引发火灾。教训：加强电器线路维护和检查，及时更换老化设备。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事故案例一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某配件加工厂机械伤害事故。事故原因：操作人员违规操作，未佩戴安全防护用品。教训：严格遵守操作规程，加强员工安全培训，提高员工安全意识。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事故案例二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某附件厂化学品泄漏事故。事故原因：化学品储存不当，容器破损导致泄漏。教训：加强化学品储存和使用管理，定期检查化学品容器完好性。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事故案例三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典型事故案例剖析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6340" y="1637062"/>
            <a:ext cx="6042012" cy="128067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156340" y="1637062"/>
            <a:ext cx="1629199" cy="1298575"/>
          </a:xfrm>
          <a:prstGeom prst="roundRect">
            <a:avLst>
              <a:gd name="adj" fmla="val 1192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6340" y="3132487"/>
            <a:ext cx="6042012" cy="128958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69043" y="3122962"/>
            <a:ext cx="1629199" cy="1298575"/>
          </a:xfrm>
          <a:prstGeom prst="roundRect">
            <a:avLst>
              <a:gd name="adj" fmla="val 1192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156340" y="4654899"/>
            <a:ext cx="6045187" cy="1286259"/>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49988" y="4645374"/>
            <a:ext cx="1629199" cy="1298575"/>
          </a:xfrm>
          <a:prstGeom prst="roundRect">
            <a:avLst>
              <a:gd name="adj" fmla="val 11921"/>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45706" y="37452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6200000">
            <a:off x="2870191" y="28131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435353" y="20164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156340" y="5146437"/>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管理风险</a:t>
            </a:r>
            <a:endParaRPr lang="en-US" sz="1100"/>
          </a:p>
        </p:txBody>
      </p:sp>
      <p:sp>
        <p:nvSpPr>
          <p:cNvPr id="12" name="AutoShape 12"/>
          <p:cNvSpPr/>
          <p:nvPr/>
        </p:nvSpPr>
        <p:spPr>
          <a:xfrm>
            <a:off x="4156340" y="3584949"/>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设备风险</a:t>
            </a:r>
            <a:endParaRPr lang="en-US" sz="1100"/>
          </a:p>
        </p:txBody>
      </p:sp>
      <p:sp>
        <p:nvSpPr>
          <p:cNvPr id="13" name="AutoShape 13"/>
          <p:cNvSpPr/>
          <p:nvPr/>
        </p:nvSpPr>
        <p:spPr>
          <a:xfrm>
            <a:off x="4156340" y="2165691"/>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人员风险</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复工安全风险点识别</a:t>
              </a:r>
            </a:p>
          </p:txBody>
        </p:sp>
      </p:grpSp>
      <p:sp>
        <p:nvSpPr>
          <p:cNvPr id="36" name="AutoShape 36"/>
          <p:cNvSpPr/>
          <p:nvPr/>
        </p:nvSpPr>
        <p:spPr>
          <a:xfrm>
            <a:off x="6096000" y="1907546"/>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员工流动、新员工安全培训不足、员工安全意识薄弱等。</a:t>
            </a:r>
            <a:endParaRPr lang="en-US" sz="1100"/>
          </a:p>
        </p:txBody>
      </p:sp>
      <p:sp>
        <p:nvSpPr>
          <p:cNvPr id="37" name="AutoShape 37"/>
          <p:cNvSpPr/>
          <p:nvPr/>
        </p:nvSpPr>
        <p:spPr>
          <a:xfrm>
            <a:off x="6096000" y="4928174"/>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安全管理制度不完善、安全管理人员配备不足、安全检查不到位等。</a:t>
            </a:r>
            <a:endParaRPr lang="en-US" sz="1100"/>
          </a:p>
        </p:txBody>
      </p:sp>
      <p:sp>
        <p:nvSpPr>
          <p:cNvPr id="38" name="AutoShape 38"/>
          <p:cNvSpPr/>
          <p:nvPr/>
        </p:nvSpPr>
        <p:spPr>
          <a:xfrm>
            <a:off x="6096000" y="3407426"/>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设备长时间停用导致维护不足、设备老化、故障率增加等。</a:t>
            </a:r>
            <a:endParaRPr lang="en-US" sz="1100"/>
          </a:p>
        </p:txBody>
      </p:sp>
      <p:sp>
        <p:nvSpPr>
          <p:cNvPr id="39" name="AutoShape 39"/>
          <p:cNvSpPr/>
          <p:nvPr/>
        </p:nvSpPr>
        <p:spPr>
          <a:xfrm>
            <a:off x="1621060" y="2829687"/>
            <a:ext cx="1753457" cy="1753362"/>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复工前安全检查与准备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92710" y="3026143"/>
            <a:ext cx="3651457" cy="0"/>
            <a:chOff x="1492710" y="3026143"/>
            <a:chExt cx="3651457" cy="0"/>
          </a:xfrm>
        </p:grpSpPr>
        <p:cxnSp>
          <p:nvCxnSpPr>
            <p:cNvPr id="6" name="Connector 6"/>
            <p:cNvCxnSpPr/>
            <p:nvPr/>
          </p:nvCxnSpPr>
          <p:spPr>
            <a:xfrm flipH="1">
              <a:off x="1492710" y="3026143"/>
              <a:ext cx="3651457"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grpSp>
        <p:nvGrpSpPr>
          <p:cNvPr id="7" name="Group 7"/>
          <p:cNvGrpSpPr/>
          <p:nvPr/>
        </p:nvGrpSpPr>
        <p:grpSpPr>
          <a:xfrm>
            <a:off x="7616666" y="4097724"/>
            <a:ext cx="3172339" cy="0"/>
            <a:chOff x="7616666" y="4097724"/>
            <a:chExt cx="3172339" cy="0"/>
          </a:xfrm>
        </p:grpSpPr>
        <p:cxnSp>
          <p:nvCxnSpPr>
            <p:cNvPr id="8" name="Connector 8"/>
            <p:cNvCxnSpPr/>
            <p:nvPr/>
          </p:nvCxnSpPr>
          <p:spPr>
            <a:xfrm flipH="1">
              <a:off x="7616666" y="4097724"/>
              <a:ext cx="3172339"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cxnSp>
        <p:nvCxnSpPr>
          <p:cNvPr id="9" name="Connector 9"/>
          <p:cNvCxnSpPr/>
          <p:nvPr/>
        </p:nvCxnSpPr>
        <p:spPr>
          <a:xfrm flipH="1" flipV="1">
            <a:off x="1444497" y="4924940"/>
            <a:ext cx="3263072" cy="7174"/>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a:off x="7115175" y="5915094"/>
            <a:ext cx="3812216"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nvGrpSpPr>
          <p:cNvPr id="11" name="Group 11"/>
          <p:cNvGrpSpPr/>
          <p:nvPr/>
        </p:nvGrpSpPr>
        <p:grpSpPr>
          <a:xfrm>
            <a:off x="1565530" y="3482600"/>
            <a:ext cx="2551945" cy="1386615"/>
            <a:chOff x="1565530" y="3482600"/>
            <a:chExt cx="2551945" cy="1386615"/>
          </a:xfrm>
        </p:grpSpPr>
        <p:sp>
          <p:nvSpPr>
            <p:cNvPr id="12" name="AutoShape 12"/>
            <p:cNvSpPr/>
            <p:nvPr/>
          </p:nvSpPr>
          <p:spPr>
            <a:xfrm>
              <a:off x="1565530" y="3482600"/>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开展现场安全检查</a:t>
              </a:r>
              <a:endParaRPr lang="en-US" sz="1100"/>
            </a:p>
          </p:txBody>
        </p:sp>
        <p:sp>
          <p:nvSpPr>
            <p:cNvPr id="13" name="AutoShape 13"/>
            <p:cNvSpPr/>
            <p:nvPr/>
          </p:nvSpPr>
          <p:spPr>
            <a:xfrm>
              <a:off x="1565530" y="3841940"/>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对生产现场、设备设施、作业环境等进行全面检查。</a:t>
              </a:r>
              <a:endParaRPr lang="en-US" sz="1100"/>
            </a:p>
          </p:txBody>
        </p:sp>
      </p:grpSp>
      <p:grpSp>
        <p:nvGrpSpPr>
          <p:cNvPr id="14" name="Group 14"/>
          <p:cNvGrpSpPr/>
          <p:nvPr/>
        </p:nvGrpSpPr>
        <p:grpSpPr>
          <a:xfrm>
            <a:off x="1565530" y="1561607"/>
            <a:ext cx="2551945" cy="1386615"/>
            <a:chOff x="1565530" y="1561607"/>
            <a:chExt cx="2551945" cy="1386615"/>
          </a:xfrm>
        </p:grpSpPr>
        <p:sp>
          <p:nvSpPr>
            <p:cNvPr id="15" name="AutoShape 15"/>
            <p:cNvSpPr/>
            <p:nvPr/>
          </p:nvSpPr>
          <p:spPr>
            <a:xfrm>
              <a:off x="1565530" y="1561607"/>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制定复工安全检查计划</a:t>
              </a:r>
              <a:endParaRPr lang="en-US" sz="1100"/>
            </a:p>
          </p:txBody>
        </p:sp>
        <p:sp>
          <p:nvSpPr>
            <p:cNvPr id="16" name="AutoShape 16"/>
            <p:cNvSpPr/>
            <p:nvPr/>
          </p:nvSpPr>
          <p:spPr>
            <a:xfrm>
              <a:off x="1565530" y="1920947"/>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明确检查时间、参与人员、检查内容等。</a:t>
              </a:r>
              <a:endParaRPr lang="en-US" sz="1100"/>
            </a:p>
          </p:txBody>
        </p:sp>
      </p:grpSp>
      <p:grpSp>
        <p:nvGrpSpPr>
          <p:cNvPr id="17" name="Group 17"/>
          <p:cNvGrpSpPr/>
          <p:nvPr/>
        </p:nvGrpSpPr>
        <p:grpSpPr>
          <a:xfrm>
            <a:off x="8194084" y="2573915"/>
            <a:ext cx="2551945" cy="1386615"/>
            <a:chOff x="8194084" y="2573915"/>
            <a:chExt cx="2551945" cy="1386615"/>
          </a:xfrm>
        </p:grpSpPr>
        <p:sp>
          <p:nvSpPr>
            <p:cNvPr id="18" name="AutoShape 18"/>
            <p:cNvSpPr/>
            <p:nvPr/>
          </p:nvSpPr>
          <p:spPr>
            <a:xfrm>
              <a:off x="8194084" y="2573915"/>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发现问题及时整改</a:t>
              </a:r>
              <a:endParaRPr lang="en-US" sz="1100"/>
            </a:p>
          </p:txBody>
        </p:sp>
        <p:sp>
          <p:nvSpPr>
            <p:cNvPr id="19" name="AutoShape 19"/>
            <p:cNvSpPr/>
            <p:nvPr/>
          </p:nvSpPr>
          <p:spPr>
            <a:xfrm>
              <a:off x="8194084" y="2933255"/>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对检查中发现的问题，及时采取整改措施，确保达到安全生产要求。</a:t>
              </a:r>
              <a:endParaRPr lang="en-US" sz="1100"/>
            </a:p>
          </p:txBody>
        </p:sp>
      </p:grpSp>
      <p:grpSp>
        <p:nvGrpSpPr>
          <p:cNvPr id="20" name="Group 20"/>
          <p:cNvGrpSpPr/>
          <p:nvPr/>
        </p:nvGrpSpPr>
        <p:grpSpPr>
          <a:xfrm>
            <a:off x="8194084" y="4468591"/>
            <a:ext cx="2551945" cy="1386615"/>
            <a:chOff x="8194084" y="4468591"/>
            <a:chExt cx="2551945" cy="1386615"/>
          </a:xfrm>
        </p:grpSpPr>
        <p:sp>
          <p:nvSpPr>
            <p:cNvPr id="21" name="AutoShape 21"/>
            <p:cNvSpPr/>
            <p:nvPr/>
          </p:nvSpPr>
          <p:spPr>
            <a:xfrm>
              <a:off x="8194084" y="4468591"/>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复查验收</a:t>
              </a:r>
              <a:endParaRPr lang="en-US" sz="1100"/>
            </a:p>
          </p:txBody>
        </p:sp>
        <p:sp>
          <p:nvSpPr>
            <p:cNvPr id="22" name="AutoShape 22"/>
            <p:cNvSpPr/>
            <p:nvPr/>
          </p:nvSpPr>
          <p:spPr>
            <a:xfrm>
              <a:off x="8194084" y="4827931"/>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对整改后的现场进行复查验收，确保问题得到有效解决。</a:t>
              </a:r>
              <a:endParaRPr lang="en-US" sz="1100"/>
            </a:p>
          </p:txBody>
        </p:sp>
      </p:grpSp>
      <p:grpSp>
        <p:nvGrpSpPr>
          <p:cNvPr id="23" name="Group 23"/>
          <p:cNvGrpSpPr/>
          <p:nvPr/>
        </p:nvGrpSpPr>
        <p:grpSpPr>
          <a:xfrm>
            <a:off x="5144167" y="4306666"/>
            <a:ext cx="1968341" cy="1817370"/>
            <a:chOff x="5144167" y="4306666"/>
            <a:chExt cx="1968341" cy="1817370"/>
          </a:xfrm>
        </p:grpSpPr>
        <p:sp>
          <p:nvSpPr>
            <p:cNvPr id="24" name="Freeform 24"/>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6546675" y="2933560"/>
            <a:ext cx="1015845" cy="2802933"/>
            <a:chOff x="6546675" y="2933560"/>
            <a:chExt cx="1015845" cy="2802933"/>
          </a:xfrm>
        </p:grpSpPr>
        <p:sp>
          <p:nvSpPr>
            <p:cNvPr id="27" name="Freeform 27"/>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692634" y="2938042"/>
            <a:ext cx="989362" cy="2794827"/>
            <a:chOff x="4692634" y="2938042"/>
            <a:chExt cx="989362" cy="2794827"/>
          </a:xfrm>
        </p:grpSpPr>
        <p:sp>
          <p:nvSpPr>
            <p:cNvPr id="30" name="Freeform 30"/>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复工前安全检查流程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152365" y="3260975"/>
            <a:ext cx="2503100" cy="43204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44451" y="3260975"/>
            <a:ext cx="2503100" cy="43204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48414" y="3270500"/>
            <a:ext cx="2503100" cy="43204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2140488" y="2144472"/>
            <a:ext cx="7911026" cy="3564775"/>
            <a:chOff x="2140488" y="2144472"/>
            <a:chExt cx="7911026" cy="3564775"/>
          </a:xfrm>
        </p:grpSpPr>
        <p:sp>
          <p:nvSpPr>
            <p:cNvPr id="6" name="AutoShape 6"/>
            <p:cNvSpPr/>
            <p:nvPr/>
          </p:nvSpPr>
          <p:spPr>
            <a:xfrm>
              <a:off x="2140488" y="2144472"/>
              <a:ext cx="7911026" cy="936104"/>
            </a:xfrm>
            <a:prstGeom prst="triangle">
              <a:avLst>
                <a:gd name="adj" fmla="val 50000"/>
              </a:avLst>
            </a:prstGeom>
            <a:solidFill>
              <a:schemeClr val="accent1">
                <a:alpha val="3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365" y="3693023"/>
              <a:ext cx="2503100" cy="2016224"/>
            </a:xfrm>
            <a:prstGeom prst="rect">
              <a:avLst/>
            </a:prstGeom>
            <a:solidFill>
              <a:schemeClr val="accent3">
                <a:alpha val="2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44451" y="3693023"/>
              <a:ext cx="2503100" cy="2016224"/>
            </a:xfrm>
            <a:prstGeom prst="rect">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548414" y="3693023"/>
              <a:ext cx="2503100" cy="2016224"/>
            </a:xfrm>
            <a:prstGeom prst="rect">
              <a:avLst/>
            </a:prstGeom>
            <a:solidFill>
              <a:schemeClr val="accent1">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AutoShape 10"/>
          <p:cNvSpPr/>
          <p:nvPr/>
        </p:nvSpPr>
        <p:spPr>
          <a:xfrm>
            <a:off x="5387911" y="1196721"/>
            <a:ext cx="1416177" cy="1415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140488" y="3289550"/>
            <a:ext cx="2514977" cy="43204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838512" y="3280025"/>
            <a:ext cx="2514977" cy="43204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536537" y="3280410"/>
            <a:ext cx="2514977" cy="43204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140488" y="3289550"/>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机械设备</a:t>
            </a:r>
            <a:endParaRPr lang="en-US" sz="1100"/>
          </a:p>
        </p:txBody>
      </p:sp>
      <p:sp>
        <p:nvSpPr>
          <p:cNvPr id="15" name="AutoShape 15"/>
          <p:cNvSpPr/>
          <p:nvPr/>
        </p:nvSpPr>
        <p:spPr>
          <a:xfrm>
            <a:off x="4838512" y="3280025"/>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电气设备</a:t>
            </a:r>
            <a:endParaRPr lang="en-US" sz="1100"/>
          </a:p>
        </p:txBody>
      </p:sp>
      <p:sp>
        <p:nvSpPr>
          <p:cNvPr id="16" name="AutoShape 16"/>
          <p:cNvSpPr/>
          <p:nvPr/>
        </p:nvSpPr>
        <p:spPr>
          <a:xfrm>
            <a:off x="7536537" y="3280025"/>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压力容器</a:t>
            </a:r>
            <a:endParaRPr lang="en-US" sz="1100"/>
          </a:p>
        </p:txBody>
      </p:sp>
      <p:sp>
        <p:nvSpPr>
          <p:cNvPr id="17" name="Freeform 17"/>
          <p:cNvSpPr/>
          <p:nvPr/>
        </p:nvSpPr>
        <p:spPr>
          <a:xfrm>
            <a:off x="5822882" y="1639304"/>
            <a:ext cx="530630" cy="530630"/>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设备设施安全检查要点</a:t>
              </a:r>
            </a:p>
          </p:txBody>
        </p:sp>
      </p:grpSp>
      <p:sp>
        <p:nvSpPr>
          <p:cNvPr id="40" name="AutoShape 40"/>
          <p:cNvSpPr/>
          <p:nvPr/>
        </p:nvSpPr>
        <p:spPr>
          <a:xfrm>
            <a:off x="2470577"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检查各部件是否完好，传动系统是否正常，安全防护装置是否齐全有效。</a:t>
            </a:r>
            <a:endParaRPr lang="en-US" sz="1100"/>
          </a:p>
        </p:txBody>
      </p:sp>
      <p:sp>
        <p:nvSpPr>
          <p:cNvPr id="41" name="AutoShape 41"/>
          <p:cNvSpPr/>
          <p:nvPr/>
        </p:nvSpPr>
        <p:spPr>
          <a:xfrm>
            <a:off x="7866626"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检查压力容器本体、安全阀、压力表等是否完好，是否在检验有效期内。</a:t>
            </a:r>
            <a:endParaRPr lang="en-US" sz="1100"/>
          </a:p>
        </p:txBody>
      </p:sp>
      <p:sp>
        <p:nvSpPr>
          <p:cNvPr id="42" name="AutoShape 42"/>
          <p:cNvSpPr/>
          <p:nvPr/>
        </p:nvSpPr>
        <p:spPr>
          <a:xfrm>
            <a:off x="5162662"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检查电气线路、开关、插座等是否完好，接地是否可靠，有无漏电现象。</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https://d.book118.com/247021023130006042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2024-09-16T02:23:19.647</cp:lastPrinted>
  <dcterms:created xsi:type="dcterms:W3CDTF">2024-09-15T18:23:19Z</dcterms:created>
  <dcterms:modified xsi:type="dcterms:W3CDTF">2024-09-15T18:23:21Z</dcterms:modified>
</cp:coreProperties>
</file>