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EAURH+DHDTKG+MicrosoftYaHei-Bold"/>
      <p:regular r:id="rId15"/>
    </p:embeddedFont>
    <p:embeddedFont>
      <p:font typeface="OSCNMH+MS-UIGothic"/>
      <p:regular r:id="rId16"/>
    </p:embeddedFont>
    <p:embeddedFont>
      <p:font typeface="RGOEEQ+WLRFDM+ArialMT"/>
      <p:regular r:id="rId17"/>
    </p:embeddedFont>
    <p:embeddedFont>
      <p:font typeface="QKEFQU+ELHEBI+MicrosoftYaHei"/>
      <p:regular r:id="rId18"/>
    </p:embeddedFont>
    <p:embeddedFont>
      <p:font typeface="WKIPED+ELHEBI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39EA6-CE87-4B29-92A9-85C9D2B25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A8496F-A961-4286-9165-8916A4399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066BB-DF1F-4FD1-80F4-39BF6C5B0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FEEE8-2F1A-4C6F-BB7A-7B45C2518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C904B8-4A27-45D9-B610-E6BC9CF6D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FAC0AF-C7D0-4C62-9DD6-A22AF6427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2E095A-C845-4487-A599-F8FBA43F5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6CB78-F033-47EB-AAD3-4B9709F95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C24DD-D494-4127-B7FD-6893EDD89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FFF67-40E3-4EFB-A164-BBF12BF08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E56E7-15B1-4D2E-A711-C7DB35F40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24152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2701591"/>
            <a:ext cx="5134864" cy="19056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20">
                <a:solidFill>
                  <a:srgbClr val="020000"/>
                </a:solidFill>
                <a:latin typeface="GEAURH+DHDTKG+MicrosoftYaHei-Bold"/>
                <a:cs typeface="GEAURH+DHDTKG+MicrosoftYaHei-Bold"/>
              </a:rPr>
              <a:t>STemi</a:t>
            </a:r>
            <a:r>
              <a:rPr sz="3800" spc="20">
                <a:solidFill>
                  <a:srgbClr val="020000"/>
                </a:solidFill>
                <a:latin typeface="OSCNMH+MS-UIGothic"/>
                <a:cs typeface="OSCNMH+MS-UIGothic"/>
              </a:rPr>
              <a:t>病人抗血小板</a:t>
            </a:r>
          </a:p>
          <a:p>
            <a:pPr marL="0" marR="0">
              <a:lnSpc>
                <a:spcPts val="3800"/>
              </a:lnSpc>
              <a:spcBef>
                <a:spcPts val="1704"/>
              </a:spcBef>
              <a:spcAft>
                <a:spcPct val="0"/>
              </a:spcAft>
            </a:pPr>
            <a:r>
              <a:rPr sz="3800" spc="25">
                <a:solidFill>
                  <a:srgbClr val="020000"/>
                </a:solidFill>
                <a:latin typeface="OSCNMH+MS-UIGothic"/>
                <a:cs typeface="OSCNMH+MS-UIGothic"/>
              </a:rPr>
              <a:t>管理</a:t>
            </a:r>
            <a:r>
              <a:rPr sz="3800" spc="27">
                <a:solidFill>
                  <a:srgbClr val="020000"/>
                </a:solidFill>
                <a:latin typeface="SimSun"/>
                <a:cs typeface="SimSun"/>
              </a:rPr>
              <a:t>护</a:t>
            </a:r>
            <a:r>
              <a:rPr sz="3800" spc="23">
                <a:solidFill>
                  <a:srgbClr val="020000"/>
                </a:solidFill>
                <a:latin typeface="OSCNMH+MS-UIGothic"/>
                <a:cs typeface="OSCNMH+MS-UIGothic"/>
              </a:rPr>
              <a:t>理</a:t>
            </a:r>
            <a:r>
              <a:rPr sz="3800" spc="27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3800">
                <a:solidFill>
                  <a:srgbClr val="020000"/>
                </a:solidFill>
                <a:latin typeface="OSCNMH+MS-UIGothic"/>
                <a:cs typeface="OSCNM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OSCNMH+MS-UIGothic"/>
                <a:cs typeface="OSCNMH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1641379"/>
            <a:ext cx="1098677" cy="6555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RGOEEQ+WLRFDM+ArialMT"/>
                <a:cs typeface="RGOEEQ+WLRFDM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OSCNMH+MS-UIGothic"/>
                <a:cs typeface="OSCNMH+MS-UIGothic"/>
              </a:rPr>
              <a:t>引言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8380" y="2197004"/>
            <a:ext cx="2424874" cy="65337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RGOEEQ+WLRFDM+ArialMT"/>
                <a:cs typeface="RGOEEQ+WLRFDM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0">
                <a:solidFill>
                  <a:srgbClr val="000000"/>
                </a:solidFill>
                <a:latin typeface="GEAURH+DHDTKG+MicrosoftYaHei-Bold"/>
                <a:cs typeface="GEAURH+DHDTKG+MicrosoftYaHei-Bold"/>
              </a:rPr>
              <a:t>STEMI</a:t>
            </a:r>
            <a:r>
              <a:rPr sz="2000" spc="20">
                <a:solidFill>
                  <a:srgbClr val="000000"/>
                </a:solidFill>
                <a:latin typeface="OSCNMH+MS-UIGothic"/>
                <a:cs typeface="OSCNMH+MS-UIGothic"/>
              </a:rPr>
              <a:t>基</a:t>
            </a:r>
            <a:r>
              <a:rPr sz="2000" spc="2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2000" spc="20">
                <a:solidFill>
                  <a:srgbClr val="000000"/>
                </a:solidFill>
                <a:latin typeface="OSCNMH+MS-UIGothic"/>
                <a:cs typeface="OSCNMH+MS-UIGothic"/>
              </a:rPr>
              <a:t>知</a:t>
            </a:r>
            <a:r>
              <a:rPr sz="200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08380" y="2752629"/>
            <a:ext cx="5004549" cy="28732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RGOEEQ+WLRFDM+ArialMT"/>
                <a:cs typeface="RGOEEQ+WLRFDM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OSCNMH+MS-UIGothic"/>
                <a:cs typeface="OSCNMH+MS-UIGothic"/>
              </a:rPr>
              <a:t>抗血小板治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2000" spc="25">
                <a:solidFill>
                  <a:srgbClr val="000000"/>
                </a:solidFill>
                <a:latin typeface="OSCNMH+MS-UIGothic"/>
                <a:cs typeface="OSCNMH+MS-UIGothic"/>
              </a:rPr>
              <a:t>的重要性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RGOEEQ+WLRFDM+ArialMT"/>
                <a:cs typeface="RGOEEQ+WLRFDM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OSCNMH+MS-UIGothic"/>
                <a:cs typeface="OSCNMH+MS-UIGothic"/>
              </a:rPr>
              <a:t>抗血小板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2000" spc="25">
                <a:solidFill>
                  <a:srgbClr val="000000"/>
                </a:solidFill>
                <a:latin typeface="OSCNMH+MS-UIGothic"/>
                <a:cs typeface="OSCNMH+MS-UIGothic"/>
              </a:rPr>
              <a:t>物的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2000" spc="25">
                <a:solidFill>
                  <a:srgbClr val="000000"/>
                </a:solidFill>
                <a:latin typeface="OSCNMH+MS-UIGothic"/>
                <a:cs typeface="OSCNMH+MS-UIGothic"/>
              </a:rPr>
              <a:t>与使用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RGOEEQ+WLRFDM+ArialMT"/>
                <a:cs typeface="RGOEEQ+WLRFDM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OSCNMH+MS-UIGothic"/>
                <a:cs typeface="OSCNMH+MS-UIGothic"/>
              </a:rPr>
              <a:t>抗血小板治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2000" spc="25">
                <a:solidFill>
                  <a:srgbClr val="000000"/>
                </a:solidFill>
                <a:latin typeface="OSCNMH+MS-UIGothic"/>
                <a:cs typeface="OSCNMH+MS-UIGothic"/>
              </a:rPr>
              <a:t>的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000000"/>
                </a:solidFill>
                <a:latin typeface="OSCNMH+MS-UIGothic"/>
                <a:cs typeface="OSCNMH+MS-UIGothic"/>
              </a:rPr>
              <a:t>理与管理</a:t>
            </a:r>
          </a:p>
          <a:p>
            <a:pPr marL="0" marR="0">
              <a:lnSpc>
                <a:spcPts val="2136"/>
              </a:lnSpc>
              <a:spcBef>
                <a:spcPts val="223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RGOEEQ+WLRFDM+ArialMT"/>
                <a:cs typeface="RGOEEQ+WLRFDM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0">
                <a:solidFill>
                  <a:srgbClr val="000000"/>
                </a:solidFill>
                <a:latin typeface="GEAURH+DHDTKG+MicrosoftYaHei-Bold"/>
                <a:cs typeface="GEAURH+DHDTKG+MicrosoftYaHei-Bold"/>
              </a:rPr>
              <a:t>STEMI</a:t>
            </a:r>
            <a:r>
              <a:rPr sz="2000" spc="20">
                <a:solidFill>
                  <a:srgbClr val="000000"/>
                </a:solidFill>
                <a:latin typeface="OSCNMH+MS-UIGothic"/>
                <a:cs typeface="OSCNMH+MS-UIGothic"/>
              </a:rPr>
              <a:t>病人抗血小板治</a:t>
            </a:r>
            <a:r>
              <a:rPr sz="2000" spc="2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2000" spc="20">
                <a:solidFill>
                  <a:srgbClr val="000000"/>
                </a:solidFill>
                <a:latin typeface="OSCNMH+MS-UIGothic"/>
                <a:cs typeface="OSCNMH+MS-UIGothic"/>
              </a:rPr>
              <a:t>的案例分析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RGOEEQ+WLRFDM+ArialMT"/>
                <a:cs typeface="RGOEEQ+WLRFDM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结论</a:t>
            </a:r>
            <a:r>
              <a:rPr sz="2000" spc="25">
                <a:solidFill>
                  <a:srgbClr val="000000"/>
                </a:solidFill>
                <a:latin typeface="OSCNMH+MS-UIGothic"/>
                <a:cs typeface="OSCNMH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15335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OSCNMH+MS-UIGothic"/>
                <a:cs typeface="OSCNMH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262626"/>
                </a:solidFill>
                <a:latin typeface="OSCNMH+MS-UIGothic"/>
                <a:cs typeface="OSCNMH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急性</a:t>
            </a:r>
            <a:r>
              <a:rPr sz="1350">
                <a:solidFill>
                  <a:srgbClr val="000000"/>
                </a:solidFill>
                <a:latin typeface="QKEFQU+ELHEBI+MicrosoftYaHei"/>
                <a:cs typeface="QKEFQU+ELHEBI+MicrosoftYaHei"/>
              </a:rPr>
              <a:t>ST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段抬高型心肌梗死（</a:t>
            </a:r>
            <a:r>
              <a:rPr sz="1350">
                <a:solidFill>
                  <a:srgbClr val="000000"/>
                </a:solidFill>
                <a:latin typeface="QKEFQU+ELHEBI+MicrosoftYaHei"/>
                <a:cs typeface="QKEFQU+ELHEBI+MicrosoftYaHei"/>
              </a:rPr>
              <a:t>STemi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）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是一种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重的心血管疾病，抗血小板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防血栓形成和降低心血管事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的重要手段。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SCNMH+MS-UIGothic"/>
                <a:cs typeface="OSCNMH+MS-UIGothic"/>
              </a:rPr>
              <a:t>随着医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OSCNMH+MS-UIGothic"/>
                <a:cs typeface="OSCNMH+MS-UIGothic"/>
              </a:rPr>
              <a:t>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OSCNMH+MS-UIGothic"/>
                <a:cs typeface="OSCNMH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OSCNMH+MS-UIGothic"/>
                <a:cs typeface="OSCNMH+MS-UIGothic"/>
              </a:rPr>
              <a:t>步，</a:t>
            </a:r>
            <a:r>
              <a:rPr sz="1350">
                <a:solidFill>
                  <a:srgbClr val="FFFFFF"/>
                </a:solidFill>
                <a:latin typeface="QKEFQU+ELHEBI+MicrosoftYaHei"/>
                <a:cs typeface="QKEFQU+ELHEBI+MicrosoftYaHei"/>
              </a:rPr>
              <a:t>STemi</a:t>
            </a:r>
            <a:r>
              <a:rPr sz="1350">
                <a:solidFill>
                  <a:srgbClr val="FFFFFF"/>
                </a:solidFill>
                <a:latin typeface="OSCNMH+MS-UIGothic"/>
                <a:cs typeface="OSCNMH+MS-UIGothic"/>
              </a:rPr>
              <a:t>病人的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SCNMH+MS-UIGothic"/>
                <a:cs typeface="OSCNMH+MS-UIGothic"/>
              </a:rPr>
              <a:t>抗血小板治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OSCNMH+MS-UIGothic"/>
                <a:cs typeface="OSCNMH+MS-UIGothic"/>
              </a:rPr>
              <a:t>和管理逐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FFFFFF"/>
                </a:solidFill>
                <a:latin typeface="OSCNMH+MS-UIGothic"/>
                <a:cs typeface="OSCNMH+MS-UIGothic"/>
              </a:rPr>
              <a:t>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为临</a:t>
            </a:r>
            <a:r>
              <a:rPr sz="1350">
                <a:solidFill>
                  <a:srgbClr val="FFFFFF"/>
                </a:solidFill>
                <a:latin typeface="OSCNMH+MS-UIGothic"/>
                <a:cs typeface="OSCNMH+MS-UIGothic"/>
              </a:rPr>
              <a:t>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SCNMH+MS-UIGothic"/>
                <a:cs typeface="OSCNMH+MS-UIGothic"/>
              </a:rPr>
              <a:t>理的重点。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262626"/>
                </a:solidFill>
                <a:latin typeface="OSCNMH+MS-UIGothic"/>
                <a:cs typeface="OSCNMH+MS-UIGothic"/>
              </a:rPr>
              <a:t>程目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709025" y="21390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SCNMH+MS-UIGothic"/>
                <a:cs typeface="OSCNMH+MS-UIGothic"/>
              </a:rPr>
              <a:t>熟悉常用的抗血小板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000000"/>
                </a:solidFill>
                <a:latin typeface="OSCNMH+MS-UIGothic"/>
                <a:cs typeface="OSCNMH+MS-UIGothic"/>
              </a:rPr>
              <a:t>物及其作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9000" y="2264783"/>
            <a:ext cx="304974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SCNMH+MS-UIGothic"/>
                <a:cs typeface="OSCNMH+MS-UIGothic"/>
              </a:rPr>
              <a:t>掌握</a:t>
            </a:r>
            <a:r>
              <a:rPr sz="1500">
                <a:solidFill>
                  <a:srgbClr val="000000"/>
                </a:solidFill>
                <a:latin typeface="QKEFQU+ELHEBI+MicrosoftYaHei"/>
                <a:cs typeface="QKEFQU+ELHEBI+MicrosoftYaHei"/>
              </a:rPr>
              <a:t>STemi</a:t>
            </a:r>
            <a:r>
              <a:rPr sz="1500">
                <a:solidFill>
                  <a:srgbClr val="000000"/>
                </a:solidFill>
                <a:latin typeface="OSCNMH+MS-UIGothic"/>
                <a:cs typeface="OSCNMH+MS-UIGothic"/>
              </a:rPr>
              <a:t>病人抗血小板治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OSCNMH+MS-UIGothic"/>
                <a:cs typeface="OSCNMH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SCNMH+MS-UIGothic"/>
                <a:cs typeface="OSCNMH+MS-UIGothic"/>
              </a:rPr>
              <a:t>基本原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OSCNMH+MS-UIGothic"/>
                <a:cs typeface="OSCNMH+MS-UIGothic"/>
              </a:rPr>
              <a:t>和方案。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09025" y="248195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SCNMH+MS-UIGothic"/>
                <a:cs typeface="OSCNMH+MS-UIGothic"/>
              </a:rPr>
              <a:t>用机制。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783319" y="4746997"/>
            <a:ext cx="304974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SCNMH+MS-UIGothic"/>
                <a:cs typeface="OSCNMH+MS-UIGothic"/>
              </a:rPr>
              <a:t>了解</a:t>
            </a:r>
            <a:r>
              <a:rPr sz="1500">
                <a:solidFill>
                  <a:srgbClr val="000000"/>
                </a:solidFill>
                <a:latin typeface="QKEFQU+ELHEBI+MicrosoftYaHei"/>
                <a:cs typeface="QKEFQU+ELHEBI+MicrosoftYaHei"/>
              </a:rPr>
              <a:t>STemi</a:t>
            </a:r>
            <a:r>
              <a:rPr sz="1500">
                <a:solidFill>
                  <a:srgbClr val="000000"/>
                </a:solidFill>
                <a:latin typeface="OSCNMH+MS-UIGothic"/>
                <a:cs typeface="OSCNMH+MS-UIGothic"/>
              </a:rPr>
              <a:t>病人抗血小板治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OSCNMH+MS-UIGothic"/>
                <a:cs typeface="OSCNMH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OSCNMH+MS-UIGothic"/>
                <a:cs typeface="OSCNMH+MS-UIGothic"/>
              </a:rPr>
              <a:t>理要点和注意事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OSCNMH+MS-UIGothic"/>
                <a:cs typeface="OSCNMH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22325" y="4814943"/>
            <a:ext cx="304974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SCNMH+MS-UIGothic"/>
                <a:cs typeface="OSCNMH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OSCNMH+MS-UIGothic"/>
                <a:cs typeface="OSCNMH+MS-UIGothic"/>
              </a:rPr>
              <a:t>士在</a:t>
            </a:r>
            <a:r>
              <a:rPr sz="1500">
                <a:solidFill>
                  <a:srgbClr val="000000"/>
                </a:solidFill>
                <a:latin typeface="QKEFQU+ELHEBI+MicrosoftYaHei"/>
                <a:cs typeface="QKEFQU+ELHEBI+MicrosoftYaHei"/>
              </a:rPr>
              <a:t>STemi</a:t>
            </a:r>
            <a:r>
              <a:rPr sz="1500">
                <a:solidFill>
                  <a:srgbClr val="000000"/>
                </a:solidFill>
                <a:latin typeface="OSCNMH+MS-UIGothic"/>
                <a:cs typeface="OSCNMH+MS-UIGothic"/>
              </a:rPr>
              <a:t>病人抗血小板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SCNMH+MS-UIGothic"/>
                <a:cs typeface="OSCNMH+MS-UIGothic"/>
              </a:rPr>
              <a:t>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OSCNMH+MS-UIGothic"/>
                <a:cs typeface="OSCNMH+MS-UIGothic"/>
              </a:rPr>
              <a:t>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OSCNMH+MS-UIGothic"/>
                <a:cs typeface="OSCNMH+MS-UIGothic"/>
              </a:rPr>
              <a:t>理能力和水平。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711652" cy="11231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QKEFQU+ELHEBI+MicrosoftYaHei"/>
                <a:cs typeface="QKEFQU+ELHEBI+MicrosoftYaHei"/>
              </a:rPr>
              <a:t>STEMI</a:t>
            </a:r>
            <a:r>
              <a:rPr sz="3450">
                <a:solidFill>
                  <a:srgbClr val="000000"/>
                </a:solidFill>
                <a:latin typeface="OSCNMH+MS-UIGothic"/>
                <a:cs typeface="OSCNMH+MS-UIGothic"/>
              </a:rPr>
              <a:t>基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3450">
                <a:solidFill>
                  <a:srgbClr val="000000"/>
                </a:solidFill>
                <a:latin typeface="OSCNMH+MS-UIGothic"/>
                <a:cs typeface="OSCNMH+MS-UIGothic"/>
              </a:rPr>
              <a:t>知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81603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GEAURH+DHDTKG+MicrosoftYaHei-Bold"/>
                <a:cs typeface="GEAURH+DHDTKG+MicrosoftYaHei-Bold"/>
              </a:rPr>
              <a:t>STEMI</a:t>
            </a:r>
            <a:r>
              <a:rPr sz="3000">
                <a:solidFill>
                  <a:srgbClr val="262626"/>
                </a:solidFill>
                <a:latin typeface="OSCNMH+MS-UIGothic"/>
                <a:cs typeface="OSCNMH+MS-UIGothic"/>
              </a:rPr>
              <a:t>症状与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262626"/>
                </a:solidFill>
                <a:latin typeface="OSCNMH+MS-UIGothic"/>
                <a:cs typeface="OSCNMH+MS-UIGothic"/>
              </a:rPr>
              <a:t>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8377693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KEFQU+ELHEBI+MicrosoftYaHei"/>
                <a:cs typeface="QKEFQU+ELHEBI+MicrosoftYaHei"/>
              </a:rPr>
              <a:t>STemi</a:t>
            </a:r>
            <a:r>
              <a:rPr sz="1500">
                <a:solidFill>
                  <a:srgbClr val="FFFFFF"/>
                </a:solidFill>
                <a:latin typeface="OSCNMH+MS-UIGothic"/>
                <a:cs typeface="OSCNMH+MS-UIGothic"/>
              </a:rPr>
              <a:t>的症状包括胸痛、呼吸困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OSCNMH+MS-UIGothic"/>
                <a:cs typeface="OSCNMH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FFFFFF"/>
                </a:solidFill>
                <a:latin typeface="OSCNMH+MS-UIGothic"/>
                <a:cs typeface="OSCNMH+MS-UIGothic"/>
              </a:rPr>
              <a:t>心、出汗等，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OSCNMH+MS-UIGothic"/>
                <a:cs typeface="OSCNMH+MS-UIGothic"/>
              </a:rPr>
              <a:t>断主要依靠心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电图</a:t>
            </a:r>
            <a:r>
              <a:rPr sz="1500">
                <a:solidFill>
                  <a:srgbClr val="FFFFFF"/>
                </a:solidFill>
                <a:latin typeface="OSCNMH+MS-UIGothic"/>
                <a:cs typeface="OSCNMH+MS-UIGothic"/>
              </a:rPr>
              <a:t>和心肌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FFFFFF"/>
                </a:solidFill>
                <a:latin typeface="OSCNMH+MS-UIGothic"/>
                <a:cs typeface="OSCNMH+MS-UIGothic"/>
              </a:rPr>
              <a:t>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OSCNMH+MS-UIGothic"/>
                <a:cs typeface="OSCNMH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62626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262626"/>
                </a:solidFill>
                <a:latin typeface="OSCNMH+MS-UIGothic"/>
                <a:cs typeface="OSCNMH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603101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31313"/>
                </a:solidFill>
                <a:latin typeface="OSCNMH+MS-UIGothic"/>
                <a:cs typeface="OSCNMH+MS-UIGothic"/>
              </a:rPr>
              <a:t>胸痛是</a:t>
            </a:r>
            <a:r>
              <a:rPr sz="1500">
                <a:solidFill>
                  <a:srgbClr val="131313"/>
                </a:solidFill>
                <a:latin typeface="QKEFQU+ELHEBI+MicrosoftYaHei"/>
                <a:cs typeface="QKEFQU+ELHEBI+MicrosoftYaHei"/>
              </a:rPr>
              <a:t>STemi</a:t>
            </a:r>
            <a:r>
              <a:rPr sz="1500">
                <a:solidFill>
                  <a:srgbClr val="131313"/>
                </a:solidFill>
                <a:latin typeface="OSCNMH+MS-UIGothic"/>
                <a:cs typeface="OSCNMH+MS-UIGothic"/>
              </a:rPr>
              <a:t>最常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131313"/>
                </a:solidFill>
                <a:latin typeface="OSCNMH+MS-UIGothic"/>
                <a:cs typeface="OSCNMH+MS-UIGothic"/>
              </a:rPr>
              <a:t>的症状，通常表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现为压</a:t>
            </a:r>
            <a:r>
              <a:rPr sz="1500">
                <a:solidFill>
                  <a:srgbClr val="131313"/>
                </a:solidFill>
                <a:latin typeface="OSCNMH+MS-UIGothic"/>
                <a:cs typeface="OSCNMH+MS-UIGothic"/>
              </a:rPr>
              <a:t>迫性疼痛或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烧</a:t>
            </a:r>
            <a:r>
              <a:rPr sz="1500">
                <a:solidFill>
                  <a:srgbClr val="131313"/>
                </a:solidFill>
                <a:latin typeface="OSCNMH+MS-UIGothic"/>
                <a:cs typeface="OSCNMH+MS-UIGothic"/>
              </a:rPr>
              <a:t>灼感，可放射至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131313"/>
                </a:solidFill>
                <a:latin typeface="OSCNMH+MS-UIGothic"/>
                <a:cs typeface="OSCNMH+MS-UIGothic"/>
              </a:rPr>
              <a:t>部、下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颌</a:t>
            </a:r>
            <a:r>
              <a:rPr sz="1500">
                <a:solidFill>
                  <a:srgbClr val="131313"/>
                </a:solidFill>
                <a:latin typeface="OSCNMH+MS-UIGothic"/>
                <a:cs typeface="OSCNMH+MS-UIGothic"/>
              </a:rPr>
              <a:t>、左臂或背部。呼吸困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131313"/>
                </a:solidFill>
                <a:latin typeface="OSCNMH+MS-UIGothic"/>
                <a:cs typeface="OSCNMH+MS-UIGothic"/>
              </a:rPr>
              <a:t>、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恶</a:t>
            </a:r>
            <a:r>
              <a:rPr sz="1500">
                <a:solidFill>
                  <a:srgbClr val="131313"/>
                </a:solidFill>
                <a:latin typeface="OSCNMH+MS-UIGothic"/>
                <a:cs typeface="OSCNMH+MS-UIGothic"/>
              </a:rPr>
              <a:t>心和出汗也可能是由于心肌缺血引起。心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电图</a:t>
            </a:r>
            <a:r>
              <a:rPr sz="1500">
                <a:solidFill>
                  <a:srgbClr val="131313"/>
                </a:solidFill>
                <a:latin typeface="OSCNMH+MS-UIGothic"/>
                <a:cs typeface="OSCNMH+MS-UIGothic"/>
              </a:rPr>
              <a:t>上的</a:t>
            </a:r>
            <a:r>
              <a:rPr sz="1500">
                <a:solidFill>
                  <a:srgbClr val="131313"/>
                </a:solidFill>
                <a:latin typeface="QKEFQU+ELHEBI+MicrosoftYaHei"/>
                <a:cs typeface="QKEFQU+ELHEBI+MicrosoftYaHei"/>
              </a:rPr>
              <a:t>ST</a:t>
            </a:r>
            <a:r>
              <a:rPr sz="1500">
                <a:solidFill>
                  <a:srgbClr val="131313"/>
                </a:solidFill>
                <a:latin typeface="OSCNMH+MS-UIGothic"/>
                <a:cs typeface="OSCNMH+MS-UIGothic"/>
              </a:rPr>
              <a:t>段抬高和心肌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酶</a:t>
            </a:r>
            <a:r>
              <a:rPr sz="1500">
                <a:solidFill>
                  <a:srgbClr val="131313"/>
                </a:solidFill>
                <a:latin typeface="OSCNMH+MS-UIGothic"/>
                <a:cs typeface="OSCNMH+MS-UIGothic"/>
              </a:rPr>
              <a:t>学的异常升高是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131313"/>
                </a:solidFill>
                <a:latin typeface="OSCNMH+MS-UIGothic"/>
                <a:cs typeface="OSCNMH+MS-UIGothic"/>
              </a:rPr>
              <a:t>断</a:t>
            </a:r>
            <a:r>
              <a:rPr sz="1500">
                <a:solidFill>
                  <a:srgbClr val="131313"/>
                </a:solidFill>
                <a:latin typeface="QKEFQU+ELHEBI+MicrosoftYaHei"/>
                <a:cs typeface="QKEFQU+ELHEBI+MicrosoftYaHei"/>
              </a:rPr>
              <a:t>STemi</a:t>
            </a:r>
            <a:r>
              <a:rPr sz="1500">
                <a:solidFill>
                  <a:srgbClr val="131313"/>
                </a:solidFill>
                <a:latin typeface="OSCNMH+MS-UIGothic"/>
                <a:cs typeface="OSCNMH+MS-UIGothic"/>
              </a:rPr>
              <a:t>的关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131313"/>
                </a:solidFill>
                <a:latin typeface="OSCNMH+MS-UIGothic"/>
                <a:cs typeface="OSCNMH+MS-UIGothic"/>
              </a:rPr>
              <a:t>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300603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GEAURH+DHDTKG+MicrosoftYaHei-Bold"/>
                <a:cs typeface="GEAURH+DHDTKG+MicrosoftYaHei-Bold"/>
              </a:rPr>
              <a:t>STEMI</a:t>
            </a:r>
            <a:r>
              <a:rPr sz="3000">
                <a:solidFill>
                  <a:srgbClr val="262626"/>
                </a:solidFill>
                <a:latin typeface="OSCNMH+MS-UIGothic"/>
                <a:cs typeface="OSCNMH+MS-UIGothic"/>
              </a:rPr>
              <a:t>治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262626"/>
                </a:solidFill>
                <a:latin typeface="OSCNMH+MS-UIGothic"/>
                <a:cs typeface="OSCNMH+MS-UIGothic"/>
              </a:rPr>
              <a:t>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OSCNMH+MS-UIGothic"/>
                <a:cs typeface="OSCNMH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OSCNMH+MS-UIGothic"/>
                <a:cs typeface="OSCNMH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262626"/>
                </a:solidFill>
                <a:latin typeface="OSCNMH+MS-UIGothic"/>
                <a:cs typeface="OSCNMH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484736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KEFQU+ELHEBI+MicrosoftYaHei"/>
                <a:cs typeface="QKEFQU+ELHEBI+MicrosoftYaHei"/>
              </a:rPr>
              <a:t>STemi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的治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主要包括再灌注治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、抗血小板治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物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4869498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再灌注治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是通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溶栓或</a:t>
            </a:r>
            <a:r>
              <a:rPr sz="1350">
                <a:solidFill>
                  <a:srgbClr val="000000"/>
                </a:solidFill>
                <a:latin typeface="QKEFQU+ELHEBI+MicrosoftYaHei"/>
                <a:cs typeface="QKEFQU+ELHEBI+MicrosoftYaHei"/>
              </a:rPr>
              <a:t>PCI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皮冠状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脉介入）手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打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开阻塞的冠状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脉，恢复心肌灌注。抗血小板治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是通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物抑制血小板聚集，防止血栓形成，常用的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物有阿司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匹林、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氯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吡格雷等。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物治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疗还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包括使用</a:t>
            </a:r>
            <a:r>
              <a:rPr sz="1350">
                <a:solidFill>
                  <a:srgbClr val="000000"/>
                </a:solidFill>
                <a:latin typeface="WKIPED+ELHEBI+MicrosoftYaHei"/>
                <a:cs typeface="WKIPED+ELHEBI+MicrosoftYaHei"/>
              </a:rPr>
              <a:t>β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受体拮抗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、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QKEFQU+ELHEBI+MicrosoftYaHei"/>
                <a:cs typeface="QKEFQU+ELHEBI+MicrosoftYaHei"/>
              </a:rPr>
              <a:t>ACE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抑制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或</a:t>
            </a:r>
            <a:r>
              <a:rPr sz="1350">
                <a:solidFill>
                  <a:srgbClr val="000000"/>
                </a:solidFill>
                <a:latin typeface="QKEFQU+ELHEBI+MicrosoftYaHei"/>
                <a:cs typeface="QKEFQU+ELHEBI+MicrosoftYaHei"/>
              </a:rPr>
              <a:t>ARBs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等，以降低心肌耗氧量、改善心肌重构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和减少心血管事件的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OSCNMH+MS-UIGothic"/>
                <a:cs typeface="OSCNMH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50387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OSCNMH+MS-UIGothic"/>
                <a:cs typeface="OSCNMH+MS-UIGothic"/>
              </a:rPr>
              <a:t>抗血小板治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3450">
                <a:solidFill>
                  <a:srgbClr val="000000"/>
                </a:solidFill>
                <a:latin typeface="OSCNMH+MS-UIGothic"/>
                <a:cs typeface="OSCNMH+MS-UIGothic"/>
              </a:rPr>
              <a:t>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https://d.book118.com/247024152165006043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GEAURH+DHDTKG+MicrosoftYaHei-Bold</vt:lpstr>
      <vt:lpstr>OSCNMH+MS-UIGothic</vt:lpstr>
      <vt:lpstr>SimSun</vt:lpstr>
      <vt:lpstr>RGOEEQ+WLRFDM+ArialMT</vt:lpstr>
      <vt:lpstr>Times New Roman</vt:lpstr>
      <vt:lpstr>QKEFQU+ELHEBI+MicrosoftYaHei</vt:lpstr>
      <vt:lpstr>WKIPED+ELHEBI+MicrosoftYaHei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2024-09-18T00:48:21.061</cp:lastPrinted>
  <dcterms:created xsi:type="dcterms:W3CDTF">2024-09-17T16:48:21Z</dcterms:created>
  <dcterms:modified xsi:type="dcterms:W3CDTF">2024-09-17T16:48:22Z</dcterms:modified>
</cp:coreProperties>
</file>