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7" r:id="rId49"/>
    <p:sldId id="400" r:id="rId50"/>
    <p:sldId id="403" r:id="rId51"/>
    <p:sldId id="405" r:id="rId52"/>
  </p:sldIdLst>
  <p:sldSz cx="12192000" cy="6858000"/>
  <p:notesSz cx="6858000" cy="9144000"/>
  <p:custDataLst>
    <p:tags r:id="rId5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slide" Target="slides/slide48.xml" /><Relationship Id="rId51" Type="http://schemas.openxmlformats.org/officeDocument/2006/relationships/slide" Target="slides/slide49.xml" /><Relationship Id="rId52" Type="http://schemas.openxmlformats.org/officeDocument/2006/relationships/slide" Target="slides/slide50.xml" /><Relationship Id="rId53" Type="http://schemas.openxmlformats.org/officeDocument/2006/relationships/tags" Target="tags/tag2.xml" /><Relationship Id="rId54" Type="http://schemas.openxmlformats.org/officeDocument/2006/relationships/presProps" Target="presProps.xml" /><Relationship Id="rId55" Type="http://schemas.openxmlformats.org/officeDocument/2006/relationships/viewProps" Target="viewProps.xml" /><Relationship Id="rId56" Type="http://schemas.openxmlformats.org/officeDocument/2006/relationships/theme" Target="theme/theme1.xml" /><Relationship Id="rId57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48874-D588-4B5A-8113-2EBF9FFA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C50B6-4208-4B5C-A1C7-23C722F1C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7544F-EA91-4D1E-968C-80CD39F9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9D8AD-9B85-46EB-8A2A-A100BCDD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0E03A-2BA3-475B-AA58-EDDD4303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0344A-4526-438D-94F7-918EF5CB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63083-06E0-4623-8F51-4D339DB8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79F1B-C76F-48DC-BCD9-535F3F2B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C9D8F-0D14-4336-915F-290C8C30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3B7D3-E736-469D-AF09-BBA28C10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33E9-2D72-402D-B8FE-6004481F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rect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F2F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0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0.jpeg" /><Relationship Id="rId11" Type="http://schemas.openxmlformats.org/officeDocument/2006/relationships/image" Target="../media/image31.jpeg" /><Relationship Id="rId12" Type="http://schemas.openxmlformats.org/officeDocument/2006/relationships/image" Target="../media/image32.jpeg" /><Relationship Id="rId13" Type="http://schemas.openxmlformats.org/officeDocument/2006/relationships/image" Target="../media/image33.jpeg" /><Relationship Id="rId14" Type="http://schemas.openxmlformats.org/officeDocument/2006/relationships/image" Target="../media/image34.jpeg" /><Relationship Id="rId15" Type="http://schemas.openxmlformats.org/officeDocument/2006/relationships/image" Target="../media/image35.jpeg" /><Relationship Id="rId16" Type="http://schemas.openxmlformats.org/officeDocument/2006/relationships/image" Target="../media/image36.png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Relationship Id="rId7" Type="http://schemas.openxmlformats.org/officeDocument/2006/relationships/image" Target="../media/image27.jpeg" /><Relationship Id="rId8" Type="http://schemas.openxmlformats.org/officeDocument/2006/relationships/image" Target="../media/image28.jpeg" /><Relationship Id="rId9" Type="http://schemas.openxmlformats.org/officeDocument/2006/relationships/image" Target="../media/image2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40.png" /><Relationship Id="rId6" Type="http://schemas.openxmlformats.org/officeDocument/2006/relationships/image" Target="../media/image41.png" /><Relationship Id="rId7" Type="http://schemas.openxmlformats.org/officeDocument/2006/relationships/image" Target="../media/image4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2.png" /><Relationship Id="rId2" Type="http://schemas.openxmlformats.org/officeDocument/2006/relationships/image" Target="../media/image44.png" /><Relationship Id="rId3" Type="http://schemas.openxmlformats.org/officeDocument/2006/relationships/image" Target="../media/image45.png" /><Relationship Id="rId4" Type="http://schemas.openxmlformats.org/officeDocument/2006/relationships/image" Target="../media/image46.png" /><Relationship Id="rId5" Type="http://schemas.openxmlformats.org/officeDocument/2006/relationships/image" Target="../media/image47.png" /><Relationship Id="rId6" Type="http://schemas.openxmlformats.org/officeDocument/2006/relationships/image" Target="../media/image48.png" /><Relationship Id="rId7" Type="http://schemas.openxmlformats.org/officeDocument/2006/relationships/image" Target="../media/image49.png" /><Relationship Id="rId8" Type="http://schemas.openxmlformats.org/officeDocument/2006/relationships/image" Target="../media/image50.png" /><Relationship Id="rId9" Type="http://schemas.openxmlformats.org/officeDocument/2006/relationships/image" Target="../media/image5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3.png" /><Relationship Id="rId3" Type="http://schemas.openxmlformats.org/officeDocument/2006/relationships/image" Target="../media/image54.png" /><Relationship Id="rId4" Type="http://schemas.openxmlformats.org/officeDocument/2006/relationships/image" Target="../media/image55.png" /><Relationship Id="rId5" Type="http://schemas.openxmlformats.org/officeDocument/2006/relationships/image" Target="../media/image56.png" /><Relationship Id="rId6" Type="http://schemas.openxmlformats.org/officeDocument/2006/relationships/image" Target="../media/image57.png" /><Relationship Id="rId7" Type="http://schemas.openxmlformats.org/officeDocument/2006/relationships/image" Target="../media/image5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9.png" /><Relationship Id="rId3" Type="http://schemas.openxmlformats.org/officeDocument/2006/relationships/image" Target="../media/image60.png" /><Relationship Id="rId4" Type="http://schemas.openxmlformats.org/officeDocument/2006/relationships/image" Target="../media/image61.png" /><Relationship Id="rId5" Type="http://schemas.openxmlformats.org/officeDocument/2006/relationships/image" Target="../media/image62.png" /><Relationship Id="rId6" Type="http://schemas.openxmlformats.org/officeDocument/2006/relationships/image" Target="../media/image6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3.xml" TargetMode="Internal" /><Relationship Id="rId3" Type="http://schemas.openxmlformats.org/officeDocument/2006/relationships/slide" Target="slide1.xml" TargetMode="In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3.xml" TargetMode="Internal" /><Relationship Id="rId3" Type="http://schemas.openxmlformats.org/officeDocument/2006/relationships/slide" Target="slide15.xml" TargetMode="Internal" /><Relationship Id="rId4" Type="http://schemas.openxmlformats.org/officeDocument/2006/relationships/slide" Target="slide1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4.png" /><Relationship Id="rId3" Type="http://schemas.openxmlformats.org/officeDocument/2006/relationships/image" Target="../media/image65.png" /><Relationship Id="rId4" Type="http://schemas.openxmlformats.org/officeDocument/2006/relationships/image" Target="../media/image66.png" /><Relationship Id="rId5" Type="http://schemas.openxmlformats.org/officeDocument/2006/relationships/image" Target="../media/image67.png" /><Relationship Id="rId6" Type="http://schemas.openxmlformats.org/officeDocument/2006/relationships/image" Target="../media/image68.png" /><Relationship Id="rId7" Type="http://schemas.openxmlformats.org/officeDocument/2006/relationships/image" Target="../media/image6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0.png" /><Relationship Id="rId3" Type="http://schemas.openxmlformats.org/officeDocument/2006/relationships/image" Target="../media/image7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80.png" /><Relationship Id="rId11" Type="http://schemas.openxmlformats.org/officeDocument/2006/relationships/image" Target="../media/image81.png" /><Relationship Id="rId12" Type="http://schemas.openxmlformats.org/officeDocument/2006/relationships/image" Target="../media/image82.png" /><Relationship Id="rId13" Type="http://schemas.openxmlformats.org/officeDocument/2006/relationships/image" Target="../media/image83.png" /><Relationship Id="rId14" Type="http://schemas.openxmlformats.org/officeDocument/2006/relationships/image" Target="../media/image84.png" /><Relationship Id="rId15" Type="http://schemas.openxmlformats.org/officeDocument/2006/relationships/image" Target="../media/image85.png" /><Relationship Id="rId16" Type="http://schemas.openxmlformats.org/officeDocument/2006/relationships/image" Target="../media/image86.png" /><Relationship Id="rId17" Type="http://schemas.openxmlformats.org/officeDocument/2006/relationships/image" Target="../media/image87.png" /><Relationship Id="rId18" Type="http://schemas.openxmlformats.org/officeDocument/2006/relationships/image" Target="../media/image88.png" /><Relationship Id="rId19" Type="http://schemas.openxmlformats.org/officeDocument/2006/relationships/image" Target="../media/image89.png" /><Relationship Id="rId2" Type="http://schemas.openxmlformats.org/officeDocument/2006/relationships/image" Target="../media/image72.png" /><Relationship Id="rId20" Type="http://schemas.openxmlformats.org/officeDocument/2006/relationships/image" Target="../media/image90.png" /><Relationship Id="rId3" Type="http://schemas.openxmlformats.org/officeDocument/2006/relationships/image" Target="../media/image73.png" /><Relationship Id="rId4" Type="http://schemas.openxmlformats.org/officeDocument/2006/relationships/image" Target="../media/image74.png" /><Relationship Id="rId5" Type="http://schemas.openxmlformats.org/officeDocument/2006/relationships/image" Target="../media/image75.png" /><Relationship Id="rId6" Type="http://schemas.openxmlformats.org/officeDocument/2006/relationships/image" Target="../media/image76.png" /><Relationship Id="rId7" Type="http://schemas.openxmlformats.org/officeDocument/2006/relationships/image" Target="../media/image77.png" /><Relationship Id="rId8" Type="http://schemas.openxmlformats.org/officeDocument/2006/relationships/image" Target="../media/image78.png" /><Relationship Id="rId9" Type="http://schemas.openxmlformats.org/officeDocument/2006/relationships/image" Target="../media/image7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1.png" /><Relationship Id="rId3" Type="http://schemas.openxmlformats.org/officeDocument/2006/relationships/image" Target="../media/image92.png" /><Relationship Id="rId4" Type="http://schemas.openxmlformats.org/officeDocument/2006/relationships/image" Target="../media/image93.png" /><Relationship Id="rId5" Type="http://schemas.openxmlformats.org/officeDocument/2006/relationships/image" Target="../media/image9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5.png" /><Relationship Id="rId3" Type="http://schemas.openxmlformats.org/officeDocument/2006/relationships/image" Target="../media/image96.png" /><Relationship Id="rId4" Type="http://schemas.openxmlformats.org/officeDocument/2006/relationships/image" Target="../media/image97.png" /><Relationship Id="rId5" Type="http://schemas.openxmlformats.org/officeDocument/2006/relationships/image" Target="../media/image9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9.png" /><Relationship Id="rId3" Type="http://schemas.openxmlformats.org/officeDocument/2006/relationships/image" Target="../media/image100.png" /><Relationship Id="rId4" Type="http://schemas.openxmlformats.org/officeDocument/2006/relationships/image" Target="../media/image101.png" /><Relationship Id="rId5" Type="http://schemas.openxmlformats.org/officeDocument/2006/relationships/image" Target="../media/image10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3.png" /><Relationship Id="rId3" Type="http://schemas.openxmlformats.org/officeDocument/2006/relationships/image" Target="../media/image104.png" /><Relationship Id="rId4" Type="http://schemas.openxmlformats.org/officeDocument/2006/relationships/image" Target="../media/image105.png" /><Relationship Id="rId5" Type="http://schemas.openxmlformats.org/officeDocument/2006/relationships/image" Target="../media/image106.png" /><Relationship Id="rId6" Type="http://schemas.openxmlformats.org/officeDocument/2006/relationships/image" Target="../media/image107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8.png" /><Relationship Id="rId3" Type="http://schemas.openxmlformats.org/officeDocument/2006/relationships/image" Target="../media/image109.png" /><Relationship Id="rId4" Type="http://schemas.openxmlformats.org/officeDocument/2006/relationships/image" Target="../media/image110.png" /><Relationship Id="rId5" Type="http://schemas.openxmlformats.org/officeDocument/2006/relationships/image" Target="../media/image111.png" /><Relationship Id="rId6" Type="http://schemas.openxmlformats.org/officeDocument/2006/relationships/image" Target="../media/image11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3.png" /><Relationship Id="rId3" Type="http://schemas.openxmlformats.org/officeDocument/2006/relationships/image" Target="../media/image114.png" /><Relationship Id="rId4" Type="http://schemas.openxmlformats.org/officeDocument/2006/relationships/image" Target="../media/image115.png" /><Relationship Id="rId5" Type="http://schemas.openxmlformats.org/officeDocument/2006/relationships/image" Target="../media/image116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5.png" /><Relationship Id="rId11" Type="http://schemas.openxmlformats.org/officeDocument/2006/relationships/image" Target="../media/image126.png" /><Relationship Id="rId12" Type="http://schemas.openxmlformats.org/officeDocument/2006/relationships/image" Target="../media/image127.png" /><Relationship Id="rId2" Type="http://schemas.openxmlformats.org/officeDocument/2006/relationships/image" Target="../media/image117.png" /><Relationship Id="rId3" Type="http://schemas.openxmlformats.org/officeDocument/2006/relationships/image" Target="../media/image118.png" /><Relationship Id="rId4" Type="http://schemas.openxmlformats.org/officeDocument/2006/relationships/image" Target="../media/image119.png" /><Relationship Id="rId5" Type="http://schemas.openxmlformats.org/officeDocument/2006/relationships/image" Target="../media/image120.png" /><Relationship Id="rId6" Type="http://schemas.openxmlformats.org/officeDocument/2006/relationships/image" Target="../media/image121.png" /><Relationship Id="rId7" Type="http://schemas.openxmlformats.org/officeDocument/2006/relationships/image" Target="../media/image122.png" /><Relationship Id="rId8" Type="http://schemas.openxmlformats.org/officeDocument/2006/relationships/image" Target="../media/image123.png" /><Relationship Id="rId9" Type="http://schemas.openxmlformats.org/officeDocument/2006/relationships/image" Target="../media/image124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8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7.png" /><Relationship Id="rId11" Type="http://schemas.openxmlformats.org/officeDocument/2006/relationships/image" Target="../media/image138.jpeg" /><Relationship Id="rId12" Type="http://schemas.openxmlformats.org/officeDocument/2006/relationships/image" Target="../media/image139.png" /><Relationship Id="rId2" Type="http://schemas.openxmlformats.org/officeDocument/2006/relationships/image" Target="../media/image129.png" /><Relationship Id="rId3" Type="http://schemas.openxmlformats.org/officeDocument/2006/relationships/image" Target="../media/image130.png" /><Relationship Id="rId4" Type="http://schemas.openxmlformats.org/officeDocument/2006/relationships/image" Target="../media/image131.png" /><Relationship Id="rId5" Type="http://schemas.openxmlformats.org/officeDocument/2006/relationships/image" Target="../media/image132.png" /><Relationship Id="rId6" Type="http://schemas.openxmlformats.org/officeDocument/2006/relationships/image" Target="../media/image133.png" /><Relationship Id="rId7" Type="http://schemas.openxmlformats.org/officeDocument/2006/relationships/image" Target="../media/image134.png" /><Relationship Id="rId8" Type="http://schemas.openxmlformats.org/officeDocument/2006/relationships/image" Target="../media/image135.png" /><Relationship Id="rId9" Type="http://schemas.openxmlformats.org/officeDocument/2006/relationships/image" Target="../media/image136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0.png" /><Relationship Id="rId3" Type="http://schemas.openxmlformats.org/officeDocument/2006/relationships/image" Target="../media/image141.png" /><Relationship Id="rId4" Type="http://schemas.openxmlformats.org/officeDocument/2006/relationships/image" Target="../media/image142.png" /><Relationship Id="rId5" Type="http://schemas.openxmlformats.org/officeDocument/2006/relationships/image" Target="../media/image143.png" /><Relationship Id="rId6" Type="http://schemas.openxmlformats.org/officeDocument/2006/relationships/image" Target="../media/image144.png" /><Relationship Id="rId7" Type="http://schemas.openxmlformats.org/officeDocument/2006/relationships/image" Target="../media/image145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6.png" /><Relationship Id="rId3" Type="http://schemas.openxmlformats.org/officeDocument/2006/relationships/image" Target="../media/image147.png" /><Relationship Id="rId4" Type="http://schemas.openxmlformats.org/officeDocument/2006/relationships/image" Target="../media/image148.png" /><Relationship Id="rId5" Type="http://schemas.openxmlformats.org/officeDocument/2006/relationships/image" Target="../media/image149.png" /><Relationship Id="rId6" Type="http://schemas.openxmlformats.org/officeDocument/2006/relationships/image" Target="../media/image150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1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2.png" /><Relationship Id="rId3" Type="http://schemas.openxmlformats.org/officeDocument/2006/relationships/image" Target="../media/image153.png" /><Relationship Id="rId4" Type="http://schemas.openxmlformats.org/officeDocument/2006/relationships/image" Target="../media/image154.png" /><Relationship Id="rId5" Type="http://schemas.openxmlformats.org/officeDocument/2006/relationships/image" Target="../media/image155.png" /><Relationship Id="rId6" Type="http://schemas.openxmlformats.org/officeDocument/2006/relationships/image" Target="../media/image156.png" /><Relationship Id="rId7" Type="http://schemas.openxmlformats.org/officeDocument/2006/relationships/image" Target="../media/image157.png" /><Relationship Id="rId8" Type="http://schemas.openxmlformats.org/officeDocument/2006/relationships/image" Target="../media/image158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67.png" /><Relationship Id="rId11" Type="http://schemas.openxmlformats.org/officeDocument/2006/relationships/image" Target="../media/image168.jpeg" /><Relationship Id="rId12" Type="http://schemas.openxmlformats.org/officeDocument/2006/relationships/image" Target="../media/image169.png" /><Relationship Id="rId13" Type="http://schemas.openxmlformats.org/officeDocument/2006/relationships/image" Target="../media/image170.png" /><Relationship Id="rId14" Type="http://schemas.openxmlformats.org/officeDocument/2006/relationships/image" Target="../media/image171.png" /><Relationship Id="rId2" Type="http://schemas.openxmlformats.org/officeDocument/2006/relationships/image" Target="../media/image159.jpeg" /><Relationship Id="rId3" Type="http://schemas.openxmlformats.org/officeDocument/2006/relationships/image" Target="../media/image160.jpeg" /><Relationship Id="rId4" Type="http://schemas.openxmlformats.org/officeDocument/2006/relationships/image" Target="../media/image161.png" /><Relationship Id="rId5" Type="http://schemas.openxmlformats.org/officeDocument/2006/relationships/image" Target="../media/image162.png" /><Relationship Id="rId6" Type="http://schemas.openxmlformats.org/officeDocument/2006/relationships/image" Target="../media/image163.png" /><Relationship Id="rId7" Type="http://schemas.openxmlformats.org/officeDocument/2006/relationships/image" Target="../media/image164.jpeg" /><Relationship Id="rId8" Type="http://schemas.openxmlformats.org/officeDocument/2006/relationships/image" Target="../media/image165.png" /><Relationship Id="rId9" Type="http://schemas.openxmlformats.org/officeDocument/2006/relationships/image" Target="../media/image166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2.png" /><Relationship Id="rId3" Type="http://schemas.openxmlformats.org/officeDocument/2006/relationships/image" Target="../media/image173.png" /><Relationship Id="rId4" Type="http://schemas.openxmlformats.org/officeDocument/2006/relationships/image" Target="../media/image174.png" /><Relationship Id="rId5" Type="http://schemas.openxmlformats.org/officeDocument/2006/relationships/image" Target="../media/image175.png" /><Relationship Id="rId6" Type="http://schemas.openxmlformats.org/officeDocument/2006/relationships/image" Target="../media/image176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7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6.png" /><Relationship Id="rId11" Type="http://schemas.openxmlformats.org/officeDocument/2006/relationships/image" Target="../media/image187.png" /><Relationship Id="rId12" Type="http://schemas.openxmlformats.org/officeDocument/2006/relationships/image" Target="../media/image188.png" /><Relationship Id="rId13" Type="http://schemas.openxmlformats.org/officeDocument/2006/relationships/image" Target="../media/image189.png" /><Relationship Id="rId14" Type="http://schemas.openxmlformats.org/officeDocument/2006/relationships/image" Target="../media/image190.png" /><Relationship Id="rId2" Type="http://schemas.openxmlformats.org/officeDocument/2006/relationships/image" Target="../media/image178.png" /><Relationship Id="rId3" Type="http://schemas.openxmlformats.org/officeDocument/2006/relationships/image" Target="../media/image179.png" /><Relationship Id="rId4" Type="http://schemas.openxmlformats.org/officeDocument/2006/relationships/image" Target="../media/image180.png" /><Relationship Id="rId5" Type="http://schemas.openxmlformats.org/officeDocument/2006/relationships/image" Target="../media/image181.png" /><Relationship Id="rId6" Type="http://schemas.openxmlformats.org/officeDocument/2006/relationships/image" Target="../media/image182.png" /><Relationship Id="rId7" Type="http://schemas.openxmlformats.org/officeDocument/2006/relationships/image" Target="../media/image183.png" /><Relationship Id="rId8" Type="http://schemas.openxmlformats.org/officeDocument/2006/relationships/image" Target="../media/image184.png" /><Relationship Id="rId9" Type="http://schemas.openxmlformats.org/officeDocument/2006/relationships/image" Target="../media/image185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99.jpeg" /><Relationship Id="rId11" Type="http://schemas.openxmlformats.org/officeDocument/2006/relationships/image" Target="../media/image200.jpeg" /><Relationship Id="rId12" Type="http://schemas.openxmlformats.org/officeDocument/2006/relationships/image" Target="../media/image201.png" /><Relationship Id="rId13" Type="http://schemas.openxmlformats.org/officeDocument/2006/relationships/image" Target="../media/image202.jpeg" /><Relationship Id="rId14" Type="http://schemas.openxmlformats.org/officeDocument/2006/relationships/image" Target="../media/image203.png" /><Relationship Id="rId15" Type="http://schemas.openxmlformats.org/officeDocument/2006/relationships/image" Target="../media/image204.png" /><Relationship Id="rId16" Type="http://schemas.openxmlformats.org/officeDocument/2006/relationships/image" Target="../media/image205.png" /><Relationship Id="rId17" Type="http://schemas.openxmlformats.org/officeDocument/2006/relationships/image" Target="../media/image206.png" /><Relationship Id="rId18" Type="http://schemas.openxmlformats.org/officeDocument/2006/relationships/image" Target="../media/image207.png" /><Relationship Id="rId19" Type="http://schemas.openxmlformats.org/officeDocument/2006/relationships/image" Target="../media/image208.png" /><Relationship Id="rId2" Type="http://schemas.openxmlformats.org/officeDocument/2006/relationships/image" Target="../media/image191.jpeg" /><Relationship Id="rId20" Type="http://schemas.openxmlformats.org/officeDocument/2006/relationships/image" Target="../media/image209.png" /><Relationship Id="rId3" Type="http://schemas.openxmlformats.org/officeDocument/2006/relationships/image" Target="../media/image192.png" /><Relationship Id="rId4" Type="http://schemas.openxmlformats.org/officeDocument/2006/relationships/image" Target="../media/image193.png" /><Relationship Id="rId5" Type="http://schemas.openxmlformats.org/officeDocument/2006/relationships/image" Target="../media/image194.png" /><Relationship Id="rId6" Type="http://schemas.openxmlformats.org/officeDocument/2006/relationships/image" Target="../media/image195.png" /><Relationship Id="rId7" Type="http://schemas.openxmlformats.org/officeDocument/2006/relationships/image" Target="../media/image196.png" /><Relationship Id="rId8" Type="http://schemas.openxmlformats.org/officeDocument/2006/relationships/image" Target="../media/image197.png" /><Relationship Id="rId9" Type="http://schemas.openxmlformats.org/officeDocument/2006/relationships/image" Target="../media/image198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0.png" /><Relationship Id="rId3" Type="http://schemas.openxmlformats.org/officeDocument/2006/relationships/image" Target="../media/image211.png" /><Relationship Id="rId4" Type="http://schemas.openxmlformats.org/officeDocument/2006/relationships/image" Target="../media/image212.png" /><Relationship Id="rId5" Type="http://schemas.openxmlformats.org/officeDocument/2006/relationships/image" Target="../media/image213.png" /><Relationship Id="rId6" Type="http://schemas.openxmlformats.org/officeDocument/2006/relationships/image" Target="../media/image214.pn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5.png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6.png" /></Relationships>
</file>

<file path=ppt/slides/_rels/slide4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25.jpeg" /><Relationship Id="rId11" Type="http://schemas.openxmlformats.org/officeDocument/2006/relationships/image" Target="../media/image226.png" /><Relationship Id="rId2" Type="http://schemas.openxmlformats.org/officeDocument/2006/relationships/image" Target="../media/image217.png" /><Relationship Id="rId3" Type="http://schemas.openxmlformats.org/officeDocument/2006/relationships/image" Target="../media/image218.png" /><Relationship Id="rId4" Type="http://schemas.openxmlformats.org/officeDocument/2006/relationships/image" Target="../media/image219.png" /><Relationship Id="rId5" Type="http://schemas.openxmlformats.org/officeDocument/2006/relationships/image" Target="../media/image220.png" /><Relationship Id="rId6" Type="http://schemas.openxmlformats.org/officeDocument/2006/relationships/image" Target="../media/image221.png" /><Relationship Id="rId7" Type="http://schemas.openxmlformats.org/officeDocument/2006/relationships/image" Target="../media/image222.jpeg" /><Relationship Id="rId8" Type="http://schemas.openxmlformats.org/officeDocument/2006/relationships/image" Target="../media/image223.jpeg" /><Relationship Id="rId9" Type="http://schemas.openxmlformats.org/officeDocument/2006/relationships/image" Target="../media/image224.png" /></Relationships>
</file>

<file path=ppt/slides/_rels/slide5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30110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155435"/>
          </a:xfrm>
          <a:prstGeom prst="rect">
            <a:avLst/>
          </a:prstGeom>
        </p:spPr>
      </p:pic>
      <p:sp>
        <p:nvSpPr>
          <p:cNvPr id="3" name="textbox 2"/>
          <p:cNvSpPr/>
          <p:nvPr/>
        </p:nvSpPr>
        <p:spPr>
          <a:xfrm>
            <a:off x="951230" y="2964815"/>
            <a:ext cx="7834630" cy="927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indent="-3175" algn="l" rtl="0" eaLnBrk="0">
              <a:lnSpc>
                <a:spcPct val="95000"/>
              </a:lnSpc>
            </a:pPr>
            <a:r>
              <a:rPr sz="5400" b="1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数字化战略</a:t>
            </a:r>
            <a:r>
              <a:rPr sz="5400" b="1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结项汇报</a:t>
            </a:r>
            <a:endParaRPr lang="en-US" altLang="en-US" sz="5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box 3"/>
          <p:cNvSpPr/>
          <p:nvPr/>
        </p:nvSpPr>
        <p:spPr>
          <a:xfrm>
            <a:off x="955344" y="6293611"/>
            <a:ext cx="107505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1200" b="1" spc="-10">
                <a:solidFill>
                  <a:srgbClr val="575757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2019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200" b="1" spc="-10">
                <a:solidFill>
                  <a:srgbClr val="575757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12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月更新</a:t>
            </a:r>
            <a:endParaRPr lang="en-US" altLang="en-US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614362" y="1637919"/>
          <a:ext cx="11175999" cy="3519166"/>
        </p:xfrm>
        <a:graphic>
          <a:graphicData uri="http://schemas.openxmlformats.org/drawingml/2006/table">
            <a:tbl>
              <a:tblPr/>
              <a:tblGrid>
                <a:gridCol w="756919"/>
                <a:gridCol w="8672830"/>
                <a:gridCol w="1746250"/>
              </a:tblGrid>
              <a:tr h="535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415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序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号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57575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57575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3446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领导意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62255" algn="l" rtl="0" eaLnBrk="0">
                        <a:lnSpc>
                          <a:spcPts val="185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对应修订页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57575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57575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6710" algn="l" rtl="0" eaLnBrk="0">
                        <a:lnSpc>
                          <a:spcPct val="89000"/>
                        </a:lnSpc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525" algn="l" rtl="0" eaLnBrk="0">
                        <a:lnSpc>
                          <a:spcPts val="1840"/>
                        </a:lnSpc>
                        <a:spcBef>
                          <a:spcPts val="5"/>
                        </a:spcBef>
                      </a:pP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数字化转型对于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IT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能力的要求需要进一步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细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5785" algn="l" rtl="0" eaLnBrk="0">
                        <a:lnSpc>
                          <a:spcPct val="88000"/>
                        </a:lnSpc>
                        <a:spcBef>
                          <a:spcPct val="0"/>
                        </a:spcBef>
                      </a:pP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67~8</a:t>
                      </a:r>
                      <a:r>
                        <a:rPr sz="15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7185" algn="l" rtl="0" eaLnBrk="0">
                        <a:lnSpc>
                          <a:spcPct val="88000"/>
                        </a:lnSpc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525" algn="l" rtl="0" eaLnBrk="0">
                        <a:lnSpc>
                          <a:spcPts val="1840"/>
                        </a:lnSpc>
                        <a:spcBef>
                          <a:spcPct val="0"/>
                        </a:spcBef>
                      </a:pP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数字化办公室建议单独设置，不要放在企管部下面，各阶段的人员规模和工作机制，  需要补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充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0865" algn="l" rtl="0" eaLnBrk="0">
                        <a:lnSpc>
                          <a:spcPct val="88000"/>
                        </a:lnSpc>
                      </a:pPr>
                      <a:r>
                        <a:rPr sz="1500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57~6</a:t>
                      </a:r>
                      <a:r>
                        <a:rPr sz="15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59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9725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587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6565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宋体" panose="02010600030101010101" pitchFamily="2" charset="-122"/>
                        </a:rPr>
                        <a:t>甲方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事业部优先选择产品创新或者顾客运营的数字化转型项目，渠道的数字化转型建议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迟到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225" algn="l" rtl="0" eaLnBrk="0">
                        <a:lnSpc>
                          <a:spcPts val="2855"/>
                        </a:lnSpc>
                      </a:pPr>
                      <a:r>
                        <a:rPr sz="1500" spc="-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3 年以后</a:t>
                      </a:r>
                      <a:r>
                        <a:rPr sz="15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8000"/>
                        </a:lnSpc>
                      </a:pPr>
                      <a:r>
                        <a:rPr sz="1500" spc="-1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23、  26、  27、  3</a:t>
                      </a:r>
                      <a:r>
                        <a:rPr sz="1500" spc="-10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0</a:t>
                      </a:r>
                      <a:r>
                        <a:rPr sz="15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14985" algn="l" rtl="0" eaLnBrk="0">
                        <a:lnSpc>
                          <a:spcPct val="98000"/>
                        </a:lnSpc>
                        <a:spcBef>
                          <a:spcPts val="155"/>
                        </a:spcBef>
                      </a:pPr>
                      <a:r>
                        <a:rPr sz="1500" spc="-10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62、  6</a:t>
                      </a:r>
                      <a:r>
                        <a:rPr sz="1500" spc="-6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780" indent="129540" algn="l" rtl="0" eaLnBrk="0">
                        <a:lnSpc>
                          <a:spcPct val="99000"/>
                        </a:lnSpc>
                        <a:spcBef>
                          <a:spcPts val="20"/>
                        </a:spcBef>
                      </a:pPr>
                      <a:r>
                        <a:rPr sz="1600" i="1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(顾客运营数字</a:t>
                      </a:r>
                      <a:r>
                        <a:rPr sz="1600" i="1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6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600" i="1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转型的后续安排</a:t>
                      </a:r>
                      <a:r>
                        <a:rPr sz="1600" i="1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4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27025" algn="l" rtl="0" eaLnBrk="0">
                        <a:lnSpc>
                          <a:spcPct val="87000"/>
                        </a:lnSpc>
                        <a:spcBef>
                          <a:spcPct val="0"/>
                        </a:spcBef>
                      </a:pP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4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050" algn="l" rtl="0" eaLnBrk="0">
                        <a:lnSpc>
                          <a:spcPts val="1915"/>
                        </a:lnSpc>
                        <a:spcBef>
                          <a:spcPct val="0"/>
                        </a:spcBef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比较顾客运营数字化转型项目与</a:t>
                      </a:r>
                      <a:r>
                        <a:rPr sz="1500" spc="70">
                          <a:solidFill>
                            <a:srgbClr val="56565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宋体" panose="02010600030101010101" pitchFamily="2" charset="-122"/>
                        </a:rPr>
                        <a:t>甲方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现有会员项目的差异，向</a:t>
                      </a:r>
                      <a:r>
                        <a:rPr sz="1500" spc="70">
                          <a:solidFill>
                            <a:srgbClr val="56565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宋体" panose="02010600030101010101" pitchFamily="2" charset="-122"/>
                        </a:rPr>
                        <a:t>甲方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BU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进行说明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6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2900" algn="l" rtl="0" eaLnBrk="0">
                        <a:lnSpc>
                          <a:spcPct val="87000"/>
                        </a:lnSpc>
                        <a:spcBef>
                          <a:spcPts val="5"/>
                        </a:spcBef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5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525" algn="l" rtl="0" eaLnBrk="0">
                        <a:lnSpc>
                          <a:spcPts val="1850"/>
                        </a:lnSpc>
                      </a:pP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第89页的“业务主导开发”，描述不准确，  需要修改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58825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500" spc="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9</a:t>
                      </a:r>
                      <a:r>
                        <a:rPr sz="15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box 5"/>
          <p:cNvSpPr/>
          <p:nvPr/>
        </p:nvSpPr>
        <p:spPr>
          <a:xfrm>
            <a:off x="624941" y="620420"/>
            <a:ext cx="5199379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上次汇报会上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领导意见及修订结果索引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box 6"/>
          <p:cNvSpPr/>
          <p:nvPr/>
        </p:nvSpPr>
        <p:spPr>
          <a:xfrm rot="16200000">
            <a:off x="11690187" y="6122867"/>
            <a:ext cx="73723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Copyright</a:t>
            </a:r>
            <a:r>
              <a:rPr sz="600" spc="1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© 2016</a:t>
            </a:r>
            <a:r>
              <a:rPr sz="6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-</a:t>
            </a:r>
            <a:endParaRPr lang="en-US" altLang="en-US" sz="600"/>
          </a:p>
        </p:txBody>
      </p:sp>
      <p:sp>
        <p:nvSpPr>
          <p:cNvPr id="7" name="textbox 7"/>
          <p:cNvSpPr/>
          <p:nvPr/>
        </p:nvSpPr>
        <p:spPr>
          <a:xfrm>
            <a:off x="11474308" y="6426468"/>
            <a:ext cx="88264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623424" y="622852"/>
            <a:ext cx="4091940" cy="5442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32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议</a:t>
            </a:r>
            <a:r>
              <a:rPr sz="3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</a:t>
            </a:r>
            <a:endParaRPr lang="en-US" altLang="en-US" sz="3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6510" algn="l" rtl="0" eaLnBrk="0">
              <a:lnSpc>
                <a:spcPts val="2420"/>
              </a:lnSpc>
              <a:spcBef>
                <a:spcPts val="605"/>
              </a:spcBef>
            </a:pPr>
            <a:r>
              <a:rPr sz="2000" spc="-10">
                <a:ln w="727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20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字化战略的总体进展回顾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ct val="208000"/>
              </a:lnSpc>
              <a:spcBef>
                <a:spcPts val="95"/>
              </a:spcBef>
            </a:pP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实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现数字化业务转型需要解决的问题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•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业务数字化转型项目的变革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•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业务数字化转型项目的组织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套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业务数字化转型对</a:t>
            </a:r>
            <a:r>
              <a:rPr sz="2000" b="1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IT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能力的要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现有数据相关项目的进一步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10">
                <a:ln w="7277" cap="flat" cmpd="sng">
                  <a:solidFill>
                    <a:srgbClr val="B1B1B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B1B1B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甲方下一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步需要立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即开展的工作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box 9"/>
          <p:cNvSpPr/>
          <p:nvPr/>
        </p:nvSpPr>
        <p:spPr>
          <a:xfrm>
            <a:off x="11477344" y="6426468"/>
            <a:ext cx="8508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11"/>
          <p:cNvSpPr/>
          <p:nvPr/>
        </p:nvSpPr>
        <p:spPr>
          <a:xfrm>
            <a:off x="4881778" y="4711903"/>
            <a:ext cx="5014595" cy="925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7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数字化转型的总体蓝图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  <a:spcBef>
                <a:spcPts val="320"/>
              </a:spcBef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未来五年各个业务领域数字化转型高阶路径设计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  <a:spcBef>
                <a:spcPts val="315"/>
              </a:spcBef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整体组织和工作方式的要求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textbox 12"/>
          <p:cNvSpPr/>
          <p:nvPr/>
        </p:nvSpPr>
        <p:spPr>
          <a:xfrm>
            <a:off x="4881778" y="2085517"/>
            <a:ext cx="489267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消费品企业未来数字化的总体趋势是</a:t>
            </a: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什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么？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375"/>
              </a:spcBef>
            </a:pPr>
            <a:r>
              <a:rPr sz="18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沿着这些方向，现实中有哪些企业走在了前面？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90"/>
              </a:lnSpc>
              <a:spcBef>
                <a:spcPts val="285"/>
              </a:spcBef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和它们的差距在哪里？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564635" y="1766316"/>
            <a:ext cx="114300" cy="41846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0" y="4695444"/>
            <a:ext cx="4585715" cy="917447"/>
            <a:chExt cx="4585715" cy="917447"/>
          </a:xfrm>
        </p:grpSpPr>
        <p:sp>
          <p:nvSpPr>
            <p:cNvPr id="14" name="rect"/>
            <p:cNvSpPr/>
            <p:nvPr/>
          </p:nvSpPr>
          <p:spPr>
            <a:xfrm>
              <a:off x="0" y="28955"/>
              <a:ext cx="4556759" cy="859536"/>
            </a:xfrm>
            <a:prstGeom prst="rect">
              <a:avLst/>
            </a:pr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textbox 15"/>
            <p:cNvSpPr/>
            <p:nvPr/>
          </p:nvSpPr>
          <p:spPr>
            <a:xfrm>
              <a:off x="571400" y="317976"/>
              <a:ext cx="2551429" cy="3219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7000"/>
                </a:lnSpc>
              </a:pPr>
              <a:r>
                <a:rPr sz="20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第三阶段</a:t>
              </a:r>
              <a:r>
                <a:rPr sz="200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：转型路线图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4248150" y="0"/>
              <a:ext cx="337565" cy="91744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306061" cy="57911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859536"/>
              <a:ext cx="4306061" cy="57911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 rot="21600000">
            <a:off x="0" y="3357372"/>
            <a:ext cx="4280915" cy="917447"/>
            <a:chExt cx="4280915" cy="917447"/>
          </a:xfrm>
        </p:grpSpPr>
        <p:sp>
          <p:nvSpPr>
            <p:cNvPr id="19" name="rect"/>
            <p:cNvSpPr/>
            <p:nvPr/>
          </p:nvSpPr>
          <p:spPr>
            <a:xfrm>
              <a:off x="0" y="28955"/>
              <a:ext cx="4251959" cy="859535"/>
            </a:xfrm>
            <a:prstGeom prst="rect">
              <a:avLst/>
            </a:pr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textbox 20"/>
            <p:cNvSpPr/>
            <p:nvPr/>
          </p:nvSpPr>
          <p:spPr>
            <a:xfrm>
              <a:off x="571400" y="179038"/>
              <a:ext cx="3077210" cy="5981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40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5875" indent="-3175" algn="l" rtl="0" eaLnBrk="0">
                <a:lnSpc>
                  <a:spcPct val="95000"/>
                </a:lnSpc>
              </a:pPr>
              <a:r>
                <a:rPr sz="2000" spc="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第</a:t>
              </a:r>
              <a:r>
                <a:rPr sz="20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二阶段</a:t>
              </a:r>
              <a:r>
                <a:rPr sz="20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：愿景和战略机会 点的共识，优先排序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3943350" y="0"/>
              <a:ext cx="337565" cy="917447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 rot="21600000">
            <a:off x="0" y="2037588"/>
            <a:ext cx="4148327" cy="918971"/>
            <a:chExt cx="4148327" cy="918971"/>
          </a:xfrm>
        </p:grpSpPr>
        <p:sp>
          <p:nvSpPr>
            <p:cNvPr id="22" name="rect"/>
            <p:cNvSpPr/>
            <p:nvPr/>
          </p:nvSpPr>
          <p:spPr>
            <a:xfrm>
              <a:off x="0" y="28955"/>
              <a:ext cx="4119371" cy="861060"/>
            </a:xfrm>
            <a:prstGeom prst="rect">
              <a:avLst/>
            </a:pr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textbox 23"/>
            <p:cNvSpPr/>
            <p:nvPr/>
          </p:nvSpPr>
          <p:spPr>
            <a:xfrm>
              <a:off x="571400" y="318357"/>
              <a:ext cx="3077210" cy="320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7000"/>
                </a:lnSpc>
              </a:pPr>
              <a:r>
                <a:rPr sz="20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第一阶段</a:t>
              </a:r>
              <a:r>
                <a:rPr sz="20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：数字化业务诊断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3810253" y="0"/>
              <a:ext cx="338073" cy="918971"/>
            </a:xfrm>
            <a:prstGeom prst="rect">
              <a:avLst/>
            </a:prstGeom>
          </p:spPr>
        </p:pic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3868165" cy="57911"/>
            </a:xfrm>
            <a:prstGeom prst="rect">
              <a:avLst/>
            </a:prstGeom>
          </p:spPr>
        </p:pic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861059"/>
              <a:ext cx="3868165" cy="57911"/>
            </a:xfrm>
            <a:prstGeom prst="rect">
              <a:avLst/>
            </a:prstGeom>
          </p:spPr>
        </p:pic>
      </p:grpSp>
      <p:sp>
        <p:nvSpPr>
          <p:cNvPr id="27" name="textbox 27"/>
          <p:cNvSpPr/>
          <p:nvPr/>
        </p:nvSpPr>
        <p:spPr>
          <a:xfrm>
            <a:off x="624234" y="605858"/>
            <a:ext cx="7781925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09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本项目分三个步骤为</a:t>
            </a:r>
            <a:r>
              <a:rPr sz="3300" spc="100">
                <a:ln w="12319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建立数字化</a:t>
            </a:r>
            <a:r>
              <a:rPr sz="33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蓝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box 28"/>
          <p:cNvSpPr/>
          <p:nvPr/>
        </p:nvSpPr>
        <p:spPr>
          <a:xfrm>
            <a:off x="4881778" y="3394582"/>
            <a:ext cx="3978275" cy="92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7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需要达成什么样的数字化愿景？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  <a:spcBef>
                <a:spcPts val="300"/>
              </a:spcBef>
            </a:pPr>
            <a:r>
              <a:rPr sz="1800" spc="-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有哪些重要的数字化机会点需要</a:t>
            </a: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把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握？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  <a:spcBef>
                <a:spcPts val="320"/>
              </a:spcBef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这些数字化机会点优先顺序是什么？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0" y="4216908"/>
            <a:ext cx="4001261" cy="57911"/>
          </a:xfrm>
          <a:prstGeom prst="rect">
            <a:avLst/>
          </a:prstGeom>
        </p:spPr>
      </p:pic>
      <p:sp>
        <p:nvSpPr>
          <p:cNvPr id="30" name="rect"/>
          <p:cNvSpPr/>
          <p:nvPr/>
        </p:nvSpPr>
        <p:spPr>
          <a:xfrm>
            <a:off x="0" y="3357372"/>
            <a:ext cx="4001261" cy="57911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path"/>
          <p:cNvSpPr/>
          <p:nvPr/>
        </p:nvSpPr>
        <p:spPr>
          <a:xfrm>
            <a:off x="4851653" y="3147060"/>
            <a:ext cx="6591300" cy="19811"/>
          </a:xfrm>
          <a:custGeom>
            <a:rect l="0" t="0" r="0" b="0"/>
            <a:pathLst>
              <a:path w="10380" h="31">
                <a:moveTo>
                  <a:pt x="0" y="15"/>
                </a:moveTo>
                <a:lnTo>
                  <a:pt x="10380" y="15"/>
                </a:lnTo>
              </a:path>
            </a:pathLst>
          </a:custGeom>
          <a:noFill/>
          <a:ln w="19811" cap="flat">
            <a:solidFill>
              <a:srgbClr val="9A9A9A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path"/>
          <p:cNvSpPr/>
          <p:nvPr/>
        </p:nvSpPr>
        <p:spPr>
          <a:xfrm>
            <a:off x="4851653" y="4466844"/>
            <a:ext cx="6591300" cy="19811"/>
          </a:xfrm>
          <a:custGeom>
            <a:rect l="0" t="0" r="0" b="0"/>
            <a:pathLst>
              <a:path w="10380" h="31">
                <a:moveTo>
                  <a:pt x="0" y="15"/>
                </a:moveTo>
                <a:lnTo>
                  <a:pt x="10380" y="15"/>
                </a:lnTo>
              </a:path>
            </a:pathLst>
          </a:custGeom>
          <a:noFill/>
          <a:ln w="19811" cap="flat">
            <a:solidFill>
              <a:srgbClr val="9A9A9A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3"/>
          <p:cNvSpPr/>
          <p:nvPr/>
        </p:nvSpPr>
        <p:spPr>
          <a:xfrm rot="16200000">
            <a:off x="11690187" y="6122867"/>
            <a:ext cx="73723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Copyright</a:t>
            </a:r>
            <a:r>
              <a:rPr sz="600" spc="1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© 2016</a:t>
            </a:r>
            <a:r>
              <a:rPr sz="6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-</a:t>
            </a:r>
            <a:endParaRPr lang="en-US" altLang="en-US" sz="600"/>
          </a:p>
        </p:txBody>
      </p:sp>
      <p:sp>
        <p:nvSpPr>
          <p:cNvPr id="34" name="textbox 34"/>
          <p:cNvSpPr/>
          <p:nvPr/>
        </p:nvSpPr>
        <p:spPr>
          <a:xfrm>
            <a:off x="11472157" y="6427733"/>
            <a:ext cx="9016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76783" y="1775460"/>
            <a:ext cx="2651760" cy="4553711"/>
            <a:chExt cx="2651760" cy="4553711"/>
          </a:xfrm>
        </p:grpSpPr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51760" cy="4553711"/>
            </a:xfrm>
            <a:prstGeom prst="rect">
              <a:avLst/>
            </a:prstGeom>
          </p:spPr>
        </p:pic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414540" y="146303"/>
              <a:ext cx="1263383" cy="1264920"/>
            </a:xfrm>
            <a:prstGeom prst="rect">
              <a:avLst/>
            </a:prstGeom>
          </p:spPr>
        </p:pic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414540" y="3142487"/>
              <a:ext cx="1263383" cy="1264907"/>
            </a:xfrm>
            <a:prstGeom prst="rect">
              <a:avLst/>
            </a:prstGeom>
          </p:spPr>
        </p:pic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1225295" y="1644395"/>
              <a:ext cx="1263396" cy="1264919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782328" y="499712"/>
              <a:ext cx="1341755" cy="3612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89000"/>
                </a:lnSpc>
              </a:pPr>
              <a:r>
                <a:rPr sz="20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透明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40335" algn="l" rtl="0" eaLnBrk="0">
                <a:lnSpc>
                  <a:spcPts val="2520"/>
                </a:lnSpc>
              </a:pPr>
              <a:r>
                <a:rPr sz="20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951230" indent="-117475" algn="l" rtl="0" eaLnBrk="0">
                <a:lnSpc>
                  <a:spcPct val="100000"/>
                </a:lnSpc>
                <a:spcBef>
                  <a:spcPts val="610"/>
                </a:spcBef>
              </a:pPr>
              <a:r>
                <a:rPr sz="2000" spc="-6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</a:t>
              </a:r>
              <a:r>
                <a:rPr sz="2000" spc="-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络</a:t>
              </a:r>
              <a:r>
                <a:rPr sz="20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20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970" algn="l" rtl="0" eaLnBrk="0">
                <a:lnSpc>
                  <a:spcPct val="89000"/>
                </a:lnSpc>
                <a:spcBef>
                  <a:spcPts val="610"/>
                </a:spcBef>
              </a:pPr>
              <a:r>
                <a:rPr sz="20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40335" algn="l" rtl="0" eaLnBrk="0">
                <a:lnSpc>
                  <a:spcPts val="2520"/>
                </a:lnSpc>
              </a:pPr>
              <a:r>
                <a:rPr sz="20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</a:t>
              </a:r>
              <a:endParaRPr lang="en-US" altLang="en-US" sz="20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41" name="textbox 41"/>
          <p:cNvSpPr/>
          <p:nvPr/>
        </p:nvSpPr>
        <p:spPr>
          <a:xfrm>
            <a:off x="649237" y="624388"/>
            <a:ext cx="10779759" cy="525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</a:pP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回顾：数字化将塑造新一代的消费品企业领导者，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在三个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930895" y="5228843"/>
            <a:ext cx="4085843" cy="117348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3558539" y="1959864"/>
            <a:ext cx="3973067" cy="1188720"/>
            <a:chExt cx="3973067" cy="1188720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3973067" cy="1188720"/>
              <a:chExt cx="3973067" cy="1188720"/>
            </a:xfrm>
          </p:grpSpPr>
          <p:sp>
            <p:nvSpPr>
              <p:cNvPr id="43" name="path"/>
              <p:cNvSpPr/>
              <p:nvPr/>
            </p:nvSpPr>
            <p:spPr>
              <a:xfrm>
                <a:off x="132588" y="0"/>
                <a:ext cx="3840479" cy="1188720"/>
              </a:xfrm>
              <a:custGeom>
                <a:rect l="0" t="0" r="0" b="0"/>
                <a:pathLst>
                  <a:path w="6047" h="1872">
                    <a:moveTo>
                      <a:pt x="0" y="432"/>
                    </a:moveTo>
                    <a:moveTo>
                      <a:pt x="0" y="432"/>
                    </a:moveTo>
                    <a:cubicBezTo>
                      <a:pt x="0" y="193"/>
                      <a:pt x="193" y="0"/>
                      <a:pt x="432" y="0"/>
                    </a:cubicBezTo>
                    <a:lnTo>
                      <a:pt x="5615" y="0"/>
                    </a:lnTo>
                    <a:cubicBezTo>
                      <a:pt x="5854" y="0"/>
                      <a:pt x="6047" y="193"/>
                      <a:pt x="6047" y="432"/>
                    </a:cubicBezTo>
                    <a:lnTo>
                      <a:pt x="6047" y="1440"/>
                    </a:lnTo>
                    <a:cubicBezTo>
                      <a:pt x="6047" y="1678"/>
                      <a:pt x="5854" y="1872"/>
                      <a:pt x="5615" y="1872"/>
                    </a:cubicBezTo>
                    <a:lnTo>
                      <a:pt x="432" y="1872"/>
                    </a:lnTo>
                    <a:cubicBezTo>
                      <a:pt x="193" y="1872"/>
                      <a:pt x="0" y="1678"/>
                      <a:pt x="0" y="1440"/>
                    </a:cubicBezTo>
                    <a:lnTo>
                      <a:pt x="0" y="432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" name="path"/>
              <p:cNvSpPr/>
              <p:nvPr/>
            </p:nvSpPr>
            <p:spPr>
              <a:xfrm>
                <a:off x="0" y="0"/>
                <a:ext cx="3840479" cy="1188720"/>
              </a:xfrm>
              <a:custGeom>
                <a:rect l="0" t="0" r="0" b="0"/>
                <a:pathLst>
                  <a:path w="6047" h="1872">
                    <a:moveTo>
                      <a:pt x="0" y="432"/>
                    </a:moveTo>
                    <a:moveTo>
                      <a:pt x="0" y="432"/>
                    </a:moveTo>
                    <a:cubicBezTo>
                      <a:pt x="0" y="193"/>
                      <a:pt x="193" y="0"/>
                      <a:pt x="432" y="0"/>
                    </a:cubicBezTo>
                    <a:lnTo>
                      <a:pt x="5616" y="0"/>
                    </a:lnTo>
                    <a:cubicBezTo>
                      <a:pt x="5854" y="0"/>
                      <a:pt x="6047" y="193"/>
                      <a:pt x="6047" y="432"/>
                    </a:cubicBezTo>
                    <a:lnTo>
                      <a:pt x="6047" y="1440"/>
                    </a:lnTo>
                    <a:cubicBezTo>
                      <a:pt x="6047" y="1678"/>
                      <a:pt x="5854" y="1872"/>
                      <a:pt x="5616" y="1872"/>
                    </a:cubicBezTo>
                    <a:lnTo>
                      <a:pt x="432" y="1872"/>
                    </a:lnTo>
                    <a:cubicBezTo>
                      <a:pt x="193" y="1872"/>
                      <a:pt x="0" y="1678"/>
                      <a:pt x="0" y="1440"/>
                    </a:cubicBezTo>
                    <a:lnTo>
                      <a:pt x="0" y="432"/>
                    </a:lnTo>
                    <a:close/>
                  </a:path>
                </a:pathLst>
              </a:custGeom>
              <a:solidFill>
                <a:srgbClr val="3EAD9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5" name="textbox 45"/>
            <p:cNvSpPr/>
            <p:nvPr/>
          </p:nvSpPr>
          <p:spPr>
            <a:xfrm>
              <a:off x="1078001" y="218411"/>
              <a:ext cx="2536825" cy="7886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9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2540" algn="l" rtl="0" eaLnBrk="0">
                <a:lnSpc>
                  <a:spcPct val="93000"/>
                </a:lnSpc>
              </a:pPr>
              <a:r>
                <a:rPr sz="1800" spc="-4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可收集处理的数据更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多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更准确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，顾客、渠道、供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应链等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内外部节点透明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6" name="path"/>
            <p:cNvSpPr/>
            <p:nvPr/>
          </p:nvSpPr>
          <p:spPr>
            <a:xfrm>
              <a:off x="222504" y="268224"/>
              <a:ext cx="676655" cy="678179"/>
            </a:xfrm>
            <a:custGeom>
              <a:rect l="0" t="0" r="0" b="0"/>
              <a:pathLst>
                <a:path w="1065" h="1067">
                  <a:moveTo>
                    <a:pt x="1051" y="0"/>
                  </a:moveTo>
                  <a:cubicBezTo>
                    <a:pt x="988" y="0"/>
                    <a:pt x="988" y="0"/>
                    <a:pt x="988" y="0"/>
                  </a:cubicBezTo>
                  <a:cubicBezTo>
                    <a:pt x="630" y="359"/>
                    <a:pt x="630" y="359"/>
                    <a:pt x="630" y="359"/>
                  </a:cubicBezTo>
                  <a:cubicBezTo>
                    <a:pt x="821" y="359"/>
                    <a:pt x="821" y="359"/>
                    <a:pt x="821" y="359"/>
                  </a:cubicBezTo>
                  <a:cubicBezTo>
                    <a:pt x="872" y="307"/>
                    <a:pt x="872" y="307"/>
                    <a:pt x="872" y="307"/>
                  </a:cubicBezTo>
                  <a:cubicBezTo>
                    <a:pt x="842" y="273"/>
                    <a:pt x="844" y="221"/>
                    <a:pt x="876" y="187"/>
                  </a:cubicBezTo>
                  <a:cubicBezTo>
                    <a:pt x="876" y="187"/>
                    <a:pt x="876" y="187"/>
                    <a:pt x="876" y="187"/>
                  </a:cubicBezTo>
                  <a:cubicBezTo>
                    <a:pt x="910" y="154"/>
                    <a:pt x="965" y="154"/>
                    <a:pt x="1000" y="187"/>
                  </a:cubicBezTo>
                  <a:cubicBezTo>
                    <a:pt x="1033" y="222"/>
                    <a:pt x="1033" y="278"/>
                    <a:pt x="1000" y="311"/>
                  </a:cubicBezTo>
                  <a:cubicBezTo>
                    <a:pt x="982" y="329"/>
                    <a:pt x="960" y="337"/>
                    <a:pt x="938" y="337"/>
                  </a:cubicBezTo>
                  <a:cubicBezTo>
                    <a:pt x="922" y="337"/>
                    <a:pt x="907" y="333"/>
                    <a:pt x="893" y="325"/>
                  </a:cubicBezTo>
                  <a:cubicBezTo>
                    <a:pt x="832" y="385"/>
                    <a:pt x="832" y="385"/>
                    <a:pt x="832" y="385"/>
                  </a:cubicBezTo>
                  <a:cubicBezTo>
                    <a:pt x="603" y="385"/>
                    <a:pt x="603" y="385"/>
                    <a:pt x="603" y="385"/>
                  </a:cubicBezTo>
                  <a:cubicBezTo>
                    <a:pt x="387" y="602"/>
                    <a:pt x="387" y="602"/>
                    <a:pt x="387" y="602"/>
                  </a:cubicBezTo>
                  <a:cubicBezTo>
                    <a:pt x="412" y="636"/>
                    <a:pt x="409" y="684"/>
                    <a:pt x="379" y="715"/>
                  </a:cubicBezTo>
                  <a:cubicBezTo>
                    <a:pt x="362" y="732"/>
                    <a:pt x="340" y="741"/>
                    <a:pt x="317" y="741"/>
                  </a:cubicBezTo>
                  <a:cubicBezTo>
                    <a:pt x="294" y="741"/>
                    <a:pt x="272" y="732"/>
                    <a:pt x="255" y="715"/>
                  </a:cubicBezTo>
                  <a:cubicBezTo>
                    <a:pt x="239" y="699"/>
                    <a:pt x="230" y="677"/>
                    <a:pt x="230" y="653"/>
                  </a:cubicBezTo>
                  <a:cubicBezTo>
                    <a:pt x="230" y="630"/>
                    <a:pt x="239" y="608"/>
                    <a:pt x="255" y="591"/>
                  </a:cubicBezTo>
                  <a:cubicBezTo>
                    <a:pt x="272" y="575"/>
                    <a:pt x="294" y="566"/>
                    <a:pt x="317" y="566"/>
                  </a:cubicBezTo>
                  <a:cubicBezTo>
                    <a:pt x="335" y="566"/>
                    <a:pt x="354" y="572"/>
                    <a:pt x="368" y="583"/>
                  </a:cubicBezTo>
                  <a:cubicBezTo>
                    <a:pt x="950" y="0"/>
                    <a:pt x="950" y="0"/>
                    <a:pt x="950" y="0"/>
                  </a:cubicBezTo>
                  <a:cubicBezTo>
                    <a:pt x="595" y="1"/>
                    <a:pt x="595" y="1"/>
                    <a:pt x="595" y="1"/>
                  </a:cubicBezTo>
                  <a:cubicBezTo>
                    <a:pt x="584" y="1"/>
                    <a:pt x="578" y="16"/>
                    <a:pt x="586" y="25"/>
                  </a:cubicBezTo>
                  <a:cubicBezTo>
                    <a:pt x="625" y="65"/>
                    <a:pt x="625" y="65"/>
                    <a:pt x="625" y="65"/>
                  </a:cubicBezTo>
                  <a:cubicBezTo>
                    <a:pt x="522" y="168"/>
                    <a:pt x="522" y="168"/>
                    <a:pt x="522" y="168"/>
                  </a:cubicBezTo>
                  <a:cubicBezTo>
                    <a:pt x="507" y="167"/>
                    <a:pt x="493" y="166"/>
                    <a:pt x="477" y="166"/>
                  </a:cubicBezTo>
                  <a:cubicBezTo>
                    <a:pt x="244" y="166"/>
                    <a:pt x="55" y="355"/>
                    <a:pt x="55" y="589"/>
                  </a:cubicBezTo>
                  <a:cubicBezTo>
                    <a:pt x="55" y="649"/>
                    <a:pt x="67" y="706"/>
                    <a:pt x="90" y="758"/>
                  </a:cubicBezTo>
                  <a:cubicBezTo>
                    <a:pt x="140" y="708"/>
                    <a:pt x="140" y="708"/>
                    <a:pt x="140" y="708"/>
                  </a:cubicBezTo>
                  <a:cubicBezTo>
                    <a:pt x="122" y="590"/>
                    <a:pt x="122" y="590"/>
                    <a:pt x="122" y="590"/>
                  </a:cubicBezTo>
                  <a:cubicBezTo>
                    <a:pt x="357" y="354"/>
                    <a:pt x="357" y="354"/>
                    <a:pt x="357" y="354"/>
                  </a:cubicBezTo>
                  <a:cubicBezTo>
                    <a:pt x="347" y="340"/>
                    <a:pt x="341" y="322"/>
                    <a:pt x="341" y="303"/>
                  </a:cubicBezTo>
                  <a:cubicBezTo>
                    <a:pt x="341" y="280"/>
                    <a:pt x="350" y="257"/>
                    <a:pt x="367" y="241"/>
                  </a:cubicBezTo>
                  <a:cubicBezTo>
                    <a:pt x="400" y="207"/>
                    <a:pt x="456" y="207"/>
                    <a:pt x="490" y="241"/>
                  </a:cubicBezTo>
                  <a:cubicBezTo>
                    <a:pt x="524" y="275"/>
                    <a:pt x="524" y="330"/>
                    <a:pt x="490" y="365"/>
                  </a:cubicBezTo>
                  <a:cubicBezTo>
                    <a:pt x="473" y="382"/>
                    <a:pt x="450" y="390"/>
                    <a:pt x="428" y="390"/>
                  </a:cubicBezTo>
                  <a:cubicBezTo>
                    <a:pt x="410" y="390"/>
                    <a:pt x="392" y="385"/>
                    <a:pt x="377" y="373"/>
                  </a:cubicBezTo>
                  <a:cubicBezTo>
                    <a:pt x="151" y="600"/>
                    <a:pt x="151" y="600"/>
                    <a:pt x="151" y="600"/>
                  </a:cubicBezTo>
                  <a:cubicBezTo>
                    <a:pt x="168" y="717"/>
                    <a:pt x="168" y="717"/>
                    <a:pt x="168" y="717"/>
                  </a:cubicBezTo>
                  <a:cubicBezTo>
                    <a:pt x="102" y="784"/>
                    <a:pt x="102" y="784"/>
                    <a:pt x="102" y="784"/>
                  </a:cubicBezTo>
                  <a:cubicBezTo>
                    <a:pt x="173" y="919"/>
                    <a:pt x="315" y="1012"/>
                    <a:pt x="477" y="1012"/>
                  </a:cubicBezTo>
                  <a:cubicBezTo>
                    <a:pt x="608" y="1012"/>
                    <a:pt x="726" y="952"/>
                    <a:pt x="803" y="859"/>
                  </a:cubicBezTo>
                  <a:cubicBezTo>
                    <a:pt x="639" y="865"/>
                    <a:pt x="639" y="865"/>
                    <a:pt x="639" y="865"/>
                  </a:cubicBezTo>
                  <a:cubicBezTo>
                    <a:pt x="576" y="802"/>
                    <a:pt x="576" y="802"/>
                    <a:pt x="576" y="802"/>
                  </a:cubicBezTo>
                  <a:cubicBezTo>
                    <a:pt x="561" y="813"/>
                    <a:pt x="543" y="819"/>
                    <a:pt x="525" y="819"/>
                  </a:cubicBezTo>
                  <a:cubicBezTo>
                    <a:pt x="503" y="819"/>
                    <a:pt x="480" y="811"/>
                    <a:pt x="463" y="794"/>
                  </a:cubicBezTo>
                  <a:cubicBezTo>
                    <a:pt x="447" y="777"/>
                    <a:pt x="438" y="755"/>
                    <a:pt x="438" y="732"/>
                  </a:cubicBezTo>
                  <a:cubicBezTo>
                    <a:pt x="438" y="708"/>
                    <a:pt x="447" y="686"/>
                    <a:pt x="463" y="670"/>
                  </a:cubicBezTo>
                  <a:cubicBezTo>
                    <a:pt x="497" y="635"/>
                    <a:pt x="553" y="635"/>
                    <a:pt x="587" y="670"/>
                  </a:cubicBezTo>
                  <a:cubicBezTo>
                    <a:pt x="617" y="700"/>
                    <a:pt x="620" y="749"/>
                    <a:pt x="595" y="783"/>
                  </a:cubicBezTo>
                  <a:cubicBezTo>
                    <a:pt x="650" y="837"/>
                    <a:pt x="650" y="837"/>
                    <a:pt x="650" y="837"/>
                  </a:cubicBezTo>
                  <a:cubicBezTo>
                    <a:pt x="824" y="831"/>
                    <a:pt x="824" y="831"/>
                    <a:pt x="824" y="831"/>
                  </a:cubicBezTo>
                  <a:cubicBezTo>
                    <a:pt x="847" y="799"/>
                    <a:pt x="865" y="763"/>
                    <a:pt x="878" y="724"/>
                  </a:cubicBezTo>
                  <a:cubicBezTo>
                    <a:pt x="773" y="730"/>
                    <a:pt x="773" y="730"/>
                    <a:pt x="773" y="730"/>
                  </a:cubicBezTo>
                  <a:cubicBezTo>
                    <a:pt x="710" y="668"/>
                    <a:pt x="710" y="668"/>
                    <a:pt x="710" y="668"/>
                  </a:cubicBezTo>
                  <a:cubicBezTo>
                    <a:pt x="696" y="679"/>
                    <a:pt x="678" y="685"/>
                    <a:pt x="659" y="685"/>
                  </a:cubicBezTo>
                  <a:cubicBezTo>
                    <a:pt x="636" y="685"/>
                    <a:pt x="614" y="676"/>
                    <a:pt x="597" y="659"/>
                  </a:cubicBezTo>
                  <a:cubicBezTo>
                    <a:pt x="563" y="625"/>
                    <a:pt x="563" y="570"/>
                    <a:pt x="597" y="536"/>
                  </a:cubicBezTo>
                  <a:cubicBezTo>
                    <a:pt x="631" y="501"/>
                    <a:pt x="687" y="501"/>
                    <a:pt x="721" y="536"/>
                  </a:cubicBezTo>
                  <a:cubicBezTo>
                    <a:pt x="751" y="566"/>
                    <a:pt x="754" y="615"/>
                    <a:pt x="730" y="649"/>
                  </a:cubicBezTo>
                  <a:cubicBezTo>
                    <a:pt x="784" y="703"/>
                    <a:pt x="784" y="703"/>
                    <a:pt x="784" y="703"/>
                  </a:cubicBezTo>
                  <a:cubicBezTo>
                    <a:pt x="886" y="697"/>
                    <a:pt x="886" y="697"/>
                    <a:pt x="886" y="697"/>
                  </a:cubicBezTo>
                  <a:cubicBezTo>
                    <a:pt x="895" y="662"/>
                    <a:pt x="900" y="626"/>
                    <a:pt x="900" y="589"/>
                  </a:cubicBezTo>
                  <a:cubicBezTo>
                    <a:pt x="900" y="574"/>
                    <a:pt x="899" y="558"/>
                    <a:pt x="897" y="543"/>
                  </a:cubicBezTo>
                  <a:cubicBezTo>
                    <a:pt x="1000" y="440"/>
                    <a:pt x="1000" y="440"/>
                    <a:pt x="1000" y="440"/>
                  </a:cubicBezTo>
                  <a:cubicBezTo>
                    <a:pt x="1040" y="479"/>
                    <a:pt x="1040" y="479"/>
                    <a:pt x="1040" y="479"/>
                  </a:cubicBezTo>
                  <a:cubicBezTo>
                    <a:pt x="1048" y="488"/>
                    <a:pt x="1063" y="482"/>
                    <a:pt x="1063" y="470"/>
                  </a:cubicBezTo>
                  <a:cubicBezTo>
                    <a:pt x="1065" y="14"/>
                    <a:pt x="1065" y="14"/>
                    <a:pt x="1065" y="14"/>
                  </a:cubicBezTo>
                  <a:cubicBezTo>
                    <a:pt x="1065" y="6"/>
                    <a:pt x="1059" y="0"/>
                    <a:pt x="1051" y="0"/>
                  </a:cubicBezTo>
                </a:path>
                <a:path w="1065" h="1067">
                  <a:moveTo>
                    <a:pt x="950" y="534"/>
                  </a:moveTo>
                  <a:cubicBezTo>
                    <a:pt x="951" y="553"/>
                    <a:pt x="952" y="571"/>
                    <a:pt x="952" y="590"/>
                  </a:cubicBezTo>
                  <a:cubicBezTo>
                    <a:pt x="952" y="853"/>
                    <a:pt x="739" y="1067"/>
                    <a:pt x="476" y="1067"/>
                  </a:cubicBezTo>
                  <a:cubicBezTo>
                    <a:pt x="214" y="1067"/>
                    <a:pt x="0" y="853"/>
                    <a:pt x="0" y="590"/>
                  </a:cubicBezTo>
                  <a:cubicBezTo>
                    <a:pt x="0" y="326"/>
                    <a:pt x="214" y="112"/>
                    <a:pt x="476" y="112"/>
                  </a:cubicBezTo>
                  <a:cubicBezTo>
                    <a:pt x="494" y="112"/>
                    <a:pt x="512" y="113"/>
                    <a:pt x="530" y="115"/>
                  </a:cubicBezTo>
                  <a:cubicBezTo>
                    <a:pt x="505" y="140"/>
                    <a:pt x="505" y="140"/>
                    <a:pt x="505" y="140"/>
                  </a:cubicBezTo>
                  <a:cubicBezTo>
                    <a:pt x="495" y="139"/>
                    <a:pt x="486" y="139"/>
                    <a:pt x="476" y="139"/>
                  </a:cubicBezTo>
                  <a:cubicBezTo>
                    <a:pt x="228" y="139"/>
                    <a:pt x="27" y="341"/>
                    <a:pt x="27" y="590"/>
                  </a:cubicBezTo>
                  <a:cubicBezTo>
                    <a:pt x="27" y="838"/>
                    <a:pt x="228" y="1040"/>
                    <a:pt x="476" y="1040"/>
                  </a:cubicBezTo>
                  <a:cubicBezTo>
                    <a:pt x="724" y="1040"/>
                    <a:pt x="926" y="838"/>
                    <a:pt x="926" y="590"/>
                  </a:cubicBezTo>
                  <a:cubicBezTo>
                    <a:pt x="926" y="580"/>
                    <a:pt x="925" y="569"/>
                    <a:pt x="925" y="559"/>
                  </a:cubicBezTo>
                  <a:lnTo>
                    <a:pt x="950" y="534"/>
                  </a:lnTo>
                  <a:close/>
                  <a:moveTo>
                    <a:pt x="316" y="593"/>
                  </a:moveTo>
                  <a:cubicBezTo>
                    <a:pt x="299" y="593"/>
                    <a:pt x="285" y="600"/>
                    <a:pt x="273" y="611"/>
                  </a:cubicBezTo>
                  <a:cubicBezTo>
                    <a:pt x="273" y="611"/>
                    <a:pt x="273" y="611"/>
                    <a:pt x="273" y="611"/>
                  </a:cubicBezTo>
                  <a:cubicBezTo>
                    <a:pt x="261" y="623"/>
                    <a:pt x="255" y="638"/>
                    <a:pt x="255" y="654"/>
                  </a:cubicBezTo>
                  <a:cubicBezTo>
                    <a:pt x="255" y="670"/>
                    <a:pt x="261" y="685"/>
                    <a:pt x="273" y="697"/>
                  </a:cubicBezTo>
                  <a:cubicBezTo>
                    <a:pt x="285" y="708"/>
                    <a:pt x="299" y="715"/>
                    <a:pt x="316" y="715"/>
                  </a:cubicBezTo>
                  <a:cubicBezTo>
                    <a:pt x="332" y="715"/>
                    <a:pt x="347" y="708"/>
                    <a:pt x="358" y="697"/>
                  </a:cubicBezTo>
                  <a:cubicBezTo>
                    <a:pt x="382" y="673"/>
                    <a:pt x="382" y="635"/>
                    <a:pt x="358" y="611"/>
                  </a:cubicBezTo>
                  <a:cubicBezTo>
                    <a:pt x="347" y="600"/>
                    <a:pt x="332" y="593"/>
                    <a:pt x="316" y="593"/>
                  </a:cubicBezTo>
                  <a:moveTo>
                    <a:pt x="427" y="243"/>
                  </a:moveTo>
                  <a:cubicBezTo>
                    <a:pt x="411" y="243"/>
                    <a:pt x="396" y="248"/>
                    <a:pt x="384" y="260"/>
                  </a:cubicBezTo>
                  <a:cubicBezTo>
                    <a:pt x="373" y="272"/>
                    <a:pt x="367" y="287"/>
                    <a:pt x="367" y="303"/>
                  </a:cubicBezTo>
                  <a:cubicBezTo>
                    <a:pt x="367" y="320"/>
                    <a:pt x="373" y="334"/>
                    <a:pt x="384" y="346"/>
                  </a:cubicBezTo>
                  <a:cubicBezTo>
                    <a:pt x="407" y="369"/>
                    <a:pt x="446" y="369"/>
                    <a:pt x="469" y="346"/>
                  </a:cubicBezTo>
                  <a:cubicBezTo>
                    <a:pt x="493" y="322"/>
                    <a:pt x="493" y="284"/>
                    <a:pt x="469" y="260"/>
                  </a:cubicBezTo>
                  <a:cubicBezTo>
                    <a:pt x="458" y="248"/>
                    <a:pt x="442" y="243"/>
                    <a:pt x="427" y="243"/>
                  </a:cubicBezTo>
                  <a:moveTo>
                    <a:pt x="524" y="672"/>
                  </a:moveTo>
                  <a:cubicBezTo>
                    <a:pt x="509" y="672"/>
                    <a:pt x="493" y="678"/>
                    <a:pt x="481" y="690"/>
                  </a:cubicBezTo>
                  <a:cubicBezTo>
                    <a:pt x="470" y="701"/>
                    <a:pt x="464" y="717"/>
                    <a:pt x="464" y="732"/>
                  </a:cubicBezTo>
                  <a:cubicBezTo>
                    <a:pt x="464" y="748"/>
                    <a:pt x="470" y="764"/>
                    <a:pt x="481" y="775"/>
                  </a:cubicBezTo>
                  <a:cubicBezTo>
                    <a:pt x="505" y="799"/>
                    <a:pt x="543" y="799"/>
                    <a:pt x="567" y="775"/>
                  </a:cubicBezTo>
                  <a:cubicBezTo>
                    <a:pt x="590" y="752"/>
                    <a:pt x="590" y="713"/>
                    <a:pt x="567" y="690"/>
                  </a:cubicBezTo>
                  <a:cubicBezTo>
                    <a:pt x="555" y="678"/>
                    <a:pt x="540" y="672"/>
                    <a:pt x="524" y="672"/>
                  </a:cubicBezTo>
                  <a:moveTo>
                    <a:pt x="658" y="537"/>
                  </a:moveTo>
                  <a:cubicBezTo>
                    <a:pt x="642" y="537"/>
                    <a:pt x="627" y="543"/>
                    <a:pt x="615" y="555"/>
                  </a:cubicBezTo>
                  <a:cubicBezTo>
                    <a:pt x="592" y="579"/>
                    <a:pt x="592" y="617"/>
                    <a:pt x="615" y="641"/>
                  </a:cubicBezTo>
                  <a:cubicBezTo>
                    <a:pt x="639" y="665"/>
                    <a:pt x="677" y="665"/>
                    <a:pt x="700" y="641"/>
                  </a:cubicBezTo>
                  <a:cubicBezTo>
                    <a:pt x="724" y="617"/>
                    <a:pt x="724" y="579"/>
                    <a:pt x="700" y="555"/>
                  </a:cubicBezTo>
                  <a:cubicBezTo>
                    <a:pt x="689" y="543"/>
                    <a:pt x="674" y="537"/>
                    <a:pt x="658" y="537"/>
                  </a:cubicBezTo>
                  <a:moveTo>
                    <a:pt x="894" y="207"/>
                  </a:moveTo>
                  <a:cubicBezTo>
                    <a:pt x="870" y="231"/>
                    <a:pt x="870" y="269"/>
                    <a:pt x="894" y="293"/>
                  </a:cubicBezTo>
                  <a:cubicBezTo>
                    <a:pt x="917" y="316"/>
                    <a:pt x="955" y="316"/>
                    <a:pt x="980" y="293"/>
                  </a:cubicBezTo>
                  <a:cubicBezTo>
                    <a:pt x="1003" y="269"/>
                    <a:pt x="1003" y="231"/>
                    <a:pt x="980" y="207"/>
                  </a:cubicBezTo>
                  <a:cubicBezTo>
                    <a:pt x="955" y="183"/>
                    <a:pt x="917" y="183"/>
                    <a:pt x="894" y="2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3558539" y="3457955"/>
            <a:ext cx="3973067" cy="1188720"/>
            <a:chExt cx="3973067" cy="1188720"/>
          </a:xfrm>
        </p:grpSpPr>
        <p:sp>
          <p:nvSpPr>
            <p:cNvPr id="47" name="rect"/>
            <p:cNvSpPr/>
            <p:nvPr/>
          </p:nvSpPr>
          <p:spPr>
            <a:xfrm>
              <a:off x="132588" y="0"/>
              <a:ext cx="3840479" cy="1188720"/>
            </a:xfrm>
            <a:prstGeom prst="rect">
              <a:avLst/>
            </a:prstGeom>
            <a:solidFill>
              <a:srgbClr val="FFFF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rect"/>
            <p:cNvSpPr/>
            <p:nvPr/>
          </p:nvSpPr>
          <p:spPr>
            <a:xfrm>
              <a:off x="0" y="0"/>
              <a:ext cx="3840479" cy="1188720"/>
            </a:xfrm>
            <a:prstGeom prst="rect">
              <a:avLst/>
            </a:prstGeom>
            <a:solidFill>
              <a:srgbClr val="3EAD92">
                <a:alpha val="99215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textbox 49"/>
            <p:cNvSpPr/>
            <p:nvPr/>
          </p:nvSpPr>
          <p:spPr>
            <a:xfrm>
              <a:off x="1076630" y="218617"/>
              <a:ext cx="2538729" cy="790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970" indent="-1270" algn="l" rtl="0" eaLnBrk="0">
                <a:lnSpc>
                  <a:spcPct val="93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共享互联，各个业务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环节协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同运作，完成共同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0" name="path"/>
            <p:cNvSpPr/>
            <p:nvPr/>
          </p:nvSpPr>
          <p:spPr>
            <a:xfrm>
              <a:off x="248411" y="277368"/>
              <a:ext cx="646176" cy="633983"/>
            </a:xfrm>
            <a:custGeom>
              <a:rect l="0" t="0" r="0" b="0"/>
              <a:pathLst>
                <a:path w="1017" h="998">
                  <a:moveTo>
                    <a:pt x="792" y="859"/>
                  </a:moveTo>
                  <a:cubicBezTo>
                    <a:pt x="793" y="867"/>
                    <a:pt x="795" y="873"/>
                    <a:pt x="799" y="879"/>
                  </a:cubicBezTo>
                  <a:cubicBezTo>
                    <a:pt x="799" y="879"/>
                    <a:pt x="799" y="879"/>
                    <a:pt x="549" y="981"/>
                  </a:cubicBezTo>
                  <a:cubicBezTo>
                    <a:pt x="549" y="974"/>
                    <a:pt x="547" y="967"/>
                    <a:pt x="543" y="961"/>
                  </a:cubicBezTo>
                  <a:lnTo>
                    <a:pt x="792" y="859"/>
                  </a:lnTo>
                  <a:close/>
                  <a:moveTo>
                    <a:pt x="502" y="857"/>
                  </a:moveTo>
                  <a:cubicBezTo>
                    <a:pt x="502" y="857"/>
                    <a:pt x="502" y="857"/>
                    <a:pt x="513" y="941"/>
                  </a:cubicBezTo>
                  <a:cubicBezTo>
                    <a:pt x="511" y="941"/>
                    <a:pt x="509" y="941"/>
                    <a:pt x="508" y="941"/>
                  </a:cubicBezTo>
                  <a:cubicBezTo>
                    <a:pt x="502" y="941"/>
                    <a:pt x="497" y="942"/>
                    <a:pt x="493" y="943"/>
                  </a:cubicBezTo>
                  <a:cubicBezTo>
                    <a:pt x="493" y="943"/>
                    <a:pt x="493" y="943"/>
                    <a:pt x="482" y="858"/>
                  </a:cubicBezTo>
                  <a:cubicBezTo>
                    <a:pt x="484" y="858"/>
                    <a:pt x="486" y="858"/>
                    <a:pt x="488" y="858"/>
                  </a:cubicBezTo>
                  <a:cubicBezTo>
                    <a:pt x="493" y="858"/>
                    <a:pt x="497" y="858"/>
                    <a:pt x="502" y="857"/>
                  </a:cubicBezTo>
                  <a:moveTo>
                    <a:pt x="166" y="803"/>
                  </a:moveTo>
                  <a:cubicBezTo>
                    <a:pt x="166" y="803"/>
                    <a:pt x="166" y="803"/>
                    <a:pt x="474" y="957"/>
                  </a:cubicBezTo>
                  <a:cubicBezTo>
                    <a:pt x="470" y="963"/>
                    <a:pt x="468" y="969"/>
                    <a:pt x="467" y="976"/>
                  </a:cubicBezTo>
                  <a:cubicBezTo>
                    <a:pt x="467" y="976"/>
                    <a:pt x="467" y="976"/>
                    <a:pt x="157" y="822"/>
                  </a:cubicBezTo>
                  <a:cubicBezTo>
                    <a:pt x="161" y="816"/>
                    <a:pt x="164" y="810"/>
                    <a:pt x="166" y="803"/>
                  </a:cubicBezTo>
                  <a:moveTo>
                    <a:pt x="555" y="799"/>
                  </a:moveTo>
                  <a:cubicBezTo>
                    <a:pt x="555" y="799"/>
                    <a:pt x="555" y="799"/>
                    <a:pt x="798" y="835"/>
                  </a:cubicBezTo>
                  <a:cubicBezTo>
                    <a:pt x="794" y="841"/>
                    <a:pt x="793" y="848"/>
                    <a:pt x="793" y="855"/>
                  </a:cubicBezTo>
                  <a:cubicBezTo>
                    <a:pt x="793" y="855"/>
                    <a:pt x="793" y="855"/>
                    <a:pt x="549" y="819"/>
                  </a:cubicBezTo>
                  <a:cubicBezTo>
                    <a:pt x="552" y="812"/>
                    <a:pt x="554" y="806"/>
                    <a:pt x="555" y="799"/>
                  </a:cubicBezTo>
                  <a:moveTo>
                    <a:pt x="410" y="738"/>
                  </a:moveTo>
                  <a:cubicBezTo>
                    <a:pt x="410" y="738"/>
                    <a:pt x="410" y="738"/>
                    <a:pt x="431" y="752"/>
                  </a:cubicBezTo>
                  <a:cubicBezTo>
                    <a:pt x="427" y="758"/>
                    <a:pt x="424" y="765"/>
                    <a:pt x="422" y="772"/>
                  </a:cubicBezTo>
                  <a:lnTo>
                    <a:pt x="401" y="759"/>
                  </a:lnTo>
                  <a:cubicBezTo>
                    <a:pt x="406" y="753"/>
                    <a:pt x="409" y="746"/>
                    <a:pt x="410" y="738"/>
                  </a:cubicBezTo>
                  <a:moveTo>
                    <a:pt x="328" y="733"/>
                  </a:moveTo>
                  <a:cubicBezTo>
                    <a:pt x="328" y="741"/>
                    <a:pt x="330" y="747"/>
                    <a:pt x="334" y="753"/>
                  </a:cubicBezTo>
                  <a:cubicBezTo>
                    <a:pt x="334" y="753"/>
                    <a:pt x="334" y="753"/>
                    <a:pt x="297" y="760"/>
                  </a:cubicBezTo>
                  <a:cubicBezTo>
                    <a:pt x="297" y="760"/>
                    <a:pt x="297" y="760"/>
                    <a:pt x="200" y="780"/>
                  </a:cubicBezTo>
                  <a:cubicBezTo>
                    <a:pt x="200" y="780"/>
                    <a:pt x="200" y="780"/>
                    <a:pt x="377" y="785"/>
                  </a:cubicBezTo>
                  <a:cubicBezTo>
                    <a:pt x="377" y="785"/>
                    <a:pt x="377" y="785"/>
                    <a:pt x="420" y="786"/>
                  </a:cubicBezTo>
                  <a:cubicBezTo>
                    <a:pt x="419" y="787"/>
                    <a:pt x="419" y="789"/>
                    <a:pt x="419" y="791"/>
                  </a:cubicBezTo>
                  <a:cubicBezTo>
                    <a:pt x="419" y="796"/>
                    <a:pt x="420" y="801"/>
                    <a:pt x="421" y="806"/>
                  </a:cubicBezTo>
                  <a:cubicBezTo>
                    <a:pt x="421" y="806"/>
                    <a:pt x="421" y="806"/>
                    <a:pt x="167" y="799"/>
                  </a:cubicBezTo>
                  <a:cubicBezTo>
                    <a:pt x="168" y="795"/>
                    <a:pt x="168" y="792"/>
                    <a:pt x="168" y="788"/>
                  </a:cubicBezTo>
                  <a:cubicBezTo>
                    <a:pt x="168" y="781"/>
                    <a:pt x="166" y="773"/>
                    <a:pt x="163" y="766"/>
                  </a:cubicBezTo>
                  <a:cubicBezTo>
                    <a:pt x="163" y="766"/>
                    <a:pt x="163" y="766"/>
                    <a:pt x="328" y="733"/>
                  </a:cubicBezTo>
                  <a:moveTo>
                    <a:pt x="917" y="726"/>
                  </a:moveTo>
                  <a:cubicBezTo>
                    <a:pt x="920" y="732"/>
                    <a:pt x="925" y="738"/>
                    <a:pt x="931" y="741"/>
                  </a:cubicBezTo>
                  <a:cubicBezTo>
                    <a:pt x="931" y="741"/>
                    <a:pt x="931" y="741"/>
                    <a:pt x="866" y="831"/>
                  </a:cubicBezTo>
                  <a:cubicBezTo>
                    <a:pt x="861" y="826"/>
                    <a:pt x="856" y="821"/>
                    <a:pt x="850" y="818"/>
                  </a:cubicBezTo>
                  <a:cubicBezTo>
                    <a:pt x="850" y="818"/>
                    <a:pt x="850" y="818"/>
                    <a:pt x="917" y="726"/>
                  </a:cubicBezTo>
                  <a:moveTo>
                    <a:pt x="913" y="704"/>
                  </a:moveTo>
                  <a:cubicBezTo>
                    <a:pt x="913" y="705"/>
                    <a:pt x="913" y="707"/>
                    <a:pt x="913" y="708"/>
                  </a:cubicBezTo>
                  <a:cubicBezTo>
                    <a:pt x="913" y="713"/>
                    <a:pt x="914" y="719"/>
                    <a:pt x="916" y="724"/>
                  </a:cubicBezTo>
                  <a:cubicBezTo>
                    <a:pt x="916" y="724"/>
                    <a:pt x="916" y="724"/>
                    <a:pt x="555" y="795"/>
                  </a:cubicBezTo>
                  <a:cubicBezTo>
                    <a:pt x="556" y="794"/>
                    <a:pt x="556" y="792"/>
                    <a:pt x="556" y="791"/>
                  </a:cubicBezTo>
                  <a:cubicBezTo>
                    <a:pt x="556" y="786"/>
                    <a:pt x="555" y="780"/>
                    <a:pt x="553" y="775"/>
                  </a:cubicBezTo>
                  <a:cubicBezTo>
                    <a:pt x="553" y="775"/>
                    <a:pt x="553" y="775"/>
                    <a:pt x="913" y="704"/>
                  </a:cubicBezTo>
                  <a:moveTo>
                    <a:pt x="842" y="589"/>
                  </a:moveTo>
                  <a:cubicBezTo>
                    <a:pt x="842" y="589"/>
                    <a:pt x="842" y="589"/>
                    <a:pt x="869" y="616"/>
                  </a:cubicBezTo>
                  <a:cubicBezTo>
                    <a:pt x="869" y="616"/>
                    <a:pt x="869" y="616"/>
                    <a:pt x="927" y="677"/>
                  </a:cubicBezTo>
                  <a:cubicBezTo>
                    <a:pt x="921" y="681"/>
                    <a:pt x="918" y="687"/>
                    <a:pt x="915" y="694"/>
                  </a:cubicBezTo>
                  <a:cubicBezTo>
                    <a:pt x="915" y="694"/>
                    <a:pt x="915" y="694"/>
                    <a:pt x="904" y="683"/>
                  </a:cubicBezTo>
                  <a:cubicBezTo>
                    <a:pt x="904" y="683"/>
                    <a:pt x="904" y="683"/>
                    <a:pt x="829" y="604"/>
                  </a:cubicBezTo>
                  <a:cubicBezTo>
                    <a:pt x="834" y="600"/>
                    <a:pt x="839" y="595"/>
                    <a:pt x="842" y="589"/>
                  </a:cubicBezTo>
                  <a:moveTo>
                    <a:pt x="744" y="581"/>
                  </a:moveTo>
                  <a:cubicBezTo>
                    <a:pt x="747" y="587"/>
                    <a:pt x="751" y="593"/>
                    <a:pt x="755" y="598"/>
                  </a:cubicBezTo>
                  <a:lnTo>
                    <a:pt x="549" y="762"/>
                  </a:lnTo>
                  <a:cubicBezTo>
                    <a:pt x="545" y="755"/>
                    <a:pt x="542" y="750"/>
                    <a:pt x="537" y="745"/>
                  </a:cubicBezTo>
                  <a:cubicBezTo>
                    <a:pt x="537" y="745"/>
                    <a:pt x="537" y="745"/>
                    <a:pt x="744" y="581"/>
                  </a:cubicBezTo>
                  <a:moveTo>
                    <a:pt x="38" y="527"/>
                  </a:moveTo>
                  <a:lnTo>
                    <a:pt x="105" y="734"/>
                  </a:lnTo>
                  <a:cubicBezTo>
                    <a:pt x="98" y="735"/>
                    <a:pt x="91" y="737"/>
                    <a:pt x="85" y="740"/>
                  </a:cubicBezTo>
                  <a:cubicBezTo>
                    <a:pt x="85" y="740"/>
                    <a:pt x="85" y="740"/>
                    <a:pt x="19" y="535"/>
                  </a:cubicBezTo>
                  <a:cubicBezTo>
                    <a:pt x="26" y="534"/>
                    <a:pt x="33" y="531"/>
                    <a:pt x="38" y="527"/>
                  </a:cubicBezTo>
                  <a:moveTo>
                    <a:pt x="974" y="515"/>
                  </a:moveTo>
                  <a:cubicBezTo>
                    <a:pt x="979" y="519"/>
                    <a:pt x="986" y="521"/>
                    <a:pt x="993" y="521"/>
                  </a:cubicBezTo>
                  <a:cubicBezTo>
                    <a:pt x="993" y="521"/>
                    <a:pt x="993" y="521"/>
                    <a:pt x="962" y="667"/>
                  </a:cubicBezTo>
                  <a:cubicBezTo>
                    <a:pt x="959" y="667"/>
                    <a:pt x="956" y="666"/>
                    <a:pt x="954" y="666"/>
                  </a:cubicBezTo>
                  <a:cubicBezTo>
                    <a:pt x="949" y="666"/>
                    <a:pt x="945" y="667"/>
                    <a:pt x="941" y="668"/>
                  </a:cubicBezTo>
                  <a:cubicBezTo>
                    <a:pt x="941" y="668"/>
                    <a:pt x="941" y="668"/>
                    <a:pt x="974" y="515"/>
                  </a:cubicBezTo>
                  <a:moveTo>
                    <a:pt x="50" y="506"/>
                  </a:moveTo>
                  <a:cubicBezTo>
                    <a:pt x="50" y="506"/>
                    <a:pt x="50" y="506"/>
                    <a:pt x="347" y="698"/>
                  </a:cubicBezTo>
                  <a:cubicBezTo>
                    <a:pt x="341" y="702"/>
                    <a:pt x="336" y="708"/>
                    <a:pt x="332" y="715"/>
                  </a:cubicBezTo>
                  <a:lnTo>
                    <a:pt x="41" y="524"/>
                  </a:lnTo>
                  <a:cubicBezTo>
                    <a:pt x="46" y="519"/>
                    <a:pt x="49" y="513"/>
                    <a:pt x="50" y="506"/>
                  </a:cubicBezTo>
                  <a:moveTo>
                    <a:pt x="956" y="485"/>
                  </a:moveTo>
                  <a:cubicBezTo>
                    <a:pt x="956" y="492"/>
                    <a:pt x="959" y="499"/>
                    <a:pt x="963" y="504"/>
                  </a:cubicBezTo>
                  <a:cubicBezTo>
                    <a:pt x="963" y="504"/>
                    <a:pt x="963" y="504"/>
                    <a:pt x="849" y="545"/>
                  </a:cubicBezTo>
                  <a:cubicBezTo>
                    <a:pt x="848" y="538"/>
                    <a:pt x="844" y="532"/>
                    <a:pt x="841" y="527"/>
                  </a:cubicBezTo>
                  <a:cubicBezTo>
                    <a:pt x="841" y="527"/>
                    <a:pt x="841" y="527"/>
                    <a:pt x="956" y="485"/>
                  </a:cubicBezTo>
                  <a:moveTo>
                    <a:pt x="372" y="466"/>
                  </a:moveTo>
                  <a:cubicBezTo>
                    <a:pt x="372" y="466"/>
                    <a:pt x="372" y="466"/>
                    <a:pt x="421" y="599"/>
                  </a:cubicBezTo>
                  <a:cubicBezTo>
                    <a:pt x="421" y="599"/>
                    <a:pt x="421" y="599"/>
                    <a:pt x="468" y="726"/>
                  </a:cubicBezTo>
                  <a:cubicBezTo>
                    <a:pt x="462" y="728"/>
                    <a:pt x="456" y="731"/>
                    <a:pt x="450" y="734"/>
                  </a:cubicBezTo>
                  <a:cubicBezTo>
                    <a:pt x="450" y="734"/>
                    <a:pt x="450" y="734"/>
                    <a:pt x="352" y="473"/>
                  </a:cubicBezTo>
                  <a:cubicBezTo>
                    <a:pt x="360" y="472"/>
                    <a:pt x="366" y="470"/>
                    <a:pt x="372" y="466"/>
                  </a:cubicBezTo>
                  <a:moveTo>
                    <a:pt x="390" y="435"/>
                  </a:moveTo>
                  <a:cubicBezTo>
                    <a:pt x="390" y="435"/>
                    <a:pt x="390" y="435"/>
                    <a:pt x="747" y="531"/>
                  </a:cubicBezTo>
                  <a:cubicBezTo>
                    <a:pt x="744" y="537"/>
                    <a:pt x="741" y="544"/>
                    <a:pt x="740" y="551"/>
                  </a:cubicBezTo>
                  <a:cubicBezTo>
                    <a:pt x="740" y="551"/>
                    <a:pt x="740" y="551"/>
                    <a:pt x="384" y="454"/>
                  </a:cubicBezTo>
                  <a:cubicBezTo>
                    <a:pt x="387" y="448"/>
                    <a:pt x="390" y="442"/>
                    <a:pt x="390" y="435"/>
                  </a:cubicBezTo>
                  <a:moveTo>
                    <a:pt x="309" y="432"/>
                  </a:moveTo>
                  <a:cubicBezTo>
                    <a:pt x="309" y="432"/>
                    <a:pt x="309" y="432"/>
                    <a:pt x="309" y="432"/>
                  </a:cubicBezTo>
                  <a:cubicBezTo>
                    <a:pt x="309" y="439"/>
                    <a:pt x="311" y="445"/>
                    <a:pt x="314" y="451"/>
                  </a:cubicBezTo>
                  <a:cubicBezTo>
                    <a:pt x="314" y="451"/>
                    <a:pt x="314" y="451"/>
                    <a:pt x="51" y="500"/>
                  </a:cubicBezTo>
                  <a:cubicBezTo>
                    <a:pt x="51" y="499"/>
                    <a:pt x="51" y="499"/>
                    <a:pt x="51" y="499"/>
                  </a:cubicBezTo>
                  <a:cubicBezTo>
                    <a:pt x="51" y="492"/>
                    <a:pt x="49" y="485"/>
                    <a:pt x="46" y="480"/>
                  </a:cubicBezTo>
                  <a:cubicBezTo>
                    <a:pt x="46" y="480"/>
                    <a:pt x="46" y="480"/>
                    <a:pt x="309" y="432"/>
                  </a:cubicBezTo>
                  <a:moveTo>
                    <a:pt x="67" y="289"/>
                  </a:moveTo>
                  <a:cubicBezTo>
                    <a:pt x="72" y="294"/>
                    <a:pt x="79" y="297"/>
                    <a:pt x="85" y="299"/>
                  </a:cubicBezTo>
                  <a:lnTo>
                    <a:pt x="35" y="470"/>
                  </a:lnTo>
                  <a:cubicBezTo>
                    <a:pt x="30" y="466"/>
                    <a:pt x="24" y="464"/>
                    <a:pt x="16" y="464"/>
                  </a:cubicBezTo>
                  <a:cubicBezTo>
                    <a:pt x="16" y="464"/>
                    <a:pt x="16" y="464"/>
                    <a:pt x="67" y="289"/>
                  </a:cubicBezTo>
                  <a:moveTo>
                    <a:pt x="150" y="271"/>
                  </a:moveTo>
                  <a:cubicBezTo>
                    <a:pt x="150" y="271"/>
                    <a:pt x="150" y="271"/>
                    <a:pt x="323" y="401"/>
                  </a:cubicBezTo>
                  <a:cubicBezTo>
                    <a:pt x="318" y="405"/>
                    <a:pt x="314" y="411"/>
                    <a:pt x="311" y="417"/>
                  </a:cubicBezTo>
                  <a:cubicBezTo>
                    <a:pt x="311" y="417"/>
                    <a:pt x="311" y="417"/>
                    <a:pt x="192" y="327"/>
                  </a:cubicBezTo>
                  <a:cubicBezTo>
                    <a:pt x="192" y="327"/>
                    <a:pt x="192" y="327"/>
                    <a:pt x="138" y="287"/>
                  </a:cubicBezTo>
                  <a:cubicBezTo>
                    <a:pt x="143" y="283"/>
                    <a:pt x="147" y="277"/>
                    <a:pt x="150" y="271"/>
                  </a:cubicBezTo>
                  <a:moveTo>
                    <a:pt x="868" y="263"/>
                  </a:moveTo>
                  <a:cubicBezTo>
                    <a:pt x="874" y="266"/>
                    <a:pt x="880" y="268"/>
                    <a:pt x="887" y="269"/>
                  </a:cubicBezTo>
                  <a:cubicBezTo>
                    <a:pt x="887" y="269"/>
                    <a:pt x="887" y="269"/>
                    <a:pt x="819" y="508"/>
                  </a:cubicBezTo>
                  <a:cubicBezTo>
                    <a:pt x="813" y="505"/>
                    <a:pt x="806" y="504"/>
                    <a:pt x="799" y="503"/>
                  </a:cubicBezTo>
                  <a:cubicBezTo>
                    <a:pt x="799" y="503"/>
                    <a:pt x="799" y="503"/>
                    <a:pt x="868" y="263"/>
                  </a:cubicBezTo>
                  <a:moveTo>
                    <a:pt x="925" y="262"/>
                  </a:moveTo>
                  <a:cubicBezTo>
                    <a:pt x="925" y="262"/>
                    <a:pt x="925" y="262"/>
                    <a:pt x="987" y="441"/>
                  </a:cubicBezTo>
                  <a:cubicBezTo>
                    <a:pt x="980" y="443"/>
                    <a:pt x="974" y="446"/>
                    <a:pt x="968" y="451"/>
                  </a:cubicBezTo>
                  <a:cubicBezTo>
                    <a:pt x="968" y="451"/>
                    <a:pt x="968" y="451"/>
                    <a:pt x="906" y="268"/>
                  </a:cubicBezTo>
                  <a:cubicBezTo>
                    <a:pt x="913" y="267"/>
                    <a:pt x="919" y="265"/>
                    <a:pt x="925" y="262"/>
                  </a:cubicBezTo>
                  <a:moveTo>
                    <a:pt x="668" y="220"/>
                  </a:moveTo>
                  <a:cubicBezTo>
                    <a:pt x="668" y="220"/>
                    <a:pt x="668" y="220"/>
                    <a:pt x="785" y="504"/>
                  </a:cubicBezTo>
                  <a:cubicBezTo>
                    <a:pt x="778" y="505"/>
                    <a:pt x="771" y="508"/>
                    <a:pt x="766" y="512"/>
                  </a:cubicBezTo>
                  <a:lnTo>
                    <a:pt x="684" y="313"/>
                  </a:lnTo>
                  <a:cubicBezTo>
                    <a:pt x="684" y="313"/>
                    <a:pt x="684" y="313"/>
                    <a:pt x="649" y="228"/>
                  </a:cubicBezTo>
                  <a:cubicBezTo>
                    <a:pt x="656" y="227"/>
                    <a:pt x="662" y="224"/>
                    <a:pt x="668" y="220"/>
                  </a:cubicBezTo>
                  <a:moveTo>
                    <a:pt x="585" y="196"/>
                  </a:moveTo>
                  <a:cubicBezTo>
                    <a:pt x="588" y="202"/>
                    <a:pt x="592" y="208"/>
                    <a:pt x="597" y="213"/>
                  </a:cubicBezTo>
                  <a:lnTo>
                    <a:pt x="386" y="413"/>
                  </a:lnTo>
                  <a:cubicBezTo>
                    <a:pt x="383" y="407"/>
                    <a:pt x="378" y="402"/>
                    <a:pt x="373" y="398"/>
                  </a:cubicBezTo>
                  <a:cubicBezTo>
                    <a:pt x="373" y="398"/>
                    <a:pt x="373" y="398"/>
                    <a:pt x="585" y="196"/>
                  </a:cubicBezTo>
                  <a:moveTo>
                    <a:pt x="339" y="195"/>
                  </a:moveTo>
                  <a:cubicBezTo>
                    <a:pt x="343" y="196"/>
                    <a:pt x="347" y="197"/>
                    <a:pt x="352" y="197"/>
                  </a:cubicBezTo>
                  <a:cubicBezTo>
                    <a:pt x="354" y="197"/>
                    <a:pt x="357" y="196"/>
                    <a:pt x="359" y="196"/>
                  </a:cubicBezTo>
                  <a:cubicBezTo>
                    <a:pt x="359" y="196"/>
                    <a:pt x="359" y="196"/>
                    <a:pt x="359" y="392"/>
                  </a:cubicBezTo>
                  <a:cubicBezTo>
                    <a:pt x="356" y="391"/>
                    <a:pt x="352" y="391"/>
                    <a:pt x="349" y="391"/>
                  </a:cubicBezTo>
                  <a:cubicBezTo>
                    <a:pt x="346" y="391"/>
                    <a:pt x="342" y="391"/>
                    <a:pt x="339" y="392"/>
                  </a:cubicBezTo>
                  <a:cubicBezTo>
                    <a:pt x="339" y="392"/>
                    <a:pt x="339" y="392"/>
                    <a:pt x="339" y="195"/>
                  </a:cubicBezTo>
                  <a:moveTo>
                    <a:pt x="691" y="162"/>
                  </a:moveTo>
                  <a:cubicBezTo>
                    <a:pt x="691" y="162"/>
                    <a:pt x="691" y="162"/>
                    <a:pt x="838" y="186"/>
                  </a:cubicBezTo>
                  <a:cubicBezTo>
                    <a:pt x="835" y="192"/>
                    <a:pt x="834" y="199"/>
                    <a:pt x="834" y="206"/>
                  </a:cubicBezTo>
                  <a:lnTo>
                    <a:pt x="692" y="183"/>
                  </a:lnTo>
                  <a:cubicBezTo>
                    <a:pt x="692" y="180"/>
                    <a:pt x="693" y="177"/>
                    <a:pt x="693" y="174"/>
                  </a:cubicBezTo>
                  <a:cubicBezTo>
                    <a:pt x="693" y="170"/>
                    <a:pt x="692" y="166"/>
                    <a:pt x="691" y="162"/>
                  </a:cubicBezTo>
                  <a:moveTo>
                    <a:pt x="372" y="56"/>
                  </a:moveTo>
                  <a:cubicBezTo>
                    <a:pt x="377" y="59"/>
                    <a:pt x="384" y="62"/>
                    <a:pt x="391" y="63"/>
                  </a:cubicBezTo>
                  <a:cubicBezTo>
                    <a:pt x="391" y="63"/>
                    <a:pt x="391" y="63"/>
                    <a:pt x="388" y="74"/>
                  </a:cubicBezTo>
                  <a:cubicBezTo>
                    <a:pt x="388" y="74"/>
                    <a:pt x="388" y="74"/>
                    <a:pt x="372" y="120"/>
                  </a:cubicBezTo>
                  <a:cubicBezTo>
                    <a:pt x="366" y="117"/>
                    <a:pt x="359" y="115"/>
                    <a:pt x="352" y="115"/>
                  </a:cubicBezTo>
                  <a:cubicBezTo>
                    <a:pt x="352" y="115"/>
                    <a:pt x="352" y="115"/>
                    <a:pt x="372" y="56"/>
                  </a:cubicBezTo>
                  <a:moveTo>
                    <a:pt x="677" y="45"/>
                  </a:moveTo>
                  <a:cubicBezTo>
                    <a:pt x="677" y="45"/>
                    <a:pt x="677" y="45"/>
                    <a:pt x="852" y="164"/>
                  </a:cubicBezTo>
                  <a:cubicBezTo>
                    <a:pt x="847" y="169"/>
                    <a:pt x="843" y="175"/>
                    <a:pt x="840" y="181"/>
                  </a:cubicBezTo>
                  <a:cubicBezTo>
                    <a:pt x="840" y="181"/>
                    <a:pt x="840" y="181"/>
                    <a:pt x="665" y="61"/>
                  </a:cubicBezTo>
                  <a:cubicBezTo>
                    <a:pt x="671" y="57"/>
                    <a:pt x="675" y="51"/>
                    <a:pt x="677" y="45"/>
                  </a:cubicBezTo>
                  <a:moveTo>
                    <a:pt x="358" y="38"/>
                  </a:moveTo>
                  <a:cubicBezTo>
                    <a:pt x="360" y="44"/>
                    <a:pt x="364" y="50"/>
                    <a:pt x="370" y="54"/>
                  </a:cubicBezTo>
                  <a:cubicBezTo>
                    <a:pt x="370" y="54"/>
                    <a:pt x="370" y="54"/>
                    <a:pt x="151" y="210"/>
                  </a:cubicBezTo>
                  <a:cubicBezTo>
                    <a:pt x="151" y="210"/>
                    <a:pt x="151" y="210"/>
                    <a:pt x="311" y="158"/>
                  </a:cubicBezTo>
                  <a:cubicBezTo>
                    <a:pt x="311" y="165"/>
                    <a:pt x="313" y="172"/>
                    <a:pt x="317" y="177"/>
                  </a:cubicBezTo>
                  <a:cubicBezTo>
                    <a:pt x="317" y="177"/>
                    <a:pt x="317" y="177"/>
                    <a:pt x="155" y="230"/>
                  </a:cubicBezTo>
                  <a:cubicBezTo>
                    <a:pt x="151" y="218"/>
                    <a:pt x="143" y="207"/>
                    <a:pt x="132" y="199"/>
                  </a:cubicBezTo>
                  <a:cubicBezTo>
                    <a:pt x="132" y="199"/>
                    <a:pt x="132" y="199"/>
                    <a:pt x="358" y="38"/>
                  </a:cubicBezTo>
                  <a:moveTo>
                    <a:pt x="435" y="16"/>
                  </a:moveTo>
                  <a:cubicBezTo>
                    <a:pt x="435" y="16"/>
                    <a:pt x="435" y="16"/>
                    <a:pt x="599" y="20"/>
                  </a:cubicBezTo>
                  <a:cubicBezTo>
                    <a:pt x="599" y="23"/>
                    <a:pt x="599" y="25"/>
                    <a:pt x="599" y="28"/>
                  </a:cubicBezTo>
                  <a:cubicBezTo>
                    <a:pt x="599" y="38"/>
                    <a:pt x="602" y="48"/>
                    <a:pt x="608" y="55"/>
                  </a:cubicBezTo>
                  <a:cubicBezTo>
                    <a:pt x="608" y="55"/>
                    <a:pt x="608" y="55"/>
                    <a:pt x="396" y="146"/>
                  </a:cubicBezTo>
                  <a:cubicBezTo>
                    <a:pt x="396" y="146"/>
                    <a:pt x="396" y="146"/>
                    <a:pt x="585" y="152"/>
                  </a:cubicBezTo>
                  <a:cubicBezTo>
                    <a:pt x="582" y="158"/>
                    <a:pt x="581" y="165"/>
                    <a:pt x="581" y="172"/>
                  </a:cubicBezTo>
                  <a:cubicBezTo>
                    <a:pt x="581" y="172"/>
                    <a:pt x="581" y="172"/>
                    <a:pt x="391" y="167"/>
                  </a:cubicBezTo>
                  <a:cubicBezTo>
                    <a:pt x="392" y="163"/>
                    <a:pt x="393" y="159"/>
                    <a:pt x="393" y="156"/>
                  </a:cubicBezTo>
                  <a:cubicBezTo>
                    <a:pt x="393" y="146"/>
                    <a:pt x="389" y="137"/>
                    <a:pt x="384" y="130"/>
                  </a:cubicBezTo>
                  <a:cubicBezTo>
                    <a:pt x="384" y="130"/>
                    <a:pt x="384" y="130"/>
                    <a:pt x="592" y="40"/>
                  </a:cubicBezTo>
                  <a:lnTo>
                    <a:pt x="433" y="36"/>
                  </a:lnTo>
                  <a:cubicBezTo>
                    <a:pt x="435" y="32"/>
                    <a:pt x="436" y="27"/>
                    <a:pt x="436" y="22"/>
                  </a:cubicBezTo>
                  <a:cubicBezTo>
                    <a:pt x="436" y="20"/>
                    <a:pt x="436" y="18"/>
                    <a:pt x="435" y="16"/>
                  </a:cubicBezTo>
                </a:path>
                <a:path w="1017" h="998">
                  <a:moveTo>
                    <a:pt x="509" y="956"/>
                  </a:moveTo>
                  <a:cubicBezTo>
                    <a:pt x="520" y="956"/>
                    <a:pt x="530" y="966"/>
                    <a:pt x="530" y="977"/>
                  </a:cubicBezTo>
                  <a:cubicBezTo>
                    <a:pt x="530" y="988"/>
                    <a:pt x="520" y="998"/>
                    <a:pt x="509" y="998"/>
                  </a:cubicBezTo>
                  <a:cubicBezTo>
                    <a:pt x="497" y="998"/>
                    <a:pt x="488" y="988"/>
                    <a:pt x="488" y="977"/>
                  </a:cubicBezTo>
                  <a:cubicBezTo>
                    <a:pt x="488" y="966"/>
                    <a:pt x="497" y="956"/>
                    <a:pt x="509" y="956"/>
                  </a:cubicBezTo>
                  <a:moveTo>
                    <a:pt x="834" y="830"/>
                  </a:moveTo>
                  <a:cubicBezTo>
                    <a:pt x="845" y="830"/>
                    <a:pt x="855" y="840"/>
                    <a:pt x="855" y="851"/>
                  </a:cubicBezTo>
                  <a:cubicBezTo>
                    <a:pt x="855" y="862"/>
                    <a:pt x="845" y="872"/>
                    <a:pt x="834" y="872"/>
                  </a:cubicBezTo>
                  <a:cubicBezTo>
                    <a:pt x="822" y="872"/>
                    <a:pt x="813" y="862"/>
                    <a:pt x="813" y="851"/>
                  </a:cubicBezTo>
                  <a:cubicBezTo>
                    <a:pt x="813" y="840"/>
                    <a:pt x="822" y="830"/>
                    <a:pt x="834" y="830"/>
                  </a:cubicBezTo>
                  <a:moveTo>
                    <a:pt x="113" y="753"/>
                  </a:moveTo>
                  <a:cubicBezTo>
                    <a:pt x="133" y="753"/>
                    <a:pt x="149" y="768"/>
                    <a:pt x="149" y="788"/>
                  </a:cubicBezTo>
                  <a:cubicBezTo>
                    <a:pt x="149" y="807"/>
                    <a:pt x="133" y="823"/>
                    <a:pt x="113" y="823"/>
                  </a:cubicBezTo>
                  <a:cubicBezTo>
                    <a:pt x="94" y="823"/>
                    <a:pt x="78" y="807"/>
                    <a:pt x="78" y="788"/>
                  </a:cubicBezTo>
                  <a:cubicBezTo>
                    <a:pt x="78" y="768"/>
                    <a:pt x="94" y="753"/>
                    <a:pt x="113" y="753"/>
                  </a:cubicBezTo>
                  <a:moveTo>
                    <a:pt x="488" y="739"/>
                  </a:moveTo>
                  <a:cubicBezTo>
                    <a:pt x="515" y="739"/>
                    <a:pt x="536" y="760"/>
                    <a:pt x="536" y="786"/>
                  </a:cubicBezTo>
                  <a:cubicBezTo>
                    <a:pt x="536" y="813"/>
                    <a:pt x="515" y="834"/>
                    <a:pt x="488" y="834"/>
                  </a:cubicBezTo>
                  <a:cubicBezTo>
                    <a:pt x="462" y="834"/>
                    <a:pt x="440" y="813"/>
                    <a:pt x="440" y="786"/>
                  </a:cubicBezTo>
                  <a:cubicBezTo>
                    <a:pt x="440" y="760"/>
                    <a:pt x="462" y="739"/>
                    <a:pt x="488" y="739"/>
                  </a:cubicBezTo>
                  <a:moveTo>
                    <a:pt x="370" y="711"/>
                  </a:moveTo>
                  <a:cubicBezTo>
                    <a:pt x="381" y="711"/>
                    <a:pt x="391" y="721"/>
                    <a:pt x="391" y="732"/>
                  </a:cubicBezTo>
                  <a:cubicBezTo>
                    <a:pt x="391" y="743"/>
                    <a:pt x="381" y="753"/>
                    <a:pt x="370" y="753"/>
                  </a:cubicBezTo>
                  <a:cubicBezTo>
                    <a:pt x="358" y="753"/>
                    <a:pt x="349" y="743"/>
                    <a:pt x="349" y="732"/>
                  </a:cubicBezTo>
                  <a:cubicBezTo>
                    <a:pt x="349" y="721"/>
                    <a:pt x="358" y="711"/>
                    <a:pt x="370" y="711"/>
                  </a:cubicBezTo>
                  <a:moveTo>
                    <a:pt x="954" y="682"/>
                  </a:moveTo>
                  <a:cubicBezTo>
                    <a:pt x="965" y="682"/>
                    <a:pt x="975" y="691"/>
                    <a:pt x="975" y="702"/>
                  </a:cubicBezTo>
                  <a:cubicBezTo>
                    <a:pt x="975" y="714"/>
                    <a:pt x="965" y="723"/>
                    <a:pt x="954" y="723"/>
                  </a:cubicBezTo>
                  <a:cubicBezTo>
                    <a:pt x="942" y="723"/>
                    <a:pt x="933" y="714"/>
                    <a:pt x="933" y="702"/>
                  </a:cubicBezTo>
                  <a:cubicBezTo>
                    <a:pt x="933" y="691"/>
                    <a:pt x="942" y="682"/>
                    <a:pt x="954" y="682"/>
                  </a:cubicBezTo>
                  <a:moveTo>
                    <a:pt x="796" y="521"/>
                  </a:moveTo>
                  <a:cubicBezTo>
                    <a:pt x="815" y="521"/>
                    <a:pt x="831" y="537"/>
                    <a:pt x="831" y="557"/>
                  </a:cubicBezTo>
                  <a:cubicBezTo>
                    <a:pt x="831" y="577"/>
                    <a:pt x="815" y="593"/>
                    <a:pt x="796" y="593"/>
                  </a:cubicBezTo>
                  <a:cubicBezTo>
                    <a:pt x="776" y="593"/>
                    <a:pt x="760" y="577"/>
                    <a:pt x="760" y="557"/>
                  </a:cubicBezTo>
                  <a:cubicBezTo>
                    <a:pt x="760" y="537"/>
                    <a:pt x="776" y="521"/>
                    <a:pt x="796" y="521"/>
                  </a:cubicBezTo>
                  <a:moveTo>
                    <a:pt x="15" y="482"/>
                  </a:moveTo>
                  <a:cubicBezTo>
                    <a:pt x="24" y="482"/>
                    <a:pt x="31" y="490"/>
                    <a:pt x="31" y="498"/>
                  </a:cubicBezTo>
                  <a:cubicBezTo>
                    <a:pt x="31" y="507"/>
                    <a:pt x="24" y="514"/>
                    <a:pt x="15" y="514"/>
                  </a:cubicBezTo>
                  <a:cubicBezTo>
                    <a:pt x="7" y="514"/>
                    <a:pt x="0" y="507"/>
                    <a:pt x="0" y="498"/>
                  </a:cubicBezTo>
                  <a:cubicBezTo>
                    <a:pt x="0" y="490"/>
                    <a:pt x="7" y="482"/>
                    <a:pt x="15" y="482"/>
                  </a:cubicBezTo>
                  <a:moveTo>
                    <a:pt x="997" y="458"/>
                  </a:moveTo>
                  <a:cubicBezTo>
                    <a:pt x="1008" y="458"/>
                    <a:pt x="1017" y="468"/>
                    <a:pt x="1017" y="479"/>
                  </a:cubicBezTo>
                  <a:cubicBezTo>
                    <a:pt x="1017" y="491"/>
                    <a:pt x="1008" y="500"/>
                    <a:pt x="997" y="500"/>
                  </a:cubicBezTo>
                  <a:cubicBezTo>
                    <a:pt x="985" y="500"/>
                    <a:pt x="977" y="491"/>
                    <a:pt x="977" y="479"/>
                  </a:cubicBezTo>
                  <a:cubicBezTo>
                    <a:pt x="977" y="468"/>
                    <a:pt x="985" y="458"/>
                    <a:pt x="997" y="458"/>
                  </a:cubicBezTo>
                  <a:moveTo>
                    <a:pt x="350" y="410"/>
                  </a:moveTo>
                  <a:cubicBezTo>
                    <a:pt x="362" y="410"/>
                    <a:pt x="371" y="420"/>
                    <a:pt x="371" y="431"/>
                  </a:cubicBezTo>
                  <a:cubicBezTo>
                    <a:pt x="371" y="442"/>
                    <a:pt x="362" y="452"/>
                    <a:pt x="350" y="452"/>
                  </a:cubicBezTo>
                  <a:cubicBezTo>
                    <a:pt x="339" y="452"/>
                    <a:pt x="330" y="442"/>
                    <a:pt x="330" y="431"/>
                  </a:cubicBezTo>
                  <a:cubicBezTo>
                    <a:pt x="330" y="420"/>
                    <a:pt x="339" y="410"/>
                    <a:pt x="350" y="410"/>
                  </a:cubicBezTo>
                  <a:moveTo>
                    <a:pt x="102" y="209"/>
                  </a:moveTo>
                  <a:cubicBezTo>
                    <a:pt x="122" y="209"/>
                    <a:pt x="138" y="225"/>
                    <a:pt x="138" y="245"/>
                  </a:cubicBezTo>
                  <a:cubicBezTo>
                    <a:pt x="138" y="264"/>
                    <a:pt x="122" y="280"/>
                    <a:pt x="102" y="280"/>
                  </a:cubicBezTo>
                  <a:cubicBezTo>
                    <a:pt x="82" y="280"/>
                    <a:pt x="67" y="264"/>
                    <a:pt x="67" y="245"/>
                  </a:cubicBezTo>
                  <a:cubicBezTo>
                    <a:pt x="67" y="225"/>
                    <a:pt x="82" y="209"/>
                    <a:pt x="102" y="209"/>
                  </a:cubicBezTo>
                  <a:moveTo>
                    <a:pt x="896" y="165"/>
                  </a:moveTo>
                  <a:cubicBezTo>
                    <a:pt x="919" y="165"/>
                    <a:pt x="938" y="183"/>
                    <a:pt x="938" y="206"/>
                  </a:cubicBezTo>
                  <a:cubicBezTo>
                    <a:pt x="938" y="229"/>
                    <a:pt x="919" y="248"/>
                    <a:pt x="896" y="248"/>
                  </a:cubicBezTo>
                  <a:cubicBezTo>
                    <a:pt x="873" y="248"/>
                    <a:pt x="855" y="229"/>
                    <a:pt x="855" y="206"/>
                  </a:cubicBezTo>
                  <a:cubicBezTo>
                    <a:pt x="855" y="183"/>
                    <a:pt x="873" y="165"/>
                    <a:pt x="896" y="165"/>
                  </a:cubicBezTo>
                  <a:moveTo>
                    <a:pt x="637" y="137"/>
                  </a:moveTo>
                  <a:cubicBezTo>
                    <a:pt x="657" y="137"/>
                    <a:pt x="673" y="153"/>
                    <a:pt x="673" y="172"/>
                  </a:cubicBezTo>
                  <a:cubicBezTo>
                    <a:pt x="673" y="192"/>
                    <a:pt x="657" y="208"/>
                    <a:pt x="637" y="208"/>
                  </a:cubicBezTo>
                  <a:cubicBezTo>
                    <a:pt x="618" y="208"/>
                    <a:pt x="602" y="192"/>
                    <a:pt x="602" y="172"/>
                  </a:cubicBezTo>
                  <a:cubicBezTo>
                    <a:pt x="602" y="153"/>
                    <a:pt x="618" y="137"/>
                    <a:pt x="637" y="137"/>
                  </a:cubicBezTo>
                  <a:moveTo>
                    <a:pt x="352" y="134"/>
                  </a:moveTo>
                  <a:cubicBezTo>
                    <a:pt x="364" y="134"/>
                    <a:pt x="373" y="143"/>
                    <a:pt x="373" y="155"/>
                  </a:cubicBezTo>
                  <a:cubicBezTo>
                    <a:pt x="373" y="166"/>
                    <a:pt x="364" y="175"/>
                    <a:pt x="352" y="175"/>
                  </a:cubicBezTo>
                  <a:cubicBezTo>
                    <a:pt x="341" y="175"/>
                    <a:pt x="332" y="166"/>
                    <a:pt x="332" y="155"/>
                  </a:cubicBezTo>
                  <a:cubicBezTo>
                    <a:pt x="332" y="143"/>
                    <a:pt x="341" y="134"/>
                    <a:pt x="352" y="134"/>
                  </a:cubicBezTo>
                  <a:moveTo>
                    <a:pt x="641" y="7"/>
                  </a:moveTo>
                  <a:cubicBezTo>
                    <a:pt x="652" y="7"/>
                    <a:pt x="662" y="16"/>
                    <a:pt x="662" y="27"/>
                  </a:cubicBezTo>
                  <a:cubicBezTo>
                    <a:pt x="662" y="38"/>
                    <a:pt x="652" y="47"/>
                    <a:pt x="641" y="47"/>
                  </a:cubicBezTo>
                  <a:cubicBezTo>
                    <a:pt x="630" y="47"/>
                    <a:pt x="620" y="38"/>
                    <a:pt x="620" y="27"/>
                  </a:cubicBezTo>
                  <a:cubicBezTo>
                    <a:pt x="620" y="16"/>
                    <a:pt x="630" y="7"/>
                    <a:pt x="641" y="7"/>
                  </a:cubicBezTo>
                  <a:moveTo>
                    <a:pt x="395" y="0"/>
                  </a:moveTo>
                  <a:cubicBezTo>
                    <a:pt x="407" y="0"/>
                    <a:pt x="416" y="9"/>
                    <a:pt x="416" y="20"/>
                  </a:cubicBezTo>
                  <a:cubicBezTo>
                    <a:pt x="416" y="32"/>
                    <a:pt x="407" y="41"/>
                    <a:pt x="395" y="41"/>
                  </a:cubicBezTo>
                  <a:cubicBezTo>
                    <a:pt x="384" y="41"/>
                    <a:pt x="374" y="32"/>
                    <a:pt x="374" y="20"/>
                  </a:cubicBezTo>
                  <a:cubicBezTo>
                    <a:pt x="374" y="9"/>
                    <a:pt x="384" y="0"/>
                    <a:pt x="395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3558539" y="4956047"/>
            <a:ext cx="3973067" cy="1188720"/>
            <a:chExt cx="3973067" cy="1188720"/>
          </a:xfrm>
        </p:grpSpPr>
        <p:sp>
          <p:nvSpPr>
            <p:cNvPr id="51" name="rect"/>
            <p:cNvSpPr/>
            <p:nvPr/>
          </p:nvSpPr>
          <p:spPr>
            <a:xfrm>
              <a:off x="132588" y="0"/>
              <a:ext cx="3840479" cy="118872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rect"/>
            <p:cNvSpPr/>
            <p:nvPr/>
          </p:nvSpPr>
          <p:spPr>
            <a:xfrm>
              <a:off x="0" y="0"/>
              <a:ext cx="3840479" cy="1188720"/>
            </a:xfrm>
            <a:prstGeom prst="rect">
              <a:avLst/>
            </a:pr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textbox 53"/>
            <p:cNvSpPr/>
            <p:nvPr/>
          </p:nvSpPr>
          <p:spPr>
            <a:xfrm>
              <a:off x="1079601" y="341808"/>
              <a:ext cx="2535554" cy="5403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41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5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智能洞察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分析数据，生成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高效准确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的业务指导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4" name="path"/>
            <p:cNvSpPr/>
            <p:nvPr/>
          </p:nvSpPr>
          <p:spPr>
            <a:xfrm>
              <a:off x="289559" y="295656"/>
              <a:ext cx="565404" cy="597408"/>
            </a:xfrm>
            <a:custGeom>
              <a:rect l="0" t="0" r="0" b="0"/>
              <a:pathLst>
                <a:path w="890" h="940">
                  <a:moveTo>
                    <a:pt x="149" y="573"/>
                  </a:moveTo>
                  <a:cubicBezTo>
                    <a:pt x="160" y="575"/>
                    <a:pt x="171" y="576"/>
                    <a:pt x="182" y="578"/>
                  </a:cubicBezTo>
                  <a:cubicBezTo>
                    <a:pt x="207" y="651"/>
                    <a:pt x="261" y="711"/>
                    <a:pt x="285" y="734"/>
                  </a:cubicBezTo>
                  <a:cubicBezTo>
                    <a:pt x="288" y="737"/>
                    <a:pt x="291" y="739"/>
                    <a:pt x="293" y="741"/>
                  </a:cubicBezTo>
                  <a:cubicBezTo>
                    <a:pt x="293" y="741"/>
                    <a:pt x="293" y="742"/>
                    <a:pt x="293" y="743"/>
                  </a:cubicBezTo>
                  <a:cubicBezTo>
                    <a:pt x="293" y="755"/>
                    <a:pt x="293" y="807"/>
                    <a:pt x="293" y="875"/>
                  </a:cubicBezTo>
                  <a:cubicBezTo>
                    <a:pt x="369" y="903"/>
                    <a:pt x="462" y="908"/>
                    <a:pt x="498" y="910"/>
                  </a:cubicBezTo>
                  <a:cubicBezTo>
                    <a:pt x="498" y="910"/>
                    <a:pt x="498" y="910"/>
                    <a:pt x="498" y="804"/>
                  </a:cubicBezTo>
                  <a:cubicBezTo>
                    <a:pt x="498" y="801"/>
                    <a:pt x="499" y="796"/>
                    <a:pt x="503" y="793"/>
                  </a:cubicBezTo>
                  <a:cubicBezTo>
                    <a:pt x="506" y="790"/>
                    <a:pt x="510" y="789"/>
                    <a:pt x="515" y="790"/>
                  </a:cubicBezTo>
                  <a:cubicBezTo>
                    <a:pt x="581" y="798"/>
                    <a:pt x="625" y="791"/>
                    <a:pt x="635" y="788"/>
                  </a:cubicBezTo>
                  <a:cubicBezTo>
                    <a:pt x="638" y="783"/>
                    <a:pt x="638" y="763"/>
                    <a:pt x="640" y="746"/>
                  </a:cubicBezTo>
                  <a:cubicBezTo>
                    <a:pt x="640" y="746"/>
                    <a:pt x="640" y="746"/>
                    <a:pt x="641" y="741"/>
                  </a:cubicBezTo>
                  <a:cubicBezTo>
                    <a:pt x="643" y="709"/>
                    <a:pt x="635" y="648"/>
                    <a:pt x="635" y="648"/>
                  </a:cubicBezTo>
                  <a:cubicBezTo>
                    <a:pt x="635" y="643"/>
                    <a:pt x="636" y="638"/>
                    <a:pt x="640" y="636"/>
                  </a:cubicBezTo>
                  <a:cubicBezTo>
                    <a:pt x="642" y="633"/>
                    <a:pt x="647" y="630"/>
                    <a:pt x="651" y="631"/>
                  </a:cubicBezTo>
                  <a:cubicBezTo>
                    <a:pt x="681" y="634"/>
                    <a:pt x="695" y="626"/>
                    <a:pt x="699" y="620"/>
                  </a:cubicBezTo>
                  <a:cubicBezTo>
                    <a:pt x="696" y="614"/>
                    <a:pt x="684" y="601"/>
                    <a:pt x="678" y="594"/>
                  </a:cubicBezTo>
                  <a:cubicBezTo>
                    <a:pt x="676" y="592"/>
                    <a:pt x="674" y="590"/>
                    <a:pt x="672" y="588"/>
                  </a:cubicBezTo>
                  <a:cubicBezTo>
                    <a:pt x="671" y="587"/>
                    <a:pt x="670" y="585"/>
                    <a:pt x="668" y="583"/>
                  </a:cubicBezTo>
                  <a:cubicBezTo>
                    <a:pt x="681" y="582"/>
                    <a:pt x="692" y="580"/>
                    <a:pt x="704" y="578"/>
                  </a:cubicBezTo>
                  <a:cubicBezTo>
                    <a:pt x="720" y="595"/>
                    <a:pt x="733" y="613"/>
                    <a:pt x="728" y="628"/>
                  </a:cubicBezTo>
                  <a:cubicBezTo>
                    <a:pt x="725" y="636"/>
                    <a:pt x="713" y="660"/>
                    <a:pt x="667" y="662"/>
                  </a:cubicBezTo>
                  <a:cubicBezTo>
                    <a:pt x="668" y="682"/>
                    <a:pt x="672" y="720"/>
                    <a:pt x="670" y="743"/>
                  </a:cubicBezTo>
                  <a:cubicBezTo>
                    <a:pt x="670" y="743"/>
                    <a:pt x="670" y="743"/>
                    <a:pt x="670" y="748"/>
                  </a:cubicBezTo>
                  <a:cubicBezTo>
                    <a:pt x="667" y="785"/>
                    <a:pt x="666" y="806"/>
                    <a:pt x="649" y="814"/>
                  </a:cubicBezTo>
                  <a:cubicBezTo>
                    <a:pt x="637" y="821"/>
                    <a:pt x="590" y="828"/>
                    <a:pt x="528" y="821"/>
                  </a:cubicBezTo>
                  <a:cubicBezTo>
                    <a:pt x="528" y="821"/>
                    <a:pt x="528" y="821"/>
                    <a:pt x="528" y="925"/>
                  </a:cubicBezTo>
                  <a:cubicBezTo>
                    <a:pt x="528" y="934"/>
                    <a:pt x="521" y="939"/>
                    <a:pt x="513" y="940"/>
                  </a:cubicBezTo>
                  <a:cubicBezTo>
                    <a:pt x="513" y="940"/>
                    <a:pt x="513" y="940"/>
                    <a:pt x="512" y="940"/>
                  </a:cubicBezTo>
                  <a:cubicBezTo>
                    <a:pt x="502" y="940"/>
                    <a:pt x="373" y="938"/>
                    <a:pt x="273" y="898"/>
                  </a:cubicBezTo>
                  <a:cubicBezTo>
                    <a:pt x="267" y="896"/>
                    <a:pt x="263" y="891"/>
                    <a:pt x="263" y="885"/>
                  </a:cubicBezTo>
                  <a:cubicBezTo>
                    <a:pt x="263" y="885"/>
                    <a:pt x="263" y="839"/>
                    <a:pt x="263" y="756"/>
                  </a:cubicBezTo>
                  <a:cubicBezTo>
                    <a:pt x="237" y="729"/>
                    <a:pt x="174" y="659"/>
                    <a:pt x="149" y="573"/>
                  </a:cubicBezTo>
                  <a:moveTo>
                    <a:pt x="154" y="426"/>
                  </a:moveTo>
                  <a:cubicBezTo>
                    <a:pt x="154" y="426"/>
                    <a:pt x="154" y="426"/>
                    <a:pt x="186" y="426"/>
                  </a:cubicBezTo>
                  <a:cubicBezTo>
                    <a:pt x="170" y="461"/>
                    <a:pt x="167" y="496"/>
                    <a:pt x="171" y="530"/>
                  </a:cubicBezTo>
                  <a:cubicBezTo>
                    <a:pt x="160" y="528"/>
                    <a:pt x="149" y="526"/>
                    <a:pt x="140" y="524"/>
                  </a:cubicBezTo>
                  <a:cubicBezTo>
                    <a:pt x="137" y="493"/>
                    <a:pt x="141" y="459"/>
                    <a:pt x="154" y="426"/>
                  </a:cubicBezTo>
                  <a:moveTo>
                    <a:pt x="582" y="355"/>
                  </a:moveTo>
                  <a:cubicBezTo>
                    <a:pt x="582" y="355"/>
                    <a:pt x="582" y="355"/>
                    <a:pt x="653" y="355"/>
                  </a:cubicBezTo>
                  <a:cubicBezTo>
                    <a:pt x="653" y="355"/>
                    <a:pt x="653" y="355"/>
                    <a:pt x="653" y="423"/>
                  </a:cubicBezTo>
                  <a:cubicBezTo>
                    <a:pt x="654" y="434"/>
                    <a:pt x="655" y="445"/>
                    <a:pt x="658" y="453"/>
                  </a:cubicBezTo>
                  <a:cubicBezTo>
                    <a:pt x="662" y="466"/>
                    <a:pt x="664" y="481"/>
                    <a:pt x="665" y="495"/>
                  </a:cubicBezTo>
                  <a:cubicBezTo>
                    <a:pt x="666" y="504"/>
                    <a:pt x="666" y="514"/>
                    <a:pt x="668" y="518"/>
                  </a:cubicBezTo>
                  <a:cubicBezTo>
                    <a:pt x="671" y="525"/>
                    <a:pt x="673" y="531"/>
                    <a:pt x="675" y="536"/>
                  </a:cubicBezTo>
                  <a:cubicBezTo>
                    <a:pt x="666" y="537"/>
                    <a:pt x="655" y="539"/>
                    <a:pt x="645" y="540"/>
                  </a:cubicBezTo>
                  <a:cubicBezTo>
                    <a:pt x="645" y="540"/>
                    <a:pt x="645" y="540"/>
                    <a:pt x="644" y="540"/>
                  </a:cubicBezTo>
                  <a:cubicBezTo>
                    <a:pt x="642" y="536"/>
                    <a:pt x="641" y="532"/>
                    <a:pt x="640" y="528"/>
                  </a:cubicBezTo>
                  <a:cubicBezTo>
                    <a:pt x="637" y="520"/>
                    <a:pt x="636" y="509"/>
                    <a:pt x="635" y="496"/>
                  </a:cubicBezTo>
                  <a:cubicBezTo>
                    <a:pt x="634" y="485"/>
                    <a:pt x="633" y="472"/>
                    <a:pt x="630" y="463"/>
                  </a:cubicBezTo>
                  <a:cubicBezTo>
                    <a:pt x="627" y="452"/>
                    <a:pt x="624" y="439"/>
                    <a:pt x="623" y="426"/>
                  </a:cubicBezTo>
                  <a:cubicBezTo>
                    <a:pt x="623" y="426"/>
                    <a:pt x="623" y="426"/>
                    <a:pt x="582" y="426"/>
                  </a:cubicBezTo>
                  <a:cubicBezTo>
                    <a:pt x="582" y="426"/>
                    <a:pt x="582" y="426"/>
                    <a:pt x="582" y="355"/>
                  </a:cubicBezTo>
                  <a:moveTo>
                    <a:pt x="440" y="355"/>
                  </a:moveTo>
                  <a:lnTo>
                    <a:pt x="511" y="355"/>
                  </a:lnTo>
                  <a:lnTo>
                    <a:pt x="511" y="426"/>
                  </a:lnTo>
                  <a:lnTo>
                    <a:pt x="440" y="426"/>
                  </a:lnTo>
                  <a:lnTo>
                    <a:pt x="440" y="355"/>
                  </a:lnTo>
                  <a:close/>
                  <a:moveTo>
                    <a:pt x="369" y="284"/>
                  </a:moveTo>
                  <a:lnTo>
                    <a:pt x="440" y="284"/>
                  </a:lnTo>
                  <a:lnTo>
                    <a:pt x="440" y="355"/>
                  </a:lnTo>
                  <a:lnTo>
                    <a:pt x="369" y="355"/>
                  </a:lnTo>
                  <a:lnTo>
                    <a:pt x="369" y="284"/>
                  </a:lnTo>
                  <a:close/>
                  <a:moveTo>
                    <a:pt x="227" y="284"/>
                  </a:moveTo>
                  <a:lnTo>
                    <a:pt x="298" y="284"/>
                  </a:lnTo>
                  <a:lnTo>
                    <a:pt x="298" y="355"/>
                  </a:lnTo>
                  <a:lnTo>
                    <a:pt x="227" y="355"/>
                  </a:lnTo>
                  <a:lnTo>
                    <a:pt x="227" y="284"/>
                  </a:lnTo>
                  <a:close/>
                  <a:moveTo>
                    <a:pt x="582" y="213"/>
                  </a:moveTo>
                  <a:lnTo>
                    <a:pt x="654" y="213"/>
                  </a:lnTo>
                  <a:lnTo>
                    <a:pt x="654" y="284"/>
                  </a:lnTo>
                  <a:lnTo>
                    <a:pt x="582" y="284"/>
                  </a:lnTo>
                  <a:lnTo>
                    <a:pt x="582" y="213"/>
                  </a:lnTo>
                  <a:close/>
                  <a:moveTo>
                    <a:pt x="369" y="142"/>
                  </a:moveTo>
                  <a:lnTo>
                    <a:pt x="440" y="142"/>
                  </a:lnTo>
                  <a:lnTo>
                    <a:pt x="440" y="213"/>
                  </a:lnTo>
                  <a:lnTo>
                    <a:pt x="369" y="213"/>
                  </a:lnTo>
                  <a:lnTo>
                    <a:pt x="369" y="142"/>
                  </a:lnTo>
                  <a:close/>
                  <a:moveTo>
                    <a:pt x="369" y="0"/>
                  </a:moveTo>
                  <a:lnTo>
                    <a:pt x="440" y="0"/>
                  </a:lnTo>
                  <a:lnTo>
                    <a:pt x="440" y="71"/>
                  </a:lnTo>
                  <a:lnTo>
                    <a:pt x="369" y="71"/>
                  </a:lnTo>
                  <a:lnTo>
                    <a:pt x="369" y="0"/>
                  </a:lnTo>
                  <a:close/>
                </a:path>
                <a:path w="890" h="940">
                  <a:moveTo>
                    <a:pt x="154" y="354"/>
                  </a:moveTo>
                  <a:cubicBezTo>
                    <a:pt x="154" y="354"/>
                    <a:pt x="154" y="354"/>
                    <a:pt x="225" y="354"/>
                  </a:cubicBezTo>
                  <a:cubicBezTo>
                    <a:pt x="225" y="354"/>
                    <a:pt x="225" y="354"/>
                    <a:pt x="225" y="425"/>
                  </a:cubicBezTo>
                  <a:cubicBezTo>
                    <a:pt x="225" y="425"/>
                    <a:pt x="225" y="425"/>
                    <a:pt x="187" y="425"/>
                  </a:cubicBezTo>
                  <a:cubicBezTo>
                    <a:pt x="187" y="425"/>
                    <a:pt x="187" y="425"/>
                    <a:pt x="155" y="425"/>
                  </a:cubicBezTo>
                  <a:cubicBezTo>
                    <a:pt x="155" y="425"/>
                    <a:pt x="155" y="425"/>
                    <a:pt x="154" y="425"/>
                  </a:cubicBezTo>
                  <a:cubicBezTo>
                    <a:pt x="154" y="425"/>
                    <a:pt x="154" y="425"/>
                    <a:pt x="154" y="419"/>
                  </a:cubicBezTo>
                  <a:cubicBezTo>
                    <a:pt x="71" y="435"/>
                    <a:pt x="20" y="458"/>
                    <a:pt x="20" y="481"/>
                  </a:cubicBezTo>
                  <a:cubicBezTo>
                    <a:pt x="20" y="511"/>
                    <a:pt x="101" y="539"/>
                    <a:pt x="230" y="555"/>
                  </a:cubicBezTo>
                  <a:cubicBezTo>
                    <a:pt x="295" y="563"/>
                    <a:pt x="369" y="567"/>
                    <a:pt x="445" y="567"/>
                  </a:cubicBezTo>
                  <a:cubicBezTo>
                    <a:pt x="516" y="567"/>
                    <a:pt x="586" y="564"/>
                    <a:pt x="648" y="556"/>
                  </a:cubicBezTo>
                  <a:cubicBezTo>
                    <a:pt x="715" y="549"/>
                    <a:pt x="771" y="538"/>
                    <a:pt x="810" y="525"/>
                  </a:cubicBezTo>
                  <a:cubicBezTo>
                    <a:pt x="837" y="515"/>
                    <a:pt x="869" y="500"/>
                    <a:pt x="869" y="481"/>
                  </a:cubicBezTo>
                  <a:cubicBezTo>
                    <a:pt x="869" y="467"/>
                    <a:pt x="852" y="454"/>
                    <a:pt x="820" y="441"/>
                  </a:cubicBezTo>
                  <a:cubicBezTo>
                    <a:pt x="791" y="430"/>
                    <a:pt x="750" y="420"/>
                    <a:pt x="701" y="413"/>
                  </a:cubicBezTo>
                  <a:cubicBezTo>
                    <a:pt x="729" y="453"/>
                    <a:pt x="729" y="453"/>
                    <a:pt x="729" y="453"/>
                  </a:cubicBezTo>
                  <a:cubicBezTo>
                    <a:pt x="731" y="455"/>
                    <a:pt x="728" y="459"/>
                    <a:pt x="723" y="459"/>
                  </a:cubicBezTo>
                  <a:cubicBezTo>
                    <a:pt x="721" y="460"/>
                    <a:pt x="720" y="460"/>
                    <a:pt x="719" y="460"/>
                  </a:cubicBezTo>
                  <a:cubicBezTo>
                    <a:pt x="715" y="460"/>
                    <a:pt x="710" y="458"/>
                    <a:pt x="709" y="456"/>
                  </a:cubicBezTo>
                  <a:cubicBezTo>
                    <a:pt x="673" y="405"/>
                    <a:pt x="673" y="405"/>
                    <a:pt x="673" y="405"/>
                  </a:cubicBezTo>
                  <a:cubicBezTo>
                    <a:pt x="671" y="401"/>
                    <a:pt x="674" y="399"/>
                    <a:pt x="679" y="398"/>
                  </a:cubicBezTo>
                  <a:cubicBezTo>
                    <a:pt x="778" y="379"/>
                    <a:pt x="778" y="379"/>
                    <a:pt x="778" y="379"/>
                  </a:cubicBezTo>
                  <a:cubicBezTo>
                    <a:pt x="784" y="378"/>
                    <a:pt x="790" y="379"/>
                    <a:pt x="792" y="383"/>
                  </a:cubicBezTo>
                  <a:cubicBezTo>
                    <a:pt x="794" y="385"/>
                    <a:pt x="791" y="388"/>
                    <a:pt x="786" y="389"/>
                  </a:cubicBezTo>
                  <a:cubicBezTo>
                    <a:pt x="712" y="403"/>
                    <a:pt x="712" y="403"/>
                    <a:pt x="712" y="403"/>
                  </a:cubicBezTo>
                  <a:cubicBezTo>
                    <a:pt x="761" y="411"/>
                    <a:pt x="802" y="421"/>
                    <a:pt x="832" y="432"/>
                  </a:cubicBezTo>
                  <a:cubicBezTo>
                    <a:pt x="870" y="447"/>
                    <a:pt x="890" y="463"/>
                    <a:pt x="890" y="481"/>
                  </a:cubicBezTo>
                  <a:cubicBezTo>
                    <a:pt x="890" y="500"/>
                    <a:pt x="867" y="518"/>
                    <a:pt x="822" y="533"/>
                  </a:cubicBezTo>
                  <a:cubicBezTo>
                    <a:pt x="780" y="547"/>
                    <a:pt x="723" y="559"/>
                    <a:pt x="653" y="567"/>
                  </a:cubicBezTo>
                  <a:cubicBezTo>
                    <a:pt x="590" y="574"/>
                    <a:pt x="518" y="578"/>
                    <a:pt x="445" y="578"/>
                  </a:cubicBezTo>
                  <a:cubicBezTo>
                    <a:pt x="368" y="578"/>
                    <a:pt x="291" y="574"/>
                    <a:pt x="225" y="566"/>
                  </a:cubicBezTo>
                  <a:cubicBezTo>
                    <a:pt x="84" y="548"/>
                    <a:pt x="0" y="517"/>
                    <a:pt x="0" y="481"/>
                  </a:cubicBezTo>
                  <a:cubicBezTo>
                    <a:pt x="0" y="452"/>
                    <a:pt x="57" y="425"/>
                    <a:pt x="154" y="407"/>
                  </a:cubicBezTo>
                  <a:cubicBezTo>
                    <a:pt x="154" y="407"/>
                    <a:pt x="154" y="407"/>
                    <a:pt x="154" y="354"/>
                  </a:cubicBezTo>
                  <a:moveTo>
                    <a:pt x="513" y="283"/>
                  </a:moveTo>
                  <a:lnTo>
                    <a:pt x="584" y="283"/>
                  </a:lnTo>
                  <a:lnTo>
                    <a:pt x="584" y="354"/>
                  </a:lnTo>
                  <a:lnTo>
                    <a:pt x="513" y="354"/>
                  </a:lnTo>
                  <a:lnTo>
                    <a:pt x="513" y="283"/>
                  </a:lnTo>
                  <a:close/>
                  <a:moveTo>
                    <a:pt x="299" y="212"/>
                  </a:moveTo>
                  <a:lnTo>
                    <a:pt x="370" y="212"/>
                  </a:lnTo>
                  <a:lnTo>
                    <a:pt x="370" y="283"/>
                  </a:lnTo>
                  <a:lnTo>
                    <a:pt x="299" y="283"/>
                  </a:lnTo>
                  <a:lnTo>
                    <a:pt x="299" y="212"/>
                  </a:lnTo>
                  <a:close/>
                  <a:moveTo>
                    <a:pt x="157" y="212"/>
                  </a:moveTo>
                  <a:lnTo>
                    <a:pt x="228" y="212"/>
                  </a:lnTo>
                  <a:lnTo>
                    <a:pt x="228" y="283"/>
                  </a:lnTo>
                  <a:lnTo>
                    <a:pt x="157" y="283"/>
                  </a:lnTo>
                  <a:lnTo>
                    <a:pt x="157" y="212"/>
                  </a:lnTo>
                  <a:close/>
                  <a:moveTo>
                    <a:pt x="513" y="140"/>
                  </a:moveTo>
                  <a:lnTo>
                    <a:pt x="584" y="140"/>
                  </a:lnTo>
                  <a:lnTo>
                    <a:pt x="584" y="212"/>
                  </a:lnTo>
                  <a:lnTo>
                    <a:pt x="513" y="212"/>
                  </a:lnTo>
                  <a:lnTo>
                    <a:pt x="513" y="140"/>
                  </a:lnTo>
                  <a:close/>
                  <a:moveTo>
                    <a:pt x="299" y="69"/>
                  </a:moveTo>
                  <a:lnTo>
                    <a:pt x="370" y="69"/>
                  </a:lnTo>
                  <a:lnTo>
                    <a:pt x="370" y="140"/>
                  </a:lnTo>
                  <a:lnTo>
                    <a:pt x="299" y="140"/>
                  </a:lnTo>
                  <a:lnTo>
                    <a:pt x="299" y="6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textbox 55"/>
          <p:cNvSpPr/>
          <p:nvPr/>
        </p:nvSpPr>
        <p:spPr>
          <a:xfrm>
            <a:off x="8178661" y="5345689"/>
            <a:ext cx="3663950" cy="1226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4470" indent="-191770" algn="l" rtl="0" eaLnBrk="0">
              <a:lnSpc>
                <a:spcPct val="10500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全面跟踪产品从原材料到成品的数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供应链数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  <a:spcBef>
                <a:spcPts val="8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灵活的组织协调生产和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  <a:spcBef>
                <a:spcPts val="65"/>
              </a:spcBef>
            </a:pPr>
            <a:r>
              <a:rPr sz="15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以最省时省力的方式完成物流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7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312795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7930895" y="3852671"/>
            <a:ext cx="4085843" cy="1001267"/>
            <a:chExt cx="4085843" cy="1001267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4085843" cy="1001267"/>
            </a:xfrm>
            <a:prstGeom prst="rect">
              <a:avLst/>
            </a:prstGeom>
          </p:spPr>
        </p:pic>
        <p:sp>
          <p:nvSpPr>
            <p:cNvPr id="57" name="textbox 57"/>
            <p:cNvSpPr/>
            <p:nvPr/>
          </p:nvSpPr>
          <p:spPr>
            <a:xfrm>
              <a:off x="-12700" y="-12700"/>
              <a:ext cx="4111625" cy="10458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en-US" altLang="en-US" sz="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74980" indent="-192405" algn="l" rtl="0" eaLnBrk="0">
                <a:lnSpc>
                  <a:spcPct val="108000"/>
                </a:lnSpc>
              </a:pPr>
              <a:r>
                <a:rPr sz="1500" spc="10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通过对渠道和终端的实时动态的洞察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    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为一线员工、经销商、终端合作伙伴</a:t>
              </a:r>
              <a:r>
                <a:rPr sz="1500" spc="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500" spc="9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供智能的行动指导，为企业管理减负</a:t>
              </a:r>
              <a:r>
                <a:rPr sz="1500" spc="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为业务增长助</a:t>
              </a:r>
              <a:r>
                <a:rPr sz="1500" spc="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力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7930895" y="1760220"/>
            <a:ext cx="4085843" cy="979932"/>
            <a:chExt cx="4085843" cy="979932"/>
          </a:xfrm>
        </p:grpSpPr>
        <p:pic>
          <p:nvPicPr>
            <p:cNvPr id="58" name="picture 5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4085843" cy="979932"/>
            </a:xfrm>
            <a:prstGeom prst="rect">
              <a:avLst/>
            </a:prstGeom>
          </p:spPr>
        </p:pic>
        <p:sp>
          <p:nvSpPr>
            <p:cNvPr id="59" name="textbox 59"/>
            <p:cNvSpPr/>
            <p:nvPr/>
          </p:nvSpPr>
          <p:spPr>
            <a:xfrm>
              <a:off x="-12700" y="-12700"/>
              <a:ext cx="4111625" cy="10248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69240" algn="l" rtl="0" eaLnBrk="0">
                <a:lnSpc>
                  <a:spcPts val="1845"/>
                </a:lnSpc>
                <a:spcBef>
                  <a:spcPts val="5"/>
                </a:spcBef>
              </a:pPr>
              <a:r>
                <a:rPr sz="1500" spc="1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1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全面了解顾客在各种生活场景中的</a:t>
              </a:r>
              <a:r>
                <a:rPr sz="1500" spc="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66725" indent="-197485" algn="l" rtl="0" eaLnBrk="0">
                <a:lnSpc>
                  <a:spcPct val="105000"/>
                </a:lnSpc>
                <a:spcBef>
                  <a:spcPts val="65"/>
                </a:spcBef>
              </a:pPr>
              <a:r>
                <a:rPr sz="1500" spc="1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1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符合每个顾客个人兴趣的品牌内容</a:t>
              </a:r>
              <a:r>
                <a:rPr sz="1500" spc="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和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   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多重体验的交流方</a:t>
              </a:r>
              <a:r>
                <a:rPr sz="15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式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7930895" y="2737104"/>
            <a:ext cx="4085843" cy="691895"/>
            <a:chExt cx="4085843" cy="691895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4085843" cy="691895"/>
            </a:xfrm>
            <a:prstGeom prst="rect">
              <a:avLst/>
            </a:prstGeom>
          </p:spPr>
        </p:pic>
        <p:sp>
          <p:nvSpPr>
            <p:cNvPr id="61" name="textbox 61"/>
            <p:cNvSpPr/>
            <p:nvPr/>
          </p:nvSpPr>
          <p:spPr>
            <a:xfrm>
              <a:off x="-12700" y="-12700"/>
              <a:ext cx="4111625" cy="736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9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73050" algn="l" rtl="0" eaLnBrk="0">
                <a:lnSpc>
                  <a:spcPts val="1845"/>
                </a:lnSpc>
              </a:pPr>
              <a:r>
                <a:rPr sz="1500" spc="1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1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全面了解顾客使用产品的差异化</a:t>
              </a:r>
              <a:r>
                <a:rPr sz="1500" spc="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需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求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73050" algn="l" rtl="0" eaLnBrk="0">
                <a:lnSpc>
                  <a:spcPts val="1850"/>
                </a:lnSpc>
                <a:spcBef>
                  <a:spcPts val="75"/>
                </a:spcBef>
              </a:pPr>
              <a:r>
                <a:rPr sz="1500" spc="1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1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开发多样化的产</a:t>
              </a:r>
              <a:r>
                <a:rPr sz="1500" spc="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62" name="textbox 62"/>
          <p:cNvSpPr/>
          <p:nvPr/>
        </p:nvSpPr>
        <p:spPr>
          <a:xfrm>
            <a:off x="621205" y="1090526"/>
            <a:ext cx="3903345" cy="527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方面为企业提供价</a:t>
            </a:r>
            <a:r>
              <a:rPr sz="33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值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63" name="table 63"/>
          <p:cNvGraphicFramePr>
            <a:graphicFrameLocks noGrp="1"/>
          </p:cNvGraphicFramePr>
          <p:nvPr/>
        </p:nvGraphicFramePr>
        <p:xfrm>
          <a:off x="8156447" y="4905756"/>
          <a:ext cx="1724659" cy="392430"/>
        </p:xfrm>
        <a:graphic>
          <a:graphicData uri="http://schemas.openxmlformats.org/drawingml/2006/table">
            <a:tbl>
              <a:tblPr/>
              <a:tblGrid>
                <a:gridCol w="1724659"/>
              </a:tblGrid>
              <a:tr h="3924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906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8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“</a:t>
                      </a:r>
                      <a:r>
                        <a:rPr sz="18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最灵活高</a:t>
                      </a:r>
                      <a:r>
                        <a:rPr sz="18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效</a:t>
                      </a:r>
                      <a:r>
                        <a:rPr sz="18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”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DF33"/>
                    </a:solidFill>
                  </a:tcPr>
                </a:tc>
              </a:tr>
            </a:tbl>
          </a:graphicData>
        </a:graphic>
      </p:graphicFrame>
      <p:sp>
        <p:nvSpPr>
          <p:cNvPr id="64" name="textbox 64"/>
          <p:cNvSpPr/>
          <p:nvPr/>
        </p:nvSpPr>
        <p:spPr>
          <a:xfrm>
            <a:off x="8166353" y="1448561"/>
            <a:ext cx="1705610" cy="427355"/>
          </a:xfrm>
          <a:prstGeom prst="rect">
            <a:avLst/>
          </a:prstGeom>
          <a:solidFill>
            <a:srgbClr val="D4DF3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19685" algn="l" rtl="0" eaLnBrk="0">
              <a:lnSpc>
                <a:spcPct val="103000"/>
              </a:lnSpc>
              <a:spcBef>
                <a:spcPts val="5"/>
              </a:spcBef>
              <a:tabLst>
                <a:tab pos="137160"/>
              </a:tabLst>
            </a:pPr>
            <a:r>
              <a:rPr sz="1700" u="sng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700" u="sng" spc="4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700" u="sng" spc="4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最懂我</a:t>
            </a:r>
            <a:r>
              <a:rPr sz="1700" u="sng" spc="2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700" u="sng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     </a:t>
            </a:r>
            <a:endParaRPr lang="en-US" altLang="en-US" sz="17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5" name="path"/>
          <p:cNvSpPr/>
          <p:nvPr/>
        </p:nvSpPr>
        <p:spPr>
          <a:xfrm>
            <a:off x="9744027" y="1513840"/>
            <a:ext cx="19584" cy="326389"/>
          </a:xfrm>
          <a:custGeom>
            <a:rect l="0" t="0" r="0" b="0"/>
            <a:pathLst>
              <a:path w="30" h="513">
                <a:moveTo>
                  <a:pt x="15" y="0"/>
                </a:moveTo>
                <a:lnTo>
                  <a:pt x="15" y="513"/>
                </a:lnTo>
              </a:path>
            </a:pathLst>
          </a:custGeom>
          <a:noFill/>
          <a:ln w="19584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8166353" y="1513840"/>
            <a:ext cx="19584" cy="326389"/>
          </a:xfrm>
          <a:custGeom>
            <a:rect l="0" t="0" r="0" b="0"/>
            <a:pathLst>
              <a:path w="30" h="513">
                <a:moveTo>
                  <a:pt x="15" y="513"/>
                </a:moveTo>
                <a:lnTo>
                  <a:pt x="15" y="0"/>
                </a:lnTo>
              </a:path>
            </a:pathLst>
          </a:custGeom>
          <a:noFill/>
          <a:ln w="19584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textbox 67"/>
          <p:cNvSpPr/>
          <p:nvPr/>
        </p:nvSpPr>
        <p:spPr>
          <a:xfrm>
            <a:off x="8166353" y="3475482"/>
            <a:ext cx="1705610" cy="427355"/>
          </a:xfrm>
          <a:prstGeom prst="rect">
            <a:avLst/>
          </a:prstGeom>
          <a:solidFill>
            <a:srgbClr val="D4DF3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19685" algn="l" rtl="0" eaLnBrk="0">
              <a:lnSpc>
                <a:spcPct val="103000"/>
              </a:lnSpc>
              <a:spcBef>
                <a:spcPts val="5"/>
              </a:spcBef>
              <a:tabLst>
                <a:tab pos="137160"/>
              </a:tabLst>
            </a:pPr>
            <a:r>
              <a:rPr sz="1700" u="sng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700" u="sng" spc="5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700" u="sng" spc="5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最能依赖的</a:t>
            </a:r>
            <a:r>
              <a:rPr sz="1700" u="sng" spc="4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700" u="sng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F2F2F2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</a:t>
            </a:r>
            <a:endParaRPr lang="en-US" altLang="en-US" sz="17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8" name="path"/>
          <p:cNvSpPr/>
          <p:nvPr/>
        </p:nvSpPr>
        <p:spPr>
          <a:xfrm>
            <a:off x="9744197" y="3540760"/>
            <a:ext cx="19584" cy="326389"/>
          </a:xfrm>
          <a:custGeom>
            <a:rect l="0" t="0" r="0" b="0"/>
            <a:pathLst>
              <a:path w="30" h="513">
                <a:moveTo>
                  <a:pt x="15" y="0"/>
                </a:moveTo>
                <a:lnTo>
                  <a:pt x="15" y="513"/>
                </a:lnTo>
              </a:path>
            </a:pathLst>
          </a:custGeom>
          <a:noFill/>
          <a:ln w="19584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8166353" y="3540760"/>
            <a:ext cx="19584" cy="326389"/>
          </a:xfrm>
          <a:custGeom>
            <a:rect l="0" t="0" r="0" b="0"/>
            <a:pathLst>
              <a:path w="30" h="513">
                <a:moveTo>
                  <a:pt x="15" y="513"/>
                </a:moveTo>
                <a:lnTo>
                  <a:pt x="15" y="0"/>
                </a:lnTo>
              </a:path>
            </a:pathLst>
          </a:custGeom>
          <a:noFill/>
          <a:ln w="19584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8156447" y="1438655"/>
            <a:ext cx="1725167" cy="85090"/>
          </a:xfrm>
          <a:custGeom>
            <a:rect l="0" t="0" r="0" b="0"/>
            <a:pathLst>
              <a:path w="2716" h="134">
                <a:moveTo>
                  <a:pt x="2598" y="15"/>
                </a:moveTo>
                <a:cubicBezTo>
                  <a:pt x="2655" y="15"/>
                  <a:pt x="2701" y="61"/>
                  <a:pt x="2701" y="118"/>
                </a:cubicBezTo>
                <a:moveTo>
                  <a:pt x="15" y="118"/>
                </a:moveTo>
                <a:cubicBezTo>
                  <a:pt x="15" y="61"/>
                  <a:pt x="61" y="15"/>
                  <a:pt x="118" y="15"/>
                </a:cubicBezTo>
              </a:path>
            </a:pathLst>
          </a:custGeom>
          <a:noFill/>
          <a:ln w="19811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8156447" y="3465576"/>
            <a:ext cx="1725167" cy="85090"/>
          </a:xfrm>
          <a:custGeom>
            <a:rect l="0" t="0" r="0" b="0"/>
            <a:pathLst>
              <a:path w="2716" h="134">
                <a:moveTo>
                  <a:pt x="2598" y="15"/>
                </a:moveTo>
                <a:cubicBezTo>
                  <a:pt x="2655" y="15"/>
                  <a:pt x="2701" y="61"/>
                  <a:pt x="2701" y="118"/>
                </a:cubicBezTo>
                <a:moveTo>
                  <a:pt x="15" y="118"/>
                </a:moveTo>
                <a:cubicBezTo>
                  <a:pt x="15" y="61"/>
                  <a:pt x="61" y="15"/>
                  <a:pt x="118" y="15"/>
                </a:cubicBezTo>
              </a:path>
            </a:pathLst>
          </a:custGeom>
          <a:noFill/>
          <a:ln w="19811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8156447" y="4905756"/>
            <a:ext cx="1725167" cy="85089"/>
          </a:xfrm>
          <a:custGeom>
            <a:rect l="0" t="0" r="0" b="0"/>
            <a:pathLst>
              <a:path w="2716" h="133">
                <a:moveTo>
                  <a:pt x="2598" y="15"/>
                </a:moveTo>
                <a:cubicBezTo>
                  <a:pt x="2655" y="15"/>
                  <a:pt x="2701" y="61"/>
                  <a:pt x="2701" y="118"/>
                </a:cubicBezTo>
                <a:moveTo>
                  <a:pt x="15" y="118"/>
                </a:moveTo>
                <a:cubicBezTo>
                  <a:pt x="15" y="61"/>
                  <a:pt x="61" y="15"/>
                  <a:pt x="118" y="15"/>
                </a:cubicBezTo>
              </a:path>
            </a:pathLst>
          </a:custGeom>
          <a:noFill/>
          <a:ln w="19811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3" name="picture 7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062733" y="2516885"/>
            <a:ext cx="1469389" cy="76200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062733" y="5513070"/>
            <a:ext cx="1469389" cy="76200"/>
          </a:xfrm>
          <a:prstGeom prst="rect">
            <a:avLst/>
          </a:prstGeom>
        </p:spPr>
      </p:pic>
      <p:sp>
        <p:nvSpPr>
          <p:cNvPr id="75" name="rect"/>
          <p:cNvSpPr/>
          <p:nvPr/>
        </p:nvSpPr>
        <p:spPr>
          <a:xfrm>
            <a:off x="7658100" y="1443228"/>
            <a:ext cx="9143" cy="4901082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504176" y="3735323"/>
            <a:ext cx="315467" cy="316991"/>
            <a:chExt cx="315467" cy="316991"/>
          </a:xfrm>
        </p:grpSpPr>
        <p:sp>
          <p:nvSpPr>
            <p:cNvPr id="76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8" name="textbox 78"/>
          <p:cNvSpPr/>
          <p:nvPr/>
        </p:nvSpPr>
        <p:spPr>
          <a:xfrm rot="16200000">
            <a:off x="11690187" y="6122867"/>
            <a:ext cx="73723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Copyright</a:t>
            </a:r>
            <a:r>
              <a:rPr sz="600" spc="1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© 2016</a:t>
            </a:r>
            <a:r>
              <a:rPr sz="6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-</a:t>
            </a:r>
            <a:endParaRPr lang="en-US" altLang="en-US" sz="600"/>
          </a:p>
        </p:txBody>
      </p:sp>
      <p:pic>
        <p:nvPicPr>
          <p:cNvPr id="79" name="picture 7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846070" y="4014977"/>
            <a:ext cx="685672" cy="76200"/>
          </a:xfrm>
          <a:prstGeom prst="rect">
            <a:avLst/>
          </a:prstGeom>
        </p:spPr>
      </p:pic>
      <p:sp>
        <p:nvSpPr>
          <p:cNvPr id="80" name="rect"/>
          <p:cNvSpPr/>
          <p:nvPr/>
        </p:nvSpPr>
        <p:spPr>
          <a:xfrm>
            <a:off x="8231631" y="1438655"/>
            <a:ext cx="1574800" cy="19811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rect"/>
          <p:cNvSpPr/>
          <p:nvPr/>
        </p:nvSpPr>
        <p:spPr>
          <a:xfrm>
            <a:off x="8231631" y="3465576"/>
            <a:ext cx="1574800" cy="19811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path"/>
          <p:cNvSpPr/>
          <p:nvPr/>
        </p:nvSpPr>
        <p:spPr>
          <a:xfrm>
            <a:off x="7626094" y="3782567"/>
            <a:ext cx="120396" cy="224027"/>
          </a:xfrm>
          <a:custGeom>
            <a:rect l="0" t="0" r="0" b="0"/>
            <a:pathLst>
              <a:path w="189" h="352">
                <a:moveTo>
                  <a:pt x="12" y="352"/>
                </a:moveTo>
                <a:lnTo>
                  <a:pt x="0" y="340"/>
                </a:lnTo>
                <a:lnTo>
                  <a:pt x="163" y="176"/>
                </a:lnTo>
                <a:lnTo>
                  <a:pt x="0" y="12"/>
                </a:lnTo>
                <a:lnTo>
                  <a:pt x="12" y="0"/>
                </a:lnTo>
                <a:lnTo>
                  <a:pt x="189" y="176"/>
                </a:lnTo>
                <a:lnTo>
                  <a:pt x="12" y="3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textbox 84"/>
          <p:cNvSpPr/>
          <p:nvPr/>
        </p:nvSpPr>
        <p:spPr>
          <a:xfrm>
            <a:off x="7215962" y="2003425"/>
            <a:ext cx="4015104" cy="3326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1430" algn="l" rtl="0" eaLnBrk="0">
              <a:lnSpc>
                <a:spcPct val="100000"/>
              </a:lnSpc>
              <a:spcBef>
                <a:spcPct val="0"/>
              </a:spcBef>
            </a:pPr>
            <a:r>
              <a:rPr sz="18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</a:t>
            </a:r>
            <a:r>
              <a:rPr sz="1800" spc="50">
                <a:ln w="652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在各个业务领域的关键</a:t>
            </a:r>
            <a:r>
              <a:rPr sz="18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会点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、建设方向，</a:t>
            </a:r>
            <a:r>
              <a:rPr sz="18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spc="-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以及数字化</a:t>
            </a: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会点的优先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8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2170"/>
              </a:lnSpc>
              <a:spcBef>
                <a:spcPts val="550"/>
              </a:spcBef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通过研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讨形成</a:t>
            </a:r>
            <a:r>
              <a:rPr sz="1800" spc="0">
                <a:ln w="652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的数字化愿景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2170"/>
              </a:lnSpc>
              <a:spcBef>
                <a:spcPts val="550"/>
              </a:spcBef>
            </a:pPr>
            <a:r>
              <a:rPr sz="1800" spc="-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</a:t>
            </a:r>
            <a:r>
              <a:rPr sz="1800" spc="-40">
                <a:ln w="652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-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数字化远景蓝图</a:t>
            </a:r>
            <a:r>
              <a:rPr sz="18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，和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发展阶段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2180"/>
              </a:lnSpc>
              <a:spcBef>
                <a:spcPts val="5"/>
              </a:spcBef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为设计</a:t>
            </a:r>
            <a:r>
              <a:rPr sz="1800" spc="-10">
                <a:ln w="652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的转型路径提供启示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5" name="textbox 85"/>
          <p:cNvSpPr/>
          <p:nvPr/>
        </p:nvSpPr>
        <p:spPr>
          <a:xfrm>
            <a:off x="622509" y="605858"/>
            <a:ext cx="7352665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090"/>
              </a:lnSpc>
            </a:pP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我们从四个方面为</a:t>
            </a:r>
            <a:r>
              <a:rPr sz="3300" b="1" spc="10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梳理数字化</a:t>
            </a:r>
            <a:r>
              <a:rPr sz="3300" b="1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</a:t>
            </a:r>
            <a:r>
              <a:rPr sz="33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略</a:t>
            </a:r>
            <a:endParaRPr lang="en-US" altLang="en-US" sz="33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6" name="textbox 86"/>
          <p:cNvSpPr/>
          <p:nvPr/>
        </p:nvSpPr>
        <p:spPr>
          <a:xfrm>
            <a:off x="700526" y="1702872"/>
            <a:ext cx="4887595" cy="53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12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结合最佳实践，对</a:t>
            </a:r>
            <a:r>
              <a:rPr sz="1500" spc="10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各个业务领域数字化的症结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 </a:t>
            </a:r>
            <a:r>
              <a:rPr sz="15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诊 </a:t>
            </a:r>
            <a:r>
              <a:rPr sz="15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7" name="textbox 87"/>
          <p:cNvSpPr/>
          <p:nvPr/>
        </p:nvSpPr>
        <p:spPr>
          <a:xfrm>
            <a:off x="700731" y="4277414"/>
            <a:ext cx="5093970" cy="481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00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研究前瞻性技术趋势，揭示各个业务领域数字化未来可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演变的方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向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8" name="textbox 88"/>
          <p:cNvSpPr/>
          <p:nvPr/>
        </p:nvSpPr>
        <p:spPr>
          <a:xfrm>
            <a:off x="700728" y="5451276"/>
            <a:ext cx="4887595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050" indent="-6350" algn="l" rtl="0" eaLnBrk="0">
              <a:lnSpc>
                <a:spcPct val="101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研究领先消费品企业走过的数字化转型历程，总结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</a:t>
            </a:r>
            <a:r>
              <a:rPr sz="15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伊 </a:t>
            </a:r>
            <a:r>
              <a:rPr sz="1500" spc="6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利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数字化变革之路的启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示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9" name="textbox 89"/>
          <p:cNvSpPr/>
          <p:nvPr/>
        </p:nvSpPr>
        <p:spPr>
          <a:xfrm>
            <a:off x="700728" y="3091948"/>
            <a:ext cx="5094604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</a:pP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研究领先消费品企业的数字化愿景和数字化应用，  以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它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90" name="table 90"/>
          <p:cNvGraphicFramePr>
            <a:graphicFrameLocks noGrp="1"/>
          </p:cNvGraphicFramePr>
          <p:nvPr/>
        </p:nvGraphicFramePr>
        <p:xfrm>
          <a:off x="3285744" y="3381756"/>
          <a:ext cx="1214120" cy="681989"/>
        </p:xfrm>
        <a:graphic>
          <a:graphicData uri="http://schemas.openxmlformats.org/drawingml/2006/table">
            <a:tbl>
              <a:tblPr/>
              <a:tblGrid>
                <a:gridCol w="1214120"/>
              </a:tblGrid>
              <a:tr h="681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1" name="table 91"/>
          <p:cNvGraphicFramePr>
            <a:graphicFrameLocks noGrp="1"/>
          </p:cNvGraphicFramePr>
          <p:nvPr/>
        </p:nvGraphicFramePr>
        <p:xfrm>
          <a:off x="4576572" y="2196084"/>
          <a:ext cx="1212850" cy="681990"/>
        </p:xfrm>
        <a:graphic>
          <a:graphicData uri="http://schemas.openxmlformats.org/drawingml/2006/table">
            <a:tbl>
              <a:tblPr/>
              <a:tblGrid>
                <a:gridCol w="1212850"/>
              </a:tblGrid>
              <a:tr h="6819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725424" y="2196084"/>
          <a:ext cx="1209674" cy="681990"/>
        </p:xfrm>
        <a:graphic>
          <a:graphicData uri="http://schemas.openxmlformats.org/drawingml/2006/table">
            <a:tbl>
              <a:tblPr/>
              <a:tblGrid>
                <a:gridCol w="1209674"/>
              </a:tblGrid>
              <a:tr h="6819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3" name="table 93"/>
          <p:cNvGraphicFramePr>
            <a:graphicFrameLocks noGrp="1"/>
          </p:cNvGraphicFramePr>
          <p:nvPr/>
        </p:nvGraphicFramePr>
        <p:xfrm>
          <a:off x="3285744" y="2196084"/>
          <a:ext cx="1208404" cy="681990"/>
        </p:xfrm>
        <a:graphic>
          <a:graphicData uri="http://schemas.openxmlformats.org/drawingml/2006/table">
            <a:tbl>
              <a:tblPr/>
              <a:tblGrid>
                <a:gridCol w="1208404"/>
              </a:tblGrid>
              <a:tr h="6819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1996439" y="4564380"/>
          <a:ext cx="1206500" cy="681989"/>
        </p:xfrm>
        <a:graphic>
          <a:graphicData uri="http://schemas.openxmlformats.org/drawingml/2006/table">
            <a:tbl>
              <a:tblPr/>
              <a:tblGrid>
                <a:gridCol w="1206500"/>
              </a:tblGrid>
              <a:tr h="681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5" name="table 95"/>
          <p:cNvGraphicFramePr>
            <a:graphicFrameLocks noGrp="1"/>
          </p:cNvGraphicFramePr>
          <p:nvPr/>
        </p:nvGraphicFramePr>
        <p:xfrm>
          <a:off x="3285744" y="4564380"/>
          <a:ext cx="1206500" cy="681989"/>
        </p:xfrm>
        <a:graphic>
          <a:graphicData uri="http://schemas.openxmlformats.org/drawingml/2006/table">
            <a:tbl>
              <a:tblPr/>
              <a:tblGrid>
                <a:gridCol w="1206500"/>
              </a:tblGrid>
              <a:tr h="681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6" name="table 96"/>
          <p:cNvGraphicFramePr>
            <a:graphicFrameLocks noGrp="1"/>
          </p:cNvGraphicFramePr>
          <p:nvPr/>
        </p:nvGraphicFramePr>
        <p:xfrm>
          <a:off x="2004060" y="2196084"/>
          <a:ext cx="1206500" cy="681990"/>
        </p:xfrm>
        <a:graphic>
          <a:graphicData uri="http://schemas.openxmlformats.org/drawingml/2006/table">
            <a:tbl>
              <a:tblPr/>
              <a:tblGrid>
                <a:gridCol w="1206500"/>
              </a:tblGrid>
              <a:tr h="6819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7" name="table 97"/>
          <p:cNvGraphicFramePr>
            <a:graphicFrameLocks noGrp="1"/>
          </p:cNvGraphicFramePr>
          <p:nvPr/>
        </p:nvGraphicFramePr>
        <p:xfrm>
          <a:off x="4576572" y="4564380"/>
          <a:ext cx="1203325" cy="681989"/>
        </p:xfrm>
        <a:graphic>
          <a:graphicData uri="http://schemas.openxmlformats.org/drawingml/2006/table">
            <a:tbl>
              <a:tblPr/>
              <a:tblGrid>
                <a:gridCol w="1203325"/>
              </a:tblGrid>
              <a:tr h="681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4576572" y="3381756"/>
          <a:ext cx="1203325" cy="681989"/>
        </p:xfrm>
        <a:graphic>
          <a:graphicData uri="http://schemas.openxmlformats.org/drawingml/2006/table">
            <a:tbl>
              <a:tblPr/>
              <a:tblGrid>
                <a:gridCol w="1203325"/>
              </a:tblGrid>
              <a:tr h="681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94888" y="3390900"/>
            <a:ext cx="1196340" cy="670560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85715" y="2205228"/>
            <a:ext cx="1194815" cy="670560"/>
          </a:xfrm>
          <a:prstGeom prst="rect">
            <a:avLst/>
          </a:prstGeom>
        </p:spPr>
      </p:pic>
      <p:pic>
        <p:nvPicPr>
          <p:cNvPr id="101" name="picture 10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4567" y="2205228"/>
            <a:ext cx="1191767" cy="670560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294888" y="2205228"/>
            <a:ext cx="1190244" cy="670560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013204" y="2205228"/>
            <a:ext cx="1188720" cy="670560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294888" y="4573523"/>
            <a:ext cx="1188720" cy="670560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005583" y="4573523"/>
            <a:ext cx="1188720" cy="670560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585715" y="4573523"/>
            <a:ext cx="1185672" cy="670560"/>
          </a:xfrm>
          <a:prstGeom prst="rect">
            <a:avLst/>
          </a:prstGeom>
        </p:spPr>
      </p:pic>
      <p:pic>
        <p:nvPicPr>
          <p:cNvPr id="107" name="picture 10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585715" y="3390900"/>
            <a:ext cx="1185672" cy="67056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700728" y="3311404"/>
            <a:ext cx="1847214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们和业务战略的关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9" name="picture 10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484376" y="5952744"/>
            <a:ext cx="950976" cy="413004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639567" y="5952744"/>
            <a:ext cx="873252" cy="413004"/>
          </a:xfrm>
          <a:prstGeom prst="rect">
            <a:avLst/>
          </a:prstGeom>
        </p:spPr>
      </p:pic>
      <p:pic>
        <p:nvPicPr>
          <p:cNvPr id="111" name="picture 11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3663695" y="5952744"/>
            <a:ext cx="790955" cy="413004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14172" y="5952744"/>
            <a:ext cx="719327" cy="413004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745479" y="5974079"/>
            <a:ext cx="568452" cy="45720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547615" y="5996940"/>
            <a:ext cx="1124711" cy="216407"/>
          </a:xfrm>
          <a:prstGeom prst="rect">
            <a:avLst/>
          </a:prstGeom>
        </p:spPr>
      </p:pic>
      <p:sp>
        <p:nvSpPr>
          <p:cNvPr id="115" name="rect"/>
          <p:cNvSpPr/>
          <p:nvPr/>
        </p:nvSpPr>
        <p:spPr>
          <a:xfrm>
            <a:off x="6515100" y="1728216"/>
            <a:ext cx="9143" cy="40882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6362700" y="3613404"/>
            <a:ext cx="313943" cy="316991"/>
            <a:chExt cx="313943" cy="316991"/>
          </a:xfrm>
        </p:grpSpPr>
        <p:sp>
          <p:nvSpPr>
            <p:cNvPr id="116" name="path"/>
            <p:cNvSpPr/>
            <p:nvPr/>
          </p:nvSpPr>
          <p:spPr>
            <a:xfrm>
              <a:off x="4571" y="4572"/>
              <a:ext cx="304800" cy="307847"/>
            </a:xfrm>
            <a:custGeom>
              <a:rect l="0" t="0" r="0" b="0"/>
              <a:pathLst>
                <a:path w="480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7" y="0"/>
                    <a:pt x="240" y="0"/>
                  </a:cubicBezTo>
                  <a:cubicBezTo>
                    <a:pt x="372" y="0"/>
                    <a:pt x="480" y="108"/>
                    <a:pt x="480" y="242"/>
                  </a:cubicBezTo>
                  <a:cubicBezTo>
                    <a:pt x="480" y="242"/>
                    <a:pt x="480" y="242"/>
                    <a:pt x="480" y="242"/>
                  </a:cubicBezTo>
                  <a:cubicBezTo>
                    <a:pt x="480" y="376"/>
                    <a:pt x="372" y="484"/>
                    <a:pt x="240" y="484"/>
                  </a:cubicBezTo>
                  <a:cubicBezTo>
                    <a:pt x="240" y="484"/>
                    <a:pt x="240" y="484"/>
                    <a:pt x="240" y="484"/>
                  </a:cubicBezTo>
                  <a:cubicBezTo>
                    <a:pt x="107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0"/>
              <a:ext cx="313943" cy="316991"/>
            </a:xfrm>
            <a:custGeom>
              <a:rect l="0" t="0" r="0" b="0"/>
              <a:pathLst>
                <a:path w="492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4" y="7"/>
                    <a:pt x="247" y="7"/>
                  </a:cubicBezTo>
                  <a:cubicBezTo>
                    <a:pt x="380" y="7"/>
                    <a:pt x="487" y="116"/>
                    <a:pt x="487" y="249"/>
                  </a:cubicBezTo>
                  <a:cubicBezTo>
                    <a:pt x="487" y="249"/>
                    <a:pt x="487" y="249"/>
                    <a:pt x="487" y="249"/>
                  </a:cubicBezTo>
                  <a:cubicBezTo>
                    <a:pt x="487" y="383"/>
                    <a:pt x="380" y="491"/>
                    <a:pt x="247" y="491"/>
                  </a:cubicBezTo>
                  <a:cubicBezTo>
                    <a:pt x="247" y="491"/>
                    <a:pt x="247" y="491"/>
                    <a:pt x="247" y="491"/>
                  </a:cubicBezTo>
                  <a:cubicBezTo>
                    <a:pt x="114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395" y="47244"/>
              <a:ext cx="120396" cy="224027"/>
            </a:xfrm>
            <a:custGeom>
              <a:rect l="0" t="0" r="0" b="0"/>
              <a:pathLst>
                <a:path w="189" h="352">
                  <a:moveTo>
                    <a:pt x="12" y="352"/>
                  </a:moveTo>
                  <a:lnTo>
                    <a:pt x="0" y="340"/>
                  </a:lnTo>
                  <a:lnTo>
                    <a:pt x="163" y="176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6"/>
                  </a:lnTo>
                  <a:lnTo>
                    <a:pt x="12" y="3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9" name="textbox 119"/>
          <p:cNvSpPr/>
          <p:nvPr/>
        </p:nvSpPr>
        <p:spPr>
          <a:xfrm rot="16200000">
            <a:off x="11690187" y="6122867"/>
            <a:ext cx="73723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Copyright</a:t>
            </a:r>
            <a:r>
              <a:rPr sz="600" spc="1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© 2016</a:t>
            </a:r>
            <a:r>
              <a:rPr sz="6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-</a:t>
            </a:r>
            <a:endParaRPr lang="en-US" altLang="en-US" sz="600"/>
          </a:p>
        </p:txBody>
      </p:sp>
      <p:sp>
        <p:nvSpPr>
          <p:cNvPr id="120" name="path"/>
          <p:cNvSpPr/>
          <p:nvPr/>
        </p:nvSpPr>
        <p:spPr>
          <a:xfrm>
            <a:off x="573023" y="5326379"/>
            <a:ext cx="5157089" cy="9144"/>
          </a:xfrm>
          <a:custGeom>
            <a:rect l="0" t="0" r="0" b="0"/>
            <a:pathLst>
              <a:path w="8121" h="14">
                <a:moveTo>
                  <a:pt x="0" y="7"/>
                </a:moveTo>
                <a:lnTo>
                  <a:pt x="8121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614172" y="4186428"/>
            <a:ext cx="5157089" cy="9144"/>
          </a:xfrm>
          <a:custGeom>
            <a:rect l="0" t="0" r="0" b="0"/>
            <a:pathLst>
              <a:path w="8121" h="14">
                <a:moveTo>
                  <a:pt x="0" y="7"/>
                </a:moveTo>
                <a:lnTo>
                  <a:pt x="8121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rect"/>
          <p:cNvSpPr/>
          <p:nvPr/>
        </p:nvSpPr>
        <p:spPr>
          <a:xfrm>
            <a:off x="573023" y="2959608"/>
            <a:ext cx="5157089" cy="9143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textbox 123"/>
          <p:cNvSpPr/>
          <p:nvPr/>
        </p:nvSpPr>
        <p:spPr>
          <a:xfrm>
            <a:off x="11475826" y="6426468"/>
            <a:ext cx="86994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6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60792" y="2654807"/>
            <a:ext cx="3703320" cy="3247644"/>
          </a:xfrm>
          <a:prstGeom prst="rect">
            <a:avLst/>
          </a:prstGeom>
        </p:spPr>
      </p:pic>
      <p:sp>
        <p:nvSpPr>
          <p:cNvPr id="126" name="rect"/>
          <p:cNvSpPr/>
          <p:nvPr/>
        </p:nvSpPr>
        <p:spPr>
          <a:xfrm>
            <a:off x="5666232" y="3945635"/>
            <a:ext cx="1947672" cy="2420111"/>
          </a:xfrm>
          <a:prstGeom prst="rect">
            <a:avLst/>
          </a:prstGeom>
          <a:solidFill>
            <a:srgbClr val="F5F5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textbox 127"/>
          <p:cNvSpPr/>
          <p:nvPr/>
        </p:nvSpPr>
        <p:spPr>
          <a:xfrm>
            <a:off x="1320800" y="4831212"/>
            <a:ext cx="5737859" cy="1668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21640" algn="l" rtl="0" eaLnBrk="0">
              <a:lnSpc>
                <a:spcPct val="98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管理日益转向低差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3000"/>
              </a:lnSpc>
              <a:spcBef>
                <a:spcPts val="30"/>
              </a:spcBef>
              <a:tabLst>
                <a:tab pos="422275"/>
              </a:tabLst>
            </a:pPr>
            <a:r>
              <a:rPr sz="1300" u="dotted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9A9A9A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100" u="dotted" spc="10" baseline="2000">
                <a:solidFill>
                  <a:srgbClr val="575757">
                    <a:alpha val="100000"/>
                  </a:srgbClr>
                </a:solidFill>
                <a:uFill>
                  <a:solidFill>
                    <a:srgbClr val="9A9A9A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异化的效率竞争</a:t>
            </a:r>
            <a:r>
              <a:rPr sz="1300" u="dotted" spc="10">
                <a:solidFill>
                  <a:srgbClr val="575757">
                    <a:alpha val="100000"/>
                  </a:srgbClr>
                </a:solidFill>
                <a:uFill>
                  <a:solidFill>
                    <a:srgbClr val="9A9A9A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</a:t>
            </a:r>
            <a:r>
              <a:rPr sz="1300" u="dotted" spc="0">
                <a:solidFill>
                  <a:srgbClr val="575757">
                    <a:alpha val="100000"/>
                  </a:srgbClr>
                </a:solidFill>
                <a:uFill>
                  <a:solidFill>
                    <a:srgbClr val="9A9A9A"/>
                  </a:solidFill>
                </a:u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</a:t>
            </a:r>
            <a:r>
              <a:rPr sz="13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400" spc="0" baseline="-40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高效支撑</a:t>
            </a:r>
            <a:endParaRPr lang="en-US" altLang="en-US" sz="1560">
              <a:latin typeface="微软雅黑" panose="020b0503020204020204" charset="-122"/>
              <a:ea typeface="微软雅黑" panose="020b0503020204020204" charset="-122"/>
            </a:endParaRPr>
          </a:p>
          <a:p>
            <a:pPr marL="423545" indent="-198120" algn="l" rtl="0" eaLnBrk="0">
              <a:lnSpc>
                <a:spcPct val="99000"/>
              </a:lnSpc>
              <a:spcBef>
                <a:spcPts val="975"/>
              </a:spcBef>
            </a:pPr>
            <a:r>
              <a:rPr sz="14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纯供应链效率的提     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差距较小                                               升很难驱动整体竞争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21640" algn="l" rtl="0" eaLnBrk="0">
              <a:lnSpc>
                <a:spcPct val="89000"/>
              </a:lnSpc>
              <a:spcBef>
                <a:spcPts val="40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势，需要依赖产品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21640" algn="l" rtl="0" eaLnBrk="0">
              <a:lnSpc>
                <a:spcPct val="100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新和顾客运营的驱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22910" algn="l" rtl="0" eaLnBrk="0">
              <a:lnSpc>
                <a:spcPts val="1820"/>
              </a:lnSpc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动才能创造价值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8" name="rect"/>
          <p:cNvSpPr/>
          <p:nvPr/>
        </p:nvSpPr>
        <p:spPr>
          <a:xfrm>
            <a:off x="7839455" y="2188464"/>
            <a:ext cx="9143" cy="418202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7685532" y="4120895"/>
            <a:ext cx="315467" cy="315467"/>
            <a:chExt cx="315467" cy="315467"/>
          </a:xfrm>
        </p:grpSpPr>
        <p:sp>
          <p:nvSpPr>
            <p:cNvPr id="129" name="path"/>
            <p:cNvSpPr/>
            <p:nvPr/>
          </p:nvSpPr>
          <p:spPr>
            <a:xfrm>
              <a:off x="4571" y="4572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241"/>
                    <a:pt x="0" y="241"/>
                    <a:pt x="0" y="241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1"/>
                  </a:cubicBezTo>
                  <a:cubicBezTo>
                    <a:pt x="482" y="241"/>
                    <a:pt x="482" y="241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241" y="482"/>
                    <a:pt x="241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0"/>
              <a:ext cx="315467" cy="315467"/>
            </a:xfrm>
            <a:custGeom>
              <a:rect l="0" t="0" r="0" b="0"/>
              <a:pathLst>
                <a:path w="496" h="496">
                  <a:moveTo>
                    <a:pt x="7" y="248"/>
                  </a:moveTo>
                  <a:cubicBezTo>
                    <a:pt x="7" y="248"/>
                    <a:pt x="7" y="248"/>
                    <a:pt x="7" y="248"/>
                  </a:cubicBezTo>
                  <a:cubicBezTo>
                    <a:pt x="7" y="115"/>
                    <a:pt x="115" y="7"/>
                    <a:pt x="248" y="7"/>
                  </a:cubicBezTo>
                  <a:cubicBezTo>
                    <a:pt x="381" y="7"/>
                    <a:pt x="489" y="115"/>
                    <a:pt x="489" y="248"/>
                  </a:cubicBezTo>
                  <a:cubicBezTo>
                    <a:pt x="489" y="248"/>
                    <a:pt x="489" y="248"/>
                    <a:pt x="489" y="248"/>
                  </a:cubicBezTo>
                  <a:cubicBezTo>
                    <a:pt x="489" y="381"/>
                    <a:pt x="381" y="489"/>
                    <a:pt x="248" y="489"/>
                  </a:cubicBezTo>
                  <a:cubicBezTo>
                    <a:pt x="248" y="489"/>
                    <a:pt x="248" y="489"/>
                    <a:pt x="248" y="489"/>
                  </a:cubicBezTo>
                  <a:cubicBezTo>
                    <a:pt x="115" y="489"/>
                    <a:pt x="7" y="381"/>
                    <a:pt x="7" y="248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1" name="textbox 131"/>
          <p:cNvSpPr/>
          <p:nvPr/>
        </p:nvSpPr>
        <p:spPr>
          <a:xfrm>
            <a:off x="7794751" y="3609263"/>
            <a:ext cx="3630295" cy="1389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67055" indent="98425" algn="l" rtl="0" eaLnBrk="0">
              <a:lnSpc>
                <a:spcPct val="98000"/>
              </a:lnSpc>
            </a:pPr>
            <a:r>
              <a:rPr sz="18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8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通过数字化，对</a:t>
            </a:r>
            <a:r>
              <a:rPr sz="18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</a:t>
            </a:r>
            <a:r>
              <a:rPr sz="18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费者实现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i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全生命周期的覆盖，深度了</a:t>
            </a:r>
            <a:r>
              <a:rPr sz="18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0" algn="l" rtl="0" eaLnBrk="0">
              <a:lnSpc>
                <a:spcPct val="97000"/>
              </a:lnSpc>
              <a:spcBef>
                <a:spcPts val="70"/>
              </a:spcBef>
              <a:tabLst>
                <a:tab pos="567690"/>
              </a:tabLst>
            </a:pP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i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及互动，提供有差异化的和</a:t>
            </a:r>
            <a:r>
              <a:rPr sz="18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803275" indent="-236220" algn="l" rtl="0" eaLnBrk="0">
              <a:lnSpc>
                <a:spcPct val="99000"/>
              </a:lnSpc>
              <a:spcBef>
                <a:spcPts val="55"/>
              </a:spcBef>
            </a:pPr>
            <a:r>
              <a:rPr sz="1800" i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新的产品及服务。助力集团</a:t>
            </a:r>
            <a:r>
              <a:rPr sz="18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</a:t>
            </a:r>
            <a:r>
              <a:rPr sz="18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2030</a:t>
            </a:r>
            <a:r>
              <a:rPr sz="18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的业务战略目</a:t>
            </a:r>
            <a:r>
              <a:rPr sz="1800" i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</a:t>
            </a:r>
            <a:r>
              <a:rPr sz="18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2" name="path"/>
          <p:cNvSpPr/>
          <p:nvPr/>
        </p:nvSpPr>
        <p:spPr>
          <a:xfrm>
            <a:off x="7807451" y="4168140"/>
            <a:ext cx="120396" cy="224027"/>
          </a:xfrm>
          <a:custGeom>
            <a:rect l="0" t="0" r="0" b="0"/>
            <a:pathLst>
              <a:path w="189" h="352">
                <a:moveTo>
                  <a:pt x="12" y="352"/>
                </a:moveTo>
                <a:lnTo>
                  <a:pt x="0" y="340"/>
                </a:lnTo>
                <a:lnTo>
                  <a:pt x="163" y="176"/>
                </a:lnTo>
                <a:lnTo>
                  <a:pt x="0" y="12"/>
                </a:lnTo>
                <a:lnTo>
                  <a:pt x="12" y="0"/>
                </a:lnTo>
                <a:lnTo>
                  <a:pt x="189" y="176"/>
                </a:lnTo>
                <a:lnTo>
                  <a:pt x="12" y="3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textbox 133"/>
          <p:cNvSpPr/>
          <p:nvPr/>
        </p:nvSpPr>
        <p:spPr>
          <a:xfrm>
            <a:off x="623372" y="605858"/>
            <a:ext cx="9507855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090"/>
              </a:lnSpc>
            </a:pP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基于三方面的输入，我们明确了</a:t>
            </a:r>
            <a:r>
              <a:rPr sz="3300" b="1" spc="10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的数字化</a:t>
            </a:r>
            <a:r>
              <a:rPr sz="3300" b="1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愿</a:t>
            </a:r>
            <a:r>
              <a:rPr sz="33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景</a:t>
            </a:r>
            <a:endParaRPr lang="en-US" altLang="en-US" sz="33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4" name="textbox 134"/>
          <p:cNvSpPr/>
          <p:nvPr/>
        </p:nvSpPr>
        <p:spPr>
          <a:xfrm>
            <a:off x="5666232" y="2193035"/>
            <a:ext cx="1948179" cy="1692910"/>
          </a:xfrm>
          <a:prstGeom prst="rect">
            <a:avLst/>
          </a:prstGeom>
          <a:solidFill>
            <a:srgbClr val="E9F6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470535" algn="l" rtl="0" eaLnBrk="0">
              <a:lnSpc>
                <a:spcPts val="1850"/>
              </a:lnSpc>
              <a:spcBef>
                <a:spcPts val="5"/>
              </a:spcBef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核心竞争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35" name="table 135"/>
          <p:cNvGraphicFramePr>
            <a:graphicFrameLocks noGrp="1"/>
          </p:cNvGraphicFramePr>
          <p:nvPr/>
        </p:nvGraphicFramePr>
        <p:xfrm>
          <a:off x="1545856" y="3965447"/>
          <a:ext cx="3746499" cy="854837"/>
        </p:xfrm>
        <a:graphic>
          <a:graphicData uri="http://schemas.openxmlformats.org/drawingml/2006/table">
            <a:tbl>
              <a:tblPr/>
              <a:tblGrid>
                <a:gridCol w="1896745"/>
                <a:gridCol w="396240"/>
                <a:gridCol w="1453514"/>
              </a:tblGrid>
              <a:tr h="8547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6215" indent="-196215" algn="l" rtl="0" eaLnBrk="0">
                        <a:lnSpc>
                          <a:spcPct val="100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在互联网生态体系的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冲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击下，渠道信息越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来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越透明，分销的独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占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优势将被削弱，渠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860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21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存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在较大提升空间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36" name="table 136"/>
          <p:cNvGraphicFramePr>
            <a:graphicFrameLocks noGrp="1"/>
          </p:cNvGraphicFramePr>
          <p:nvPr/>
        </p:nvGraphicFramePr>
        <p:xfrm>
          <a:off x="1509616" y="1562105"/>
          <a:ext cx="6079489" cy="460375"/>
        </p:xfrm>
        <a:graphic>
          <a:graphicData uri="http://schemas.openxmlformats.org/drawingml/2006/table">
            <a:tbl>
              <a:tblPr/>
              <a:tblGrid>
                <a:gridCol w="1305560"/>
                <a:gridCol w="653415"/>
                <a:gridCol w="3644264"/>
                <a:gridCol w="476250"/>
              </a:tblGrid>
              <a:tr h="460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1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r>
                        <a:rPr sz="1500" spc="10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行业宏观趋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势</a:t>
                      </a:r>
                      <a:r>
                        <a:rPr sz="15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启</a:t>
                      </a:r>
                      <a:r>
                        <a:rPr sz="1500" spc="8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示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2085" algn="l" rtl="0" eaLnBrk="0">
                        <a:lnSpc>
                          <a:spcPct val="99000"/>
                        </a:lnSpc>
                      </a:pPr>
                      <a:r>
                        <a:rPr sz="1500" spc="50">
                          <a:ln w="5788" cap="flat" cmpd="sng">
                            <a:solidFill>
                              <a:srgbClr val="29B974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29B9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宋体" panose="02010600030101010101" pitchFamily="2" charset="-122"/>
                        </a:rPr>
                        <a:t>甲方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数字化现状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       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略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理解</a:t>
                      </a:r>
                      <a:r>
                        <a:rPr sz="1500" spc="3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与</a:t>
                      </a:r>
                      <a:r>
                        <a:rPr sz="15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反馈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30" name="group 30"/>
          <p:cNvGrpSpPr/>
          <p:nvPr/>
        </p:nvGrpSpPr>
        <p:grpSpPr>
          <a:xfrm rot="21600000">
            <a:off x="5163311" y="1694687"/>
            <a:ext cx="275844" cy="275733"/>
            <a:chExt cx="275844" cy="275733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275844" cy="275732"/>
            </a:xfrm>
            <a:custGeom>
              <a:rect l="0" t="0" r="0" b="0"/>
              <a:pathLst>
                <a:path w="432" h="432">
                  <a:moveTo>
                    <a:pt x="28" y="55"/>
                  </a:moveTo>
                  <a:cubicBezTo>
                    <a:pt x="12" y="55"/>
                    <a:pt x="0" y="43"/>
                    <a:pt x="0" y="27"/>
                  </a:cubicBezTo>
                  <a:cubicBezTo>
                    <a:pt x="0" y="12"/>
                    <a:pt x="12" y="0"/>
                    <a:pt x="28" y="0"/>
                  </a:cubicBezTo>
                  <a:cubicBezTo>
                    <a:pt x="43" y="0"/>
                    <a:pt x="56" y="12"/>
                    <a:pt x="56" y="27"/>
                  </a:cubicBezTo>
                  <a:cubicBezTo>
                    <a:pt x="56" y="43"/>
                    <a:pt x="43" y="55"/>
                    <a:pt x="28" y="55"/>
                  </a:cubicBezTo>
                  <a:moveTo>
                    <a:pt x="28" y="10"/>
                  </a:moveTo>
                  <a:cubicBezTo>
                    <a:pt x="18" y="10"/>
                    <a:pt x="10" y="18"/>
                    <a:pt x="10" y="27"/>
                  </a:cubicBezTo>
                  <a:cubicBezTo>
                    <a:pt x="10" y="37"/>
                    <a:pt x="18" y="45"/>
                    <a:pt x="28" y="45"/>
                  </a:cubicBezTo>
                  <a:cubicBezTo>
                    <a:pt x="37" y="45"/>
                    <a:pt x="45" y="37"/>
                    <a:pt x="45" y="27"/>
                  </a:cubicBezTo>
                  <a:cubicBezTo>
                    <a:pt x="45" y="18"/>
                    <a:pt x="37" y="10"/>
                    <a:pt x="28" y="10"/>
                  </a:cubicBezTo>
                  <a:moveTo>
                    <a:pt x="103" y="0"/>
                  </a:moveTo>
                  <a:cubicBezTo>
                    <a:pt x="101" y="0"/>
                    <a:pt x="98" y="2"/>
                    <a:pt x="98" y="5"/>
                  </a:cubicBezTo>
                  <a:cubicBezTo>
                    <a:pt x="98" y="50"/>
                    <a:pt x="98" y="50"/>
                    <a:pt x="98" y="50"/>
                  </a:cubicBezTo>
                  <a:cubicBezTo>
                    <a:pt x="98" y="53"/>
                    <a:pt x="101" y="55"/>
                    <a:pt x="103" y="55"/>
                  </a:cubicBezTo>
                  <a:cubicBezTo>
                    <a:pt x="106" y="55"/>
                    <a:pt x="109" y="53"/>
                    <a:pt x="109" y="50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2"/>
                    <a:pt x="106" y="0"/>
                    <a:pt x="103" y="0"/>
                  </a:cubicBezTo>
                  <a:moveTo>
                    <a:pt x="179" y="55"/>
                  </a:moveTo>
                  <a:cubicBezTo>
                    <a:pt x="163" y="55"/>
                    <a:pt x="151" y="43"/>
                    <a:pt x="151" y="27"/>
                  </a:cubicBezTo>
                  <a:cubicBezTo>
                    <a:pt x="151" y="12"/>
                    <a:pt x="163" y="0"/>
                    <a:pt x="179" y="0"/>
                  </a:cubicBezTo>
                  <a:cubicBezTo>
                    <a:pt x="194" y="0"/>
                    <a:pt x="207" y="12"/>
                    <a:pt x="207" y="27"/>
                  </a:cubicBezTo>
                  <a:cubicBezTo>
                    <a:pt x="207" y="43"/>
                    <a:pt x="194" y="55"/>
                    <a:pt x="179" y="55"/>
                  </a:cubicBezTo>
                  <a:moveTo>
                    <a:pt x="179" y="10"/>
                  </a:moveTo>
                  <a:cubicBezTo>
                    <a:pt x="169" y="10"/>
                    <a:pt x="162" y="18"/>
                    <a:pt x="162" y="27"/>
                  </a:cubicBezTo>
                  <a:cubicBezTo>
                    <a:pt x="162" y="37"/>
                    <a:pt x="169" y="45"/>
                    <a:pt x="179" y="45"/>
                  </a:cubicBezTo>
                  <a:cubicBezTo>
                    <a:pt x="189" y="45"/>
                    <a:pt x="197" y="37"/>
                    <a:pt x="197" y="27"/>
                  </a:cubicBezTo>
                  <a:cubicBezTo>
                    <a:pt x="197" y="18"/>
                    <a:pt x="189" y="10"/>
                    <a:pt x="179" y="10"/>
                  </a:cubicBezTo>
                  <a:moveTo>
                    <a:pt x="255" y="0"/>
                  </a:moveTo>
                  <a:cubicBezTo>
                    <a:pt x="252" y="0"/>
                    <a:pt x="249" y="2"/>
                    <a:pt x="249" y="5"/>
                  </a:cubicBezTo>
                  <a:cubicBezTo>
                    <a:pt x="249" y="50"/>
                    <a:pt x="249" y="50"/>
                    <a:pt x="249" y="50"/>
                  </a:cubicBezTo>
                  <a:cubicBezTo>
                    <a:pt x="249" y="53"/>
                    <a:pt x="252" y="55"/>
                    <a:pt x="255" y="55"/>
                  </a:cubicBezTo>
                  <a:cubicBezTo>
                    <a:pt x="257" y="55"/>
                    <a:pt x="260" y="53"/>
                    <a:pt x="260" y="50"/>
                  </a:cubicBezTo>
                  <a:cubicBezTo>
                    <a:pt x="260" y="5"/>
                    <a:pt x="260" y="5"/>
                    <a:pt x="260" y="5"/>
                  </a:cubicBezTo>
                  <a:cubicBezTo>
                    <a:pt x="260" y="2"/>
                    <a:pt x="257" y="0"/>
                    <a:pt x="255" y="0"/>
                  </a:cubicBezTo>
                  <a:moveTo>
                    <a:pt x="330" y="0"/>
                  </a:moveTo>
                  <a:cubicBezTo>
                    <a:pt x="327" y="0"/>
                    <a:pt x="325" y="2"/>
                    <a:pt x="325" y="5"/>
                  </a:cubicBezTo>
                  <a:cubicBezTo>
                    <a:pt x="325" y="50"/>
                    <a:pt x="325" y="50"/>
                    <a:pt x="325" y="50"/>
                  </a:cubicBezTo>
                  <a:cubicBezTo>
                    <a:pt x="325" y="53"/>
                    <a:pt x="327" y="55"/>
                    <a:pt x="330" y="55"/>
                  </a:cubicBezTo>
                  <a:cubicBezTo>
                    <a:pt x="333" y="55"/>
                    <a:pt x="335" y="53"/>
                    <a:pt x="335" y="50"/>
                  </a:cubicBezTo>
                  <a:cubicBezTo>
                    <a:pt x="335" y="5"/>
                    <a:pt x="335" y="5"/>
                    <a:pt x="335" y="5"/>
                  </a:cubicBezTo>
                  <a:cubicBezTo>
                    <a:pt x="335" y="2"/>
                    <a:pt x="333" y="0"/>
                    <a:pt x="330" y="0"/>
                  </a:cubicBezTo>
                  <a:moveTo>
                    <a:pt x="406" y="55"/>
                  </a:moveTo>
                  <a:cubicBezTo>
                    <a:pt x="390" y="55"/>
                    <a:pt x="378" y="43"/>
                    <a:pt x="378" y="27"/>
                  </a:cubicBezTo>
                  <a:cubicBezTo>
                    <a:pt x="378" y="12"/>
                    <a:pt x="390" y="0"/>
                    <a:pt x="406" y="0"/>
                  </a:cubicBezTo>
                  <a:cubicBezTo>
                    <a:pt x="421" y="0"/>
                    <a:pt x="434" y="12"/>
                    <a:pt x="434" y="27"/>
                  </a:cubicBezTo>
                  <a:cubicBezTo>
                    <a:pt x="434" y="43"/>
                    <a:pt x="421" y="55"/>
                    <a:pt x="406" y="55"/>
                  </a:cubicBezTo>
                  <a:moveTo>
                    <a:pt x="406" y="10"/>
                  </a:moveTo>
                  <a:cubicBezTo>
                    <a:pt x="396" y="10"/>
                    <a:pt x="388" y="18"/>
                    <a:pt x="388" y="27"/>
                  </a:cubicBezTo>
                  <a:cubicBezTo>
                    <a:pt x="388" y="37"/>
                    <a:pt x="396" y="45"/>
                    <a:pt x="406" y="45"/>
                  </a:cubicBezTo>
                  <a:cubicBezTo>
                    <a:pt x="415" y="45"/>
                    <a:pt x="424" y="37"/>
                    <a:pt x="424" y="27"/>
                  </a:cubicBezTo>
                  <a:cubicBezTo>
                    <a:pt x="424" y="18"/>
                    <a:pt x="415" y="10"/>
                    <a:pt x="406" y="10"/>
                  </a:cubicBezTo>
                  <a:moveTo>
                    <a:pt x="28" y="75"/>
                  </a:moveTo>
                  <a:cubicBezTo>
                    <a:pt x="25" y="75"/>
                    <a:pt x="22" y="77"/>
                    <a:pt x="22" y="80"/>
                  </a:cubicBezTo>
                  <a:cubicBezTo>
                    <a:pt x="22" y="126"/>
                    <a:pt x="22" y="126"/>
                    <a:pt x="22" y="126"/>
                  </a:cubicBezTo>
                  <a:cubicBezTo>
                    <a:pt x="22" y="129"/>
                    <a:pt x="25" y="131"/>
                    <a:pt x="28" y="131"/>
                  </a:cubicBezTo>
                  <a:cubicBezTo>
                    <a:pt x="31" y="131"/>
                    <a:pt x="33" y="129"/>
                    <a:pt x="33" y="126"/>
                  </a:cubicBezTo>
                  <a:cubicBezTo>
                    <a:pt x="33" y="80"/>
                    <a:pt x="33" y="80"/>
                    <a:pt x="33" y="80"/>
                  </a:cubicBezTo>
                  <a:cubicBezTo>
                    <a:pt x="33" y="77"/>
                    <a:pt x="31" y="75"/>
                    <a:pt x="28" y="75"/>
                  </a:cubicBezTo>
                  <a:moveTo>
                    <a:pt x="255" y="131"/>
                  </a:moveTo>
                  <a:cubicBezTo>
                    <a:pt x="239" y="131"/>
                    <a:pt x="227" y="118"/>
                    <a:pt x="227" y="103"/>
                  </a:cubicBezTo>
                  <a:cubicBezTo>
                    <a:pt x="227" y="88"/>
                    <a:pt x="239" y="75"/>
                    <a:pt x="255" y="75"/>
                  </a:cubicBezTo>
                  <a:cubicBezTo>
                    <a:pt x="270" y="75"/>
                    <a:pt x="282" y="88"/>
                    <a:pt x="282" y="103"/>
                  </a:cubicBezTo>
                  <a:cubicBezTo>
                    <a:pt x="282" y="118"/>
                    <a:pt x="270" y="131"/>
                    <a:pt x="255" y="131"/>
                  </a:cubicBezTo>
                  <a:moveTo>
                    <a:pt x="255" y="86"/>
                  </a:moveTo>
                  <a:cubicBezTo>
                    <a:pt x="245" y="86"/>
                    <a:pt x="237" y="94"/>
                    <a:pt x="237" y="103"/>
                  </a:cubicBezTo>
                  <a:cubicBezTo>
                    <a:pt x="237" y="113"/>
                    <a:pt x="245" y="121"/>
                    <a:pt x="255" y="121"/>
                  </a:cubicBezTo>
                  <a:cubicBezTo>
                    <a:pt x="264" y="121"/>
                    <a:pt x="272" y="113"/>
                    <a:pt x="272" y="103"/>
                  </a:cubicBezTo>
                  <a:cubicBezTo>
                    <a:pt x="272" y="94"/>
                    <a:pt x="264" y="86"/>
                    <a:pt x="255" y="86"/>
                  </a:cubicBezTo>
                  <a:moveTo>
                    <a:pt x="330" y="75"/>
                  </a:moveTo>
                  <a:cubicBezTo>
                    <a:pt x="327" y="75"/>
                    <a:pt x="325" y="77"/>
                    <a:pt x="325" y="80"/>
                  </a:cubicBezTo>
                  <a:cubicBezTo>
                    <a:pt x="325" y="126"/>
                    <a:pt x="325" y="126"/>
                    <a:pt x="325" y="126"/>
                  </a:cubicBezTo>
                  <a:cubicBezTo>
                    <a:pt x="325" y="129"/>
                    <a:pt x="327" y="131"/>
                    <a:pt x="330" y="131"/>
                  </a:cubicBezTo>
                  <a:cubicBezTo>
                    <a:pt x="333" y="131"/>
                    <a:pt x="335" y="129"/>
                    <a:pt x="335" y="126"/>
                  </a:cubicBezTo>
                  <a:cubicBezTo>
                    <a:pt x="335" y="80"/>
                    <a:pt x="335" y="80"/>
                    <a:pt x="335" y="80"/>
                  </a:cubicBezTo>
                  <a:cubicBezTo>
                    <a:pt x="335" y="77"/>
                    <a:pt x="333" y="75"/>
                    <a:pt x="330" y="75"/>
                  </a:cubicBezTo>
                  <a:moveTo>
                    <a:pt x="406" y="131"/>
                  </a:moveTo>
                  <a:cubicBezTo>
                    <a:pt x="390" y="131"/>
                    <a:pt x="378" y="118"/>
                    <a:pt x="378" y="103"/>
                  </a:cubicBezTo>
                  <a:cubicBezTo>
                    <a:pt x="378" y="88"/>
                    <a:pt x="390" y="75"/>
                    <a:pt x="406" y="75"/>
                  </a:cubicBezTo>
                  <a:cubicBezTo>
                    <a:pt x="421" y="75"/>
                    <a:pt x="434" y="88"/>
                    <a:pt x="434" y="103"/>
                  </a:cubicBezTo>
                  <a:cubicBezTo>
                    <a:pt x="434" y="118"/>
                    <a:pt x="421" y="131"/>
                    <a:pt x="406" y="131"/>
                  </a:cubicBezTo>
                  <a:moveTo>
                    <a:pt x="406" y="86"/>
                  </a:moveTo>
                  <a:cubicBezTo>
                    <a:pt x="396" y="86"/>
                    <a:pt x="388" y="94"/>
                    <a:pt x="388" y="103"/>
                  </a:cubicBezTo>
                  <a:cubicBezTo>
                    <a:pt x="388" y="113"/>
                    <a:pt x="396" y="121"/>
                    <a:pt x="406" y="121"/>
                  </a:cubicBezTo>
                  <a:cubicBezTo>
                    <a:pt x="415" y="121"/>
                    <a:pt x="424" y="113"/>
                    <a:pt x="424" y="103"/>
                  </a:cubicBezTo>
                  <a:cubicBezTo>
                    <a:pt x="424" y="94"/>
                    <a:pt x="415" y="86"/>
                    <a:pt x="406" y="86"/>
                  </a:cubicBezTo>
                  <a:moveTo>
                    <a:pt x="28" y="207"/>
                  </a:moveTo>
                  <a:cubicBezTo>
                    <a:pt x="12" y="207"/>
                    <a:pt x="0" y="194"/>
                    <a:pt x="0" y="179"/>
                  </a:cubicBezTo>
                  <a:cubicBezTo>
                    <a:pt x="0" y="163"/>
                    <a:pt x="12" y="151"/>
                    <a:pt x="28" y="151"/>
                  </a:cubicBezTo>
                  <a:cubicBezTo>
                    <a:pt x="43" y="151"/>
                    <a:pt x="56" y="163"/>
                    <a:pt x="56" y="179"/>
                  </a:cubicBezTo>
                  <a:cubicBezTo>
                    <a:pt x="56" y="194"/>
                    <a:pt x="43" y="207"/>
                    <a:pt x="28" y="207"/>
                  </a:cubicBezTo>
                  <a:moveTo>
                    <a:pt x="28" y="161"/>
                  </a:moveTo>
                  <a:cubicBezTo>
                    <a:pt x="18" y="161"/>
                    <a:pt x="10" y="169"/>
                    <a:pt x="10" y="179"/>
                  </a:cubicBezTo>
                  <a:cubicBezTo>
                    <a:pt x="10" y="188"/>
                    <a:pt x="18" y="196"/>
                    <a:pt x="28" y="196"/>
                  </a:cubicBezTo>
                  <a:cubicBezTo>
                    <a:pt x="37" y="196"/>
                    <a:pt x="45" y="188"/>
                    <a:pt x="45" y="179"/>
                  </a:cubicBezTo>
                  <a:cubicBezTo>
                    <a:pt x="45" y="169"/>
                    <a:pt x="37" y="161"/>
                    <a:pt x="28" y="161"/>
                  </a:cubicBezTo>
                  <a:moveTo>
                    <a:pt x="255" y="207"/>
                  </a:moveTo>
                  <a:cubicBezTo>
                    <a:pt x="239" y="207"/>
                    <a:pt x="227" y="194"/>
                    <a:pt x="227" y="179"/>
                  </a:cubicBezTo>
                  <a:cubicBezTo>
                    <a:pt x="227" y="163"/>
                    <a:pt x="239" y="151"/>
                    <a:pt x="255" y="151"/>
                  </a:cubicBezTo>
                  <a:cubicBezTo>
                    <a:pt x="270" y="151"/>
                    <a:pt x="282" y="163"/>
                    <a:pt x="282" y="179"/>
                  </a:cubicBezTo>
                  <a:cubicBezTo>
                    <a:pt x="282" y="194"/>
                    <a:pt x="270" y="207"/>
                    <a:pt x="255" y="207"/>
                  </a:cubicBezTo>
                  <a:moveTo>
                    <a:pt x="255" y="161"/>
                  </a:moveTo>
                  <a:cubicBezTo>
                    <a:pt x="245" y="161"/>
                    <a:pt x="237" y="169"/>
                    <a:pt x="237" y="179"/>
                  </a:cubicBezTo>
                  <a:cubicBezTo>
                    <a:pt x="237" y="188"/>
                    <a:pt x="245" y="196"/>
                    <a:pt x="255" y="196"/>
                  </a:cubicBezTo>
                  <a:cubicBezTo>
                    <a:pt x="264" y="196"/>
                    <a:pt x="272" y="188"/>
                    <a:pt x="272" y="179"/>
                  </a:cubicBezTo>
                  <a:cubicBezTo>
                    <a:pt x="272" y="169"/>
                    <a:pt x="264" y="161"/>
                    <a:pt x="255" y="161"/>
                  </a:cubicBezTo>
                  <a:moveTo>
                    <a:pt x="330" y="207"/>
                  </a:moveTo>
                  <a:cubicBezTo>
                    <a:pt x="315" y="207"/>
                    <a:pt x="302" y="194"/>
                    <a:pt x="302" y="179"/>
                  </a:cubicBezTo>
                  <a:cubicBezTo>
                    <a:pt x="302" y="163"/>
                    <a:pt x="315" y="151"/>
                    <a:pt x="330" y="151"/>
                  </a:cubicBezTo>
                  <a:cubicBezTo>
                    <a:pt x="346" y="151"/>
                    <a:pt x="358" y="163"/>
                    <a:pt x="358" y="179"/>
                  </a:cubicBezTo>
                  <a:cubicBezTo>
                    <a:pt x="358" y="194"/>
                    <a:pt x="346" y="207"/>
                    <a:pt x="330" y="207"/>
                  </a:cubicBezTo>
                  <a:moveTo>
                    <a:pt x="330" y="161"/>
                  </a:moveTo>
                  <a:cubicBezTo>
                    <a:pt x="321" y="161"/>
                    <a:pt x="313" y="169"/>
                    <a:pt x="313" y="179"/>
                  </a:cubicBezTo>
                  <a:cubicBezTo>
                    <a:pt x="313" y="188"/>
                    <a:pt x="321" y="196"/>
                    <a:pt x="330" y="196"/>
                  </a:cubicBezTo>
                  <a:cubicBezTo>
                    <a:pt x="340" y="196"/>
                    <a:pt x="348" y="188"/>
                    <a:pt x="348" y="179"/>
                  </a:cubicBezTo>
                  <a:cubicBezTo>
                    <a:pt x="348" y="169"/>
                    <a:pt x="340" y="161"/>
                    <a:pt x="330" y="161"/>
                  </a:cubicBezTo>
                  <a:moveTo>
                    <a:pt x="406" y="151"/>
                  </a:moveTo>
                  <a:cubicBezTo>
                    <a:pt x="403" y="151"/>
                    <a:pt x="401" y="153"/>
                    <a:pt x="401" y="156"/>
                  </a:cubicBezTo>
                  <a:cubicBezTo>
                    <a:pt x="401" y="201"/>
                    <a:pt x="401" y="201"/>
                    <a:pt x="401" y="201"/>
                  </a:cubicBezTo>
                  <a:cubicBezTo>
                    <a:pt x="401" y="204"/>
                    <a:pt x="403" y="207"/>
                    <a:pt x="406" y="207"/>
                  </a:cubicBezTo>
                  <a:cubicBezTo>
                    <a:pt x="409" y="207"/>
                    <a:pt x="411" y="204"/>
                    <a:pt x="411" y="201"/>
                  </a:cubicBezTo>
                  <a:cubicBezTo>
                    <a:pt x="411" y="156"/>
                    <a:pt x="411" y="156"/>
                    <a:pt x="411" y="156"/>
                  </a:cubicBezTo>
                  <a:cubicBezTo>
                    <a:pt x="411" y="153"/>
                    <a:pt x="409" y="151"/>
                    <a:pt x="406" y="151"/>
                  </a:cubicBezTo>
                  <a:moveTo>
                    <a:pt x="28" y="227"/>
                  </a:moveTo>
                  <a:cubicBezTo>
                    <a:pt x="25" y="227"/>
                    <a:pt x="22" y="229"/>
                    <a:pt x="22" y="232"/>
                  </a:cubicBezTo>
                  <a:cubicBezTo>
                    <a:pt x="22" y="277"/>
                    <a:pt x="22" y="277"/>
                    <a:pt x="22" y="277"/>
                  </a:cubicBezTo>
                  <a:cubicBezTo>
                    <a:pt x="22" y="280"/>
                    <a:pt x="25" y="282"/>
                    <a:pt x="28" y="282"/>
                  </a:cubicBezTo>
                  <a:cubicBezTo>
                    <a:pt x="31" y="282"/>
                    <a:pt x="33" y="280"/>
                    <a:pt x="33" y="277"/>
                  </a:cubicBezTo>
                  <a:cubicBezTo>
                    <a:pt x="33" y="232"/>
                    <a:pt x="33" y="232"/>
                    <a:pt x="33" y="232"/>
                  </a:cubicBezTo>
                  <a:cubicBezTo>
                    <a:pt x="33" y="229"/>
                    <a:pt x="31" y="227"/>
                    <a:pt x="28" y="227"/>
                  </a:cubicBezTo>
                  <a:moveTo>
                    <a:pt x="103" y="282"/>
                  </a:moveTo>
                  <a:cubicBezTo>
                    <a:pt x="88" y="282"/>
                    <a:pt x="75" y="270"/>
                    <a:pt x="75" y="254"/>
                  </a:cubicBezTo>
                  <a:cubicBezTo>
                    <a:pt x="75" y="239"/>
                    <a:pt x="88" y="227"/>
                    <a:pt x="103" y="227"/>
                  </a:cubicBezTo>
                  <a:cubicBezTo>
                    <a:pt x="119" y="227"/>
                    <a:pt x="131" y="239"/>
                    <a:pt x="131" y="254"/>
                  </a:cubicBezTo>
                  <a:cubicBezTo>
                    <a:pt x="131" y="270"/>
                    <a:pt x="119" y="282"/>
                    <a:pt x="103" y="282"/>
                  </a:cubicBezTo>
                  <a:moveTo>
                    <a:pt x="103" y="237"/>
                  </a:moveTo>
                  <a:cubicBezTo>
                    <a:pt x="94" y="237"/>
                    <a:pt x="86" y="245"/>
                    <a:pt x="86" y="254"/>
                  </a:cubicBezTo>
                  <a:cubicBezTo>
                    <a:pt x="86" y="264"/>
                    <a:pt x="94" y="272"/>
                    <a:pt x="103" y="272"/>
                  </a:cubicBezTo>
                  <a:cubicBezTo>
                    <a:pt x="113" y="272"/>
                    <a:pt x="121" y="264"/>
                    <a:pt x="121" y="254"/>
                  </a:cubicBezTo>
                  <a:cubicBezTo>
                    <a:pt x="121" y="245"/>
                    <a:pt x="113" y="237"/>
                    <a:pt x="103" y="237"/>
                  </a:cubicBezTo>
                  <a:moveTo>
                    <a:pt x="179" y="227"/>
                  </a:moveTo>
                  <a:cubicBezTo>
                    <a:pt x="176" y="227"/>
                    <a:pt x="174" y="229"/>
                    <a:pt x="174" y="232"/>
                  </a:cubicBezTo>
                  <a:cubicBezTo>
                    <a:pt x="174" y="277"/>
                    <a:pt x="174" y="277"/>
                    <a:pt x="174" y="277"/>
                  </a:cubicBezTo>
                  <a:cubicBezTo>
                    <a:pt x="174" y="280"/>
                    <a:pt x="176" y="282"/>
                    <a:pt x="179" y="282"/>
                  </a:cubicBezTo>
                  <a:cubicBezTo>
                    <a:pt x="182" y="282"/>
                    <a:pt x="184" y="280"/>
                    <a:pt x="184" y="277"/>
                  </a:cubicBezTo>
                  <a:cubicBezTo>
                    <a:pt x="184" y="232"/>
                    <a:pt x="184" y="232"/>
                    <a:pt x="184" y="232"/>
                  </a:cubicBezTo>
                  <a:cubicBezTo>
                    <a:pt x="184" y="229"/>
                    <a:pt x="182" y="227"/>
                    <a:pt x="179" y="227"/>
                  </a:cubicBezTo>
                  <a:moveTo>
                    <a:pt x="255" y="227"/>
                  </a:moveTo>
                  <a:cubicBezTo>
                    <a:pt x="252" y="227"/>
                    <a:pt x="249" y="229"/>
                    <a:pt x="249" y="232"/>
                  </a:cubicBezTo>
                  <a:cubicBezTo>
                    <a:pt x="249" y="277"/>
                    <a:pt x="249" y="277"/>
                    <a:pt x="249" y="277"/>
                  </a:cubicBezTo>
                  <a:cubicBezTo>
                    <a:pt x="249" y="280"/>
                    <a:pt x="252" y="282"/>
                    <a:pt x="255" y="282"/>
                  </a:cubicBezTo>
                  <a:cubicBezTo>
                    <a:pt x="257" y="282"/>
                    <a:pt x="260" y="280"/>
                    <a:pt x="260" y="277"/>
                  </a:cubicBezTo>
                  <a:cubicBezTo>
                    <a:pt x="260" y="232"/>
                    <a:pt x="260" y="232"/>
                    <a:pt x="260" y="232"/>
                  </a:cubicBezTo>
                  <a:cubicBezTo>
                    <a:pt x="260" y="229"/>
                    <a:pt x="257" y="227"/>
                    <a:pt x="255" y="227"/>
                  </a:cubicBezTo>
                  <a:moveTo>
                    <a:pt x="330" y="282"/>
                  </a:moveTo>
                  <a:cubicBezTo>
                    <a:pt x="315" y="282"/>
                    <a:pt x="302" y="270"/>
                    <a:pt x="302" y="254"/>
                  </a:cubicBezTo>
                  <a:cubicBezTo>
                    <a:pt x="302" y="239"/>
                    <a:pt x="315" y="227"/>
                    <a:pt x="330" y="227"/>
                  </a:cubicBezTo>
                  <a:cubicBezTo>
                    <a:pt x="346" y="227"/>
                    <a:pt x="358" y="239"/>
                    <a:pt x="358" y="254"/>
                  </a:cubicBezTo>
                  <a:cubicBezTo>
                    <a:pt x="358" y="270"/>
                    <a:pt x="346" y="282"/>
                    <a:pt x="330" y="282"/>
                  </a:cubicBezTo>
                  <a:moveTo>
                    <a:pt x="330" y="237"/>
                  </a:moveTo>
                  <a:cubicBezTo>
                    <a:pt x="321" y="237"/>
                    <a:pt x="313" y="245"/>
                    <a:pt x="313" y="254"/>
                  </a:cubicBezTo>
                  <a:cubicBezTo>
                    <a:pt x="313" y="264"/>
                    <a:pt x="321" y="272"/>
                    <a:pt x="330" y="272"/>
                  </a:cubicBezTo>
                  <a:cubicBezTo>
                    <a:pt x="340" y="272"/>
                    <a:pt x="348" y="264"/>
                    <a:pt x="348" y="254"/>
                  </a:cubicBezTo>
                  <a:cubicBezTo>
                    <a:pt x="348" y="245"/>
                    <a:pt x="340" y="237"/>
                    <a:pt x="330" y="237"/>
                  </a:cubicBezTo>
                  <a:moveTo>
                    <a:pt x="406" y="227"/>
                  </a:moveTo>
                  <a:cubicBezTo>
                    <a:pt x="403" y="227"/>
                    <a:pt x="401" y="229"/>
                    <a:pt x="401" y="232"/>
                  </a:cubicBezTo>
                  <a:cubicBezTo>
                    <a:pt x="401" y="277"/>
                    <a:pt x="401" y="277"/>
                    <a:pt x="401" y="277"/>
                  </a:cubicBezTo>
                  <a:cubicBezTo>
                    <a:pt x="401" y="280"/>
                    <a:pt x="403" y="282"/>
                    <a:pt x="406" y="282"/>
                  </a:cubicBezTo>
                  <a:cubicBezTo>
                    <a:pt x="409" y="282"/>
                    <a:pt x="411" y="280"/>
                    <a:pt x="411" y="277"/>
                  </a:cubicBezTo>
                  <a:cubicBezTo>
                    <a:pt x="411" y="232"/>
                    <a:pt x="411" y="232"/>
                    <a:pt x="411" y="232"/>
                  </a:cubicBezTo>
                  <a:cubicBezTo>
                    <a:pt x="411" y="229"/>
                    <a:pt x="409" y="227"/>
                    <a:pt x="406" y="227"/>
                  </a:cubicBezTo>
                  <a:moveTo>
                    <a:pt x="28" y="358"/>
                  </a:moveTo>
                  <a:cubicBezTo>
                    <a:pt x="12" y="358"/>
                    <a:pt x="0" y="346"/>
                    <a:pt x="0" y="330"/>
                  </a:cubicBezTo>
                  <a:cubicBezTo>
                    <a:pt x="0" y="315"/>
                    <a:pt x="12" y="302"/>
                    <a:pt x="28" y="302"/>
                  </a:cubicBezTo>
                  <a:cubicBezTo>
                    <a:pt x="43" y="302"/>
                    <a:pt x="56" y="315"/>
                    <a:pt x="56" y="330"/>
                  </a:cubicBezTo>
                  <a:cubicBezTo>
                    <a:pt x="56" y="346"/>
                    <a:pt x="43" y="358"/>
                    <a:pt x="28" y="358"/>
                  </a:cubicBezTo>
                  <a:moveTo>
                    <a:pt x="28" y="313"/>
                  </a:moveTo>
                  <a:cubicBezTo>
                    <a:pt x="18" y="313"/>
                    <a:pt x="10" y="320"/>
                    <a:pt x="10" y="330"/>
                  </a:cubicBezTo>
                  <a:cubicBezTo>
                    <a:pt x="10" y="340"/>
                    <a:pt x="18" y="348"/>
                    <a:pt x="28" y="348"/>
                  </a:cubicBezTo>
                  <a:cubicBezTo>
                    <a:pt x="37" y="348"/>
                    <a:pt x="45" y="340"/>
                    <a:pt x="45" y="330"/>
                  </a:cubicBezTo>
                  <a:cubicBezTo>
                    <a:pt x="45" y="320"/>
                    <a:pt x="37" y="313"/>
                    <a:pt x="28" y="313"/>
                  </a:cubicBezTo>
                  <a:moveTo>
                    <a:pt x="103" y="302"/>
                  </a:moveTo>
                  <a:cubicBezTo>
                    <a:pt x="101" y="302"/>
                    <a:pt x="98" y="305"/>
                    <a:pt x="98" y="307"/>
                  </a:cubicBezTo>
                  <a:cubicBezTo>
                    <a:pt x="98" y="353"/>
                    <a:pt x="98" y="353"/>
                    <a:pt x="98" y="353"/>
                  </a:cubicBezTo>
                  <a:cubicBezTo>
                    <a:pt x="98" y="356"/>
                    <a:pt x="101" y="358"/>
                    <a:pt x="103" y="358"/>
                  </a:cubicBezTo>
                  <a:cubicBezTo>
                    <a:pt x="106" y="358"/>
                    <a:pt x="109" y="356"/>
                    <a:pt x="109" y="353"/>
                  </a:cubicBezTo>
                  <a:cubicBezTo>
                    <a:pt x="109" y="307"/>
                    <a:pt x="109" y="307"/>
                    <a:pt x="109" y="307"/>
                  </a:cubicBezTo>
                  <a:cubicBezTo>
                    <a:pt x="109" y="305"/>
                    <a:pt x="106" y="302"/>
                    <a:pt x="103" y="302"/>
                  </a:cubicBezTo>
                  <a:moveTo>
                    <a:pt x="179" y="358"/>
                  </a:moveTo>
                  <a:cubicBezTo>
                    <a:pt x="163" y="358"/>
                    <a:pt x="151" y="346"/>
                    <a:pt x="151" y="330"/>
                  </a:cubicBezTo>
                  <a:cubicBezTo>
                    <a:pt x="151" y="315"/>
                    <a:pt x="163" y="302"/>
                    <a:pt x="179" y="302"/>
                  </a:cubicBezTo>
                  <a:cubicBezTo>
                    <a:pt x="194" y="302"/>
                    <a:pt x="207" y="315"/>
                    <a:pt x="207" y="330"/>
                  </a:cubicBezTo>
                  <a:cubicBezTo>
                    <a:pt x="207" y="346"/>
                    <a:pt x="194" y="358"/>
                    <a:pt x="179" y="358"/>
                  </a:cubicBezTo>
                  <a:moveTo>
                    <a:pt x="179" y="313"/>
                  </a:moveTo>
                  <a:cubicBezTo>
                    <a:pt x="169" y="313"/>
                    <a:pt x="162" y="320"/>
                    <a:pt x="162" y="330"/>
                  </a:cubicBezTo>
                  <a:cubicBezTo>
                    <a:pt x="162" y="340"/>
                    <a:pt x="169" y="348"/>
                    <a:pt x="179" y="348"/>
                  </a:cubicBezTo>
                  <a:cubicBezTo>
                    <a:pt x="189" y="348"/>
                    <a:pt x="197" y="340"/>
                    <a:pt x="197" y="330"/>
                  </a:cubicBezTo>
                  <a:cubicBezTo>
                    <a:pt x="197" y="320"/>
                    <a:pt x="189" y="313"/>
                    <a:pt x="179" y="313"/>
                  </a:cubicBezTo>
                  <a:moveTo>
                    <a:pt x="406" y="358"/>
                  </a:moveTo>
                  <a:cubicBezTo>
                    <a:pt x="390" y="358"/>
                    <a:pt x="378" y="346"/>
                    <a:pt x="378" y="330"/>
                  </a:cubicBezTo>
                  <a:cubicBezTo>
                    <a:pt x="378" y="315"/>
                    <a:pt x="390" y="302"/>
                    <a:pt x="406" y="302"/>
                  </a:cubicBezTo>
                  <a:cubicBezTo>
                    <a:pt x="421" y="302"/>
                    <a:pt x="434" y="315"/>
                    <a:pt x="434" y="330"/>
                  </a:cubicBezTo>
                  <a:cubicBezTo>
                    <a:pt x="434" y="346"/>
                    <a:pt x="421" y="358"/>
                    <a:pt x="406" y="358"/>
                  </a:cubicBezTo>
                  <a:moveTo>
                    <a:pt x="406" y="313"/>
                  </a:moveTo>
                  <a:cubicBezTo>
                    <a:pt x="396" y="313"/>
                    <a:pt x="388" y="320"/>
                    <a:pt x="388" y="330"/>
                  </a:cubicBezTo>
                  <a:cubicBezTo>
                    <a:pt x="388" y="340"/>
                    <a:pt x="396" y="348"/>
                    <a:pt x="406" y="348"/>
                  </a:cubicBezTo>
                  <a:cubicBezTo>
                    <a:pt x="415" y="348"/>
                    <a:pt x="424" y="340"/>
                    <a:pt x="424" y="330"/>
                  </a:cubicBezTo>
                  <a:cubicBezTo>
                    <a:pt x="424" y="320"/>
                    <a:pt x="415" y="313"/>
                    <a:pt x="406" y="313"/>
                  </a:cubicBezTo>
                  <a:moveTo>
                    <a:pt x="28" y="434"/>
                  </a:moveTo>
                  <a:cubicBezTo>
                    <a:pt x="12" y="434"/>
                    <a:pt x="0" y="421"/>
                    <a:pt x="0" y="406"/>
                  </a:cubicBezTo>
                  <a:cubicBezTo>
                    <a:pt x="0" y="390"/>
                    <a:pt x="12" y="378"/>
                    <a:pt x="28" y="378"/>
                  </a:cubicBezTo>
                  <a:cubicBezTo>
                    <a:pt x="43" y="378"/>
                    <a:pt x="56" y="390"/>
                    <a:pt x="56" y="406"/>
                  </a:cubicBezTo>
                  <a:cubicBezTo>
                    <a:pt x="56" y="421"/>
                    <a:pt x="43" y="434"/>
                    <a:pt x="28" y="434"/>
                  </a:cubicBezTo>
                  <a:moveTo>
                    <a:pt x="28" y="388"/>
                  </a:moveTo>
                  <a:cubicBezTo>
                    <a:pt x="18" y="388"/>
                    <a:pt x="10" y="396"/>
                    <a:pt x="10" y="406"/>
                  </a:cubicBezTo>
                  <a:cubicBezTo>
                    <a:pt x="10" y="416"/>
                    <a:pt x="18" y="423"/>
                    <a:pt x="28" y="423"/>
                  </a:cubicBezTo>
                  <a:cubicBezTo>
                    <a:pt x="37" y="423"/>
                    <a:pt x="45" y="416"/>
                    <a:pt x="45" y="406"/>
                  </a:cubicBezTo>
                  <a:cubicBezTo>
                    <a:pt x="45" y="396"/>
                    <a:pt x="37" y="388"/>
                    <a:pt x="28" y="388"/>
                  </a:cubicBezTo>
                  <a:moveTo>
                    <a:pt x="103" y="378"/>
                  </a:moveTo>
                  <a:cubicBezTo>
                    <a:pt x="101" y="378"/>
                    <a:pt x="98" y="380"/>
                    <a:pt x="98" y="383"/>
                  </a:cubicBezTo>
                  <a:cubicBezTo>
                    <a:pt x="98" y="429"/>
                    <a:pt x="98" y="429"/>
                    <a:pt x="98" y="429"/>
                  </a:cubicBezTo>
                  <a:cubicBezTo>
                    <a:pt x="98" y="431"/>
                    <a:pt x="101" y="434"/>
                    <a:pt x="103" y="434"/>
                  </a:cubicBezTo>
                  <a:cubicBezTo>
                    <a:pt x="106" y="434"/>
                    <a:pt x="109" y="431"/>
                    <a:pt x="109" y="429"/>
                  </a:cubicBezTo>
                  <a:cubicBezTo>
                    <a:pt x="109" y="383"/>
                    <a:pt x="109" y="383"/>
                    <a:pt x="109" y="383"/>
                  </a:cubicBezTo>
                  <a:cubicBezTo>
                    <a:pt x="109" y="380"/>
                    <a:pt x="106" y="378"/>
                    <a:pt x="103" y="378"/>
                  </a:cubicBezTo>
                  <a:moveTo>
                    <a:pt x="179" y="434"/>
                  </a:moveTo>
                  <a:cubicBezTo>
                    <a:pt x="163" y="434"/>
                    <a:pt x="151" y="421"/>
                    <a:pt x="151" y="406"/>
                  </a:cubicBezTo>
                  <a:cubicBezTo>
                    <a:pt x="151" y="390"/>
                    <a:pt x="163" y="378"/>
                    <a:pt x="179" y="378"/>
                  </a:cubicBezTo>
                  <a:cubicBezTo>
                    <a:pt x="194" y="378"/>
                    <a:pt x="207" y="390"/>
                    <a:pt x="207" y="406"/>
                  </a:cubicBezTo>
                  <a:cubicBezTo>
                    <a:pt x="207" y="421"/>
                    <a:pt x="194" y="434"/>
                    <a:pt x="179" y="434"/>
                  </a:cubicBezTo>
                  <a:moveTo>
                    <a:pt x="179" y="388"/>
                  </a:moveTo>
                  <a:cubicBezTo>
                    <a:pt x="169" y="388"/>
                    <a:pt x="162" y="396"/>
                    <a:pt x="162" y="406"/>
                  </a:cubicBezTo>
                  <a:cubicBezTo>
                    <a:pt x="162" y="416"/>
                    <a:pt x="169" y="423"/>
                    <a:pt x="179" y="423"/>
                  </a:cubicBezTo>
                  <a:cubicBezTo>
                    <a:pt x="189" y="423"/>
                    <a:pt x="197" y="416"/>
                    <a:pt x="197" y="406"/>
                  </a:cubicBezTo>
                  <a:cubicBezTo>
                    <a:pt x="197" y="396"/>
                    <a:pt x="189" y="388"/>
                    <a:pt x="179" y="388"/>
                  </a:cubicBezTo>
                  <a:moveTo>
                    <a:pt x="406" y="434"/>
                  </a:moveTo>
                  <a:cubicBezTo>
                    <a:pt x="390" y="434"/>
                    <a:pt x="378" y="421"/>
                    <a:pt x="378" y="406"/>
                  </a:cubicBezTo>
                  <a:cubicBezTo>
                    <a:pt x="378" y="390"/>
                    <a:pt x="390" y="378"/>
                    <a:pt x="406" y="378"/>
                  </a:cubicBezTo>
                  <a:cubicBezTo>
                    <a:pt x="421" y="378"/>
                    <a:pt x="434" y="390"/>
                    <a:pt x="434" y="406"/>
                  </a:cubicBezTo>
                  <a:cubicBezTo>
                    <a:pt x="434" y="421"/>
                    <a:pt x="421" y="434"/>
                    <a:pt x="406" y="434"/>
                  </a:cubicBezTo>
                  <a:moveTo>
                    <a:pt x="406" y="388"/>
                  </a:moveTo>
                  <a:cubicBezTo>
                    <a:pt x="396" y="388"/>
                    <a:pt x="388" y="396"/>
                    <a:pt x="388" y="406"/>
                  </a:cubicBezTo>
                  <a:cubicBezTo>
                    <a:pt x="388" y="416"/>
                    <a:pt x="396" y="423"/>
                    <a:pt x="406" y="423"/>
                  </a:cubicBezTo>
                  <a:cubicBezTo>
                    <a:pt x="415" y="423"/>
                    <a:pt x="424" y="416"/>
                    <a:pt x="424" y="406"/>
                  </a:cubicBezTo>
                  <a:cubicBezTo>
                    <a:pt x="424" y="396"/>
                    <a:pt x="415" y="388"/>
                    <a:pt x="406" y="388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7243" y="44178"/>
              <a:ext cx="181355" cy="231554"/>
            </a:xfrm>
            <a:custGeom>
              <a:rect l="0" t="0" r="0" b="0"/>
              <a:pathLst>
                <a:path w="285" h="364">
                  <a:moveTo>
                    <a:pt x="131" y="58"/>
                  </a:moveTo>
                  <a:cubicBezTo>
                    <a:pt x="122" y="52"/>
                    <a:pt x="122" y="52"/>
                    <a:pt x="122" y="52"/>
                  </a:cubicBezTo>
                  <a:cubicBezTo>
                    <a:pt x="121" y="48"/>
                    <a:pt x="120" y="45"/>
                    <a:pt x="118" y="41"/>
                  </a:cubicBezTo>
                  <a:cubicBezTo>
                    <a:pt x="117" y="38"/>
                    <a:pt x="115" y="34"/>
                    <a:pt x="112" y="31"/>
                  </a:cubicBezTo>
                  <a:cubicBezTo>
                    <a:pt x="115" y="20"/>
                    <a:pt x="115" y="20"/>
                    <a:pt x="115" y="20"/>
                  </a:cubicBezTo>
                  <a:cubicBezTo>
                    <a:pt x="108" y="13"/>
                    <a:pt x="100" y="8"/>
                    <a:pt x="92" y="4"/>
                  </a:cubicBezTo>
                  <a:cubicBezTo>
                    <a:pt x="82" y="9"/>
                    <a:pt x="82" y="9"/>
                    <a:pt x="82" y="9"/>
                  </a:cubicBezTo>
                  <a:cubicBezTo>
                    <a:pt x="76" y="7"/>
                    <a:pt x="69" y="6"/>
                    <a:pt x="61" y="7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9" y="0"/>
                    <a:pt x="44" y="2"/>
                    <a:pt x="40" y="3"/>
                  </a:cubicBezTo>
                  <a:cubicBezTo>
                    <a:pt x="35" y="5"/>
                    <a:pt x="31" y="8"/>
                    <a:pt x="27" y="10"/>
                  </a:cubicBezTo>
                  <a:cubicBezTo>
                    <a:pt x="27" y="22"/>
                    <a:pt x="27" y="22"/>
                    <a:pt x="27" y="22"/>
                  </a:cubicBezTo>
                  <a:cubicBezTo>
                    <a:pt x="22" y="27"/>
                    <a:pt x="17" y="32"/>
                    <a:pt x="14" y="39"/>
                  </a:cubicBezTo>
                  <a:cubicBezTo>
                    <a:pt x="4" y="42"/>
                    <a:pt x="4" y="42"/>
                    <a:pt x="4" y="42"/>
                  </a:cubicBezTo>
                  <a:cubicBezTo>
                    <a:pt x="1" y="51"/>
                    <a:pt x="0" y="60"/>
                    <a:pt x="0" y="70"/>
                  </a:cubicBezTo>
                  <a:cubicBezTo>
                    <a:pt x="10" y="76"/>
                    <a:pt x="10" y="76"/>
                    <a:pt x="10" y="76"/>
                  </a:cubicBezTo>
                  <a:cubicBezTo>
                    <a:pt x="10" y="80"/>
                    <a:pt x="12" y="83"/>
                    <a:pt x="13" y="87"/>
                  </a:cubicBezTo>
                  <a:cubicBezTo>
                    <a:pt x="15" y="91"/>
                    <a:pt x="17" y="94"/>
                    <a:pt x="19" y="97"/>
                  </a:cubicBezTo>
                  <a:cubicBezTo>
                    <a:pt x="16" y="107"/>
                    <a:pt x="16" y="107"/>
                    <a:pt x="16" y="107"/>
                  </a:cubicBezTo>
                  <a:cubicBezTo>
                    <a:pt x="22" y="115"/>
                    <a:pt x="30" y="120"/>
                    <a:pt x="38" y="124"/>
                  </a:cubicBezTo>
                  <a:cubicBezTo>
                    <a:pt x="47" y="119"/>
                    <a:pt x="47" y="119"/>
                    <a:pt x="47" y="119"/>
                  </a:cubicBezTo>
                  <a:cubicBezTo>
                    <a:pt x="55" y="122"/>
                    <a:pt x="62" y="123"/>
                    <a:pt x="71" y="122"/>
                  </a:cubicBezTo>
                  <a:cubicBezTo>
                    <a:pt x="79" y="129"/>
                    <a:pt x="79" y="129"/>
                    <a:pt x="79" y="129"/>
                  </a:cubicBezTo>
                  <a:cubicBezTo>
                    <a:pt x="83" y="128"/>
                    <a:pt x="87" y="127"/>
                    <a:pt x="92" y="125"/>
                  </a:cubicBezTo>
                  <a:cubicBezTo>
                    <a:pt x="96" y="123"/>
                    <a:pt x="100" y="121"/>
                    <a:pt x="104" y="118"/>
                  </a:cubicBezTo>
                  <a:cubicBezTo>
                    <a:pt x="104" y="107"/>
                    <a:pt x="104" y="107"/>
                    <a:pt x="104" y="107"/>
                  </a:cubicBezTo>
                  <a:cubicBezTo>
                    <a:pt x="110" y="102"/>
                    <a:pt x="114" y="95"/>
                    <a:pt x="118" y="88"/>
                  </a:cubicBezTo>
                  <a:cubicBezTo>
                    <a:pt x="128" y="85"/>
                    <a:pt x="128" y="85"/>
                    <a:pt x="128" y="85"/>
                  </a:cubicBezTo>
                  <a:cubicBezTo>
                    <a:pt x="131" y="76"/>
                    <a:pt x="132" y="67"/>
                    <a:pt x="131" y="58"/>
                  </a:cubicBezTo>
                  <a:moveTo>
                    <a:pt x="77" y="91"/>
                  </a:moveTo>
                  <a:cubicBezTo>
                    <a:pt x="62" y="97"/>
                    <a:pt x="45" y="91"/>
                    <a:pt x="39" y="76"/>
                  </a:cubicBezTo>
                  <a:cubicBezTo>
                    <a:pt x="33" y="61"/>
                    <a:pt x="40" y="44"/>
                    <a:pt x="54" y="38"/>
                  </a:cubicBezTo>
                  <a:cubicBezTo>
                    <a:pt x="69" y="31"/>
                    <a:pt x="86" y="38"/>
                    <a:pt x="92" y="53"/>
                  </a:cubicBezTo>
                  <a:cubicBezTo>
                    <a:pt x="98" y="67"/>
                    <a:pt x="92" y="85"/>
                    <a:pt x="77" y="91"/>
                  </a:cubicBezTo>
                  <a:moveTo>
                    <a:pt x="284" y="292"/>
                  </a:moveTo>
                  <a:cubicBezTo>
                    <a:pt x="275" y="287"/>
                    <a:pt x="275" y="287"/>
                    <a:pt x="275" y="287"/>
                  </a:cubicBezTo>
                  <a:cubicBezTo>
                    <a:pt x="274" y="283"/>
                    <a:pt x="273" y="280"/>
                    <a:pt x="272" y="276"/>
                  </a:cubicBezTo>
                  <a:cubicBezTo>
                    <a:pt x="270" y="273"/>
                    <a:pt x="268" y="269"/>
                    <a:pt x="266" y="266"/>
                  </a:cubicBezTo>
                  <a:cubicBezTo>
                    <a:pt x="268" y="255"/>
                    <a:pt x="268" y="255"/>
                    <a:pt x="268" y="255"/>
                  </a:cubicBezTo>
                  <a:cubicBezTo>
                    <a:pt x="262" y="248"/>
                    <a:pt x="254" y="242"/>
                    <a:pt x="245" y="239"/>
                  </a:cubicBezTo>
                  <a:cubicBezTo>
                    <a:pt x="236" y="244"/>
                    <a:pt x="236" y="244"/>
                    <a:pt x="236" y="244"/>
                  </a:cubicBezTo>
                  <a:cubicBezTo>
                    <a:pt x="229" y="242"/>
                    <a:pt x="222" y="241"/>
                    <a:pt x="215" y="242"/>
                  </a:cubicBezTo>
                  <a:cubicBezTo>
                    <a:pt x="207" y="234"/>
                    <a:pt x="207" y="234"/>
                    <a:pt x="207" y="234"/>
                  </a:cubicBezTo>
                  <a:cubicBezTo>
                    <a:pt x="202" y="235"/>
                    <a:pt x="197" y="236"/>
                    <a:pt x="193" y="238"/>
                  </a:cubicBezTo>
                  <a:cubicBezTo>
                    <a:pt x="189" y="240"/>
                    <a:pt x="185" y="243"/>
                    <a:pt x="181" y="245"/>
                  </a:cubicBezTo>
                  <a:cubicBezTo>
                    <a:pt x="181" y="257"/>
                    <a:pt x="181" y="257"/>
                    <a:pt x="181" y="257"/>
                  </a:cubicBezTo>
                  <a:cubicBezTo>
                    <a:pt x="175" y="262"/>
                    <a:pt x="171" y="267"/>
                    <a:pt x="168" y="274"/>
                  </a:cubicBezTo>
                  <a:cubicBezTo>
                    <a:pt x="157" y="277"/>
                    <a:pt x="157" y="277"/>
                    <a:pt x="157" y="277"/>
                  </a:cubicBezTo>
                  <a:cubicBezTo>
                    <a:pt x="154" y="286"/>
                    <a:pt x="153" y="295"/>
                    <a:pt x="154" y="305"/>
                  </a:cubicBezTo>
                  <a:cubicBezTo>
                    <a:pt x="163" y="311"/>
                    <a:pt x="163" y="311"/>
                    <a:pt x="163" y="311"/>
                  </a:cubicBezTo>
                  <a:cubicBezTo>
                    <a:pt x="164" y="314"/>
                    <a:pt x="165" y="318"/>
                    <a:pt x="167" y="322"/>
                  </a:cubicBezTo>
                  <a:cubicBezTo>
                    <a:pt x="168" y="326"/>
                    <a:pt x="170" y="329"/>
                    <a:pt x="172" y="332"/>
                  </a:cubicBezTo>
                  <a:cubicBezTo>
                    <a:pt x="169" y="342"/>
                    <a:pt x="169" y="342"/>
                    <a:pt x="169" y="342"/>
                  </a:cubicBezTo>
                  <a:cubicBezTo>
                    <a:pt x="175" y="350"/>
                    <a:pt x="183" y="355"/>
                    <a:pt x="191" y="359"/>
                  </a:cubicBezTo>
                  <a:cubicBezTo>
                    <a:pt x="200" y="354"/>
                    <a:pt x="200" y="354"/>
                    <a:pt x="200" y="354"/>
                  </a:cubicBezTo>
                  <a:cubicBezTo>
                    <a:pt x="208" y="356"/>
                    <a:pt x="216" y="357"/>
                    <a:pt x="224" y="357"/>
                  </a:cubicBezTo>
                  <a:cubicBezTo>
                    <a:pt x="232" y="364"/>
                    <a:pt x="232" y="364"/>
                    <a:pt x="232" y="364"/>
                  </a:cubicBezTo>
                  <a:cubicBezTo>
                    <a:pt x="237" y="363"/>
                    <a:pt x="241" y="362"/>
                    <a:pt x="245" y="360"/>
                  </a:cubicBezTo>
                  <a:cubicBezTo>
                    <a:pt x="249" y="358"/>
                    <a:pt x="253" y="356"/>
                    <a:pt x="257" y="353"/>
                  </a:cubicBezTo>
                  <a:cubicBezTo>
                    <a:pt x="257" y="342"/>
                    <a:pt x="257" y="342"/>
                    <a:pt x="257" y="342"/>
                  </a:cubicBezTo>
                  <a:cubicBezTo>
                    <a:pt x="263" y="337"/>
                    <a:pt x="268" y="330"/>
                    <a:pt x="271" y="323"/>
                  </a:cubicBezTo>
                  <a:cubicBezTo>
                    <a:pt x="281" y="320"/>
                    <a:pt x="281" y="320"/>
                    <a:pt x="281" y="320"/>
                  </a:cubicBezTo>
                  <a:cubicBezTo>
                    <a:pt x="284" y="311"/>
                    <a:pt x="285" y="302"/>
                    <a:pt x="284" y="292"/>
                  </a:cubicBezTo>
                  <a:moveTo>
                    <a:pt x="230" y="326"/>
                  </a:moveTo>
                  <a:cubicBezTo>
                    <a:pt x="216" y="332"/>
                    <a:pt x="199" y="325"/>
                    <a:pt x="193" y="311"/>
                  </a:cubicBezTo>
                  <a:cubicBezTo>
                    <a:pt x="186" y="296"/>
                    <a:pt x="193" y="279"/>
                    <a:pt x="207" y="273"/>
                  </a:cubicBezTo>
                  <a:cubicBezTo>
                    <a:pt x="222" y="266"/>
                    <a:pt x="239" y="273"/>
                    <a:pt x="245" y="288"/>
                  </a:cubicBezTo>
                  <a:cubicBezTo>
                    <a:pt x="252" y="302"/>
                    <a:pt x="245" y="320"/>
                    <a:pt x="230" y="326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9" name="textbox 139"/>
          <p:cNvSpPr/>
          <p:nvPr/>
        </p:nvSpPr>
        <p:spPr>
          <a:xfrm>
            <a:off x="1533156" y="2971932"/>
            <a:ext cx="1824989" cy="661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645" indent="-194945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高效运营多样化的内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容和触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点，是提升顾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客对品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牌粘性的关键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629411" y="5352288"/>
            <a:ext cx="708660" cy="1170432"/>
            <a:chExt cx="708660" cy="1170432"/>
          </a:xfrm>
        </p:grpSpPr>
        <p:pic>
          <p:nvPicPr>
            <p:cNvPr id="140" name="picture 1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708660" cy="1170432"/>
            </a:xfrm>
            <a:prstGeom prst="rect">
              <a:avLst/>
            </a:prstGeom>
          </p:spPr>
        </p:pic>
        <p:sp>
          <p:nvSpPr>
            <p:cNvPr id="141" name="textbox 141"/>
            <p:cNvSpPr/>
            <p:nvPr/>
          </p:nvSpPr>
          <p:spPr>
            <a:xfrm>
              <a:off x="-12700" y="-12700"/>
              <a:ext cx="734694" cy="12166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7310" algn="l" rtl="0" eaLnBrk="0">
                <a:lnSpc>
                  <a:spcPts val="1860"/>
                </a:lnSpc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链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629411" y="3945635"/>
            <a:ext cx="708660" cy="1170432"/>
            <a:chExt cx="708660" cy="1170432"/>
          </a:xfrm>
        </p:grpSpPr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708660" cy="1170432"/>
            </a:xfrm>
            <a:prstGeom prst="rect">
              <a:avLst/>
            </a:prstGeom>
          </p:spPr>
        </p:pic>
        <p:sp>
          <p:nvSpPr>
            <p:cNvPr id="143" name="textbox 143"/>
            <p:cNvSpPr/>
            <p:nvPr/>
          </p:nvSpPr>
          <p:spPr>
            <a:xfrm>
              <a:off x="-12700" y="-12700"/>
              <a:ext cx="734694" cy="12172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9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7640" algn="l" rtl="0" eaLnBrk="0">
                <a:lnSpc>
                  <a:spcPct val="94000"/>
                </a:lnSpc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</a:t>
              </a:r>
              <a:r>
                <a:rPr sz="1500" spc="7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道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7640" algn="l" rtl="0" eaLnBrk="0">
                <a:lnSpc>
                  <a:spcPts val="1895"/>
                </a:lnSpc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</a:t>
              </a:r>
              <a:r>
                <a:rPr sz="1500" spc="7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44" name="textbox 144"/>
          <p:cNvSpPr/>
          <p:nvPr/>
        </p:nvSpPr>
        <p:spPr>
          <a:xfrm>
            <a:off x="1516423" y="2251649"/>
            <a:ext cx="1824354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26060" indent="-21336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增长将更多的被产品 创新能力驱动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629411" y="2912364"/>
            <a:ext cx="708660" cy="954023"/>
            <a:chExt cx="708660" cy="954023"/>
          </a:xfrm>
        </p:grpSpPr>
        <p:pic>
          <p:nvPicPr>
            <p:cNvPr id="145" name="picture 14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708660" cy="954023"/>
            </a:xfrm>
            <a:prstGeom prst="rect">
              <a:avLst/>
            </a:prstGeom>
          </p:spPr>
        </p:pic>
        <p:sp>
          <p:nvSpPr>
            <p:cNvPr id="146" name="textbox 146"/>
            <p:cNvSpPr/>
            <p:nvPr/>
          </p:nvSpPr>
          <p:spPr>
            <a:xfrm>
              <a:off x="-12700" y="-12700"/>
              <a:ext cx="734694" cy="1000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8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637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顾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7005" algn="l" rtl="0" eaLnBrk="0">
                <a:lnSpc>
                  <a:spcPts val="1890"/>
                </a:lnSpc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47" name="picture 14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377696" y="2026920"/>
            <a:ext cx="6274435" cy="76200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629411" y="2193036"/>
            <a:ext cx="708660" cy="640079"/>
            <a:chExt cx="708660" cy="640079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708660" cy="640079"/>
            </a:xfrm>
            <a:prstGeom prst="rect">
              <a:avLst/>
            </a:prstGeom>
          </p:spPr>
        </p:pic>
        <p:sp>
          <p:nvSpPr>
            <p:cNvPr id="149" name="textbox 149"/>
            <p:cNvSpPr/>
            <p:nvPr/>
          </p:nvSpPr>
          <p:spPr>
            <a:xfrm>
              <a:off x="-12700" y="-12700"/>
              <a:ext cx="73469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6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6370" algn="l" rtl="0" eaLnBrk="0">
                <a:lnSpc>
                  <a:spcPct val="94000"/>
                </a:lnSpc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5100" algn="l" rtl="0" eaLnBrk="0">
                <a:lnSpc>
                  <a:spcPts val="1895"/>
                </a:lnSpc>
              </a:pPr>
              <a:r>
                <a:rPr sz="1500" spc="10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50" name="textbox 150"/>
          <p:cNvSpPr/>
          <p:nvPr/>
        </p:nvSpPr>
        <p:spPr>
          <a:xfrm>
            <a:off x="8245868" y="1803539"/>
            <a:ext cx="179641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95"/>
              </a:lnSpc>
            </a:pPr>
            <a:r>
              <a:rPr sz="1800" spc="20">
                <a:ln w="652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甲方数</a:t>
            </a:r>
            <a:r>
              <a:rPr sz="18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</a:t>
            </a:r>
            <a:r>
              <a:rPr sz="18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愿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景</a:t>
            </a:r>
            <a:r>
              <a:rPr sz="18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…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1" name="textbox 151"/>
          <p:cNvSpPr/>
          <p:nvPr/>
        </p:nvSpPr>
        <p:spPr>
          <a:xfrm>
            <a:off x="5748698" y="1565076"/>
            <a:ext cx="1238885" cy="269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925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</a:t>
            </a:r>
            <a:r>
              <a:rPr sz="1500" spc="100">
                <a:ln w="5791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2" name="textbox 152"/>
          <p:cNvSpPr/>
          <p:nvPr/>
        </p:nvSpPr>
        <p:spPr>
          <a:xfrm>
            <a:off x="3855395" y="2265939"/>
            <a:ext cx="145033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在提升较大空间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3" name="textbox 15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54" name="textbox 154"/>
          <p:cNvSpPr/>
          <p:nvPr/>
        </p:nvSpPr>
        <p:spPr>
          <a:xfrm>
            <a:off x="3854325" y="2971932"/>
            <a:ext cx="73786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差距最大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7226807" y="1673352"/>
            <a:ext cx="362711" cy="320039"/>
            <a:chExt cx="362711" cy="320039"/>
          </a:xfrm>
        </p:grpSpPr>
        <p:sp>
          <p:nvSpPr>
            <p:cNvPr id="155" name="path"/>
            <p:cNvSpPr/>
            <p:nvPr/>
          </p:nvSpPr>
          <p:spPr>
            <a:xfrm>
              <a:off x="155447" y="9144"/>
              <a:ext cx="207264" cy="155447"/>
            </a:xfrm>
            <a:custGeom>
              <a:rect l="0" t="0" r="0" b="0"/>
              <a:pathLst>
                <a:path w="326" h="244">
                  <a:moveTo>
                    <a:pt x="8" y="244"/>
                  </a:moveTo>
                  <a:cubicBezTo>
                    <a:pt x="5" y="244"/>
                    <a:pt x="3" y="243"/>
                    <a:pt x="2" y="241"/>
                  </a:cubicBezTo>
                  <a:cubicBezTo>
                    <a:pt x="0" y="237"/>
                    <a:pt x="0" y="233"/>
                    <a:pt x="4" y="231"/>
                  </a:cubicBezTo>
                  <a:cubicBezTo>
                    <a:pt x="296" y="28"/>
                    <a:pt x="296" y="28"/>
                    <a:pt x="296" y="28"/>
                  </a:cubicBezTo>
                  <a:cubicBezTo>
                    <a:pt x="299" y="26"/>
                    <a:pt x="304" y="27"/>
                    <a:pt x="306" y="30"/>
                  </a:cubicBezTo>
                  <a:cubicBezTo>
                    <a:pt x="309" y="33"/>
                    <a:pt x="307" y="38"/>
                    <a:pt x="304" y="40"/>
                  </a:cubicBezTo>
                  <a:cubicBezTo>
                    <a:pt x="12" y="243"/>
                    <a:pt x="12" y="243"/>
                    <a:pt x="12" y="243"/>
                  </a:cubicBezTo>
                  <a:cubicBezTo>
                    <a:pt x="11" y="244"/>
                    <a:pt x="10" y="244"/>
                    <a:pt x="8" y="244"/>
                  </a:cubicBezTo>
                  <a:moveTo>
                    <a:pt x="192" y="85"/>
                  </a:moveTo>
                  <a:cubicBezTo>
                    <a:pt x="192" y="86"/>
                    <a:pt x="194" y="86"/>
                    <a:pt x="195" y="86"/>
                  </a:cubicBezTo>
                  <a:cubicBezTo>
                    <a:pt x="195" y="86"/>
                    <a:pt x="195" y="86"/>
                    <a:pt x="275" y="31"/>
                  </a:cubicBezTo>
                  <a:cubicBezTo>
                    <a:pt x="275" y="31"/>
                    <a:pt x="275" y="31"/>
                    <a:pt x="275" y="30"/>
                  </a:cubicBezTo>
                  <a:cubicBezTo>
                    <a:pt x="275" y="30"/>
                    <a:pt x="275" y="30"/>
                    <a:pt x="283" y="2"/>
                  </a:cubicBezTo>
                  <a:cubicBezTo>
                    <a:pt x="283" y="0"/>
                    <a:pt x="281" y="0"/>
                    <a:pt x="280" y="0"/>
                  </a:cubicBezTo>
                  <a:cubicBezTo>
                    <a:pt x="280" y="0"/>
                    <a:pt x="280" y="0"/>
                    <a:pt x="200" y="55"/>
                  </a:cubicBezTo>
                  <a:cubicBezTo>
                    <a:pt x="200" y="56"/>
                    <a:pt x="200" y="56"/>
                    <a:pt x="200" y="57"/>
                  </a:cubicBezTo>
                  <a:cubicBezTo>
                    <a:pt x="200" y="57"/>
                    <a:pt x="200" y="57"/>
                    <a:pt x="192" y="85"/>
                  </a:cubicBezTo>
                  <a:moveTo>
                    <a:pt x="215" y="118"/>
                  </a:moveTo>
                  <a:cubicBezTo>
                    <a:pt x="243" y="121"/>
                    <a:pt x="243" y="121"/>
                    <a:pt x="243" y="121"/>
                  </a:cubicBezTo>
                  <a:cubicBezTo>
                    <a:pt x="245" y="121"/>
                    <a:pt x="245" y="121"/>
                    <a:pt x="245" y="121"/>
                  </a:cubicBezTo>
                  <a:cubicBezTo>
                    <a:pt x="325" y="65"/>
                    <a:pt x="325" y="65"/>
                    <a:pt x="325" y="65"/>
                  </a:cubicBezTo>
                  <a:cubicBezTo>
                    <a:pt x="326" y="65"/>
                    <a:pt x="326" y="62"/>
                    <a:pt x="324" y="62"/>
                  </a:cubicBezTo>
                  <a:cubicBezTo>
                    <a:pt x="295" y="60"/>
                    <a:pt x="295" y="60"/>
                    <a:pt x="295" y="60"/>
                  </a:cubicBezTo>
                  <a:cubicBezTo>
                    <a:pt x="295" y="59"/>
                    <a:pt x="295" y="59"/>
                    <a:pt x="295" y="60"/>
                  </a:cubicBezTo>
                  <a:cubicBezTo>
                    <a:pt x="215" y="115"/>
                    <a:pt x="215" y="115"/>
                    <a:pt x="215" y="115"/>
                  </a:cubicBezTo>
                  <a:cubicBezTo>
                    <a:pt x="214" y="116"/>
                    <a:pt x="214" y="117"/>
                    <a:pt x="215" y="118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0"/>
              <a:ext cx="320040" cy="320039"/>
            </a:xfrm>
            <a:custGeom>
              <a:rect l="0" t="0" r="0" b="0"/>
              <a:pathLst>
                <a:path w="502" h="502">
                  <a:moveTo>
                    <a:pt x="340" y="222"/>
                  </a:moveTo>
                  <a:cubicBezTo>
                    <a:pt x="344" y="231"/>
                    <a:pt x="345" y="241"/>
                    <a:pt x="345" y="251"/>
                  </a:cubicBezTo>
                  <a:cubicBezTo>
                    <a:pt x="345" y="303"/>
                    <a:pt x="303" y="345"/>
                    <a:pt x="251" y="345"/>
                  </a:cubicBezTo>
                  <a:cubicBezTo>
                    <a:pt x="200" y="345"/>
                    <a:pt x="158" y="303"/>
                    <a:pt x="158" y="251"/>
                  </a:cubicBezTo>
                  <a:cubicBezTo>
                    <a:pt x="158" y="200"/>
                    <a:pt x="200" y="158"/>
                    <a:pt x="251" y="158"/>
                  </a:cubicBezTo>
                  <a:cubicBezTo>
                    <a:pt x="274" y="158"/>
                    <a:pt x="295" y="166"/>
                    <a:pt x="311" y="179"/>
                  </a:cubicBezTo>
                  <a:cubicBezTo>
                    <a:pt x="274" y="205"/>
                    <a:pt x="274" y="205"/>
                    <a:pt x="274" y="205"/>
                  </a:cubicBezTo>
                  <a:cubicBezTo>
                    <a:pt x="267" y="201"/>
                    <a:pt x="260" y="200"/>
                    <a:pt x="251" y="200"/>
                  </a:cubicBezTo>
                  <a:cubicBezTo>
                    <a:pt x="223" y="200"/>
                    <a:pt x="200" y="223"/>
                    <a:pt x="200" y="251"/>
                  </a:cubicBezTo>
                  <a:cubicBezTo>
                    <a:pt x="200" y="280"/>
                    <a:pt x="223" y="303"/>
                    <a:pt x="251" y="303"/>
                  </a:cubicBezTo>
                  <a:cubicBezTo>
                    <a:pt x="280" y="303"/>
                    <a:pt x="304" y="280"/>
                    <a:pt x="304" y="251"/>
                  </a:cubicBezTo>
                  <a:cubicBezTo>
                    <a:pt x="304" y="250"/>
                    <a:pt x="304" y="248"/>
                    <a:pt x="304" y="247"/>
                  </a:cubicBezTo>
                  <a:lnTo>
                    <a:pt x="340" y="222"/>
                  </a:lnTo>
                  <a:close/>
                  <a:moveTo>
                    <a:pt x="371" y="200"/>
                  </a:moveTo>
                  <a:cubicBezTo>
                    <a:pt x="378" y="216"/>
                    <a:pt x="381" y="233"/>
                    <a:pt x="381" y="251"/>
                  </a:cubicBezTo>
                  <a:cubicBezTo>
                    <a:pt x="381" y="323"/>
                    <a:pt x="323" y="381"/>
                    <a:pt x="251" y="381"/>
                  </a:cubicBezTo>
                  <a:cubicBezTo>
                    <a:pt x="180" y="381"/>
                    <a:pt x="122" y="323"/>
                    <a:pt x="122" y="251"/>
                  </a:cubicBezTo>
                  <a:cubicBezTo>
                    <a:pt x="122" y="180"/>
                    <a:pt x="180" y="122"/>
                    <a:pt x="251" y="122"/>
                  </a:cubicBezTo>
                  <a:cubicBezTo>
                    <a:pt x="286" y="122"/>
                    <a:pt x="318" y="135"/>
                    <a:pt x="342" y="158"/>
                  </a:cubicBezTo>
                  <a:cubicBezTo>
                    <a:pt x="377" y="134"/>
                    <a:pt x="377" y="134"/>
                    <a:pt x="377" y="134"/>
                  </a:cubicBezTo>
                  <a:cubicBezTo>
                    <a:pt x="345" y="101"/>
                    <a:pt x="301" y="80"/>
                    <a:pt x="251" y="80"/>
                  </a:cubicBezTo>
                  <a:cubicBezTo>
                    <a:pt x="157" y="80"/>
                    <a:pt x="80" y="157"/>
                    <a:pt x="80" y="251"/>
                  </a:cubicBezTo>
                  <a:cubicBezTo>
                    <a:pt x="80" y="346"/>
                    <a:pt x="157" y="423"/>
                    <a:pt x="251" y="423"/>
                  </a:cubicBezTo>
                  <a:cubicBezTo>
                    <a:pt x="346" y="423"/>
                    <a:pt x="423" y="346"/>
                    <a:pt x="423" y="251"/>
                  </a:cubicBezTo>
                  <a:cubicBezTo>
                    <a:pt x="423" y="225"/>
                    <a:pt x="417" y="199"/>
                    <a:pt x="406" y="177"/>
                  </a:cubicBezTo>
                  <a:lnTo>
                    <a:pt x="371" y="200"/>
                  </a:lnTo>
                  <a:close/>
                  <a:moveTo>
                    <a:pt x="447" y="148"/>
                  </a:moveTo>
                  <a:cubicBezTo>
                    <a:pt x="438" y="154"/>
                    <a:pt x="438" y="154"/>
                    <a:pt x="438" y="154"/>
                  </a:cubicBezTo>
                  <a:cubicBezTo>
                    <a:pt x="453" y="183"/>
                    <a:pt x="462" y="216"/>
                    <a:pt x="462" y="251"/>
                  </a:cubicBezTo>
                  <a:cubicBezTo>
                    <a:pt x="462" y="368"/>
                    <a:pt x="368" y="462"/>
                    <a:pt x="251" y="462"/>
                  </a:cubicBezTo>
                  <a:cubicBezTo>
                    <a:pt x="135" y="462"/>
                    <a:pt x="41" y="368"/>
                    <a:pt x="41" y="251"/>
                  </a:cubicBezTo>
                  <a:cubicBezTo>
                    <a:pt x="41" y="135"/>
                    <a:pt x="135" y="41"/>
                    <a:pt x="251" y="41"/>
                  </a:cubicBezTo>
                  <a:cubicBezTo>
                    <a:pt x="314" y="41"/>
                    <a:pt x="370" y="68"/>
                    <a:pt x="409" y="112"/>
                  </a:cubicBezTo>
                  <a:cubicBezTo>
                    <a:pt x="417" y="106"/>
                    <a:pt x="417" y="106"/>
                    <a:pt x="417" y="106"/>
                  </a:cubicBezTo>
                  <a:cubicBezTo>
                    <a:pt x="427" y="70"/>
                    <a:pt x="427" y="70"/>
                    <a:pt x="427" y="70"/>
                  </a:cubicBezTo>
                  <a:cubicBezTo>
                    <a:pt x="381" y="26"/>
                    <a:pt x="320" y="0"/>
                    <a:pt x="251" y="0"/>
                  </a:cubicBezTo>
                  <a:cubicBezTo>
                    <a:pt x="112" y="0"/>
                    <a:pt x="0" y="112"/>
                    <a:pt x="0" y="251"/>
                  </a:cubicBezTo>
                  <a:cubicBezTo>
                    <a:pt x="0" y="390"/>
                    <a:pt x="112" y="503"/>
                    <a:pt x="251" y="503"/>
                  </a:cubicBezTo>
                  <a:cubicBezTo>
                    <a:pt x="390" y="503"/>
                    <a:pt x="504" y="390"/>
                    <a:pt x="504" y="251"/>
                  </a:cubicBezTo>
                  <a:cubicBezTo>
                    <a:pt x="504" y="216"/>
                    <a:pt x="496" y="183"/>
                    <a:pt x="483" y="152"/>
                  </a:cubicBezTo>
                  <a:lnTo>
                    <a:pt x="447" y="148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2907791" y="1694688"/>
            <a:ext cx="390144" cy="277367"/>
            <a:chExt cx="390144" cy="277367"/>
          </a:xfrm>
        </p:grpSpPr>
        <p:sp>
          <p:nvSpPr>
            <p:cNvPr id="157" name="path"/>
            <p:cNvSpPr/>
            <p:nvPr/>
          </p:nvSpPr>
          <p:spPr>
            <a:xfrm>
              <a:off x="0" y="0"/>
              <a:ext cx="390144" cy="277367"/>
            </a:xfrm>
            <a:custGeom>
              <a:rect l="0" t="0" r="0" b="0"/>
              <a:pathLst>
                <a:path w="614" h="436">
                  <a:moveTo>
                    <a:pt x="577" y="42"/>
                  </a:moveTo>
                  <a:cubicBezTo>
                    <a:pt x="582" y="42"/>
                    <a:pt x="586" y="47"/>
                    <a:pt x="585" y="51"/>
                  </a:cubicBezTo>
                  <a:cubicBezTo>
                    <a:pt x="585" y="51"/>
                    <a:pt x="585" y="51"/>
                    <a:pt x="553" y="158"/>
                  </a:cubicBezTo>
                  <a:cubicBezTo>
                    <a:pt x="553" y="160"/>
                    <a:pt x="551" y="162"/>
                    <a:pt x="549" y="162"/>
                  </a:cubicBezTo>
                  <a:cubicBezTo>
                    <a:pt x="548" y="162"/>
                    <a:pt x="547" y="161"/>
                    <a:pt x="545" y="160"/>
                  </a:cubicBezTo>
                  <a:cubicBezTo>
                    <a:pt x="545" y="160"/>
                    <a:pt x="545" y="160"/>
                    <a:pt x="522" y="141"/>
                  </a:cubicBezTo>
                  <a:cubicBezTo>
                    <a:pt x="521" y="141"/>
                    <a:pt x="520" y="140"/>
                    <a:pt x="519" y="140"/>
                  </a:cubicBezTo>
                  <a:cubicBezTo>
                    <a:pt x="517" y="140"/>
                    <a:pt x="516" y="141"/>
                    <a:pt x="515" y="142"/>
                  </a:cubicBezTo>
                  <a:cubicBezTo>
                    <a:pt x="515" y="142"/>
                    <a:pt x="515" y="142"/>
                    <a:pt x="501" y="157"/>
                  </a:cubicBezTo>
                  <a:cubicBezTo>
                    <a:pt x="501" y="157"/>
                    <a:pt x="501" y="157"/>
                    <a:pt x="433" y="235"/>
                  </a:cubicBezTo>
                  <a:cubicBezTo>
                    <a:pt x="432" y="237"/>
                    <a:pt x="430" y="237"/>
                    <a:pt x="429" y="237"/>
                  </a:cubicBezTo>
                  <a:cubicBezTo>
                    <a:pt x="428" y="237"/>
                    <a:pt x="427" y="237"/>
                    <a:pt x="426" y="236"/>
                  </a:cubicBezTo>
                  <a:cubicBezTo>
                    <a:pt x="426" y="236"/>
                    <a:pt x="426" y="236"/>
                    <a:pt x="420" y="232"/>
                  </a:cubicBezTo>
                  <a:cubicBezTo>
                    <a:pt x="420" y="232"/>
                    <a:pt x="420" y="232"/>
                    <a:pt x="407" y="225"/>
                  </a:cubicBezTo>
                  <a:cubicBezTo>
                    <a:pt x="407" y="225"/>
                    <a:pt x="407" y="225"/>
                    <a:pt x="407" y="225"/>
                  </a:cubicBezTo>
                  <a:cubicBezTo>
                    <a:pt x="407" y="225"/>
                    <a:pt x="407" y="225"/>
                    <a:pt x="342" y="181"/>
                  </a:cubicBezTo>
                  <a:cubicBezTo>
                    <a:pt x="341" y="180"/>
                    <a:pt x="340" y="180"/>
                    <a:pt x="339" y="180"/>
                  </a:cubicBezTo>
                  <a:cubicBezTo>
                    <a:pt x="338" y="180"/>
                    <a:pt x="336" y="180"/>
                    <a:pt x="335" y="182"/>
                  </a:cubicBezTo>
                  <a:cubicBezTo>
                    <a:pt x="335" y="182"/>
                    <a:pt x="335" y="182"/>
                    <a:pt x="325" y="192"/>
                  </a:cubicBezTo>
                  <a:cubicBezTo>
                    <a:pt x="325" y="192"/>
                    <a:pt x="325" y="192"/>
                    <a:pt x="313" y="205"/>
                  </a:cubicBezTo>
                  <a:cubicBezTo>
                    <a:pt x="313" y="205"/>
                    <a:pt x="313" y="205"/>
                    <a:pt x="230" y="292"/>
                  </a:cubicBezTo>
                  <a:cubicBezTo>
                    <a:pt x="230" y="292"/>
                    <a:pt x="230" y="292"/>
                    <a:pt x="220" y="302"/>
                  </a:cubicBezTo>
                  <a:cubicBezTo>
                    <a:pt x="219" y="303"/>
                    <a:pt x="217" y="304"/>
                    <a:pt x="215" y="304"/>
                  </a:cubicBezTo>
                  <a:cubicBezTo>
                    <a:pt x="213" y="304"/>
                    <a:pt x="212" y="304"/>
                    <a:pt x="211" y="303"/>
                  </a:cubicBezTo>
                  <a:cubicBezTo>
                    <a:pt x="211" y="303"/>
                    <a:pt x="211" y="303"/>
                    <a:pt x="142" y="272"/>
                  </a:cubicBezTo>
                  <a:cubicBezTo>
                    <a:pt x="142" y="271"/>
                    <a:pt x="141" y="271"/>
                    <a:pt x="140" y="271"/>
                  </a:cubicBezTo>
                  <a:cubicBezTo>
                    <a:pt x="139" y="271"/>
                    <a:pt x="137" y="272"/>
                    <a:pt x="136" y="273"/>
                  </a:cubicBezTo>
                  <a:cubicBezTo>
                    <a:pt x="136" y="273"/>
                    <a:pt x="136" y="273"/>
                    <a:pt x="133" y="277"/>
                  </a:cubicBezTo>
                  <a:cubicBezTo>
                    <a:pt x="133" y="277"/>
                    <a:pt x="133" y="277"/>
                    <a:pt x="120" y="291"/>
                  </a:cubicBezTo>
                  <a:cubicBezTo>
                    <a:pt x="120" y="291"/>
                    <a:pt x="120" y="291"/>
                    <a:pt x="38" y="383"/>
                  </a:cubicBezTo>
                  <a:cubicBezTo>
                    <a:pt x="38" y="383"/>
                    <a:pt x="38" y="383"/>
                    <a:pt x="29" y="394"/>
                  </a:cubicBezTo>
                  <a:cubicBezTo>
                    <a:pt x="29" y="394"/>
                    <a:pt x="29" y="394"/>
                    <a:pt x="38" y="382"/>
                  </a:cubicBezTo>
                  <a:cubicBezTo>
                    <a:pt x="38" y="382"/>
                    <a:pt x="38" y="382"/>
                    <a:pt x="120" y="273"/>
                  </a:cubicBezTo>
                  <a:cubicBezTo>
                    <a:pt x="120" y="273"/>
                    <a:pt x="120" y="273"/>
                    <a:pt x="131" y="259"/>
                  </a:cubicBezTo>
                  <a:cubicBezTo>
                    <a:pt x="132" y="257"/>
                    <a:pt x="134" y="257"/>
                    <a:pt x="135" y="257"/>
                  </a:cubicBezTo>
                  <a:cubicBezTo>
                    <a:pt x="136" y="257"/>
                    <a:pt x="136" y="257"/>
                    <a:pt x="137" y="257"/>
                  </a:cubicBezTo>
                  <a:cubicBezTo>
                    <a:pt x="137" y="257"/>
                    <a:pt x="137" y="257"/>
                    <a:pt x="209" y="283"/>
                  </a:cubicBezTo>
                  <a:cubicBezTo>
                    <a:pt x="210" y="283"/>
                    <a:pt x="210" y="283"/>
                    <a:pt x="211" y="283"/>
                  </a:cubicBezTo>
                  <a:cubicBezTo>
                    <a:pt x="212" y="283"/>
                    <a:pt x="214" y="283"/>
                    <a:pt x="215" y="282"/>
                  </a:cubicBezTo>
                  <a:cubicBezTo>
                    <a:pt x="215" y="282"/>
                    <a:pt x="215" y="282"/>
                    <a:pt x="230" y="264"/>
                  </a:cubicBezTo>
                  <a:cubicBezTo>
                    <a:pt x="230" y="264"/>
                    <a:pt x="230" y="264"/>
                    <a:pt x="313" y="166"/>
                  </a:cubicBezTo>
                  <a:cubicBezTo>
                    <a:pt x="313" y="166"/>
                    <a:pt x="313" y="166"/>
                    <a:pt x="325" y="152"/>
                  </a:cubicBezTo>
                  <a:cubicBezTo>
                    <a:pt x="325" y="152"/>
                    <a:pt x="325" y="152"/>
                    <a:pt x="330" y="145"/>
                  </a:cubicBezTo>
                  <a:cubicBezTo>
                    <a:pt x="331" y="144"/>
                    <a:pt x="332" y="144"/>
                    <a:pt x="334" y="144"/>
                  </a:cubicBezTo>
                  <a:cubicBezTo>
                    <a:pt x="335" y="144"/>
                    <a:pt x="336" y="144"/>
                    <a:pt x="337" y="144"/>
                  </a:cubicBezTo>
                  <a:cubicBezTo>
                    <a:pt x="337" y="144"/>
                    <a:pt x="337" y="144"/>
                    <a:pt x="407" y="186"/>
                  </a:cubicBezTo>
                  <a:cubicBezTo>
                    <a:pt x="407" y="186"/>
                    <a:pt x="407" y="186"/>
                    <a:pt x="420" y="193"/>
                  </a:cubicBezTo>
                  <a:cubicBezTo>
                    <a:pt x="420" y="193"/>
                    <a:pt x="420" y="193"/>
                    <a:pt x="420" y="194"/>
                  </a:cubicBezTo>
                  <a:cubicBezTo>
                    <a:pt x="420" y="194"/>
                    <a:pt x="421" y="195"/>
                    <a:pt x="422" y="195"/>
                  </a:cubicBezTo>
                  <a:cubicBezTo>
                    <a:pt x="424" y="195"/>
                    <a:pt x="426" y="194"/>
                    <a:pt x="426" y="192"/>
                  </a:cubicBezTo>
                  <a:cubicBezTo>
                    <a:pt x="426" y="192"/>
                    <a:pt x="426" y="192"/>
                    <a:pt x="488" y="120"/>
                  </a:cubicBezTo>
                  <a:cubicBezTo>
                    <a:pt x="490" y="118"/>
                    <a:pt x="489" y="115"/>
                    <a:pt x="487" y="114"/>
                  </a:cubicBezTo>
                  <a:cubicBezTo>
                    <a:pt x="487" y="114"/>
                    <a:pt x="487" y="114"/>
                    <a:pt x="464" y="97"/>
                  </a:cubicBezTo>
                  <a:cubicBezTo>
                    <a:pt x="461" y="95"/>
                    <a:pt x="462" y="90"/>
                    <a:pt x="465" y="88"/>
                  </a:cubicBezTo>
                  <a:cubicBezTo>
                    <a:pt x="465" y="88"/>
                    <a:pt x="465" y="88"/>
                    <a:pt x="470" y="87"/>
                  </a:cubicBezTo>
                  <a:cubicBezTo>
                    <a:pt x="470" y="87"/>
                    <a:pt x="470" y="87"/>
                    <a:pt x="574" y="42"/>
                  </a:cubicBezTo>
                  <a:cubicBezTo>
                    <a:pt x="575" y="42"/>
                    <a:pt x="576" y="42"/>
                    <a:pt x="577" y="42"/>
                  </a:cubicBezTo>
                  <a:moveTo>
                    <a:pt x="14" y="14"/>
                  </a:moveTo>
                  <a:cubicBezTo>
                    <a:pt x="14" y="422"/>
                    <a:pt x="14" y="422"/>
                    <a:pt x="14" y="422"/>
                  </a:cubicBezTo>
                  <a:cubicBezTo>
                    <a:pt x="600" y="422"/>
                    <a:pt x="600" y="422"/>
                    <a:pt x="600" y="422"/>
                  </a:cubicBezTo>
                  <a:cubicBezTo>
                    <a:pt x="600" y="14"/>
                    <a:pt x="600" y="14"/>
                    <a:pt x="600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7" y="0"/>
                  </a:moveTo>
                  <a:cubicBezTo>
                    <a:pt x="7" y="0"/>
                    <a:pt x="7" y="0"/>
                    <a:pt x="607" y="0"/>
                  </a:cubicBezTo>
                  <a:cubicBezTo>
                    <a:pt x="610" y="0"/>
                    <a:pt x="614" y="2"/>
                    <a:pt x="614" y="7"/>
                  </a:cubicBezTo>
                  <a:cubicBezTo>
                    <a:pt x="614" y="7"/>
                    <a:pt x="614" y="7"/>
                    <a:pt x="614" y="429"/>
                  </a:cubicBezTo>
                  <a:cubicBezTo>
                    <a:pt x="614" y="433"/>
                    <a:pt x="610" y="436"/>
                    <a:pt x="607" y="436"/>
                  </a:cubicBezTo>
                  <a:cubicBezTo>
                    <a:pt x="607" y="436"/>
                    <a:pt x="607" y="436"/>
                    <a:pt x="7" y="436"/>
                  </a:cubicBezTo>
                  <a:cubicBezTo>
                    <a:pt x="3" y="436"/>
                    <a:pt x="0" y="433"/>
                    <a:pt x="0" y="429"/>
                  </a:cubicBezTo>
                  <a:cubicBezTo>
                    <a:pt x="0" y="429"/>
                    <a:pt x="0" y="429"/>
                    <a:pt x="0" y="7"/>
                  </a:cubicBezTo>
                  <a:cubicBezTo>
                    <a:pt x="0" y="2"/>
                    <a:pt x="3" y="0"/>
                    <a:pt x="7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2860" y="65532"/>
              <a:ext cx="347472" cy="193547"/>
            </a:xfrm>
            <a:custGeom>
              <a:rect l="0" t="0" r="0" b="0"/>
              <a:pathLst>
                <a:path w="547" h="304">
                  <a:moveTo>
                    <a:pt x="530" y="58"/>
                  </a:moveTo>
                  <a:cubicBezTo>
                    <a:pt x="527" y="67"/>
                    <a:pt x="520" y="73"/>
                    <a:pt x="511" y="73"/>
                  </a:cubicBezTo>
                  <a:cubicBezTo>
                    <a:pt x="506" y="73"/>
                    <a:pt x="502" y="71"/>
                    <a:pt x="498" y="68"/>
                  </a:cubicBezTo>
                  <a:cubicBezTo>
                    <a:pt x="482" y="55"/>
                    <a:pt x="482" y="55"/>
                    <a:pt x="482" y="55"/>
                  </a:cubicBezTo>
                  <a:cubicBezTo>
                    <a:pt x="474" y="63"/>
                    <a:pt x="474" y="63"/>
                    <a:pt x="474" y="63"/>
                  </a:cubicBezTo>
                  <a:cubicBezTo>
                    <a:pt x="406" y="142"/>
                    <a:pt x="406" y="142"/>
                    <a:pt x="406" y="142"/>
                  </a:cubicBezTo>
                  <a:cubicBezTo>
                    <a:pt x="403" y="146"/>
                    <a:pt x="397" y="148"/>
                    <a:pt x="391" y="148"/>
                  </a:cubicBezTo>
                  <a:cubicBezTo>
                    <a:pt x="388" y="148"/>
                    <a:pt x="384" y="147"/>
                    <a:pt x="381" y="145"/>
                  </a:cubicBezTo>
                  <a:cubicBezTo>
                    <a:pt x="381" y="145"/>
                    <a:pt x="381" y="145"/>
                    <a:pt x="380" y="145"/>
                  </a:cubicBezTo>
                  <a:cubicBezTo>
                    <a:pt x="375" y="141"/>
                    <a:pt x="375" y="141"/>
                    <a:pt x="375" y="141"/>
                  </a:cubicBezTo>
                  <a:cubicBezTo>
                    <a:pt x="364" y="135"/>
                    <a:pt x="364" y="135"/>
                    <a:pt x="364" y="135"/>
                  </a:cubicBezTo>
                  <a:cubicBezTo>
                    <a:pt x="363" y="135"/>
                    <a:pt x="363" y="134"/>
                    <a:pt x="361" y="133"/>
                  </a:cubicBezTo>
                  <a:cubicBezTo>
                    <a:pt x="303" y="94"/>
                    <a:pt x="303" y="94"/>
                    <a:pt x="303" y="94"/>
                  </a:cubicBezTo>
                  <a:cubicBezTo>
                    <a:pt x="299" y="99"/>
                    <a:pt x="299" y="99"/>
                    <a:pt x="299" y="99"/>
                  </a:cubicBezTo>
                  <a:cubicBezTo>
                    <a:pt x="287" y="112"/>
                    <a:pt x="287" y="112"/>
                    <a:pt x="287" y="112"/>
                  </a:cubicBezTo>
                  <a:cubicBezTo>
                    <a:pt x="287" y="112"/>
                    <a:pt x="287" y="112"/>
                    <a:pt x="287" y="112"/>
                  </a:cubicBezTo>
                  <a:cubicBezTo>
                    <a:pt x="204" y="199"/>
                    <a:pt x="204" y="199"/>
                    <a:pt x="204" y="199"/>
                  </a:cubicBezTo>
                  <a:cubicBezTo>
                    <a:pt x="195" y="209"/>
                    <a:pt x="195" y="209"/>
                    <a:pt x="195" y="209"/>
                  </a:cubicBezTo>
                  <a:cubicBezTo>
                    <a:pt x="191" y="213"/>
                    <a:pt x="185" y="216"/>
                    <a:pt x="178" y="216"/>
                  </a:cubicBezTo>
                  <a:cubicBezTo>
                    <a:pt x="175" y="216"/>
                    <a:pt x="172" y="215"/>
                    <a:pt x="169" y="214"/>
                  </a:cubicBezTo>
                  <a:cubicBezTo>
                    <a:pt x="169" y="214"/>
                    <a:pt x="169" y="214"/>
                    <a:pt x="168" y="214"/>
                  </a:cubicBezTo>
                  <a:cubicBezTo>
                    <a:pt x="107" y="185"/>
                    <a:pt x="107" y="185"/>
                    <a:pt x="107" y="185"/>
                  </a:cubicBezTo>
                  <a:cubicBezTo>
                    <a:pt x="96" y="198"/>
                    <a:pt x="96" y="198"/>
                    <a:pt x="96" y="198"/>
                  </a:cubicBezTo>
                  <a:cubicBezTo>
                    <a:pt x="95" y="198"/>
                    <a:pt x="95" y="198"/>
                    <a:pt x="95" y="198"/>
                  </a:cubicBezTo>
                  <a:cubicBezTo>
                    <a:pt x="13" y="290"/>
                    <a:pt x="13" y="290"/>
                    <a:pt x="13" y="290"/>
                  </a:cubicBezTo>
                  <a:cubicBezTo>
                    <a:pt x="4" y="301"/>
                    <a:pt x="4" y="301"/>
                    <a:pt x="4" y="301"/>
                  </a:cubicBezTo>
                  <a:cubicBezTo>
                    <a:pt x="3" y="302"/>
                    <a:pt x="1" y="304"/>
                    <a:pt x="0" y="304"/>
                  </a:cubicBezTo>
                  <a:cubicBezTo>
                    <a:pt x="547" y="304"/>
                    <a:pt x="547" y="304"/>
                    <a:pt x="547" y="304"/>
                  </a:cubicBezTo>
                  <a:cubicBezTo>
                    <a:pt x="547" y="0"/>
                    <a:pt x="547" y="0"/>
                    <a:pt x="547" y="0"/>
                  </a:cubicBezTo>
                  <a:lnTo>
                    <a:pt x="530" y="58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540251" y="3965447"/>
            <a:ext cx="269747" cy="269748"/>
            <a:chExt cx="269747" cy="269748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269747" cy="269747"/>
            </a:xfrm>
            <a:custGeom>
              <a:rect l="0" t="0" r="0" b="0"/>
              <a:pathLst>
                <a:path w="422" h="422">
                  <a:moveTo>
                    <a:pt x="0" y="212"/>
                  </a:moveTo>
                  <a:cubicBezTo>
                    <a:pt x="0" y="95"/>
                    <a:pt x="95" y="0"/>
                    <a:pt x="212" y="0"/>
                  </a:cubicBezTo>
                  <a:cubicBezTo>
                    <a:pt x="329" y="0"/>
                    <a:pt x="424" y="95"/>
                    <a:pt x="424" y="212"/>
                  </a:cubicBezTo>
                  <a:cubicBezTo>
                    <a:pt x="424" y="329"/>
                    <a:pt x="329" y="424"/>
                    <a:pt x="212" y="424"/>
                  </a:cubicBezTo>
                  <a:cubicBezTo>
                    <a:pt x="95" y="424"/>
                    <a:pt x="0" y="329"/>
                    <a:pt x="0" y="212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34873" y="0"/>
              <a:ext cx="134873" cy="269748"/>
            </a:xfrm>
            <a:custGeom>
              <a:rect l="0" t="0" r="0" b="0"/>
              <a:pathLst>
                <a:path w="211" h="422">
                  <a:moveTo>
                    <a:pt x="0" y="0"/>
                  </a:moveTo>
                  <a:cubicBezTo>
                    <a:pt x="117" y="0"/>
                    <a:pt x="212" y="95"/>
                    <a:pt x="212" y="212"/>
                  </a:cubicBezTo>
                  <a:cubicBezTo>
                    <a:pt x="212" y="329"/>
                    <a:pt x="117" y="424"/>
                    <a:pt x="0" y="424"/>
                  </a:cubicBezTo>
                  <a:lnTo>
                    <a:pt x="0" y="2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6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3658755" y="2985306"/>
            <a:ext cx="97155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740"/>
              </a:lnSpc>
            </a:pPr>
            <a:r>
              <a:rPr sz="11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2" name="path"/>
          <p:cNvSpPr/>
          <p:nvPr/>
        </p:nvSpPr>
        <p:spPr>
          <a:xfrm>
            <a:off x="3540251" y="2930652"/>
            <a:ext cx="269747" cy="269747"/>
          </a:xfrm>
          <a:custGeom>
            <a:rect l="0" t="0" r="0" b="0"/>
            <a:pathLst>
              <a:path w="422" h="422">
                <a:moveTo>
                  <a:pt x="0" y="212"/>
                </a:moveTo>
                <a:cubicBezTo>
                  <a:pt x="0" y="95"/>
                  <a:pt x="95" y="0"/>
                  <a:pt x="212" y="0"/>
                </a:cubicBezTo>
                <a:cubicBezTo>
                  <a:pt x="329" y="0"/>
                  <a:pt x="424" y="95"/>
                  <a:pt x="424" y="212"/>
                </a:cubicBezTo>
                <a:cubicBezTo>
                  <a:pt x="424" y="329"/>
                  <a:pt x="329" y="424"/>
                  <a:pt x="212" y="424"/>
                </a:cubicBezTo>
                <a:cubicBezTo>
                  <a:pt x="95" y="424"/>
                  <a:pt x="0" y="329"/>
                  <a:pt x="0" y="212"/>
                </a:cubicBezTo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textbox 163"/>
          <p:cNvSpPr/>
          <p:nvPr/>
        </p:nvSpPr>
        <p:spPr>
          <a:xfrm>
            <a:off x="3658755" y="2279313"/>
            <a:ext cx="97155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740"/>
              </a:lnSpc>
            </a:pPr>
            <a:r>
              <a:rPr sz="11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3540251" y="2211324"/>
            <a:ext cx="269747" cy="269747"/>
            <a:chExt cx="269747" cy="269747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269747" cy="269747"/>
            </a:xfrm>
            <a:custGeom>
              <a:rect l="0" t="0" r="0" b="0"/>
              <a:pathLst>
                <a:path w="422" h="422">
                  <a:moveTo>
                    <a:pt x="0" y="212"/>
                  </a:moveTo>
                  <a:cubicBezTo>
                    <a:pt x="0" y="95"/>
                    <a:pt x="95" y="0"/>
                    <a:pt x="212" y="0"/>
                  </a:cubicBezTo>
                  <a:cubicBezTo>
                    <a:pt x="329" y="0"/>
                    <a:pt x="424" y="95"/>
                    <a:pt x="424" y="212"/>
                  </a:cubicBezTo>
                  <a:cubicBezTo>
                    <a:pt x="424" y="329"/>
                    <a:pt x="329" y="424"/>
                    <a:pt x="212" y="424"/>
                  </a:cubicBezTo>
                  <a:cubicBezTo>
                    <a:pt x="95" y="424"/>
                    <a:pt x="0" y="329"/>
                    <a:pt x="0" y="212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34873" y="0"/>
              <a:ext cx="134873" cy="269747"/>
            </a:xfrm>
            <a:custGeom>
              <a:rect l="0" t="0" r="0" b="0"/>
              <a:pathLst>
                <a:path w="211" h="422">
                  <a:moveTo>
                    <a:pt x="0" y="0"/>
                  </a:moveTo>
                  <a:cubicBezTo>
                    <a:pt x="117" y="0"/>
                    <a:pt x="212" y="95"/>
                    <a:pt x="212" y="212"/>
                  </a:cubicBezTo>
                  <a:cubicBezTo>
                    <a:pt x="212" y="329"/>
                    <a:pt x="117" y="424"/>
                    <a:pt x="0" y="424"/>
                  </a:cubicBezTo>
                  <a:lnTo>
                    <a:pt x="0" y="2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6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6" name="path"/>
          <p:cNvSpPr/>
          <p:nvPr/>
        </p:nvSpPr>
        <p:spPr>
          <a:xfrm>
            <a:off x="624839" y="3901440"/>
            <a:ext cx="6993508" cy="9144"/>
          </a:xfrm>
          <a:custGeom>
            <a:rect l="0" t="0" r="0" b="0"/>
            <a:pathLst>
              <a:path w="11013" h="14">
                <a:moveTo>
                  <a:pt x="7" y="7"/>
                </a:moveTo>
                <a:lnTo>
                  <a:pt x="11006" y="7"/>
                </a:lnTo>
              </a:path>
            </a:pathLst>
          </a:custGeom>
          <a:noFill/>
          <a:ln w="9143" cap="sq">
            <a:solidFill>
              <a:srgbClr val="9A9A9A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rect"/>
          <p:cNvSpPr/>
          <p:nvPr/>
        </p:nvSpPr>
        <p:spPr>
          <a:xfrm>
            <a:off x="624839" y="2868168"/>
            <a:ext cx="4867782" cy="9143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3675125" y="2930651"/>
            <a:ext cx="134873" cy="134873"/>
          </a:xfrm>
          <a:custGeom>
            <a:rect l="0" t="0" r="0" b="0"/>
            <a:pathLst>
              <a:path w="211" h="211">
                <a:moveTo>
                  <a:pt x="0" y="0"/>
                </a:moveTo>
                <a:cubicBezTo>
                  <a:pt x="117" y="0"/>
                  <a:pt x="212" y="95"/>
                  <a:pt x="212" y="212"/>
                </a:cubicBezTo>
                <a:lnTo>
                  <a:pt x="0" y="212"/>
                </a:lnTo>
                <a:lnTo>
                  <a:pt x="0" y="0"/>
                </a:lnTo>
                <a:close/>
              </a:path>
            </a:pathLst>
          </a:cu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textbox 169"/>
          <p:cNvSpPr/>
          <p:nvPr/>
        </p:nvSpPr>
        <p:spPr>
          <a:xfrm>
            <a:off x="11475826" y="6427733"/>
            <a:ext cx="8699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7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2" name="table 172"/>
          <p:cNvGraphicFramePr>
            <a:graphicFrameLocks noGrp="1"/>
          </p:cNvGraphicFramePr>
          <p:nvPr/>
        </p:nvGraphicFramePr>
        <p:xfrm>
          <a:off x="664463" y="5484876"/>
          <a:ext cx="10838178" cy="1144270"/>
        </p:xfrm>
        <a:graphic>
          <a:graphicData uri="http://schemas.openxmlformats.org/drawingml/2006/table">
            <a:tbl>
              <a:tblPr/>
              <a:tblGrid>
                <a:gridCol w="7322819"/>
                <a:gridCol w="3446145"/>
                <a:gridCol w="69214"/>
              </a:tblGrid>
              <a:tr h="765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ts val="1850"/>
                        </a:lnSpc>
                        <a:spcBef>
                          <a:spcPts val="5"/>
                        </a:spcBef>
                      </a:pP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技术及系统支持：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为业务提供最优化的</a:t>
                      </a:r>
                      <a:r>
                        <a:rPr sz="15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系统解决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400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</a:t>
                      </a:r>
                      <a:r>
                        <a:rPr sz="1500" spc="8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909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50" name="group 50"/>
          <p:cNvGrpSpPr/>
          <p:nvPr/>
        </p:nvGrpSpPr>
        <p:grpSpPr>
          <a:xfrm rot="21600000">
            <a:off x="660624" y="1228413"/>
            <a:ext cx="10713780" cy="1012551"/>
            <a:chExt cx="10713780" cy="1012551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10713780" cy="950837"/>
            </a:xfrm>
            <a:custGeom>
              <a:rect l="0" t="0" r="0" b="0"/>
              <a:pathLst>
                <a:path w="16872" h="1497">
                  <a:moveTo>
                    <a:pt x="1" y="1490"/>
                  </a:moveTo>
                  <a:lnTo>
                    <a:pt x="8436" y="7"/>
                  </a:lnTo>
                  <a:lnTo>
                    <a:pt x="16870" y="1490"/>
                  </a:ln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textbox 174"/>
            <p:cNvSpPr/>
            <p:nvPr/>
          </p:nvSpPr>
          <p:spPr>
            <a:xfrm>
              <a:off x="2085554" y="446132"/>
              <a:ext cx="7976234" cy="5664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79375" algn="l" rtl="0" eaLnBrk="0">
                <a:lnSpc>
                  <a:spcPct val="97000"/>
                </a:lnSpc>
              </a:pPr>
              <a:r>
                <a:rPr sz="18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“</a:t>
              </a:r>
              <a:r>
                <a:rPr sz="16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通过数字化，对消费者实现全生命周期的</a:t>
              </a:r>
              <a:r>
                <a:rPr sz="16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覆盖，深度了解及互动，</a:t>
              </a:r>
              <a:endParaRPr sz="16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  <a:p>
              <a:pPr marL="79375" algn="l" rtl="0" eaLnBrk="0">
                <a:lnSpc>
                  <a:spcPct val="97000"/>
                </a:lnSpc>
              </a:pPr>
              <a:r>
                <a:rPr sz="16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提供有差异</a:t>
              </a:r>
              <a:r>
                <a:rPr sz="16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</a:t>
              </a:r>
              <a:r>
                <a:rPr sz="16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的和创新的产品及服务。助力集团实现</a:t>
              </a:r>
              <a:r>
                <a:rPr sz="16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6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2030</a:t>
              </a:r>
              <a:r>
                <a:rPr sz="16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的业务战略目标</a:t>
              </a:r>
              <a:r>
                <a:rPr sz="16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”</a:t>
              </a:r>
              <a:endParaRPr lang="en-US" altLang="en-US" sz="16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endParaRPr>
            </a:p>
          </p:txBody>
        </p:sp>
        <p:sp>
          <p:nvSpPr>
            <p:cNvPr id="175" name="path"/>
            <p:cNvSpPr/>
            <p:nvPr/>
          </p:nvSpPr>
          <p:spPr>
            <a:xfrm>
              <a:off x="791" y="941763"/>
              <a:ext cx="10712196" cy="9143"/>
            </a:xfrm>
            <a:custGeom>
              <a:rect l="0" t="0" r="0" b="0"/>
              <a:pathLst>
                <a:path w="16869" h="14">
                  <a:moveTo>
                    <a:pt x="16869" y="7"/>
                  </a:moveTo>
                  <a:lnTo>
                    <a:pt x="0" y="7"/>
                  </a:lnTo>
                  <a:close/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6" name="textbox 176"/>
          <p:cNvSpPr/>
          <p:nvPr/>
        </p:nvSpPr>
        <p:spPr>
          <a:xfrm>
            <a:off x="621215" y="605858"/>
            <a:ext cx="1080389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090"/>
              </a:lnSpc>
            </a:pPr>
            <a:r>
              <a:rPr sz="33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从数字化愿景出发，  </a:t>
            </a:r>
            <a:r>
              <a:rPr sz="3300" spc="2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未来十年数字化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型的总体目标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7" name="textbox 177"/>
          <p:cNvSpPr/>
          <p:nvPr/>
        </p:nvSpPr>
        <p:spPr>
          <a:xfrm>
            <a:off x="3410629" y="2650368"/>
            <a:ext cx="2455545" cy="2152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全方位联结产品与消费者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兴趣点</a:t>
            </a:r>
            <a:r>
              <a:rPr sz="15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，提升市场营销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9000"/>
              </a:lnSpc>
              <a:spcBef>
                <a:spcPts val="33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充分挖掘各类消费者与产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间的多样化联结方式 ，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 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种话题、媒介、  互动模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式等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109000"/>
              </a:lnSpc>
              <a:spcBef>
                <a:spcPts val="5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用适合不同顾客的差异化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式运营这些联结点 ，激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费者购买兴趣及品牌粘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8" name="textbox 178"/>
          <p:cNvSpPr/>
          <p:nvPr/>
        </p:nvSpPr>
        <p:spPr>
          <a:xfrm>
            <a:off x="615791" y="2650368"/>
            <a:ext cx="2305685" cy="2153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64135" algn="l" rtl="0" eaLnBrk="0">
              <a:lnSpc>
                <a:spcPts val="1855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创新差异化的品牌和产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9000"/>
              </a:lnSpc>
              <a:spcBef>
                <a:spcPts val="450"/>
              </a:spcBef>
            </a:pP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通过线上线下融合互动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和核心顾客共同深入相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生活场景 ，发现多样化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品需求、形成差异化定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10000"/>
              </a:lnSpc>
              <a:spcBef>
                <a:spcPts val="5"/>
              </a:spcBef>
            </a:pP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通过敏捷开发机制 ，快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速低成本上市高潜力爆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款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9" name="textbox 179"/>
          <p:cNvSpPr/>
          <p:nvPr/>
        </p:nvSpPr>
        <p:spPr>
          <a:xfrm>
            <a:off x="8951055" y="2650368"/>
            <a:ext cx="2282825" cy="1909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建设网络化协同的供</a:t>
            </a:r>
            <a:r>
              <a:rPr sz="1500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r>
              <a:rPr sz="15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，高效满足供货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2705" indent="-8890" algn="l" rtl="0" eaLnBrk="0">
              <a:lnSpc>
                <a:spcPct val="110000"/>
              </a:lnSpc>
              <a:spcBef>
                <a:spcPts val="325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准确对上下游供应链的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响因素做出预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3180" indent="-2540" algn="l" rtl="0" eaLnBrk="0">
              <a:lnSpc>
                <a:spcPct val="109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整个供应链网络对影响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素进行快速、全面的优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决策和反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641604" y="5042916"/>
          <a:ext cx="10838179" cy="363855"/>
        </p:xfrm>
        <a:graphic>
          <a:graphicData uri="http://schemas.openxmlformats.org/drawingml/2006/table">
            <a:tbl>
              <a:tblPr/>
              <a:tblGrid>
                <a:gridCol w="10838179"/>
              </a:tblGrid>
              <a:tr h="3638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78075" algn="l" rtl="0" eaLnBrk="0">
                        <a:lnSpc>
                          <a:spcPts val="1840"/>
                        </a:lnSpc>
                        <a:spcBef>
                          <a:spcPct val="0"/>
                        </a:spcBef>
                      </a:pP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组织支持：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成熟的数字化组织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5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，善用各种数字化手段为高效决策</a:t>
                      </a:r>
                      <a:r>
                        <a:rPr sz="1500" spc="3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服</a:t>
                      </a:r>
                      <a:r>
                        <a:rPr sz="15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1" name="textbox 181"/>
          <p:cNvSpPr/>
          <p:nvPr/>
        </p:nvSpPr>
        <p:spPr>
          <a:xfrm>
            <a:off x="6239656" y="2647955"/>
            <a:ext cx="2259964" cy="1783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050" indent="190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终端销售方案精细规划</a:t>
            </a:r>
            <a:r>
              <a:rPr sz="1500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准确落地执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8000"/>
              </a:lnSpc>
              <a:spcBef>
                <a:spcPts val="350"/>
              </a:spcBef>
            </a:pP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利用数据来驱动决策 ，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现从总部到一线 ，销售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案的快速制定、精确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5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读、高效执行 ，  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以及对执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行效果的准确跟踪分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析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665988" y="2238755"/>
            <a:ext cx="10658855" cy="327660"/>
            <a:chExt cx="10658855" cy="327660"/>
          </a:xfrm>
        </p:grpSpPr>
        <p:pic>
          <p:nvPicPr>
            <p:cNvPr id="182" name="picture 18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658855" cy="327660"/>
            </a:xfrm>
            <a:prstGeom prst="rect">
              <a:avLst/>
            </a:prstGeom>
          </p:spPr>
        </p:pic>
        <p:sp>
          <p:nvSpPr>
            <p:cNvPr id="183" name="textbox 183"/>
            <p:cNvSpPr/>
            <p:nvPr/>
          </p:nvSpPr>
          <p:spPr>
            <a:xfrm>
              <a:off x="5884012" y="42722"/>
              <a:ext cx="1622425" cy="293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7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渠道及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终端管理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84" name="table 184"/>
          <p:cNvGraphicFramePr>
            <a:graphicFrameLocks noGrp="1"/>
          </p:cNvGraphicFramePr>
          <p:nvPr/>
        </p:nvGraphicFramePr>
        <p:xfrm>
          <a:off x="813816" y="6249923"/>
          <a:ext cx="10563859" cy="316865"/>
        </p:xfrm>
        <a:graphic>
          <a:graphicData uri="http://schemas.openxmlformats.org/drawingml/2006/table">
            <a:tbl>
              <a:tblPr/>
              <a:tblGrid>
                <a:gridCol w="10563859"/>
              </a:tblGrid>
              <a:tr h="3168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069715" algn="l" rtl="0" eaLnBrk="0">
                        <a:lnSpc>
                          <a:spcPts val="184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高效共享的数据存储和整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5" name="table 185"/>
          <p:cNvGraphicFramePr>
            <a:graphicFrameLocks noGrp="1"/>
          </p:cNvGraphicFramePr>
          <p:nvPr/>
        </p:nvGraphicFramePr>
        <p:xfrm>
          <a:off x="4411980" y="5867400"/>
          <a:ext cx="3372484" cy="316230"/>
        </p:xfrm>
        <a:graphic>
          <a:graphicData uri="http://schemas.openxmlformats.org/drawingml/2006/table">
            <a:tbl>
              <a:tblPr/>
              <a:tblGrid>
                <a:gridCol w="3372484"/>
              </a:tblGrid>
              <a:tr h="3162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75005" algn="l" rtl="0" eaLnBrk="0">
                        <a:lnSpc>
                          <a:spcPts val="185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智能化的洞察分析技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术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6" name="table 186"/>
          <p:cNvGraphicFramePr>
            <a:graphicFrameLocks noGrp="1"/>
          </p:cNvGraphicFramePr>
          <p:nvPr/>
        </p:nvGraphicFramePr>
        <p:xfrm>
          <a:off x="798576" y="5870447"/>
          <a:ext cx="3372484" cy="314959"/>
        </p:xfrm>
        <a:graphic>
          <a:graphicData uri="http://schemas.openxmlformats.org/drawingml/2006/table">
            <a:tbl>
              <a:tblPr/>
              <a:tblGrid>
                <a:gridCol w="3372484"/>
              </a:tblGrid>
              <a:tr h="3149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3065" algn="l" rtl="0" eaLnBrk="0">
                        <a:lnSpc>
                          <a:spcPts val="1855"/>
                        </a:lnSpc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自动化、智能化数据采集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技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术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7" name="table 187"/>
          <p:cNvGraphicFramePr>
            <a:graphicFrameLocks noGrp="1"/>
          </p:cNvGraphicFramePr>
          <p:nvPr/>
        </p:nvGraphicFramePr>
        <p:xfrm>
          <a:off x="7987284" y="5865876"/>
          <a:ext cx="3367405" cy="314959"/>
        </p:xfrm>
        <a:graphic>
          <a:graphicData uri="http://schemas.openxmlformats.org/drawingml/2006/table">
            <a:tbl>
              <a:tblPr/>
              <a:tblGrid>
                <a:gridCol w="3367405"/>
              </a:tblGrid>
              <a:tr h="3149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8960" algn="l" rtl="0" eaLnBrk="0">
                        <a:lnSpc>
                          <a:spcPts val="185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系统管控的业务实施流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8" name="textbox 188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89" name="textbox 189"/>
          <p:cNvSpPr/>
          <p:nvPr/>
        </p:nvSpPr>
        <p:spPr>
          <a:xfrm>
            <a:off x="4164710" y="2281478"/>
            <a:ext cx="937894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</a:t>
            </a:r>
            <a:r>
              <a:rPr sz="18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0" name="textbox 190"/>
          <p:cNvSpPr/>
          <p:nvPr/>
        </p:nvSpPr>
        <p:spPr>
          <a:xfrm>
            <a:off x="1436979" y="2281478"/>
            <a:ext cx="937894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8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</a:t>
            </a:r>
            <a:r>
              <a:rPr sz="18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1" name="textbox 191"/>
          <p:cNvSpPr/>
          <p:nvPr/>
        </p:nvSpPr>
        <p:spPr>
          <a:xfrm>
            <a:off x="9735008" y="2281478"/>
            <a:ext cx="707390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8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2" name="textbox 192"/>
          <p:cNvSpPr/>
          <p:nvPr/>
        </p:nvSpPr>
        <p:spPr>
          <a:xfrm>
            <a:off x="11476079" y="6426468"/>
            <a:ext cx="8636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8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4" name="table 194"/>
          <p:cNvGraphicFramePr>
            <a:graphicFrameLocks noGrp="1"/>
          </p:cNvGraphicFramePr>
          <p:nvPr/>
        </p:nvGraphicFramePr>
        <p:xfrm>
          <a:off x="1399031" y="5405628"/>
          <a:ext cx="10150473" cy="1129792"/>
        </p:xfrm>
        <a:graphic>
          <a:graphicData uri="http://schemas.openxmlformats.org/drawingml/2006/table">
            <a:tbl>
              <a:tblPr/>
              <a:tblGrid>
                <a:gridCol w="151764"/>
                <a:gridCol w="4622800"/>
                <a:gridCol w="727075"/>
                <a:gridCol w="4648834"/>
              </a:tblGrid>
              <a:tr h="11264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9720" indent="-196850" algn="l" rtl="0" eaLnBrk="0">
                        <a:lnSpc>
                          <a:spcPct val="103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人工分析层层传递、计划分析更新周期长，上下游大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规模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配置相同资源，基于确定的需求和外部条件实现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高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效率，面对不确定性缺乏应对办法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0210" indent="-193675" algn="l" rtl="0" eaLnBrk="0">
                        <a:lnSpc>
                          <a:spcPct val="109000"/>
                        </a:lnSpc>
                        <a:spcBef>
                          <a:spcPts val="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不仅单个节点能够高效运作，同时整个</a:t>
                      </a:r>
                      <a:r>
                        <a:rPr sz="1500" spc="1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</a:t>
                      </a:r>
                      <a:r>
                        <a:rPr sz="15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链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上下游网络协作贯通，基于对不确定性的分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预测做出快速反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ct val="68000"/>
                        </a:lnSpc>
                      </a:pPr>
                      <a:r>
                        <a:rPr sz="900" spc="1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9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95" name="table 195"/>
          <p:cNvGraphicFramePr>
            <a:graphicFrameLocks noGrp="1"/>
          </p:cNvGraphicFramePr>
          <p:nvPr/>
        </p:nvGraphicFramePr>
        <p:xfrm>
          <a:off x="1399031" y="3319271"/>
          <a:ext cx="9963148" cy="872617"/>
        </p:xfrm>
        <a:graphic>
          <a:graphicData uri="http://schemas.openxmlformats.org/drawingml/2006/table">
            <a:tbl>
              <a:tblPr/>
              <a:tblGrid>
                <a:gridCol w="151764"/>
                <a:gridCol w="4622800"/>
                <a:gridCol w="727075"/>
                <a:gridCol w="4461509"/>
              </a:tblGrid>
              <a:tr h="868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287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着眼于大的消费群体，聚焦相对单一的主力产品故事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8450" indent="-195580" algn="l" rtl="0" eaLnBrk="0">
                        <a:lnSpc>
                          <a:spcPct val="96000"/>
                        </a:lnSpc>
                        <a:spcBef>
                          <a:spcPts val="65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个人化运营局限于点状应用；缺少对个人行为特别是    </a:t>
                      </a:r>
                      <a:r>
                        <a:rPr sz="14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内容的进一步细化挖掘，  以填补碎片化的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顾客运营机    会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0210" indent="-193675" algn="l" rtl="0" eaLnBrk="0">
                        <a:lnSpc>
                          <a:spcPct val="110000"/>
                        </a:lnSpc>
                      </a:pPr>
                      <a:r>
                        <a:rPr sz="1500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为顾客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提供大量个性、多样化内容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 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填充每一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个与顾客深入互动的机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会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96" name="table 196"/>
          <p:cNvGraphicFramePr>
            <a:graphicFrameLocks noGrp="1"/>
          </p:cNvGraphicFramePr>
          <p:nvPr/>
        </p:nvGraphicFramePr>
        <p:xfrm>
          <a:off x="1399031" y="4412239"/>
          <a:ext cx="9966323" cy="859536"/>
        </p:xfrm>
        <a:graphic>
          <a:graphicData uri="http://schemas.openxmlformats.org/drawingml/2006/table">
            <a:tbl>
              <a:tblPr/>
              <a:tblGrid>
                <a:gridCol w="151764"/>
                <a:gridCol w="4622165"/>
                <a:gridCol w="727075"/>
                <a:gridCol w="4465319"/>
              </a:tblGrid>
              <a:tr h="8553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00990" indent="-198120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对渠道决策、分解、经营分析仍然主要依赖人工，效    率较低且数据沉淀不足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9720" indent="-196850" algn="l" rtl="0" eaLnBrk="0">
                        <a:lnSpc>
                          <a:spcPct val="94000"/>
                        </a:lnSpc>
                        <a:spcBef>
                          <a:spcPts val="65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针对终端的充分差异化管理和对一线销售的差异化指  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导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还不够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0845" indent="-194310" algn="l" rtl="0" eaLnBrk="0">
                        <a:lnSpc>
                          <a:spcPct val="105000"/>
                        </a:lnSpc>
                      </a:pPr>
                      <a:r>
                        <a:rPr sz="1500" spc="6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从总部到一线，  </a:t>
                      </a:r>
                      <a:r>
                        <a:rPr sz="1500" spc="6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输出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针对不同终端和渠道</a:t>
                      </a:r>
                      <a:r>
                        <a:rPr sz="15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充分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差异化的方案，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大幅降低沟通、分析、监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 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本，  </a:t>
                      </a:r>
                      <a:r>
                        <a:rPr sz="15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赋能一线精确执行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7" name="textbox 197"/>
          <p:cNvSpPr/>
          <p:nvPr/>
        </p:nvSpPr>
        <p:spPr>
          <a:xfrm>
            <a:off x="622509" y="605858"/>
            <a:ext cx="10802619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090"/>
              </a:lnSpc>
            </a:pP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通过数字化转型实现</a:t>
            </a:r>
            <a:r>
              <a:rPr sz="3300" b="1" spc="10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未来的业务模式：规模的多</a:t>
            </a:r>
            <a:r>
              <a:rPr sz="3300" b="1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</a:t>
            </a:r>
            <a:r>
              <a:rPr sz="33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33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8" name="textbox 198"/>
          <p:cNvSpPr/>
          <p:nvPr/>
        </p:nvSpPr>
        <p:spPr>
          <a:xfrm>
            <a:off x="7104241" y="2413513"/>
            <a:ext cx="443737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645" indent="-194945" algn="l" rtl="0" eaLnBrk="0">
              <a:lnSpc>
                <a:spcPct val="105000"/>
              </a:lnSpc>
            </a:pPr>
            <a:r>
              <a:rPr sz="15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敏捷创新，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大量输出多样化的产品，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速试错，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捕捉多样化需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9" name="textbox 199"/>
          <p:cNvSpPr/>
          <p:nvPr/>
        </p:nvSpPr>
        <p:spPr>
          <a:xfrm>
            <a:off x="7251565" y="1660023"/>
            <a:ext cx="42818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725805" indent="-71310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未来：大规模创新多样化产品，高效提供个性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营销内容，提升终端和顾客粘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0" name="textbox 200"/>
          <p:cNvSpPr/>
          <p:nvPr/>
        </p:nvSpPr>
        <p:spPr>
          <a:xfrm>
            <a:off x="1864709" y="1660023"/>
            <a:ext cx="38754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33525" indent="-152082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过去：聚焦重点产品，深耕渠道，讲好主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产品故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1" name="textbox 201"/>
          <p:cNvSpPr/>
          <p:nvPr/>
        </p:nvSpPr>
        <p:spPr>
          <a:xfrm>
            <a:off x="1640979" y="2459221"/>
            <a:ext cx="4314825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缺少输出丰富的产品概念并进行快速试错的能力，以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聚焦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成功竞品进行重点跟进为主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2" name="textbox 202"/>
          <p:cNvSpPr/>
          <p:nvPr/>
        </p:nvSpPr>
        <p:spPr>
          <a:xfrm>
            <a:off x="798906" y="2386380"/>
            <a:ext cx="481965" cy="3717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9000"/>
              </a:lnSpc>
            </a:pP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r>
              <a:rPr sz="18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-635" algn="l" rtl="0" eaLnBrk="0">
              <a:lnSpc>
                <a:spcPct val="104000"/>
              </a:lnSpc>
              <a:spcBef>
                <a:spcPts val="550"/>
              </a:spcBef>
            </a:pP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</a:t>
            </a: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indent="-635" algn="l" rtl="0" eaLnBrk="0">
              <a:lnSpc>
                <a:spcPct val="105000"/>
              </a:lnSpc>
              <a:spcBef>
                <a:spcPts val="550"/>
              </a:spcBef>
            </a:pP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</a:t>
            </a: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2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128905" indent="-113665" algn="l" rtl="0" eaLnBrk="0">
              <a:lnSpc>
                <a:spcPct val="105000"/>
              </a:lnSpc>
              <a:spcBef>
                <a:spcPts val="5"/>
              </a:spcBef>
            </a:pP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3" name="textbox 20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204" name="path"/>
          <p:cNvSpPr/>
          <p:nvPr/>
        </p:nvSpPr>
        <p:spPr>
          <a:xfrm>
            <a:off x="1456944" y="4215383"/>
            <a:ext cx="10174096" cy="9144"/>
          </a:xfrm>
          <a:custGeom>
            <a:rect l="0" t="0" r="0" b="0"/>
            <a:pathLst>
              <a:path w="16022" h="14">
                <a:moveTo>
                  <a:pt x="7" y="7"/>
                </a:moveTo>
                <a:lnTo>
                  <a:pt x="16015" y="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1394459" y="5369051"/>
            <a:ext cx="10174096" cy="9144"/>
          </a:xfrm>
          <a:custGeom>
            <a:rect l="0" t="0" r="0" b="0"/>
            <a:pathLst>
              <a:path w="16022" h="14">
                <a:moveTo>
                  <a:pt x="7" y="7"/>
                </a:moveTo>
                <a:lnTo>
                  <a:pt x="16015" y="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1406652" y="3142488"/>
            <a:ext cx="10174096" cy="9143"/>
          </a:xfrm>
          <a:custGeom>
            <a:rect l="0" t="0" r="0" b="0"/>
            <a:pathLst>
              <a:path w="16022" h="14">
                <a:moveTo>
                  <a:pt x="7" y="7"/>
                </a:moveTo>
                <a:lnTo>
                  <a:pt x="16015" y="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6403848" y="3592067"/>
            <a:ext cx="280415" cy="291084"/>
            <a:chExt cx="280415" cy="291084"/>
          </a:xfrm>
        </p:grpSpPr>
        <p:sp>
          <p:nvSpPr>
            <p:cNvPr id="207" name="path"/>
            <p:cNvSpPr/>
            <p:nvPr/>
          </p:nvSpPr>
          <p:spPr>
            <a:xfrm>
              <a:off x="4571" y="4572"/>
              <a:ext cx="271272" cy="281939"/>
            </a:xfrm>
            <a:custGeom>
              <a:rect l="0" t="0" r="0" b="0"/>
              <a:pathLst>
                <a:path w="427" h="442">
                  <a:moveTo>
                    <a:pt x="0" y="221"/>
                  </a:moveTo>
                  <a:cubicBezTo>
                    <a:pt x="0" y="221"/>
                    <a:pt x="0" y="221"/>
                    <a:pt x="0" y="221"/>
                  </a:cubicBezTo>
                  <a:cubicBezTo>
                    <a:pt x="0" y="99"/>
                    <a:pt x="95" y="0"/>
                    <a:pt x="213" y="0"/>
                  </a:cubicBezTo>
                  <a:cubicBezTo>
                    <a:pt x="331" y="0"/>
                    <a:pt x="427" y="99"/>
                    <a:pt x="427" y="221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27" y="344"/>
                    <a:pt x="331" y="443"/>
                    <a:pt x="213" y="443"/>
                  </a:cubicBezTo>
                  <a:cubicBezTo>
                    <a:pt x="213" y="443"/>
                    <a:pt x="213" y="443"/>
                    <a:pt x="213" y="443"/>
                  </a:cubicBezTo>
                  <a:cubicBezTo>
                    <a:pt x="95" y="443"/>
                    <a:pt x="0" y="344"/>
                    <a:pt x="0" y="22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0"/>
              <a:ext cx="280415" cy="291084"/>
            </a:xfrm>
            <a:custGeom>
              <a:rect l="0" t="0" r="0" b="0"/>
              <a:pathLst>
                <a:path w="441" h="458">
                  <a:moveTo>
                    <a:pt x="7" y="229"/>
                  </a:moveTo>
                  <a:cubicBezTo>
                    <a:pt x="7" y="229"/>
                    <a:pt x="7" y="229"/>
                    <a:pt x="7" y="229"/>
                  </a:cubicBezTo>
                  <a:cubicBezTo>
                    <a:pt x="7" y="106"/>
                    <a:pt x="102" y="7"/>
                    <a:pt x="220" y="7"/>
                  </a:cubicBezTo>
                  <a:cubicBezTo>
                    <a:pt x="338" y="7"/>
                    <a:pt x="434" y="106"/>
                    <a:pt x="434" y="229"/>
                  </a:cubicBezTo>
                  <a:cubicBezTo>
                    <a:pt x="434" y="229"/>
                    <a:pt x="434" y="229"/>
                    <a:pt x="434" y="229"/>
                  </a:cubicBezTo>
                  <a:cubicBezTo>
                    <a:pt x="434" y="352"/>
                    <a:pt x="338" y="451"/>
                    <a:pt x="220" y="451"/>
                  </a:cubicBezTo>
                  <a:cubicBezTo>
                    <a:pt x="220" y="451"/>
                    <a:pt x="220" y="451"/>
                    <a:pt x="220" y="451"/>
                  </a:cubicBezTo>
                  <a:cubicBezTo>
                    <a:pt x="102" y="451"/>
                    <a:pt x="7" y="352"/>
                    <a:pt x="7" y="22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00583" y="44196"/>
              <a:ext cx="129540" cy="205739"/>
            </a:xfrm>
            <a:custGeom>
              <a:rect l="0" t="0" r="0" b="0"/>
              <a:pathLst>
                <a:path w="204" h="323">
                  <a:moveTo>
                    <a:pt x="13" y="323"/>
                  </a:moveTo>
                  <a:lnTo>
                    <a:pt x="0" y="312"/>
                  </a:lnTo>
                  <a:lnTo>
                    <a:pt x="176" y="161"/>
                  </a:lnTo>
                  <a:lnTo>
                    <a:pt x="0" y="11"/>
                  </a:lnTo>
                  <a:lnTo>
                    <a:pt x="13" y="0"/>
                  </a:lnTo>
                  <a:lnTo>
                    <a:pt x="204" y="161"/>
                  </a:lnTo>
                  <a:lnTo>
                    <a:pt x="13" y="3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6403848" y="4672583"/>
            <a:ext cx="280415" cy="291084"/>
            <a:chExt cx="280415" cy="291084"/>
          </a:xfrm>
        </p:grpSpPr>
        <p:sp>
          <p:nvSpPr>
            <p:cNvPr id="210" name="path"/>
            <p:cNvSpPr/>
            <p:nvPr/>
          </p:nvSpPr>
          <p:spPr>
            <a:xfrm>
              <a:off x="4571" y="4572"/>
              <a:ext cx="271272" cy="281940"/>
            </a:xfrm>
            <a:custGeom>
              <a:rect l="0" t="0" r="0" b="0"/>
              <a:pathLst>
                <a:path w="427" h="442">
                  <a:moveTo>
                    <a:pt x="0" y="222"/>
                  </a:moveTo>
                  <a:cubicBezTo>
                    <a:pt x="0" y="222"/>
                    <a:pt x="0" y="222"/>
                    <a:pt x="0" y="222"/>
                  </a:cubicBezTo>
                  <a:cubicBezTo>
                    <a:pt x="0" y="99"/>
                    <a:pt x="95" y="0"/>
                    <a:pt x="213" y="0"/>
                  </a:cubicBezTo>
                  <a:cubicBezTo>
                    <a:pt x="331" y="0"/>
                    <a:pt x="427" y="99"/>
                    <a:pt x="427" y="222"/>
                  </a:cubicBezTo>
                  <a:cubicBezTo>
                    <a:pt x="427" y="222"/>
                    <a:pt x="427" y="222"/>
                    <a:pt x="427" y="222"/>
                  </a:cubicBezTo>
                  <a:cubicBezTo>
                    <a:pt x="427" y="344"/>
                    <a:pt x="331" y="444"/>
                    <a:pt x="213" y="444"/>
                  </a:cubicBezTo>
                  <a:cubicBezTo>
                    <a:pt x="213" y="444"/>
                    <a:pt x="213" y="444"/>
                    <a:pt x="213" y="444"/>
                  </a:cubicBezTo>
                  <a:cubicBezTo>
                    <a:pt x="95" y="444"/>
                    <a:pt x="0" y="344"/>
                    <a:pt x="0" y="22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0"/>
              <a:ext cx="280415" cy="291084"/>
            </a:xfrm>
            <a:custGeom>
              <a:rect l="0" t="0" r="0" b="0"/>
              <a:pathLst>
                <a:path w="441" h="458">
                  <a:moveTo>
                    <a:pt x="7" y="229"/>
                  </a:moveTo>
                  <a:cubicBezTo>
                    <a:pt x="7" y="229"/>
                    <a:pt x="7" y="229"/>
                    <a:pt x="7" y="229"/>
                  </a:cubicBezTo>
                  <a:cubicBezTo>
                    <a:pt x="7" y="106"/>
                    <a:pt x="102" y="7"/>
                    <a:pt x="220" y="7"/>
                  </a:cubicBezTo>
                  <a:cubicBezTo>
                    <a:pt x="338" y="7"/>
                    <a:pt x="434" y="106"/>
                    <a:pt x="434" y="229"/>
                  </a:cubicBezTo>
                  <a:cubicBezTo>
                    <a:pt x="434" y="229"/>
                    <a:pt x="434" y="229"/>
                    <a:pt x="434" y="229"/>
                  </a:cubicBezTo>
                  <a:cubicBezTo>
                    <a:pt x="434" y="352"/>
                    <a:pt x="338" y="451"/>
                    <a:pt x="220" y="451"/>
                  </a:cubicBezTo>
                  <a:cubicBezTo>
                    <a:pt x="220" y="451"/>
                    <a:pt x="220" y="451"/>
                    <a:pt x="220" y="451"/>
                  </a:cubicBezTo>
                  <a:cubicBezTo>
                    <a:pt x="102" y="451"/>
                    <a:pt x="7" y="352"/>
                    <a:pt x="7" y="22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00583" y="44196"/>
              <a:ext cx="129540" cy="205739"/>
            </a:xfrm>
            <a:custGeom>
              <a:rect l="0" t="0" r="0" b="0"/>
              <a:pathLst>
                <a:path w="204" h="323">
                  <a:moveTo>
                    <a:pt x="13" y="323"/>
                  </a:moveTo>
                  <a:lnTo>
                    <a:pt x="0" y="312"/>
                  </a:lnTo>
                  <a:lnTo>
                    <a:pt x="176" y="161"/>
                  </a:lnTo>
                  <a:lnTo>
                    <a:pt x="0" y="11"/>
                  </a:lnTo>
                  <a:lnTo>
                    <a:pt x="13" y="0"/>
                  </a:lnTo>
                  <a:lnTo>
                    <a:pt x="204" y="161"/>
                  </a:lnTo>
                  <a:lnTo>
                    <a:pt x="13" y="3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6403848" y="5640323"/>
            <a:ext cx="280415" cy="291083"/>
            <a:chExt cx="280415" cy="291083"/>
          </a:xfrm>
        </p:grpSpPr>
        <p:sp>
          <p:nvSpPr>
            <p:cNvPr id="213" name="path"/>
            <p:cNvSpPr/>
            <p:nvPr/>
          </p:nvSpPr>
          <p:spPr>
            <a:xfrm>
              <a:off x="4571" y="4572"/>
              <a:ext cx="271272" cy="281939"/>
            </a:xfrm>
            <a:custGeom>
              <a:rect l="0" t="0" r="0" b="0"/>
              <a:pathLst>
                <a:path w="427" h="442">
                  <a:moveTo>
                    <a:pt x="0" y="221"/>
                  </a:moveTo>
                  <a:cubicBezTo>
                    <a:pt x="0" y="221"/>
                    <a:pt x="0" y="221"/>
                    <a:pt x="0" y="221"/>
                  </a:cubicBezTo>
                  <a:cubicBezTo>
                    <a:pt x="0" y="99"/>
                    <a:pt x="95" y="0"/>
                    <a:pt x="213" y="0"/>
                  </a:cubicBezTo>
                  <a:cubicBezTo>
                    <a:pt x="331" y="0"/>
                    <a:pt x="427" y="99"/>
                    <a:pt x="427" y="221"/>
                  </a:cubicBezTo>
                  <a:cubicBezTo>
                    <a:pt x="427" y="221"/>
                    <a:pt x="427" y="221"/>
                    <a:pt x="427" y="221"/>
                  </a:cubicBezTo>
                  <a:cubicBezTo>
                    <a:pt x="427" y="344"/>
                    <a:pt x="331" y="443"/>
                    <a:pt x="213" y="443"/>
                  </a:cubicBezTo>
                  <a:cubicBezTo>
                    <a:pt x="213" y="443"/>
                    <a:pt x="213" y="443"/>
                    <a:pt x="213" y="443"/>
                  </a:cubicBezTo>
                  <a:cubicBezTo>
                    <a:pt x="95" y="443"/>
                    <a:pt x="0" y="344"/>
                    <a:pt x="0" y="22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0"/>
              <a:ext cx="280415" cy="291083"/>
            </a:xfrm>
            <a:custGeom>
              <a:rect l="0" t="0" r="0" b="0"/>
              <a:pathLst>
                <a:path w="441" h="458">
                  <a:moveTo>
                    <a:pt x="7" y="229"/>
                  </a:moveTo>
                  <a:cubicBezTo>
                    <a:pt x="7" y="229"/>
                    <a:pt x="7" y="229"/>
                    <a:pt x="7" y="229"/>
                  </a:cubicBezTo>
                  <a:cubicBezTo>
                    <a:pt x="7" y="106"/>
                    <a:pt x="102" y="7"/>
                    <a:pt x="220" y="7"/>
                  </a:cubicBezTo>
                  <a:cubicBezTo>
                    <a:pt x="338" y="7"/>
                    <a:pt x="434" y="106"/>
                    <a:pt x="434" y="229"/>
                  </a:cubicBezTo>
                  <a:cubicBezTo>
                    <a:pt x="434" y="229"/>
                    <a:pt x="434" y="229"/>
                    <a:pt x="434" y="229"/>
                  </a:cubicBezTo>
                  <a:cubicBezTo>
                    <a:pt x="434" y="352"/>
                    <a:pt x="338" y="451"/>
                    <a:pt x="220" y="451"/>
                  </a:cubicBezTo>
                  <a:cubicBezTo>
                    <a:pt x="220" y="451"/>
                    <a:pt x="220" y="451"/>
                    <a:pt x="220" y="451"/>
                  </a:cubicBezTo>
                  <a:cubicBezTo>
                    <a:pt x="102" y="451"/>
                    <a:pt x="7" y="352"/>
                    <a:pt x="7" y="22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00583" y="44196"/>
              <a:ext cx="129540" cy="205739"/>
            </a:xfrm>
            <a:custGeom>
              <a:rect l="0" t="0" r="0" b="0"/>
              <a:pathLst>
                <a:path w="204" h="323">
                  <a:moveTo>
                    <a:pt x="13" y="323"/>
                  </a:moveTo>
                  <a:lnTo>
                    <a:pt x="0" y="312"/>
                  </a:lnTo>
                  <a:lnTo>
                    <a:pt x="176" y="161"/>
                  </a:lnTo>
                  <a:lnTo>
                    <a:pt x="0" y="11"/>
                  </a:lnTo>
                  <a:lnTo>
                    <a:pt x="13" y="0"/>
                  </a:lnTo>
                  <a:lnTo>
                    <a:pt x="204" y="161"/>
                  </a:lnTo>
                  <a:lnTo>
                    <a:pt x="13" y="3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6403848" y="2493264"/>
            <a:ext cx="280415" cy="291083"/>
            <a:chExt cx="280415" cy="291083"/>
          </a:xfrm>
        </p:grpSpPr>
        <p:sp>
          <p:nvSpPr>
            <p:cNvPr id="216" name="path"/>
            <p:cNvSpPr/>
            <p:nvPr/>
          </p:nvSpPr>
          <p:spPr>
            <a:xfrm>
              <a:off x="4571" y="4571"/>
              <a:ext cx="271272" cy="281940"/>
            </a:xfrm>
            <a:custGeom>
              <a:rect l="0" t="0" r="0" b="0"/>
              <a:pathLst>
                <a:path w="427" h="442">
                  <a:moveTo>
                    <a:pt x="0" y="222"/>
                  </a:moveTo>
                  <a:cubicBezTo>
                    <a:pt x="0" y="222"/>
                    <a:pt x="0" y="222"/>
                    <a:pt x="0" y="222"/>
                  </a:cubicBezTo>
                  <a:cubicBezTo>
                    <a:pt x="0" y="99"/>
                    <a:pt x="95" y="0"/>
                    <a:pt x="213" y="0"/>
                  </a:cubicBezTo>
                  <a:cubicBezTo>
                    <a:pt x="331" y="0"/>
                    <a:pt x="427" y="99"/>
                    <a:pt x="427" y="222"/>
                  </a:cubicBezTo>
                  <a:cubicBezTo>
                    <a:pt x="427" y="222"/>
                    <a:pt x="427" y="222"/>
                    <a:pt x="427" y="222"/>
                  </a:cubicBezTo>
                  <a:cubicBezTo>
                    <a:pt x="427" y="344"/>
                    <a:pt x="331" y="444"/>
                    <a:pt x="213" y="444"/>
                  </a:cubicBezTo>
                  <a:cubicBezTo>
                    <a:pt x="213" y="444"/>
                    <a:pt x="213" y="444"/>
                    <a:pt x="213" y="444"/>
                  </a:cubicBezTo>
                  <a:cubicBezTo>
                    <a:pt x="95" y="444"/>
                    <a:pt x="0" y="344"/>
                    <a:pt x="0" y="22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0"/>
              <a:ext cx="280415" cy="291083"/>
            </a:xfrm>
            <a:custGeom>
              <a:rect l="0" t="0" r="0" b="0"/>
              <a:pathLst>
                <a:path w="441" h="458">
                  <a:moveTo>
                    <a:pt x="7" y="229"/>
                  </a:moveTo>
                  <a:cubicBezTo>
                    <a:pt x="7" y="229"/>
                    <a:pt x="7" y="229"/>
                    <a:pt x="7" y="229"/>
                  </a:cubicBezTo>
                  <a:cubicBezTo>
                    <a:pt x="7" y="106"/>
                    <a:pt x="102" y="7"/>
                    <a:pt x="220" y="7"/>
                  </a:cubicBezTo>
                  <a:cubicBezTo>
                    <a:pt x="338" y="7"/>
                    <a:pt x="434" y="106"/>
                    <a:pt x="434" y="229"/>
                  </a:cubicBezTo>
                  <a:cubicBezTo>
                    <a:pt x="434" y="229"/>
                    <a:pt x="434" y="229"/>
                    <a:pt x="434" y="229"/>
                  </a:cubicBezTo>
                  <a:cubicBezTo>
                    <a:pt x="434" y="352"/>
                    <a:pt x="338" y="451"/>
                    <a:pt x="220" y="451"/>
                  </a:cubicBezTo>
                  <a:cubicBezTo>
                    <a:pt x="220" y="451"/>
                    <a:pt x="220" y="451"/>
                    <a:pt x="220" y="451"/>
                  </a:cubicBezTo>
                  <a:cubicBezTo>
                    <a:pt x="102" y="451"/>
                    <a:pt x="7" y="352"/>
                    <a:pt x="7" y="22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00583" y="44195"/>
              <a:ext cx="129540" cy="205740"/>
            </a:xfrm>
            <a:custGeom>
              <a:rect l="0" t="0" r="0" b="0"/>
              <a:pathLst>
                <a:path w="204" h="324">
                  <a:moveTo>
                    <a:pt x="13" y="324"/>
                  </a:moveTo>
                  <a:lnTo>
                    <a:pt x="0" y="312"/>
                  </a:lnTo>
                  <a:lnTo>
                    <a:pt x="176" y="162"/>
                  </a:lnTo>
                  <a:lnTo>
                    <a:pt x="0" y="11"/>
                  </a:lnTo>
                  <a:lnTo>
                    <a:pt x="13" y="0"/>
                  </a:lnTo>
                  <a:lnTo>
                    <a:pt x="204" y="162"/>
                  </a:lnTo>
                  <a:lnTo>
                    <a:pt x="13" y="32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rect"/>
          <p:cNvSpPr/>
          <p:nvPr/>
        </p:nvSpPr>
        <p:spPr>
          <a:xfrm>
            <a:off x="1399031" y="2130551"/>
            <a:ext cx="48767" cy="1016508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path"/>
          <p:cNvSpPr/>
          <p:nvPr/>
        </p:nvSpPr>
        <p:spPr>
          <a:xfrm>
            <a:off x="1399031" y="3319271"/>
            <a:ext cx="48767" cy="836676"/>
          </a:xfrm>
          <a:custGeom>
            <a:rect l="0" t="0" r="0" b="0"/>
            <a:pathLst>
              <a:path w="76" h="1317">
                <a:moveTo>
                  <a:pt x="0" y="1317"/>
                </a:moveTo>
                <a:lnTo>
                  <a:pt x="76" y="1317"/>
                </a:lnTo>
                <a:lnTo>
                  <a:pt x="76" y="0"/>
                </a:lnTo>
                <a:lnTo>
                  <a:pt x="0" y="0"/>
                </a:lnTo>
                <a:lnTo>
                  <a:pt x="0" y="1317"/>
                </a:lnTo>
                <a:close/>
              </a:path>
            </a:pathLst>
          </a:cu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rect"/>
          <p:cNvSpPr/>
          <p:nvPr/>
        </p:nvSpPr>
        <p:spPr>
          <a:xfrm>
            <a:off x="1399031" y="4437888"/>
            <a:ext cx="48767" cy="760476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rect"/>
          <p:cNvSpPr/>
          <p:nvPr/>
        </p:nvSpPr>
        <p:spPr>
          <a:xfrm>
            <a:off x="1399031" y="5405628"/>
            <a:ext cx="48767" cy="760475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ath"/>
          <p:cNvSpPr/>
          <p:nvPr/>
        </p:nvSpPr>
        <p:spPr>
          <a:xfrm>
            <a:off x="629411" y="1738884"/>
            <a:ext cx="10933175" cy="649223"/>
          </a:xfrm>
          <a:custGeom>
            <a:rect l="0" t="0" r="0" b="0"/>
            <a:pathLst>
              <a:path w="17217" h="1022">
                <a:moveTo>
                  <a:pt x="0" y="0"/>
                </a:moveTo>
                <a:lnTo>
                  <a:pt x="5498" y="0"/>
                </a:lnTo>
                <a:lnTo>
                  <a:pt x="5793" y="511"/>
                </a:lnTo>
                <a:lnTo>
                  <a:pt x="5498" y="1022"/>
                </a:lnTo>
                <a:lnTo>
                  <a:pt x="0" y="1022"/>
                </a:lnTo>
                <a:lnTo>
                  <a:pt x="0" y="0"/>
                </a:lnTo>
                <a:close/>
              </a:path>
              <a:path w="17217" h="1022">
                <a:moveTo>
                  <a:pt x="5627" y="0"/>
                </a:moveTo>
                <a:lnTo>
                  <a:pt x="11244" y="0"/>
                </a:lnTo>
                <a:lnTo>
                  <a:pt x="11539" y="511"/>
                </a:lnTo>
                <a:lnTo>
                  <a:pt x="11244" y="1022"/>
                </a:lnTo>
                <a:lnTo>
                  <a:pt x="5627" y="1022"/>
                </a:lnTo>
                <a:lnTo>
                  <a:pt x="5923" y="511"/>
                </a:lnTo>
                <a:lnTo>
                  <a:pt x="5627" y="0"/>
                </a:lnTo>
                <a:close/>
              </a:path>
              <a:path w="17217" h="1022">
                <a:moveTo>
                  <a:pt x="11423" y="0"/>
                </a:moveTo>
                <a:lnTo>
                  <a:pt x="16922" y="0"/>
                </a:lnTo>
                <a:lnTo>
                  <a:pt x="17217" y="511"/>
                </a:lnTo>
                <a:lnTo>
                  <a:pt x="16922" y="1022"/>
                </a:lnTo>
                <a:lnTo>
                  <a:pt x="11423" y="1022"/>
                </a:lnTo>
                <a:lnTo>
                  <a:pt x="11719" y="511"/>
                </a:lnTo>
                <a:lnTo>
                  <a:pt x="11423" y="0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textbox 225"/>
          <p:cNvSpPr/>
          <p:nvPr/>
        </p:nvSpPr>
        <p:spPr>
          <a:xfrm>
            <a:off x="8295314" y="4886966"/>
            <a:ext cx="3267075" cy="1684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6515" algn="l" rtl="0" eaLnBrk="0">
              <a:lnSpc>
                <a:spcPts val="185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产品创新全面敏捷化，部分产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58115" algn="l" rtl="0" eaLnBrk="0">
              <a:lnSpc>
                <a:spcPts val="1845"/>
              </a:lnSpc>
              <a:spcBef>
                <a:spcPts val="7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能够通过智能化虚拟方式实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6515" indent="8255" algn="l" rtl="0" eaLnBrk="0">
              <a:lnSpc>
                <a:spcPct val="108000"/>
              </a:lnSpc>
              <a:spcBef>
                <a:spcPts val="505"/>
              </a:spcBef>
            </a:pP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人管自动优化的机器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：批量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台处理能力实现自动迭代优化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人工决策聚焦于更加基础的算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和完全没有数据基础的创意领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7000"/>
              </a:lnSpc>
              <a:spcBef>
                <a:spcPts val="80"/>
              </a:spcBef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6" name="textbox 226"/>
          <p:cNvSpPr/>
          <p:nvPr/>
        </p:nvSpPr>
        <p:spPr>
          <a:xfrm>
            <a:off x="622941" y="605858"/>
            <a:ext cx="9939655" cy="547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4105"/>
              </a:lnSpc>
            </a:pP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未来十年，预计</a:t>
            </a:r>
            <a:r>
              <a:rPr sz="3300" b="1" spc="10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33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经历三个发展阶段实现这一</a:t>
            </a:r>
            <a:r>
              <a:rPr sz="3300" b="1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愿</a:t>
            </a:r>
            <a:r>
              <a:rPr sz="33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景</a:t>
            </a:r>
            <a:endParaRPr lang="en-US" altLang="en-US" sz="33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7" name="textbox 227"/>
          <p:cNvSpPr/>
          <p:nvPr/>
        </p:nvSpPr>
        <p:spPr>
          <a:xfrm>
            <a:off x="1143803" y="4886966"/>
            <a:ext cx="2656839" cy="163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3995" algn="l" rtl="0" eaLnBrk="0">
              <a:lnSpc>
                <a:spcPct val="94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产品创新建立敏捷化机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53340" algn="l" rtl="0" eaLnBrk="0">
              <a:lnSpc>
                <a:spcPct val="127000"/>
              </a:lnSpc>
              <a:spcBef>
                <a:spcPts val="15"/>
              </a:spcBef>
            </a:pP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+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机器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：其它业务领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域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步建立批量处理差异化需求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922020" algn="l" rtl="0" eaLnBrk="0">
              <a:lnSpc>
                <a:spcPts val="1865"/>
              </a:lnSpc>
              <a:spcBef>
                <a:spcPts val="7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后台能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66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部分数据处理能力不到位的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417830" algn="l" rtl="0" eaLnBrk="0">
              <a:lnSpc>
                <a:spcPts val="1855"/>
              </a:lnSpc>
              <a:spcBef>
                <a:spcPts val="8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节仍由人工决策补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足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8" name="textbox 228"/>
          <p:cNvSpPr/>
          <p:nvPr/>
        </p:nvSpPr>
        <p:spPr>
          <a:xfrm>
            <a:off x="4632762" y="4886966"/>
            <a:ext cx="2904489" cy="1312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62610" algn="l" rtl="0" eaLnBrk="0">
              <a:lnSpc>
                <a:spcPts val="1855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产品创新全面敏捷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64135" algn="l" rtl="0" eaLnBrk="0">
              <a:lnSpc>
                <a:spcPts val="1850"/>
              </a:lnSpc>
              <a:spcBef>
                <a:spcPts val="665"/>
              </a:spcBef>
            </a:pP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人管机器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：批量后台处理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6515" algn="l" rtl="0" eaLnBrk="0">
              <a:lnSpc>
                <a:spcPts val="1850"/>
              </a:lnSpc>
              <a:spcBef>
                <a:spcPts val="70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全面落地，对于差异化的管理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7150" algn="l" rtl="0" eaLnBrk="0">
              <a:lnSpc>
                <a:spcPts val="1845"/>
              </a:lnSpc>
              <a:spcBef>
                <a:spcPts val="65"/>
              </a:spcBef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本依赖数据输出，在人工指导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070610" algn="l" rtl="0" eaLnBrk="0">
              <a:lnSpc>
                <a:spcPts val="1850"/>
              </a:lnSpc>
              <a:spcBef>
                <a:spcPts val="80"/>
              </a:spcBef>
            </a:pP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实现优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9" name="rect"/>
          <p:cNvSpPr/>
          <p:nvPr/>
        </p:nvSpPr>
        <p:spPr>
          <a:xfrm>
            <a:off x="1653539" y="2589276"/>
            <a:ext cx="5245607" cy="338328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textbox 230"/>
          <p:cNvSpPr/>
          <p:nvPr/>
        </p:nvSpPr>
        <p:spPr>
          <a:xfrm>
            <a:off x="592328" y="2653416"/>
            <a:ext cx="721677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061085"/>
              </a:tabLst>
            </a:pPr>
            <a:r>
              <a:rPr sz="16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6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r>
              <a:rPr sz="1600" i="1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现有成熟商用技术的充分</a:t>
            </a:r>
            <a:r>
              <a:rPr sz="1600" i="1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r>
              <a:rPr sz="1600" i="1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用和价值挖掘</a:t>
            </a:r>
            <a:r>
              <a:rPr sz="16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1" name="textbox 231"/>
          <p:cNvSpPr/>
          <p:nvPr/>
        </p:nvSpPr>
        <p:spPr>
          <a:xfrm>
            <a:off x="894695" y="3082980"/>
            <a:ext cx="2855595" cy="513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96520" indent="-83820" algn="l" rtl="0" eaLnBrk="0">
              <a:lnSpc>
                <a:spcPct val="107000"/>
              </a:lnSpc>
            </a:pPr>
            <a:r>
              <a:rPr sz="1500" spc="10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集团各个业务领域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足消费者多样化需求的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2" name="textbox 232"/>
          <p:cNvSpPr/>
          <p:nvPr/>
        </p:nvSpPr>
        <p:spPr>
          <a:xfrm>
            <a:off x="4497416" y="3091693"/>
            <a:ext cx="2860039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19735" indent="-4070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充分提升效率，依靠满足多样</a:t>
            </a:r>
            <a:r>
              <a:rPr sz="15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建立显著竞争优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3" name="textbox 233"/>
          <p:cNvSpPr/>
          <p:nvPr/>
        </p:nvSpPr>
        <p:spPr>
          <a:xfrm>
            <a:off x="8227993" y="3091693"/>
            <a:ext cx="275082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34010" algn="l" rtl="0" eaLnBrk="0">
              <a:lnSpc>
                <a:spcPts val="184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新一代数字化技术助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  <a:spcBef>
                <a:spcPts val="80"/>
              </a:spcBef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</a:t>
            </a:r>
            <a:r>
              <a:rPr sz="1500" b="1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智能化运营多样化需求</a:t>
            </a:r>
            <a:r>
              <a:rPr sz="1500" b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4" name="textbox 234"/>
          <p:cNvSpPr/>
          <p:nvPr/>
        </p:nvSpPr>
        <p:spPr>
          <a:xfrm>
            <a:off x="8573769" y="1812086"/>
            <a:ext cx="2306954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业务模式</a:t>
            </a:r>
            <a:r>
              <a:rPr sz="18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的智能化升级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618490" algn="l" rtl="0" eaLnBrk="0">
              <a:lnSpc>
                <a:spcPct val="94000"/>
              </a:lnSpc>
              <a:spcBef>
                <a:spcPts val="10"/>
              </a:spcBef>
            </a:pPr>
            <a:r>
              <a:rPr sz="1800" i="1" spc="1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1800" b="1" i="1" spc="1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</a:t>
            </a:r>
            <a:r>
              <a:rPr sz="1800" i="1" spc="1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800" b="1" i="1" spc="1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</a:t>
            </a:r>
            <a:r>
              <a:rPr sz="1800" i="1" spc="1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800" i="1" spc="1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5" name="textbox 235"/>
          <p:cNvSpPr/>
          <p:nvPr/>
        </p:nvSpPr>
        <p:spPr>
          <a:xfrm>
            <a:off x="1382267" y="1812086"/>
            <a:ext cx="2084704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0000"/>
              </a:lnSpc>
            </a:pPr>
            <a:r>
              <a:rPr sz="1800" spc="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r>
              <a:rPr sz="18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建数字化业务模式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574675" algn="l" rtl="0" eaLnBrk="0">
              <a:lnSpc>
                <a:spcPct val="94000"/>
              </a:lnSpc>
              <a:spcBef>
                <a:spcPts val="10"/>
              </a:spcBef>
            </a:pP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1800" b="1" i="1" spc="2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800" b="1" i="1" spc="2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800" i="1" spc="1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6" name="rect"/>
          <p:cNvSpPr/>
          <p:nvPr/>
        </p:nvSpPr>
        <p:spPr>
          <a:xfrm>
            <a:off x="8084819" y="2590799"/>
            <a:ext cx="2961132" cy="339852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textbox 237"/>
          <p:cNvSpPr/>
          <p:nvPr/>
        </p:nvSpPr>
        <p:spPr>
          <a:xfrm>
            <a:off x="5157977" y="1812086"/>
            <a:ext cx="1849754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业务运行</a:t>
            </a:r>
            <a:r>
              <a:rPr sz="18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加速优化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marL="456565" algn="l" rtl="0" eaLnBrk="0">
              <a:lnSpc>
                <a:spcPct val="94000"/>
              </a:lnSpc>
              <a:spcBef>
                <a:spcPts val="10"/>
              </a:spcBef>
            </a:pP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</a:t>
            </a:r>
            <a:r>
              <a:rPr sz="1800" b="1" i="1" spc="2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800" b="1" i="1" spc="2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</a:t>
            </a:r>
            <a:r>
              <a:rPr sz="1800" i="1" spc="2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800" i="1" spc="1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8" name="textbox 238"/>
          <p:cNvSpPr/>
          <p:nvPr/>
        </p:nvSpPr>
        <p:spPr>
          <a:xfrm>
            <a:off x="7809992" y="2655575"/>
            <a:ext cx="3753484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274320"/>
              </a:tabLst>
            </a:pPr>
            <a:r>
              <a:rPr sz="16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6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1600" i="1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前瞻性技术成熟和</a:t>
            </a:r>
            <a:r>
              <a:rPr sz="1600" i="1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r>
              <a:rPr sz="1600" i="1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r>
              <a:rPr sz="16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2068068" y="3867911"/>
            <a:ext cx="801623" cy="801623"/>
            <a:chExt cx="801623" cy="801623"/>
          </a:xfrm>
        </p:grpSpPr>
        <p:sp>
          <p:nvSpPr>
            <p:cNvPr id="239" name="path"/>
            <p:cNvSpPr/>
            <p:nvPr/>
          </p:nvSpPr>
          <p:spPr>
            <a:xfrm>
              <a:off x="187451" y="309372"/>
              <a:ext cx="254508" cy="304800"/>
            </a:xfrm>
            <a:custGeom>
              <a:rect l="0" t="0" r="0" b="0"/>
              <a:pathLst>
                <a:path w="400" h="480">
                  <a:moveTo>
                    <a:pt x="200" y="0"/>
                  </a:moveTo>
                  <a:cubicBezTo>
                    <a:pt x="49" y="0"/>
                    <a:pt x="49" y="0"/>
                    <a:pt x="49" y="0"/>
                  </a:cubicBezTo>
                  <a:cubicBezTo>
                    <a:pt x="49" y="265"/>
                    <a:pt x="49" y="265"/>
                    <a:pt x="49" y="265"/>
                  </a:cubicBezTo>
                  <a:cubicBezTo>
                    <a:pt x="86" y="265"/>
                    <a:pt x="86" y="265"/>
                    <a:pt x="86" y="265"/>
                  </a:cubicBezTo>
                  <a:cubicBezTo>
                    <a:pt x="86" y="330"/>
                    <a:pt x="86" y="330"/>
                    <a:pt x="86" y="330"/>
                  </a:cubicBezTo>
                  <a:cubicBezTo>
                    <a:pt x="315" y="330"/>
                    <a:pt x="315" y="330"/>
                    <a:pt x="315" y="330"/>
                  </a:cubicBezTo>
                  <a:cubicBezTo>
                    <a:pt x="315" y="265"/>
                    <a:pt x="315" y="265"/>
                    <a:pt x="315" y="265"/>
                  </a:cubicBezTo>
                  <a:cubicBezTo>
                    <a:pt x="351" y="265"/>
                    <a:pt x="351" y="265"/>
                    <a:pt x="351" y="265"/>
                  </a:cubicBezTo>
                  <a:cubicBezTo>
                    <a:pt x="351" y="156"/>
                    <a:pt x="351" y="156"/>
                    <a:pt x="351" y="156"/>
                  </a:cubicBezTo>
                  <a:lnTo>
                    <a:pt x="200" y="0"/>
                  </a:lnTo>
                  <a:close/>
                  <a:moveTo>
                    <a:pt x="239" y="187"/>
                  </a:moveTo>
                  <a:cubicBezTo>
                    <a:pt x="122" y="187"/>
                    <a:pt x="122" y="187"/>
                    <a:pt x="122" y="187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82" y="94"/>
                    <a:pt x="182" y="94"/>
                    <a:pt x="182" y="94"/>
                  </a:cubicBezTo>
                  <a:cubicBezTo>
                    <a:pt x="239" y="150"/>
                    <a:pt x="239" y="150"/>
                    <a:pt x="239" y="150"/>
                  </a:cubicBezTo>
                  <a:lnTo>
                    <a:pt x="239" y="187"/>
                  </a:lnTo>
                  <a:close/>
                  <a:moveTo>
                    <a:pt x="340" y="480"/>
                  </a:moveTo>
                  <a:cubicBezTo>
                    <a:pt x="60" y="480"/>
                    <a:pt x="60" y="480"/>
                    <a:pt x="60" y="480"/>
                  </a:cubicBezTo>
                  <a:cubicBezTo>
                    <a:pt x="27" y="480"/>
                    <a:pt x="0" y="453"/>
                    <a:pt x="0" y="420"/>
                  </a:cubicBezTo>
                  <a:cubicBezTo>
                    <a:pt x="0" y="387"/>
                    <a:pt x="27" y="360"/>
                    <a:pt x="60" y="360"/>
                  </a:cubicBezTo>
                  <a:cubicBezTo>
                    <a:pt x="340" y="360"/>
                    <a:pt x="340" y="360"/>
                    <a:pt x="340" y="360"/>
                  </a:cubicBezTo>
                  <a:cubicBezTo>
                    <a:pt x="374" y="360"/>
                    <a:pt x="400" y="387"/>
                    <a:pt x="400" y="420"/>
                  </a:cubicBezTo>
                  <a:cubicBezTo>
                    <a:pt x="400" y="453"/>
                    <a:pt x="374" y="480"/>
                    <a:pt x="340" y="480"/>
                  </a:cubicBezTo>
                  <a:moveTo>
                    <a:pt x="60" y="391"/>
                  </a:moveTo>
                  <a:cubicBezTo>
                    <a:pt x="43" y="391"/>
                    <a:pt x="30" y="403"/>
                    <a:pt x="30" y="420"/>
                  </a:cubicBezTo>
                  <a:cubicBezTo>
                    <a:pt x="30" y="436"/>
                    <a:pt x="43" y="449"/>
                    <a:pt x="60" y="449"/>
                  </a:cubicBezTo>
                  <a:cubicBezTo>
                    <a:pt x="340" y="449"/>
                    <a:pt x="340" y="449"/>
                    <a:pt x="340" y="449"/>
                  </a:cubicBezTo>
                  <a:cubicBezTo>
                    <a:pt x="356" y="449"/>
                    <a:pt x="370" y="436"/>
                    <a:pt x="370" y="420"/>
                  </a:cubicBezTo>
                  <a:cubicBezTo>
                    <a:pt x="370" y="403"/>
                    <a:pt x="356" y="391"/>
                    <a:pt x="340" y="391"/>
                  </a:cubicBezTo>
                  <a:lnTo>
                    <a:pt x="60" y="391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0"/>
              <a:ext cx="801623" cy="801623"/>
            </a:xfrm>
            <a:custGeom>
              <a:rect l="0" t="0" r="0" b="0"/>
              <a:pathLst>
                <a:path w="1262" h="1262">
                  <a:moveTo>
                    <a:pt x="1066" y="1082"/>
                  </a:moveTo>
                  <a:cubicBezTo>
                    <a:pt x="195" y="1082"/>
                    <a:pt x="195" y="1082"/>
                    <a:pt x="195" y="1082"/>
                  </a:cubicBezTo>
                  <a:cubicBezTo>
                    <a:pt x="187" y="1082"/>
                    <a:pt x="180" y="1075"/>
                    <a:pt x="180" y="1066"/>
                  </a:cubicBezTo>
                  <a:cubicBezTo>
                    <a:pt x="180" y="195"/>
                    <a:pt x="180" y="195"/>
                    <a:pt x="180" y="195"/>
                  </a:cubicBezTo>
                  <a:cubicBezTo>
                    <a:pt x="180" y="187"/>
                    <a:pt x="187" y="180"/>
                    <a:pt x="195" y="180"/>
                  </a:cubicBezTo>
                  <a:cubicBezTo>
                    <a:pt x="1066" y="180"/>
                    <a:pt x="1066" y="180"/>
                    <a:pt x="1066" y="180"/>
                  </a:cubicBezTo>
                  <a:cubicBezTo>
                    <a:pt x="1075" y="180"/>
                    <a:pt x="1082" y="187"/>
                    <a:pt x="1082" y="195"/>
                  </a:cubicBezTo>
                  <a:cubicBezTo>
                    <a:pt x="1082" y="1066"/>
                    <a:pt x="1082" y="1066"/>
                    <a:pt x="1082" y="1066"/>
                  </a:cubicBezTo>
                  <a:cubicBezTo>
                    <a:pt x="1082" y="1075"/>
                    <a:pt x="1075" y="1082"/>
                    <a:pt x="1066" y="1082"/>
                  </a:cubicBezTo>
                  <a:moveTo>
                    <a:pt x="210" y="1051"/>
                  </a:moveTo>
                  <a:cubicBezTo>
                    <a:pt x="1051" y="1051"/>
                    <a:pt x="1051" y="1051"/>
                    <a:pt x="1051" y="1051"/>
                  </a:cubicBezTo>
                  <a:cubicBezTo>
                    <a:pt x="1051" y="210"/>
                    <a:pt x="1051" y="210"/>
                    <a:pt x="1051" y="210"/>
                  </a:cubicBezTo>
                  <a:cubicBezTo>
                    <a:pt x="210" y="210"/>
                    <a:pt x="210" y="210"/>
                    <a:pt x="210" y="210"/>
                  </a:cubicBezTo>
                  <a:lnTo>
                    <a:pt x="210" y="1051"/>
                  </a:lnTo>
                  <a:close/>
                  <a:moveTo>
                    <a:pt x="383" y="125"/>
                  </a:moveTo>
                  <a:cubicBezTo>
                    <a:pt x="383" y="15"/>
                    <a:pt x="383" y="15"/>
                    <a:pt x="383" y="15"/>
                  </a:cubicBezTo>
                  <a:cubicBezTo>
                    <a:pt x="383" y="7"/>
                    <a:pt x="376" y="0"/>
                    <a:pt x="368" y="0"/>
                  </a:cubicBezTo>
                  <a:cubicBezTo>
                    <a:pt x="360" y="0"/>
                    <a:pt x="353" y="7"/>
                    <a:pt x="353" y="15"/>
                  </a:cubicBezTo>
                  <a:cubicBezTo>
                    <a:pt x="353" y="125"/>
                    <a:pt x="353" y="125"/>
                    <a:pt x="353" y="125"/>
                  </a:cubicBezTo>
                  <a:cubicBezTo>
                    <a:pt x="353" y="133"/>
                    <a:pt x="360" y="141"/>
                    <a:pt x="368" y="141"/>
                  </a:cubicBezTo>
                  <a:cubicBezTo>
                    <a:pt x="376" y="141"/>
                    <a:pt x="383" y="133"/>
                    <a:pt x="383" y="125"/>
                  </a:cubicBezTo>
                  <a:moveTo>
                    <a:pt x="559" y="125"/>
                  </a:moveTo>
                  <a:cubicBezTo>
                    <a:pt x="559" y="15"/>
                    <a:pt x="559" y="15"/>
                    <a:pt x="559" y="15"/>
                  </a:cubicBezTo>
                  <a:cubicBezTo>
                    <a:pt x="559" y="7"/>
                    <a:pt x="552" y="0"/>
                    <a:pt x="543" y="0"/>
                  </a:cubicBezTo>
                  <a:cubicBezTo>
                    <a:pt x="534" y="0"/>
                    <a:pt x="528" y="7"/>
                    <a:pt x="528" y="15"/>
                  </a:cubicBezTo>
                  <a:cubicBezTo>
                    <a:pt x="528" y="125"/>
                    <a:pt x="528" y="125"/>
                    <a:pt x="528" y="125"/>
                  </a:cubicBezTo>
                  <a:cubicBezTo>
                    <a:pt x="528" y="133"/>
                    <a:pt x="534" y="141"/>
                    <a:pt x="543" y="141"/>
                  </a:cubicBezTo>
                  <a:cubicBezTo>
                    <a:pt x="552" y="141"/>
                    <a:pt x="559" y="133"/>
                    <a:pt x="559" y="125"/>
                  </a:cubicBezTo>
                  <a:moveTo>
                    <a:pt x="733" y="125"/>
                  </a:moveTo>
                  <a:cubicBezTo>
                    <a:pt x="733" y="15"/>
                    <a:pt x="733" y="15"/>
                    <a:pt x="733" y="15"/>
                  </a:cubicBezTo>
                  <a:cubicBezTo>
                    <a:pt x="733" y="7"/>
                    <a:pt x="727" y="0"/>
                    <a:pt x="718" y="0"/>
                  </a:cubicBezTo>
                  <a:cubicBezTo>
                    <a:pt x="710" y="0"/>
                    <a:pt x="703" y="7"/>
                    <a:pt x="703" y="15"/>
                  </a:cubicBezTo>
                  <a:cubicBezTo>
                    <a:pt x="703" y="125"/>
                    <a:pt x="703" y="125"/>
                    <a:pt x="703" y="125"/>
                  </a:cubicBezTo>
                  <a:cubicBezTo>
                    <a:pt x="703" y="133"/>
                    <a:pt x="710" y="141"/>
                    <a:pt x="718" y="141"/>
                  </a:cubicBezTo>
                  <a:cubicBezTo>
                    <a:pt x="727" y="141"/>
                    <a:pt x="733" y="133"/>
                    <a:pt x="733" y="125"/>
                  </a:cubicBezTo>
                  <a:moveTo>
                    <a:pt x="908" y="125"/>
                  </a:moveTo>
                  <a:cubicBezTo>
                    <a:pt x="908" y="15"/>
                    <a:pt x="908" y="15"/>
                    <a:pt x="908" y="15"/>
                  </a:cubicBezTo>
                  <a:cubicBezTo>
                    <a:pt x="908" y="7"/>
                    <a:pt x="902" y="0"/>
                    <a:pt x="893" y="0"/>
                  </a:cubicBezTo>
                  <a:cubicBezTo>
                    <a:pt x="885" y="0"/>
                    <a:pt x="878" y="7"/>
                    <a:pt x="878" y="15"/>
                  </a:cubicBezTo>
                  <a:cubicBezTo>
                    <a:pt x="878" y="125"/>
                    <a:pt x="878" y="125"/>
                    <a:pt x="878" y="125"/>
                  </a:cubicBezTo>
                  <a:cubicBezTo>
                    <a:pt x="878" y="133"/>
                    <a:pt x="885" y="141"/>
                    <a:pt x="893" y="141"/>
                  </a:cubicBezTo>
                  <a:cubicBezTo>
                    <a:pt x="902" y="141"/>
                    <a:pt x="908" y="133"/>
                    <a:pt x="908" y="125"/>
                  </a:cubicBezTo>
                  <a:moveTo>
                    <a:pt x="383" y="1247"/>
                  </a:moveTo>
                  <a:cubicBezTo>
                    <a:pt x="383" y="1136"/>
                    <a:pt x="383" y="1136"/>
                    <a:pt x="383" y="1136"/>
                  </a:cubicBezTo>
                  <a:cubicBezTo>
                    <a:pt x="383" y="1128"/>
                    <a:pt x="376" y="1121"/>
                    <a:pt x="368" y="1121"/>
                  </a:cubicBezTo>
                  <a:cubicBezTo>
                    <a:pt x="360" y="1121"/>
                    <a:pt x="353" y="1128"/>
                    <a:pt x="353" y="1136"/>
                  </a:cubicBezTo>
                  <a:cubicBezTo>
                    <a:pt x="353" y="1247"/>
                    <a:pt x="353" y="1247"/>
                    <a:pt x="353" y="1247"/>
                  </a:cubicBezTo>
                  <a:cubicBezTo>
                    <a:pt x="353" y="1255"/>
                    <a:pt x="360" y="1262"/>
                    <a:pt x="368" y="1262"/>
                  </a:cubicBezTo>
                  <a:cubicBezTo>
                    <a:pt x="376" y="1262"/>
                    <a:pt x="383" y="1255"/>
                    <a:pt x="383" y="1247"/>
                  </a:cubicBezTo>
                  <a:moveTo>
                    <a:pt x="559" y="1247"/>
                  </a:moveTo>
                  <a:cubicBezTo>
                    <a:pt x="559" y="1136"/>
                    <a:pt x="559" y="1136"/>
                    <a:pt x="559" y="1136"/>
                  </a:cubicBezTo>
                  <a:cubicBezTo>
                    <a:pt x="559" y="1128"/>
                    <a:pt x="552" y="1121"/>
                    <a:pt x="543" y="1121"/>
                  </a:cubicBezTo>
                  <a:cubicBezTo>
                    <a:pt x="534" y="1121"/>
                    <a:pt x="528" y="1128"/>
                    <a:pt x="528" y="1136"/>
                  </a:cubicBezTo>
                  <a:cubicBezTo>
                    <a:pt x="528" y="1247"/>
                    <a:pt x="528" y="1247"/>
                    <a:pt x="528" y="1247"/>
                  </a:cubicBezTo>
                  <a:cubicBezTo>
                    <a:pt x="528" y="1255"/>
                    <a:pt x="534" y="1262"/>
                    <a:pt x="543" y="1262"/>
                  </a:cubicBezTo>
                  <a:cubicBezTo>
                    <a:pt x="552" y="1262"/>
                    <a:pt x="559" y="1255"/>
                    <a:pt x="559" y="1247"/>
                  </a:cubicBezTo>
                  <a:moveTo>
                    <a:pt x="733" y="1247"/>
                  </a:moveTo>
                  <a:cubicBezTo>
                    <a:pt x="733" y="1136"/>
                    <a:pt x="733" y="1136"/>
                    <a:pt x="733" y="1136"/>
                  </a:cubicBezTo>
                  <a:cubicBezTo>
                    <a:pt x="733" y="1128"/>
                    <a:pt x="727" y="1121"/>
                    <a:pt x="718" y="1121"/>
                  </a:cubicBezTo>
                  <a:cubicBezTo>
                    <a:pt x="710" y="1121"/>
                    <a:pt x="703" y="1128"/>
                    <a:pt x="703" y="1136"/>
                  </a:cubicBezTo>
                  <a:cubicBezTo>
                    <a:pt x="703" y="1247"/>
                    <a:pt x="703" y="1247"/>
                    <a:pt x="703" y="1247"/>
                  </a:cubicBezTo>
                  <a:cubicBezTo>
                    <a:pt x="703" y="1255"/>
                    <a:pt x="710" y="1262"/>
                    <a:pt x="718" y="1262"/>
                  </a:cubicBezTo>
                  <a:cubicBezTo>
                    <a:pt x="727" y="1262"/>
                    <a:pt x="733" y="1255"/>
                    <a:pt x="733" y="1247"/>
                  </a:cubicBezTo>
                  <a:moveTo>
                    <a:pt x="908" y="1247"/>
                  </a:moveTo>
                  <a:cubicBezTo>
                    <a:pt x="908" y="1136"/>
                    <a:pt x="908" y="1136"/>
                    <a:pt x="908" y="1136"/>
                  </a:cubicBezTo>
                  <a:cubicBezTo>
                    <a:pt x="908" y="1128"/>
                    <a:pt x="902" y="1121"/>
                    <a:pt x="893" y="1121"/>
                  </a:cubicBezTo>
                  <a:cubicBezTo>
                    <a:pt x="885" y="1121"/>
                    <a:pt x="878" y="1128"/>
                    <a:pt x="878" y="1136"/>
                  </a:cubicBezTo>
                  <a:cubicBezTo>
                    <a:pt x="878" y="1247"/>
                    <a:pt x="878" y="1247"/>
                    <a:pt x="878" y="1247"/>
                  </a:cubicBezTo>
                  <a:cubicBezTo>
                    <a:pt x="878" y="1255"/>
                    <a:pt x="885" y="1262"/>
                    <a:pt x="893" y="1262"/>
                  </a:cubicBezTo>
                  <a:cubicBezTo>
                    <a:pt x="902" y="1262"/>
                    <a:pt x="908" y="1255"/>
                    <a:pt x="908" y="1247"/>
                  </a:cubicBezTo>
                  <a:moveTo>
                    <a:pt x="1262" y="368"/>
                  </a:moveTo>
                  <a:cubicBezTo>
                    <a:pt x="1262" y="360"/>
                    <a:pt x="1255" y="353"/>
                    <a:pt x="1246" y="353"/>
                  </a:cubicBezTo>
                  <a:cubicBezTo>
                    <a:pt x="1136" y="353"/>
                    <a:pt x="1136" y="353"/>
                    <a:pt x="1136" y="353"/>
                  </a:cubicBezTo>
                  <a:cubicBezTo>
                    <a:pt x="1128" y="353"/>
                    <a:pt x="1121" y="360"/>
                    <a:pt x="1121" y="368"/>
                  </a:cubicBezTo>
                  <a:cubicBezTo>
                    <a:pt x="1121" y="377"/>
                    <a:pt x="1128" y="383"/>
                    <a:pt x="1136" y="383"/>
                  </a:cubicBezTo>
                  <a:cubicBezTo>
                    <a:pt x="1246" y="383"/>
                    <a:pt x="1246" y="383"/>
                    <a:pt x="1246" y="383"/>
                  </a:cubicBezTo>
                  <a:cubicBezTo>
                    <a:pt x="1255" y="383"/>
                    <a:pt x="1262" y="377"/>
                    <a:pt x="1262" y="368"/>
                  </a:cubicBezTo>
                  <a:moveTo>
                    <a:pt x="1262" y="543"/>
                  </a:moveTo>
                  <a:cubicBezTo>
                    <a:pt x="1262" y="534"/>
                    <a:pt x="1255" y="528"/>
                    <a:pt x="1246" y="528"/>
                  </a:cubicBezTo>
                  <a:cubicBezTo>
                    <a:pt x="1136" y="528"/>
                    <a:pt x="1136" y="528"/>
                    <a:pt x="1136" y="528"/>
                  </a:cubicBezTo>
                  <a:cubicBezTo>
                    <a:pt x="1128" y="528"/>
                    <a:pt x="1121" y="534"/>
                    <a:pt x="1121" y="543"/>
                  </a:cubicBezTo>
                  <a:cubicBezTo>
                    <a:pt x="1121" y="552"/>
                    <a:pt x="1128" y="559"/>
                    <a:pt x="1136" y="559"/>
                  </a:cubicBezTo>
                  <a:cubicBezTo>
                    <a:pt x="1246" y="559"/>
                    <a:pt x="1246" y="559"/>
                    <a:pt x="1246" y="559"/>
                  </a:cubicBezTo>
                  <a:cubicBezTo>
                    <a:pt x="1255" y="559"/>
                    <a:pt x="1262" y="552"/>
                    <a:pt x="1262" y="543"/>
                  </a:cubicBezTo>
                  <a:moveTo>
                    <a:pt x="1262" y="718"/>
                  </a:moveTo>
                  <a:cubicBezTo>
                    <a:pt x="1262" y="710"/>
                    <a:pt x="1255" y="703"/>
                    <a:pt x="1246" y="703"/>
                  </a:cubicBezTo>
                  <a:cubicBezTo>
                    <a:pt x="1136" y="703"/>
                    <a:pt x="1136" y="703"/>
                    <a:pt x="1136" y="703"/>
                  </a:cubicBezTo>
                  <a:cubicBezTo>
                    <a:pt x="1128" y="703"/>
                    <a:pt x="1121" y="710"/>
                    <a:pt x="1121" y="718"/>
                  </a:cubicBezTo>
                  <a:cubicBezTo>
                    <a:pt x="1121" y="727"/>
                    <a:pt x="1128" y="733"/>
                    <a:pt x="1136" y="733"/>
                  </a:cubicBezTo>
                  <a:cubicBezTo>
                    <a:pt x="1246" y="733"/>
                    <a:pt x="1246" y="733"/>
                    <a:pt x="1246" y="733"/>
                  </a:cubicBezTo>
                  <a:cubicBezTo>
                    <a:pt x="1255" y="733"/>
                    <a:pt x="1262" y="727"/>
                    <a:pt x="1262" y="718"/>
                  </a:cubicBezTo>
                  <a:moveTo>
                    <a:pt x="1262" y="893"/>
                  </a:moveTo>
                  <a:cubicBezTo>
                    <a:pt x="1262" y="885"/>
                    <a:pt x="1255" y="878"/>
                    <a:pt x="1246" y="878"/>
                  </a:cubicBezTo>
                  <a:cubicBezTo>
                    <a:pt x="1136" y="878"/>
                    <a:pt x="1136" y="878"/>
                    <a:pt x="1136" y="878"/>
                  </a:cubicBezTo>
                  <a:cubicBezTo>
                    <a:pt x="1128" y="878"/>
                    <a:pt x="1121" y="885"/>
                    <a:pt x="1121" y="893"/>
                  </a:cubicBezTo>
                  <a:cubicBezTo>
                    <a:pt x="1121" y="902"/>
                    <a:pt x="1128" y="908"/>
                    <a:pt x="1136" y="908"/>
                  </a:cubicBezTo>
                  <a:cubicBezTo>
                    <a:pt x="1246" y="908"/>
                    <a:pt x="1246" y="908"/>
                    <a:pt x="1246" y="908"/>
                  </a:cubicBezTo>
                  <a:cubicBezTo>
                    <a:pt x="1255" y="908"/>
                    <a:pt x="1262" y="902"/>
                    <a:pt x="1262" y="893"/>
                  </a:cubicBezTo>
                  <a:moveTo>
                    <a:pt x="141" y="368"/>
                  </a:moveTo>
                  <a:cubicBezTo>
                    <a:pt x="141" y="360"/>
                    <a:pt x="133" y="353"/>
                    <a:pt x="125" y="353"/>
                  </a:cubicBezTo>
                  <a:cubicBezTo>
                    <a:pt x="15" y="353"/>
                    <a:pt x="15" y="353"/>
                    <a:pt x="15" y="353"/>
                  </a:cubicBezTo>
                  <a:cubicBezTo>
                    <a:pt x="6" y="353"/>
                    <a:pt x="0" y="360"/>
                    <a:pt x="0" y="368"/>
                  </a:cubicBezTo>
                  <a:cubicBezTo>
                    <a:pt x="0" y="377"/>
                    <a:pt x="6" y="383"/>
                    <a:pt x="15" y="383"/>
                  </a:cubicBezTo>
                  <a:cubicBezTo>
                    <a:pt x="125" y="383"/>
                    <a:pt x="125" y="383"/>
                    <a:pt x="125" y="383"/>
                  </a:cubicBezTo>
                  <a:cubicBezTo>
                    <a:pt x="133" y="383"/>
                    <a:pt x="141" y="377"/>
                    <a:pt x="141" y="368"/>
                  </a:cubicBezTo>
                  <a:moveTo>
                    <a:pt x="141" y="543"/>
                  </a:moveTo>
                  <a:cubicBezTo>
                    <a:pt x="141" y="534"/>
                    <a:pt x="133" y="528"/>
                    <a:pt x="125" y="528"/>
                  </a:cubicBezTo>
                  <a:cubicBezTo>
                    <a:pt x="15" y="528"/>
                    <a:pt x="15" y="528"/>
                    <a:pt x="15" y="528"/>
                  </a:cubicBezTo>
                  <a:cubicBezTo>
                    <a:pt x="6" y="528"/>
                    <a:pt x="0" y="534"/>
                    <a:pt x="0" y="543"/>
                  </a:cubicBezTo>
                  <a:cubicBezTo>
                    <a:pt x="0" y="552"/>
                    <a:pt x="6" y="559"/>
                    <a:pt x="15" y="559"/>
                  </a:cubicBezTo>
                  <a:cubicBezTo>
                    <a:pt x="125" y="559"/>
                    <a:pt x="125" y="559"/>
                    <a:pt x="125" y="559"/>
                  </a:cubicBezTo>
                  <a:cubicBezTo>
                    <a:pt x="133" y="559"/>
                    <a:pt x="141" y="552"/>
                    <a:pt x="141" y="543"/>
                  </a:cubicBezTo>
                  <a:moveTo>
                    <a:pt x="141" y="718"/>
                  </a:moveTo>
                  <a:cubicBezTo>
                    <a:pt x="141" y="710"/>
                    <a:pt x="133" y="703"/>
                    <a:pt x="125" y="703"/>
                  </a:cubicBezTo>
                  <a:cubicBezTo>
                    <a:pt x="15" y="703"/>
                    <a:pt x="15" y="703"/>
                    <a:pt x="15" y="703"/>
                  </a:cubicBezTo>
                  <a:cubicBezTo>
                    <a:pt x="6" y="703"/>
                    <a:pt x="0" y="710"/>
                    <a:pt x="0" y="718"/>
                  </a:cubicBezTo>
                  <a:cubicBezTo>
                    <a:pt x="0" y="727"/>
                    <a:pt x="6" y="733"/>
                    <a:pt x="15" y="733"/>
                  </a:cubicBezTo>
                  <a:cubicBezTo>
                    <a:pt x="125" y="733"/>
                    <a:pt x="125" y="733"/>
                    <a:pt x="125" y="733"/>
                  </a:cubicBezTo>
                  <a:cubicBezTo>
                    <a:pt x="133" y="733"/>
                    <a:pt x="141" y="727"/>
                    <a:pt x="141" y="718"/>
                  </a:cubicBezTo>
                  <a:moveTo>
                    <a:pt x="141" y="893"/>
                  </a:moveTo>
                  <a:cubicBezTo>
                    <a:pt x="141" y="885"/>
                    <a:pt x="133" y="878"/>
                    <a:pt x="125" y="878"/>
                  </a:cubicBezTo>
                  <a:cubicBezTo>
                    <a:pt x="15" y="878"/>
                    <a:pt x="15" y="878"/>
                    <a:pt x="15" y="878"/>
                  </a:cubicBezTo>
                  <a:cubicBezTo>
                    <a:pt x="6" y="878"/>
                    <a:pt x="0" y="885"/>
                    <a:pt x="0" y="893"/>
                  </a:cubicBezTo>
                  <a:cubicBezTo>
                    <a:pt x="0" y="902"/>
                    <a:pt x="6" y="908"/>
                    <a:pt x="15" y="908"/>
                  </a:cubicBezTo>
                  <a:cubicBezTo>
                    <a:pt x="125" y="908"/>
                    <a:pt x="125" y="908"/>
                    <a:pt x="125" y="908"/>
                  </a:cubicBezTo>
                  <a:cubicBezTo>
                    <a:pt x="133" y="908"/>
                    <a:pt x="141" y="902"/>
                    <a:pt x="141" y="893"/>
                  </a:cubicBezTo>
                  <a:moveTo>
                    <a:pt x="923" y="662"/>
                  </a:moveTo>
                  <a:cubicBezTo>
                    <a:pt x="923" y="408"/>
                    <a:pt x="923" y="408"/>
                    <a:pt x="923" y="408"/>
                  </a:cubicBezTo>
                  <a:cubicBezTo>
                    <a:pt x="923" y="408"/>
                    <a:pt x="923" y="407"/>
                    <a:pt x="923" y="407"/>
                  </a:cubicBezTo>
                  <a:cubicBezTo>
                    <a:pt x="923" y="407"/>
                    <a:pt x="923" y="407"/>
                    <a:pt x="923" y="407"/>
                  </a:cubicBezTo>
                  <a:cubicBezTo>
                    <a:pt x="923" y="407"/>
                    <a:pt x="923" y="406"/>
                    <a:pt x="923" y="405"/>
                  </a:cubicBezTo>
                  <a:cubicBezTo>
                    <a:pt x="923" y="405"/>
                    <a:pt x="923" y="405"/>
                    <a:pt x="922" y="405"/>
                  </a:cubicBezTo>
                  <a:cubicBezTo>
                    <a:pt x="922" y="404"/>
                    <a:pt x="922" y="403"/>
                    <a:pt x="922" y="402"/>
                  </a:cubicBezTo>
                  <a:cubicBezTo>
                    <a:pt x="922" y="402"/>
                    <a:pt x="922" y="402"/>
                    <a:pt x="922" y="402"/>
                  </a:cubicBezTo>
                  <a:cubicBezTo>
                    <a:pt x="922" y="401"/>
                    <a:pt x="921" y="400"/>
                    <a:pt x="921" y="400"/>
                  </a:cubicBezTo>
                  <a:cubicBezTo>
                    <a:pt x="921" y="400"/>
                    <a:pt x="921" y="400"/>
                    <a:pt x="921" y="400"/>
                  </a:cubicBezTo>
                  <a:cubicBezTo>
                    <a:pt x="848" y="289"/>
                    <a:pt x="848" y="289"/>
                    <a:pt x="848" y="289"/>
                  </a:cubicBezTo>
                  <a:cubicBezTo>
                    <a:pt x="844" y="282"/>
                    <a:pt x="834" y="280"/>
                    <a:pt x="827" y="284"/>
                  </a:cubicBezTo>
                  <a:cubicBezTo>
                    <a:pt x="762" y="326"/>
                    <a:pt x="762" y="326"/>
                    <a:pt x="762" y="326"/>
                  </a:cubicBezTo>
                  <a:cubicBezTo>
                    <a:pt x="762" y="326"/>
                    <a:pt x="762" y="326"/>
                    <a:pt x="762" y="326"/>
                  </a:cubicBezTo>
                  <a:cubicBezTo>
                    <a:pt x="525" y="475"/>
                    <a:pt x="525" y="475"/>
                    <a:pt x="525" y="475"/>
                  </a:cubicBezTo>
                  <a:cubicBezTo>
                    <a:pt x="546" y="497"/>
                    <a:pt x="546" y="497"/>
                    <a:pt x="546" y="497"/>
                  </a:cubicBezTo>
                  <a:cubicBezTo>
                    <a:pt x="588" y="472"/>
                    <a:pt x="588" y="472"/>
                    <a:pt x="588" y="472"/>
                  </a:cubicBezTo>
                  <a:cubicBezTo>
                    <a:pt x="595" y="548"/>
                    <a:pt x="595" y="548"/>
                    <a:pt x="595" y="548"/>
                  </a:cubicBezTo>
                  <a:cubicBezTo>
                    <a:pt x="630" y="584"/>
                    <a:pt x="630" y="584"/>
                    <a:pt x="630" y="584"/>
                  </a:cubicBezTo>
                  <a:cubicBezTo>
                    <a:pt x="620" y="478"/>
                    <a:pt x="620" y="478"/>
                    <a:pt x="620" y="478"/>
                  </a:cubicBezTo>
                  <a:cubicBezTo>
                    <a:pt x="707" y="544"/>
                    <a:pt x="707" y="544"/>
                    <a:pt x="707" y="544"/>
                  </a:cubicBezTo>
                  <a:cubicBezTo>
                    <a:pt x="641" y="596"/>
                    <a:pt x="641" y="596"/>
                    <a:pt x="641" y="596"/>
                  </a:cubicBezTo>
                  <a:cubicBezTo>
                    <a:pt x="662" y="618"/>
                    <a:pt x="662" y="618"/>
                    <a:pt x="662" y="618"/>
                  </a:cubicBezTo>
                  <a:cubicBezTo>
                    <a:pt x="892" y="439"/>
                    <a:pt x="892" y="439"/>
                    <a:pt x="892" y="439"/>
                  </a:cubicBezTo>
                  <a:cubicBezTo>
                    <a:pt x="892" y="676"/>
                    <a:pt x="892" y="676"/>
                    <a:pt x="892" y="676"/>
                  </a:cubicBezTo>
                  <a:cubicBezTo>
                    <a:pt x="892" y="685"/>
                    <a:pt x="900" y="692"/>
                    <a:pt x="908" y="692"/>
                  </a:cubicBezTo>
                  <a:cubicBezTo>
                    <a:pt x="908" y="692"/>
                    <a:pt x="908" y="692"/>
                    <a:pt x="908" y="692"/>
                  </a:cubicBezTo>
                  <a:cubicBezTo>
                    <a:pt x="908" y="692"/>
                    <a:pt x="908" y="692"/>
                    <a:pt x="908" y="692"/>
                  </a:cubicBezTo>
                  <a:cubicBezTo>
                    <a:pt x="925" y="692"/>
                    <a:pt x="938" y="705"/>
                    <a:pt x="938" y="721"/>
                  </a:cubicBezTo>
                  <a:cubicBezTo>
                    <a:pt x="938" y="737"/>
                    <a:pt x="925" y="751"/>
                    <a:pt x="908" y="751"/>
                  </a:cubicBezTo>
                  <a:cubicBezTo>
                    <a:pt x="897" y="751"/>
                    <a:pt x="887" y="745"/>
                    <a:pt x="881" y="735"/>
                  </a:cubicBezTo>
                  <a:cubicBezTo>
                    <a:pt x="878" y="727"/>
                    <a:pt x="868" y="724"/>
                    <a:pt x="861" y="728"/>
                  </a:cubicBezTo>
                  <a:cubicBezTo>
                    <a:pt x="853" y="732"/>
                    <a:pt x="851" y="741"/>
                    <a:pt x="854" y="749"/>
                  </a:cubicBezTo>
                  <a:cubicBezTo>
                    <a:pt x="865" y="769"/>
                    <a:pt x="886" y="782"/>
                    <a:pt x="908" y="782"/>
                  </a:cubicBezTo>
                  <a:cubicBezTo>
                    <a:pt x="941" y="782"/>
                    <a:pt x="969" y="754"/>
                    <a:pt x="969" y="721"/>
                  </a:cubicBezTo>
                  <a:cubicBezTo>
                    <a:pt x="969" y="693"/>
                    <a:pt x="949" y="669"/>
                    <a:pt x="923" y="662"/>
                  </a:cubicBezTo>
                  <a:moveTo>
                    <a:pt x="831" y="318"/>
                  </a:moveTo>
                  <a:cubicBezTo>
                    <a:pt x="864" y="368"/>
                    <a:pt x="864" y="368"/>
                    <a:pt x="864" y="368"/>
                  </a:cubicBezTo>
                  <a:cubicBezTo>
                    <a:pt x="801" y="337"/>
                    <a:pt x="801" y="337"/>
                    <a:pt x="801" y="337"/>
                  </a:cubicBezTo>
                  <a:lnTo>
                    <a:pt x="831" y="318"/>
                  </a:lnTo>
                  <a:close/>
                  <a:moveTo>
                    <a:pt x="761" y="362"/>
                  </a:moveTo>
                  <a:cubicBezTo>
                    <a:pt x="786" y="436"/>
                    <a:pt x="786" y="436"/>
                    <a:pt x="786" y="436"/>
                  </a:cubicBezTo>
                  <a:cubicBezTo>
                    <a:pt x="722" y="387"/>
                    <a:pt x="722" y="387"/>
                    <a:pt x="722" y="387"/>
                  </a:cubicBezTo>
                  <a:lnTo>
                    <a:pt x="761" y="362"/>
                  </a:lnTo>
                  <a:close/>
                  <a:moveTo>
                    <a:pt x="628" y="446"/>
                  </a:moveTo>
                  <a:cubicBezTo>
                    <a:pt x="686" y="410"/>
                    <a:pt x="686" y="410"/>
                    <a:pt x="686" y="410"/>
                  </a:cubicBezTo>
                  <a:cubicBezTo>
                    <a:pt x="708" y="507"/>
                    <a:pt x="708" y="507"/>
                    <a:pt x="708" y="507"/>
                  </a:cubicBezTo>
                  <a:lnTo>
                    <a:pt x="628" y="446"/>
                  </a:lnTo>
                  <a:close/>
                  <a:moveTo>
                    <a:pt x="742" y="517"/>
                  </a:moveTo>
                  <a:cubicBezTo>
                    <a:pt x="721" y="424"/>
                    <a:pt x="721" y="424"/>
                    <a:pt x="721" y="424"/>
                  </a:cubicBezTo>
                  <a:cubicBezTo>
                    <a:pt x="791" y="478"/>
                    <a:pt x="791" y="478"/>
                    <a:pt x="791" y="478"/>
                  </a:cubicBezTo>
                  <a:lnTo>
                    <a:pt x="742" y="517"/>
                  </a:lnTo>
                  <a:close/>
                  <a:moveTo>
                    <a:pt x="824" y="453"/>
                  </a:moveTo>
                  <a:cubicBezTo>
                    <a:pt x="796" y="369"/>
                    <a:pt x="796" y="369"/>
                    <a:pt x="796" y="369"/>
                  </a:cubicBezTo>
                  <a:cubicBezTo>
                    <a:pt x="879" y="411"/>
                    <a:pt x="879" y="411"/>
                    <a:pt x="879" y="411"/>
                  </a:cubicBezTo>
                  <a:lnTo>
                    <a:pt x="824" y="453"/>
                  </a:lnTo>
                  <a:close/>
                  <a:moveTo>
                    <a:pt x="368" y="908"/>
                  </a:moveTo>
                  <a:cubicBezTo>
                    <a:pt x="368" y="902"/>
                    <a:pt x="362" y="895"/>
                    <a:pt x="355" y="895"/>
                  </a:cubicBezTo>
                  <a:cubicBezTo>
                    <a:pt x="347" y="895"/>
                    <a:pt x="342" y="902"/>
                    <a:pt x="342" y="908"/>
                  </a:cubicBezTo>
                  <a:cubicBezTo>
                    <a:pt x="342" y="916"/>
                    <a:pt x="347" y="922"/>
                    <a:pt x="355" y="922"/>
                  </a:cubicBezTo>
                  <a:cubicBezTo>
                    <a:pt x="362" y="922"/>
                    <a:pt x="368" y="916"/>
                    <a:pt x="368" y="908"/>
                  </a:cubicBezTo>
                  <a:moveTo>
                    <a:pt x="438" y="908"/>
                  </a:moveTo>
                  <a:cubicBezTo>
                    <a:pt x="438" y="902"/>
                    <a:pt x="432" y="895"/>
                    <a:pt x="425" y="895"/>
                  </a:cubicBezTo>
                  <a:cubicBezTo>
                    <a:pt x="417" y="895"/>
                    <a:pt x="411" y="902"/>
                    <a:pt x="411" y="908"/>
                  </a:cubicBezTo>
                  <a:cubicBezTo>
                    <a:pt x="411" y="916"/>
                    <a:pt x="417" y="922"/>
                    <a:pt x="425" y="922"/>
                  </a:cubicBezTo>
                  <a:cubicBezTo>
                    <a:pt x="432" y="922"/>
                    <a:pt x="438" y="916"/>
                    <a:pt x="438" y="908"/>
                  </a:cubicBezTo>
                  <a:moveTo>
                    <a:pt x="508" y="908"/>
                  </a:moveTo>
                  <a:cubicBezTo>
                    <a:pt x="508" y="902"/>
                    <a:pt x="502" y="895"/>
                    <a:pt x="495" y="895"/>
                  </a:cubicBezTo>
                  <a:cubicBezTo>
                    <a:pt x="487" y="895"/>
                    <a:pt x="481" y="902"/>
                    <a:pt x="481" y="908"/>
                  </a:cubicBezTo>
                  <a:cubicBezTo>
                    <a:pt x="481" y="916"/>
                    <a:pt x="487" y="922"/>
                    <a:pt x="495" y="922"/>
                  </a:cubicBezTo>
                  <a:cubicBezTo>
                    <a:pt x="502" y="922"/>
                    <a:pt x="508" y="916"/>
                    <a:pt x="508" y="908"/>
                  </a:cubicBezTo>
                  <a:moveTo>
                    <a:pt x="578" y="908"/>
                  </a:moveTo>
                  <a:cubicBezTo>
                    <a:pt x="578" y="902"/>
                    <a:pt x="572" y="895"/>
                    <a:pt x="564" y="895"/>
                  </a:cubicBezTo>
                  <a:cubicBezTo>
                    <a:pt x="557" y="895"/>
                    <a:pt x="551" y="902"/>
                    <a:pt x="551" y="908"/>
                  </a:cubicBezTo>
                  <a:cubicBezTo>
                    <a:pt x="551" y="916"/>
                    <a:pt x="557" y="922"/>
                    <a:pt x="564" y="922"/>
                  </a:cubicBezTo>
                  <a:cubicBezTo>
                    <a:pt x="572" y="922"/>
                    <a:pt x="578" y="916"/>
                    <a:pt x="578" y="908"/>
                  </a:cubicBezTo>
                  <a:moveTo>
                    <a:pt x="648" y="908"/>
                  </a:moveTo>
                  <a:cubicBezTo>
                    <a:pt x="648" y="902"/>
                    <a:pt x="642" y="895"/>
                    <a:pt x="635" y="895"/>
                  </a:cubicBezTo>
                  <a:cubicBezTo>
                    <a:pt x="627" y="895"/>
                    <a:pt x="621" y="902"/>
                    <a:pt x="621" y="908"/>
                  </a:cubicBezTo>
                  <a:cubicBezTo>
                    <a:pt x="621" y="916"/>
                    <a:pt x="627" y="922"/>
                    <a:pt x="635" y="922"/>
                  </a:cubicBezTo>
                  <a:cubicBezTo>
                    <a:pt x="642" y="922"/>
                    <a:pt x="648" y="916"/>
                    <a:pt x="648" y="908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5780532" y="3920097"/>
            <a:ext cx="609230" cy="607706"/>
            <a:chExt cx="609230" cy="607706"/>
          </a:xfrm>
        </p:grpSpPr>
        <p:sp>
          <p:nvSpPr>
            <p:cNvPr id="241" name="path"/>
            <p:cNvSpPr/>
            <p:nvPr/>
          </p:nvSpPr>
          <p:spPr>
            <a:xfrm>
              <a:off x="126491" y="0"/>
              <a:ext cx="482738" cy="482738"/>
            </a:xfrm>
            <a:custGeom>
              <a:rect l="0" t="0" r="0" b="0"/>
              <a:pathLst>
                <a:path w="760" h="760">
                  <a:moveTo>
                    <a:pt x="463" y="96"/>
                  </a:moveTo>
                  <a:cubicBezTo>
                    <a:pt x="464" y="96"/>
                    <a:pt x="464" y="96"/>
                    <a:pt x="464" y="96"/>
                  </a:cubicBezTo>
                  <a:cubicBezTo>
                    <a:pt x="519" y="40"/>
                    <a:pt x="673" y="-24"/>
                    <a:pt x="729" y="30"/>
                  </a:cubicBezTo>
                  <a:cubicBezTo>
                    <a:pt x="784" y="86"/>
                    <a:pt x="719" y="240"/>
                    <a:pt x="664" y="296"/>
                  </a:cubicBezTo>
                  <a:cubicBezTo>
                    <a:pt x="663" y="297"/>
                    <a:pt x="663" y="297"/>
                    <a:pt x="663" y="297"/>
                  </a:cubicBezTo>
                  <a:cubicBezTo>
                    <a:pt x="649" y="263"/>
                    <a:pt x="625" y="212"/>
                    <a:pt x="584" y="171"/>
                  </a:cubicBezTo>
                  <a:cubicBezTo>
                    <a:pt x="568" y="155"/>
                    <a:pt x="551" y="142"/>
                    <a:pt x="533" y="131"/>
                  </a:cubicBezTo>
                  <a:cubicBezTo>
                    <a:pt x="563" y="110"/>
                    <a:pt x="595" y="92"/>
                    <a:pt x="629" y="78"/>
                  </a:cubicBezTo>
                  <a:cubicBezTo>
                    <a:pt x="635" y="76"/>
                    <a:pt x="638" y="68"/>
                    <a:pt x="635" y="61"/>
                  </a:cubicBezTo>
                  <a:cubicBezTo>
                    <a:pt x="633" y="55"/>
                    <a:pt x="625" y="52"/>
                    <a:pt x="619" y="55"/>
                  </a:cubicBezTo>
                  <a:cubicBezTo>
                    <a:pt x="580" y="71"/>
                    <a:pt x="543" y="91"/>
                    <a:pt x="509" y="117"/>
                  </a:cubicBezTo>
                  <a:cubicBezTo>
                    <a:pt x="492" y="108"/>
                    <a:pt x="476" y="101"/>
                    <a:pt x="463" y="96"/>
                  </a:cubicBezTo>
                  <a:moveTo>
                    <a:pt x="451" y="166"/>
                  </a:moveTo>
                  <a:cubicBezTo>
                    <a:pt x="456" y="162"/>
                    <a:pt x="461" y="157"/>
                    <a:pt x="466" y="152"/>
                  </a:cubicBezTo>
                  <a:cubicBezTo>
                    <a:pt x="447" y="144"/>
                    <a:pt x="432" y="139"/>
                    <a:pt x="423" y="136"/>
                  </a:cubicBezTo>
                  <a:cubicBezTo>
                    <a:pt x="0" y="560"/>
                    <a:pt x="0" y="560"/>
                    <a:pt x="0" y="560"/>
                  </a:cubicBezTo>
                  <a:cubicBezTo>
                    <a:pt x="0" y="560"/>
                    <a:pt x="0" y="560"/>
                    <a:pt x="0" y="560"/>
                  </a:cubicBezTo>
                  <a:cubicBezTo>
                    <a:pt x="13" y="564"/>
                    <a:pt x="27" y="571"/>
                    <a:pt x="39" y="579"/>
                  </a:cubicBezTo>
                  <a:lnTo>
                    <a:pt x="451" y="166"/>
                  </a:lnTo>
                  <a:close/>
                  <a:moveTo>
                    <a:pt x="548" y="207"/>
                  </a:moveTo>
                  <a:cubicBezTo>
                    <a:pt x="530" y="189"/>
                    <a:pt x="510" y="175"/>
                    <a:pt x="490" y="164"/>
                  </a:cubicBezTo>
                  <a:cubicBezTo>
                    <a:pt x="483" y="170"/>
                    <a:pt x="476" y="177"/>
                    <a:pt x="469" y="184"/>
                  </a:cubicBezTo>
                  <a:cubicBezTo>
                    <a:pt x="59" y="594"/>
                    <a:pt x="59" y="594"/>
                    <a:pt x="59" y="594"/>
                  </a:cubicBezTo>
                  <a:cubicBezTo>
                    <a:pt x="62" y="597"/>
                    <a:pt x="66" y="600"/>
                    <a:pt x="69" y="604"/>
                  </a:cubicBezTo>
                  <a:cubicBezTo>
                    <a:pt x="156" y="690"/>
                    <a:pt x="156" y="690"/>
                    <a:pt x="156" y="690"/>
                  </a:cubicBezTo>
                  <a:cubicBezTo>
                    <a:pt x="175" y="710"/>
                    <a:pt x="190" y="734"/>
                    <a:pt x="200" y="760"/>
                  </a:cubicBezTo>
                  <a:cubicBezTo>
                    <a:pt x="623" y="337"/>
                    <a:pt x="623" y="337"/>
                    <a:pt x="623" y="337"/>
                  </a:cubicBezTo>
                  <a:cubicBezTo>
                    <a:pt x="615" y="313"/>
                    <a:pt x="593" y="252"/>
                    <a:pt x="548" y="207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202322"/>
              <a:ext cx="408431" cy="405383"/>
            </a:xfrm>
            <a:custGeom>
              <a:rect l="0" t="0" r="0" b="0"/>
              <a:pathLst>
                <a:path w="643" h="638">
                  <a:moveTo>
                    <a:pt x="436" y="568"/>
                  </a:moveTo>
                  <a:cubicBezTo>
                    <a:pt x="413" y="479"/>
                    <a:pt x="413" y="479"/>
                    <a:pt x="413" y="479"/>
                  </a:cubicBezTo>
                  <a:cubicBezTo>
                    <a:pt x="643" y="251"/>
                    <a:pt x="643" y="251"/>
                    <a:pt x="643" y="251"/>
                  </a:cubicBezTo>
                  <a:cubicBezTo>
                    <a:pt x="601" y="427"/>
                    <a:pt x="601" y="427"/>
                    <a:pt x="601" y="427"/>
                  </a:cubicBezTo>
                  <a:cubicBezTo>
                    <a:pt x="601" y="430"/>
                    <a:pt x="600" y="432"/>
                    <a:pt x="598" y="433"/>
                  </a:cubicBezTo>
                  <a:cubicBezTo>
                    <a:pt x="457" y="573"/>
                    <a:pt x="457" y="573"/>
                    <a:pt x="457" y="573"/>
                  </a:cubicBezTo>
                  <a:cubicBezTo>
                    <a:pt x="450" y="580"/>
                    <a:pt x="439" y="577"/>
                    <a:pt x="436" y="568"/>
                  </a:cubicBezTo>
                  <a:moveTo>
                    <a:pt x="71" y="205"/>
                  </a:moveTo>
                  <a:cubicBezTo>
                    <a:pt x="160" y="228"/>
                    <a:pt x="160" y="228"/>
                    <a:pt x="160" y="228"/>
                  </a:cubicBezTo>
                  <a:cubicBezTo>
                    <a:pt x="390" y="0"/>
                    <a:pt x="390" y="0"/>
                    <a:pt x="390" y="0"/>
                  </a:cubicBezTo>
                  <a:cubicBezTo>
                    <a:pt x="212" y="40"/>
                    <a:pt x="212" y="40"/>
                    <a:pt x="212" y="40"/>
                  </a:cubicBezTo>
                  <a:cubicBezTo>
                    <a:pt x="210" y="41"/>
                    <a:pt x="208" y="42"/>
                    <a:pt x="206" y="44"/>
                  </a:cubicBezTo>
                  <a:cubicBezTo>
                    <a:pt x="65" y="184"/>
                    <a:pt x="65" y="184"/>
                    <a:pt x="65" y="184"/>
                  </a:cubicBezTo>
                  <a:cubicBezTo>
                    <a:pt x="58" y="191"/>
                    <a:pt x="62" y="202"/>
                    <a:pt x="71" y="205"/>
                  </a:cubicBezTo>
                  <a:moveTo>
                    <a:pt x="23" y="634"/>
                  </a:moveTo>
                  <a:cubicBezTo>
                    <a:pt x="281" y="377"/>
                    <a:pt x="281" y="377"/>
                    <a:pt x="281" y="377"/>
                  </a:cubicBezTo>
                  <a:cubicBezTo>
                    <a:pt x="286" y="372"/>
                    <a:pt x="286" y="364"/>
                    <a:pt x="281" y="359"/>
                  </a:cubicBezTo>
                  <a:cubicBezTo>
                    <a:pt x="276" y="354"/>
                    <a:pt x="268" y="354"/>
                    <a:pt x="263" y="359"/>
                  </a:cubicBezTo>
                  <a:cubicBezTo>
                    <a:pt x="5" y="616"/>
                    <a:pt x="5" y="616"/>
                    <a:pt x="5" y="616"/>
                  </a:cubicBezTo>
                  <a:cubicBezTo>
                    <a:pt x="0" y="621"/>
                    <a:pt x="0" y="629"/>
                    <a:pt x="5" y="634"/>
                  </a:cubicBezTo>
                  <a:cubicBezTo>
                    <a:pt x="7" y="637"/>
                    <a:pt x="10" y="638"/>
                    <a:pt x="13" y="638"/>
                  </a:cubicBezTo>
                  <a:cubicBezTo>
                    <a:pt x="17" y="638"/>
                    <a:pt x="20" y="637"/>
                    <a:pt x="23" y="634"/>
                  </a:cubicBezTo>
                  <a:moveTo>
                    <a:pt x="56" y="515"/>
                  </a:moveTo>
                  <a:cubicBezTo>
                    <a:pt x="207" y="365"/>
                    <a:pt x="207" y="365"/>
                    <a:pt x="207" y="365"/>
                  </a:cubicBezTo>
                  <a:cubicBezTo>
                    <a:pt x="211" y="360"/>
                    <a:pt x="211" y="352"/>
                    <a:pt x="207" y="347"/>
                  </a:cubicBezTo>
                  <a:cubicBezTo>
                    <a:pt x="201" y="342"/>
                    <a:pt x="193" y="342"/>
                    <a:pt x="189" y="347"/>
                  </a:cubicBezTo>
                  <a:cubicBezTo>
                    <a:pt x="38" y="496"/>
                    <a:pt x="38" y="496"/>
                    <a:pt x="38" y="496"/>
                  </a:cubicBezTo>
                  <a:cubicBezTo>
                    <a:pt x="33" y="502"/>
                    <a:pt x="33" y="510"/>
                    <a:pt x="38" y="515"/>
                  </a:cubicBezTo>
                  <a:cubicBezTo>
                    <a:pt x="41" y="517"/>
                    <a:pt x="43" y="518"/>
                    <a:pt x="47" y="518"/>
                  </a:cubicBezTo>
                  <a:cubicBezTo>
                    <a:pt x="50" y="518"/>
                    <a:pt x="53" y="517"/>
                    <a:pt x="56" y="515"/>
                  </a:cubicBezTo>
                  <a:moveTo>
                    <a:pt x="84" y="401"/>
                  </a:moveTo>
                  <a:cubicBezTo>
                    <a:pt x="148" y="337"/>
                    <a:pt x="148" y="337"/>
                    <a:pt x="148" y="337"/>
                  </a:cubicBezTo>
                  <a:cubicBezTo>
                    <a:pt x="153" y="332"/>
                    <a:pt x="153" y="324"/>
                    <a:pt x="148" y="319"/>
                  </a:cubicBezTo>
                  <a:cubicBezTo>
                    <a:pt x="142" y="314"/>
                    <a:pt x="134" y="314"/>
                    <a:pt x="130" y="319"/>
                  </a:cubicBezTo>
                  <a:cubicBezTo>
                    <a:pt x="66" y="382"/>
                    <a:pt x="66" y="382"/>
                    <a:pt x="66" y="382"/>
                  </a:cubicBezTo>
                  <a:cubicBezTo>
                    <a:pt x="61" y="388"/>
                    <a:pt x="61" y="396"/>
                    <a:pt x="66" y="401"/>
                  </a:cubicBezTo>
                  <a:cubicBezTo>
                    <a:pt x="68" y="403"/>
                    <a:pt x="72" y="404"/>
                    <a:pt x="75" y="404"/>
                  </a:cubicBezTo>
                  <a:cubicBezTo>
                    <a:pt x="78" y="404"/>
                    <a:pt x="81" y="403"/>
                    <a:pt x="84" y="401"/>
                  </a:cubicBezTo>
                  <a:moveTo>
                    <a:pt x="258" y="573"/>
                  </a:moveTo>
                  <a:cubicBezTo>
                    <a:pt x="321" y="510"/>
                    <a:pt x="321" y="510"/>
                    <a:pt x="321" y="510"/>
                  </a:cubicBezTo>
                  <a:cubicBezTo>
                    <a:pt x="326" y="505"/>
                    <a:pt x="326" y="497"/>
                    <a:pt x="321" y="492"/>
                  </a:cubicBezTo>
                  <a:cubicBezTo>
                    <a:pt x="316" y="487"/>
                    <a:pt x="308" y="487"/>
                    <a:pt x="303" y="492"/>
                  </a:cubicBezTo>
                  <a:cubicBezTo>
                    <a:pt x="239" y="555"/>
                    <a:pt x="239" y="555"/>
                    <a:pt x="239" y="555"/>
                  </a:cubicBezTo>
                  <a:cubicBezTo>
                    <a:pt x="235" y="560"/>
                    <a:pt x="235" y="568"/>
                    <a:pt x="239" y="573"/>
                  </a:cubicBezTo>
                  <a:cubicBezTo>
                    <a:pt x="242" y="576"/>
                    <a:pt x="245" y="577"/>
                    <a:pt x="248" y="577"/>
                  </a:cubicBezTo>
                  <a:cubicBezTo>
                    <a:pt x="252" y="577"/>
                    <a:pt x="255" y="576"/>
                    <a:pt x="258" y="573"/>
                  </a:cubicBezTo>
                  <a:moveTo>
                    <a:pt x="143" y="601"/>
                  </a:moveTo>
                  <a:cubicBezTo>
                    <a:pt x="293" y="451"/>
                    <a:pt x="293" y="451"/>
                    <a:pt x="293" y="451"/>
                  </a:cubicBezTo>
                  <a:cubicBezTo>
                    <a:pt x="298" y="446"/>
                    <a:pt x="298" y="438"/>
                    <a:pt x="293" y="433"/>
                  </a:cubicBezTo>
                  <a:cubicBezTo>
                    <a:pt x="288" y="428"/>
                    <a:pt x="280" y="428"/>
                    <a:pt x="276" y="433"/>
                  </a:cubicBezTo>
                  <a:cubicBezTo>
                    <a:pt x="125" y="583"/>
                    <a:pt x="125" y="583"/>
                    <a:pt x="125" y="583"/>
                  </a:cubicBezTo>
                  <a:cubicBezTo>
                    <a:pt x="120" y="588"/>
                    <a:pt x="120" y="596"/>
                    <a:pt x="125" y="601"/>
                  </a:cubicBezTo>
                  <a:cubicBezTo>
                    <a:pt x="127" y="603"/>
                    <a:pt x="130" y="605"/>
                    <a:pt x="134" y="605"/>
                  </a:cubicBezTo>
                  <a:cubicBezTo>
                    <a:pt x="137" y="605"/>
                    <a:pt x="140" y="603"/>
                    <a:pt x="143" y="601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9430511" y="3893820"/>
            <a:ext cx="586740" cy="618744"/>
            <a:chExt cx="586740" cy="618744"/>
          </a:xfrm>
        </p:grpSpPr>
        <p:sp>
          <p:nvSpPr>
            <p:cNvPr id="243" name="path"/>
            <p:cNvSpPr/>
            <p:nvPr/>
          </p:nvSpPr>
          <p:spPr>
            <a:xfrm>
              <a:off x="91821" y="0"/>
              <a:ext cx="392556" cy="618744"/>
            </a:xfrm>
            <a:custGeom>
              <a:rect l="0" t="0" r="0" b="0"/>
              <a:pathLst>
                <a:path w="618" h="974">
                  <a:moveTo>
                    <a:pt x="12" y="593"/>
                  </a:moveTo>
                  <a:cubicBezTo>
                    <a:pt x="23" y="595"/>
                    <a:pt x="34" y="597"/>
                    <a:pt x="46" y="599"/>
                  </a:cubicBezTo>
                  <a:cubicBezTo>
                    <a:pt x="72" y="675"/>
                    <a:pt x="128" y="736"/>
                    <a:pt x="153" y="761"/>
                  </a:cubicBezTo>
                  <a:cubicBezTo>
                    <a:pt x="156" y="763"/>
                    <a:pt x="159" y="766"/>
                    <a:pt x="161" y="767"/>
                  </a:cubicBezTo>
                  <a:cubicBezTo>
                    <a:pt x="161" y="767"/>
                    <a:pt x="161" y="768"/>
                    <a:pt x="161" y="770"/>
                  </a:cubicBezTo>
                  <a:cubicBezTo>
                    <a:pt x="161" y="782"/>
                    <a:pt x="161" y="836"/>
                    <a:pt x="161" y="906"/>
                  </a:cubicBezTo>
                  <a:cubicBezTo>
                    <a:pt x="240" y="935"/>
                    <a:pt x="336" y="941"/>
                    <a:pt x="374" y="942"/>
                  </a:cubicBezTo>
                  <a:cubicBezTo>
                    <a:pt x="374" y="942"/>
                    <a:pt x="374" y="942"/>
                    <a:pt x="374" y="833"/>
                  </a:cubicBezTo>
                  <a:cubicBezTo>
                    <a:pt x="374" y="829"/>
                    <a:pt x="375" y="825"/>
                    <a:pt x="379" y="822"/>
                  </a:cubicBezTo>
                  <a:cubicBezTo>
                    <a:pt x="382" y="818"/>
                    <a:pt x="386" y="817"/>
                    <a:pt x="391" y="818"/>
                  </a:cubicBezTo>
                  <a:cubicBezTo>
                    <a:pt x="460" y="827"/>
                    <a:pt x="505" y="820"/>
                    <a:pt x="516" y="817"/>
                  </a:cubicBezTo>
                  <a:cubicBezTo>
                    <a:pt x="519" y="811"/>
                    <a:pt x="519" y="791"/>
                    <a:pt x="521" y="773"/>
                  </a:cubicBezTo>
                  <a:cubicBezTo>
                    <a:pt x="521" y="773"/>
                    <a:pt x="521" y="773"/>
                    <a:pt x="522" y="768"/>
                  </a:cubicBezTo>
                  <a:cubicBezTo>
                    <a:pt x="524" y="735"/>
                    <a:pt x="516" y="671"/>
                    <a:pt x="516" y="671"/>
                  </a:cubicBezTo>
                  <a:cubicBezTo>
                    <a:pt x="515" y="666"/>
                    <a:pt x="517" y="661"/>
                    <a:pt x="520" y="658"/>
                  </a:cubicBezTo>
                  <a:cubicBezTo>
                    <a:pt x="523" y="655"/>
                    <a:pt x="528" y="653"/>
                    <a:pt x="533" y="653"/>
                  </a:cubicBezTo>
                  <a:cubicBezTo>
                    <a:pt x="564" y="657"/>
                    <a:pt x="578" y="648"/>
                    <a:pt x="581" y="642"/>
                  </a:cubicBezTo>
                  <a:cubicBezTo>
                    <a:pt x="579" y="636"/>
                    <a:pt x="566" y="622"/>
                    <a:pt x="560" y="616"/>
                  </a:cubicBezTo>
                  <a:cubicBezTo>
                    <a:pt x="558" y="613"/>
                    <a:pt x="556" y="611"/>
                    <a:pt x="554" y="609"/>
                  </a:cubicBezTo>
                  <a:cubicBezTo>
                    <a:pt x="553" y="608"/>
                    <a:pt x="552" y="606"/>
                    <a:pt x="550" y="604"/>
                  </a:cubicBezTo>
                  <a:cubicBezTo>
                    <a:pt x="563" y="603"/>
                    <a:pt x="575" y="601"/>
                    <a:pt x="587" y="599"/>
                  </a:cubicBezTo>
                  <a:cubicBezTo>
                    <a:pt x="604" y="617"/>
                    <a:pt x="618" y="635"/>
                    <a:pt x="612" y="650"/>
                  </a:cubicBezTo>
                  <a:cubicBezTo>
                    <a:pt x="609" y="658"/>
                    <a:pt x="596" y="684"/>
                    <a:pt x="549" y="685"/>
                  </a:cubicBezTo>
                  <a:cubicBezTo>
                    <a:pt x="550" y="707"/>
                    <a:pt x="554" y="746"/>
                    <a:pt x="552" y="770"/>
                  </a:cubicBezTo>
                  <a:cubicBezTo>
                    <a:pt x="552" y="770"/>
                    <a:pt x="552" y="770"/>
                    <a:pt x="552" y="775"/>
                  </a:cubicBezTo>
                  <a:cubicBezTo>
                    <a:pt x="549" y="813"/>
                    <a:pt x="548" y="834"/>
                    <a:pt x="531" y="843"/>
                  </a:cubicBezTo>
                  <a:cubicBezTo>
                    <a:pt x="517" y="851"/>
                    <a:pt x="469" y="857"/>
                    <a:pt x="405" y="851"/>
                  </a:cubicBezTo>
                  <a:cubicBezTo>
                    <a:pt x="405" y="851"/>
                    <a:pt x="405" y="851"/>
                    <a:pt x="405" y="958"/>
                  </a:cubicBezTo>
                  <a:cubicBezTo>
                    <a:pt x="405" y="967"/>
                    <a:pt x="398" y="973"/>
                    <a:pt x="389" y="974"/>
                  </a:cubicBezTo>
                  <a:cubicBezTo>
                    <a:pt x="389" y="974"/>
                    <a:pt x="389" y="974"/>
                    <a:pt x="388" y="974"/>
                  </a:cubicBezTo>
                  <a:cubicBezTo>
                    <a:pt x="378" y="974"/>
                    <a:pt x="244" y="972"/>
                    <a:pt x="140" y="930"/>
                  </a:cubicBezTo>
                  <a:cubicBezTo>
                    <a:pt x="134" y="928"/>
                    <a:pt x="130" y="922"/>
                    <a:pt x="130" y="916"/>
                  </a:cubicBezTo>
                  <a:cubicBezTo>
                    <a:pt x="130" y="916"/>
                    <a:pt x="130" y="869"/>
                    <a:pt x="130" y="783"/>
                  </a:cubicBezTo>
                  <a:cubicBezTo>
                    <a:pt x="103" y="755"/>
                    <a:pt x="37" y="683"/>
                    <a:pt x="12" y="593"/>
                  </a:cubicBezTo>
                  <a:moveTo>
                    <a:pt x="17" y="441"/>
                  </a:moveTo>
                  <a:cubicBezTo>
                    <a:pt x="17" y="441"/>
                    <a:pt x="17" y="441"/>
                    <a:pt x="50" y="441"/>
                  </a:cubicBezTo>
                  <a:cubicBezTo>
                    <a:pt x="34" y="478"/>
                    <a:pt x="31" y="514"/>
                    <a:pt x="35" y="549"/>
                  </a:cubicBezTo>
                  <a:cubicBezTo>
                    <a:pt x="23" y="547"/>
                    <a:pt x="12" y="545"/>
                    <a:pt x="2" y="543"/>
                  </a:cubicBezTo>
                  <a:cubicBezTo>
                    <a:pt x="0" y="510"/>
                    <a:pt x="3" y="476"/>
                    <a:pt x="17" y="441"/>
                  </a:cubicBezTo>
                  <a:moveTo>
                    <a:pt x="461" y="368"/>
                  </a:moveTo>
                  <a:cubicBezTo>
                    <a:pt x="461" y="368"/>
                    <a:pt x="461" y="368"/>
                    <a:pt x="535" y="368"/>
                  </a:cubicBezTo>
                  <a:cubicBezTo>
                    <a:pt x="535" y="368"/>
                    <a:pt x="535" y="368"/>
                    <a:pt x="535" y="438"/>
                  </a:cubicBezTo>
                  <a:cubicBezTo>
                    <a:pt x="535" y="450"/>
                    <a:pt x="537" y="461"/>
                    <a:pt x="540" y="470"/>
                  </a:cubicBezTo>
                  <a:cubicBezTo>
                    <a:pt x="544" y="483"/>
                    <a:pt x="545" y="498"/>
                    <a:pt x="547" y="512"/>
                  </a:cubicBezTo>
                  <a:cubicBezTo>
                    <a:pt x="548" y="522"/>
                    <a:pt x="548" y="532"/>
                    <a:pt x="550" y="536"/>
                  </a:cubicBezTo>
                  <a:cubicBezTo>
                    <a:pt x="553" y="543"/>
                    <a:pt x="555" y="550"/>
                    <a:pt x="558" y="555"/>
                  </a:cubicBezTo>
                  <a:cubicBezTo>
                    <a:pt x="548" y="557"/>
                    <a:pt x="537" y="558"/>
                    <a:pt x="526" y="559"/>
                  </a:cubicBezTo>
                  <a:cubicBezTo>
                    <a:pt x="526" y="559"/>
                    <a:pt x="526" y="559"/>
                    <a:pt x="525" y="559"/>
                  </a:cubicBezTo>
                  <a:cubicBezTo>
                    <a:pt x="523" y="555"/>
                    <a:pt x="522" y="551"/>
                    <a:pt x="521" y="547"/>
                  </a:cubicBezTo>
                  <a:cubicBezTo>
                    <a:pt x="518" y="538"/>
                    <a:pt x="517" y="528"/>
                    <a:pt x="516" y="514"/>
                  </a:cubicBezTo>
                  <a:cubicBezTo>
                    <a:pt x="515" y="503"/>
                    <a:pt x="514" y="489"/>
                    <a:pt x="511" y="479"/>
                  </a:cubicBezTo>
                  <a:cubicBezTo>
                    <a:pt x="507" y="468"/>
                    <a:pt x="504" y="454"/>
                    <a:pt x="504" y="442"/>
                  </a:cubicBezTo>
                  <a:cubicBezTo>
                    <a:pt x="504" y="442"/>
                    <a:pt x="504" y="442"/>
                    <a:pt x="461" y="442"/>
                  </a:cubicBezTo>
                  <a:cubicBezTo>
                    <a:pt x="461" y="442"/>
                    <a:pt x="461" y="442"/>
                    <a:pt x="461" y="368"/>
                  </a:cubicBezTo>
                  <a:moveTo>
                    <a:pt x="314" y="368"/>
                  </a:moveTo>
                  <a:lnTo>
                    <a:pt x="388" y="368"/>
                  </a:lnTo>
                  <a:lnTo>
                    <a:pt x="388" y="441"/>
                  </a:lnTo>
                  <a:lnTo>
                    <a:pt x="314" y="441"/>
                  </a:lnTo>
                  <a:lnTo>
                    <a:pt x="314" y="368"/>
                  </a:lnTo>
                  <a:close/>
                  <a:moveTo>
                    <a:pt x="240" y="294"/>
                  </a:moveTo>
                  <a:lnTo>
                    <a:pt x="314" y="294"/>
                  </a:lnTo>
                  <a:lnTo>
                    <a:pt x="314" y="368"/>
                  </a:lnTo>
                  <a:lnTo>
                    <a:pt x="240" y="368"/>
                  </a:lnTo>
                  <a:lnTo>
                    <a:pt x="240" y="294"/>
                  </a:lnTo>
                  <a:close/>
                  <a:moveTo>
                    <a:pt x="93" y="294"/>
                  </a:moveTo>
                  <a:lnTo>
                    <a:pt x="166" y="294"/>
                  </a:lnTo>
                  <a:lnTo>
                    <a:pt x="166" y="368"/>
                  </a:lnTo>
                  <a:lnTo>
                    <a:pt x="93" y="368"/>
                  </a:lnTo>
                  <a:lnTo>
                    <a:pt x="93" y="294"/>
                  </a:lnTo>
                  <a:close/>
                  <a:moveTo>
                    <a:pt x="461" y="221"/>
                  </a:moveTo>
                  <a:lnTo>
                    <a:pt x="535" y="221"/>
                  </a:lnTo>
                  <a:lnTo>
                    <a:pt x="535" y="294"/>
                  </a:lnTo>
                  <a:lnTo>
                    <a:pt x="461" y="294"/>
                  </a:lnTo>
                  <a:lnTo>
                    <a:pt x="461" y="221"/>
                  </a:lnTo>
                  <a:close/>
                  <a:moveTo>
                    <a:pt x="240" y="147"/>
                  </a:moveTo>
                  <a:lnTo>
                    <a:pt x="314" y="147"/>
                  </a:lnTo>
                  <a:lnTo>
                    <a:pt x="314" y="221"/>
                  </a:lnTo>
                  <a:lnTo>
                    <a:pt x="240" y="221"/>
                  </a:lnTo>
                  <a:lnTo>
                    <a:pt x="240" y="147"/>
                  </a:lnTo>
                  <a:close/>
                  <a:moveTo>
                    <a:pt x="240" y="0"/>
                  </a:moveTo>
                  <a:lnTo>
                    <a:pt x="314" y="0"/>
                  </a:lnTo>
                  <a:lnTo>
                    <a:pt x="314" y="73"/>
                  </a:lnTo>
                  <a:lnTo>
                    <a:pt x="240" y="73"/>
                  </a:lnTo>
                  <a:lnTo>
                    <a:pt x="240" y="0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47244"/>
              <a:ext cx="586740" cy="333755"/>
            </a:xfrm>
            <a:custGeom>
              <a:rect l="0" t="0" r="0" b="0"/>
              <a:pathLst>
                <a:path w="924" h="525">
                  <a:moveTo>
                    <a:pt x="160" y="294"/>
                  </a:moveTo>
                  <a:cubicBezTo>
                    <a:pt x="160" y="294"/>
                    <a:pt x="160" y="294"/>
                    <a:pt x="234" y="294"/>
                  </a:cubicBezTo>
                  <a:cubicBezTo>
                    <a:pt x="234" y="294"/>
                    <a:pt x="234" y="294"/>
                    <a:pt x="234" y="368"/>
                  </a:cubicBezTo>
                  <a:cubicBezTo>
                    <a:pt x="234" y="368"/>
                    <a:pt x="234" y="368"/>
                    <a:pt x="194" y="368"/>
                  </a:cubicBezTo>
                  <a:cubicBezTo>
                    <a:pt x="194" y="368"/>
                    <a:pt x="194" y="368"/>
                    <a:pt x="161" y="368"/>
                  </a:cubicBezTo>
                  <a:cubicBezTo>
                    <a:pt x="161" y="368"/>
                    <a:pt x="161" y="368"/>
                    <a:pt x="160" y="368"/>
                  </a:cubicBezTo>
                  <a:cubicBezTo>
                    <a:pt x="160" y="368"/>
                    <a:pt x="160" y="368"/>
                    <a:pt x="160" y="361"/>
                  </a:cubicBezTo>
                  <a:cubicBezTo>
                    <a:pt x="73" y="377"/>
                    <a:pt x="21" y="401"/>
                    <a:pt x="21" y="425"/>
                  </a:cubicBezTo>
                  <a:cubicBezTo>
                    <a:pt x="21" y="456"/>
                    <a:pt x="105" y="485"/>
                    <a:pt x="239" y="502"/>
                  </a:cubicBezTo>
                  <a:cubicBezTo>
                    <a:pt x="306" y="510"/>
                    <a:pt x="383" y="514"/>
                    <a:pt x="462" y="514"/>
                  </a:cubicBezTo>
                  <a:cubicBezTo>
                    <a:pt x="535" y="514"/>
                    <a:pt x="609" y="511"/>
                    <a:pt x="673" y="503"/>
                  </a:cubicBezTo>
                  <a:cubicBezTo>
                    <a:pt x="742" y="495"/>
                    <a:pt x="800" y="484"/>
                    <a:pt x="841" y="470"/>
                  </a:cubicBezTo>
                  <a:cubicBezTo>
                    <a:pt x="869" y="460"/>
                    <a:pt x="902" y="445"/>
                    <a:pt x="902" y="425"/>
                  </a:cubicBezTo>
                  <a:cubicBezTo>
                    <a:pt x="902" y="411"/>
                    <a:pt x="884" y="397"/>
                    <a:pt x="851" y="384"/>
                  </a:cubicBezTo>
                  <a:cubicBezTo>
                    <a:pt x="820" y="372"/>
                    <a:pt x="779" y="362"/>
                    <a:pt x="728" y="354"/>
                  </a:cubicBezTo>
                  <a:cubicBezTo>
                    <a:pt x="756" y="396"/>
                    <a:pt x="756" y="396"/>
                    <a:pt x="756" y="396"/>
                  </a:cubicBezTo>
                  <a:cubicBezTo>
                    <a:pt x="758" y="398"/>
                    <a:pt x="756" y="402"/>
                    <a:pt x="750" y="402"/>
                  </a:cubicBezTo>
                  <a:cubicBezTo>
                    <a:pt x="749" y="403"/>
                    <a:pt x="747" y="403"/>
                    <a:pt x="746" y="403"/>
                  </a:cubicBezTo>
                  <a:cubicBezTo>
                    <a:pt x="742" y="403"/>
                    <a:pt x="737" y="401"/>
                    <a:pt x="736" y="400"/>
                  </a:cubicBezTo>
                  <a:cubicBezTo>
                    <a:pt x="698" y="346"/>
                    <a:pt x="698" y="346"/>
                    <a:pt x="698" y="346"/>
                  </a:cubicBezTo>
                  <a:cubicBezTo>
                    <a:pt x="696" y="343"/>
                    <a:pt x="699" y="340"/>
                    <a:pt x="705" y="339"/>
                  </a:cubicBezTo>
                  <a:cubicBezTo>
                    <a:pt x="808" y="320"/>
                    <a:pt x="808" y="320"/>
                    <a:pt x="808" y="320"/>
                  </a:cubicBezTo>
                  <a:cubicBezTo>
                    <a:pt x="814" y="319"/>
                    <a:pt x="820" y="320"/>
                    <a:pt x="822" y="323"/>
                  </a:cubicBezTo>
                  <a:cubicBezTo>
                    <a:pt x="824" y="326"/>
                    <a:pt x="821" y="329"/>
                    <a:pt x="815" y="330"/>
                  </a:cubicBezTo>
                  <a:cubicBezTo>
                    <a:pt x="738" y="344"/>
                    <a:pt x="738" y="344"/>
                    <a:pt x="738" y="344"/>
                  </a:cubicBezTo>
                  <a:cubicBezTo>
                    <a:pt x="789" y="353"/>
                    <a:pt x="833" y="363"/>
                    <a:pt x="864" y="375"/>
                  </a:cubicBezTo>
                  <a:cubicBezTo>
                    <a:pt x="903" y="390"/>
                    <a:pt x="924" y="407"/>
                    <a:pt x="924" y="425"/>
                  </a:cubicBezTo>
                  <a:cubicBezTo>
                    <a:pt x="924" y="445"/>
                    <a:pt x="899" y="463"/>
                    <a:pt x="853" y="479"/>
                  </a:cubicBezTo>
                  <a:cubicBezTo>
                    <a:pt x="810" y="493"/>
                    <a:pt x="750" y="506"/>
                    <a:pt x="677" y="514"/>
                  </a:cubicBezTo>
                  <a:cubicBezTo>
                    <a:pt x="612" y="521"/>
                    <a:pt x="537" y="525"/>
                    <a:pt x="462" y="525"/>
                  </a:cubicBezTo>
                  <a:cubicBezTo>
                    <a:pt x="381" y="525"/>
                    <a:pt x="303" y="521"/>
                    <a:pt x="234" y="512"/>
                  </a:cubicBezTo>
                  <a:cubicBezTo>
                    <a:pt x="87" y="495"/>
                    <a:pt x="0" y="462"/>
                    <a:pt x="0" y="425"/>
                  </a:cubicBezTo>
                  <a:cubicBezTo>
                    <a:pt x="0" y="395"/>
                    <a:pt x="59" y="368"/>
                    <a:pt x="160" y="349"/>
                  </a:cubicBezTo>
                  <a:cubicBezTo>
                    <a:pt x="160" y="349"/>
                    <a:pt x="160" y="349"/>
                    <a:pt x="160" y="294"/>
                  </a:cubicBezTo>
                  <a:moveTo>
                    <a:pt x="532" y="220"/>
                  </a:moveTo>
                  <a:lnTo>
                    <a:pt x="606" y="220"/>
                  </a:lnTo>
                  <a:lnTo>
                    <a:pt x="606" y="294"/>
                  </a:lnTo>
                  <a:lnTo>
                    <a:pt x="532" y="294"/>
                  </a:lnTo>
                  <a:lnTo>
                    <a:pt x="532" y="220"/>
                  </a:lnTo>
                  <a:close/>
                  <a:moveTo>
                    <a:pt x="311" y="147"/>
                  </a:moveTo>
                  <a:lnTo>
                    <a:pt x="384" y="147"/>
                  </a:lnTo>
                  <a:lnTo>
                    <a:pt x="384" y="220"/>
                  </a:lnTo>
                  <a:lnTo>
                    <a:pt x="311" y="220"/>
                  </a:lnTo>
                  <a:lnTo>
                    <a:pt x="311" y="147"/>
                  </a:lnTo>
                  <a:close/>
                  <a:moveTo>
                    <a:pt x="163" y="147"/>
                  </a:moveTo>
                  <a:lnTo>
                    <a:pt x="237" y="147"/>
                  </a:lnTo>
                  <a:lnTo>
                    <a:pt x="237" y="220"/>
                  </a:lnTo>
                  <a:lnTo>
                    <a:pt x="163" y="220"/>
                  </a:lnTo>
                  <a:lnTo>
                    <a:pt x="163" y="147"/>
                  </a:lnTo>
                  <a:close/>
                  <a:moveTo>
                    <a:pt x="532" y="73"/>
                  </a:moveTo>
                  <a:lnTo>
                    <a:pt x="606" y="73"/>
                  </a:lnTo>
                  <a:lnTo>
                    <a:pt x="606" y="147"/>
                  </a:lnTo>
                  <a:lnTo>
                    <a:pt x="532" y="147"/>
                  </a:lnTo>
                  <a:lnTo>
                    <a:pt x="532" y="73"/>
                  </a:lnTo>
                  <a:close/>
                  <a:moveTo>
                    <a:pt x="311" y="0"/>
                  </a:moveTo>
                  <a:lnTo>
                    <a:pt x="384" y="0"/>
                  </a:lnTo>
                  <a:lnTo>
                    <a:pt x="384" y="73"/>
                  </a:lnTo>
                  <a:lnTo>
                    <a:pt x="311" y="73"/>
                  </a:lnTo>
                  <a:lnTo>
                    <a:pt x="311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textbox 245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4236720" y="1700784"/>
          <a:ext cx="3564254" cy="3902075"/>
        </p:xfrm>
        <a:graphic>
          <a:graphicData uri="http://schemas.openxmlformats.org/drawingml/2006/table">
            <a:tbl>
              <a:tblPr/>
              <a:tblGrid>
                <a:gridCol w="3564254"/>
              </a:tblGrid>
              <a:tr h="3902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81455" algn="l" rtl="0" eaLnBrk="0">
                        <a:lnSpc>
                          <a:spcPts val="184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</a:t>
                      </a:r>
                      <a:r>
                        <a:rPr sz="15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7330" algn="l" rtl="0" eaLnBrk="0">
                        <a:lnSpc>
                          <a:spcPct val="97000"/>
                        </a:lnSpc>
                        <a:spcBef>
                          <a:spcPts val="425"/>
                        </a:spcBef>
                      </a:pPr>
                      <a:r>
                        <a:rPr sz="1400" spc="-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是对信息化的数据深化、能力强化</a:t>
                      </a:r>
                      <a:r>
                        <a:rPr sz="1400" spc="-2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：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围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4180" indent="635" algn="l" rtl="0" eaLnBrk="0">
                        <a:lnSpc>
                          <a:spcPct val="99000"/>
                        </a:lnSpc>
                        <a:spcBef>
                          <a:spcPts val="40"/>
                        </a:spcBef>
                      </a:pP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绕业务将信息充分解析成数据，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利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用系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统的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洞察分析能力驱动业务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2910" indent="-195580" algn="l" rtl="0" eaLnBrk="0">
                        <a:lnSpc>
                          <a:spcPct val="99000"/>
                        </a:lnSpc>
                        <a:spcBef>
                          <a:spcPts val="5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大量信息，特别是非管理类数据能够被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解析，  </a:t>
                      </a:r>
                      <a:r>
                        <a:rPr sz="1400" spc="-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支持高阶洞察分析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，模拟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决策过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程，形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成更准确业务决策，并辅助执行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82320" indent="1270" algn="l" rtl="0" eaLnBrk="0">
                        <a:lnSpc>
                          <a:spcPct val="102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洞察分析的重要手段之一</a:t>
                      </a:r>
                      <a:r>
                        <a:rPr sz="1400" spc="-1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，与其 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他手段如线性回归相比，  特点在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400" spc="-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于通过分析海量的多元化数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据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  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寻找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原来未知的关联性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7" name="table 247"/>
          <p:cNvGraphicFramePr>
            <a:graphicFrameLocks noGrp="1"/>
          </p:cNvGraphicFramePr>
          <p:nvPr/>
        </p:nvGraphicFramePr>
        <p:xfrm>
          <a:off x="8125968" y="1700784"/>
          <a:ext cx="3340100" cy="3902075"/>
        </p:xfrm>
        <a:graphic>
          <a:graphicData uri="http://schemas.openxmlformats.org/drawingml/2006/table">
            <a:tbl>
              <a:tblPr/>
              <a:tblGrid>
                <a:gridCol w="3340100"/>
              </a:tblGrid>
              <a:tr h="3902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72235" algn="l" rtl="0" eaLnBrk="0">
                        <a:lnSpc>
                          <a:spcPts val="186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智能</a:t>
                      </a:r>
                      <a:r>
                        <a:rPr sz="15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7965" algn="l" rtl="0" eaLnBrk="0">
                        <a:lnSpc>
                          <a:spcPct val="97000"/>
                        </a:lnSpc>
                        <a:spcBef>
                          <a:spcPts val="420"/>
                        </a:spcBef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数字化基础上实现机器自主学习</a:t>
                      </a:r>
                      <a:r>
                        <a:rPr sz="1400" spc="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3545" indent="-195580" algn="l" rtl="0" eaLnBrk="0">
                        <a:lnSpc>
                          <a:spcPct val="99000"/>
                        </a:lnSpc>
                        <a:spcBef>
                          <a:spcPts val="4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系统通过自主学习不断优化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数据的    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处理和分析能力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：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48030" indent="-210820" algn="l" rtl="0" eaLnBrk="0">
                        <a:lnSpc>
                          <a:spcPct val="99000"/>
                        </a:lnSpc>
                        <a:spcBef>
                          <a:spcPts val="45"/>
                        </a:spcBef>
                      </a:pPr>
                      <a:r>
                        <a:rPr sz="1400" spc="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–  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机器模仿人工做归纳总结、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逻辑  推理、学习优化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48030" indent="-210820" algn="l" rtl="0" eaLnBrk="0">
                        <a:lnSpc>
                          <a:spcPct val="99000"/>
                        </a:lnSpc>
                        <a:spcBef>
                          <a:spcPts val="25"/>
                        </a:spcBef>
                      </a:pPr>
                      <a:r>
                        <a:rPr sz="1400" spc="-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–  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如经销商销售预测模型；  智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能分  析顾客行为等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48665" indent="-211455" algn="l" rtl="0" eaLnBrk="0">
                        <a:lnSpc>
                          <a:spcPct val="99000"/>
                        </a:lnSpc>
                        <a:spcBef>
                          <a:spcPts val="45"/>
                        </a:spcBef>
                      </a:pPr>
                      <a:r>
                        <a:rPr sz="1400" spc="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–  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各个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“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子系统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”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节点也将具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备学习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能力</a:t>
                      </a:r>
                      <a:r>
                        <a:rPr sz="1400" spc="-1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4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，从而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进一步深化对信息   的数字化解析程度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563880" y="1700784"/>
          <a:ext cx="3338829" cy="3902075"/>
        </p:xfrm>
        <a:graphic>
          <a:graphicData uri="http://schemas.openxmlformats.org/drawingml/2006/table">
            <a:tbl>
              <a:tblPr/>
              <a:tblGrid>
                <a:gridCol w="3338829"/>
              </a:tblGrid>
              <a:tr h="3902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67790" algn="l" rtl="0" eaLnBrk="0">
                        <a:lnSpc>
                          <a:spcPts val="186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信息</a:t>
                      </a:r>
                      <a:r>
                        <a:rPr sz="1500" spc="8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1640" indent="-195580" algn="l" rtl="0" eaLnBrk="0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信息化是上一代利用信息技术驱动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管理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变革的主题，强调利用系统实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现信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息透明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，但信息的数字化解析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度还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比较有限，能够用数字技术进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行运算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分析的场景有限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1005" indent="-194945" algn="l" rtl="0" eaLnBrk="0">
                        <a:lnSpc>
                          <a:spcPct val="99000"/>
                        </a:lnSpc>
                        <a:spcBef>
                          <a:spcPts val="55"/>
                        </a:spcBef>
                      </a:pPr>
                      <a:r>
                        <a:rPr sz="1400" spc="-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由于信息的数字化解析度有限，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具  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备基本的数据处理分析，  但高阶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察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分析较少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1640" indent="-195580" algn="l" rtl="0" eaLnBrk="0">
                        <a:lnSpc>
                          <a:spcPct val="99000"/>
                        </a:lnSpc>
                        <a:spcBef>
                          <a:spcPts val="3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聚焦于数据采集与流程管控，大部    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分应用于企业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流程管理</a:t>
                      </a:r>
                      <a:r>
                        <a:rPr sz="1400" spc="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68" name="group 68"/>
          <p:cNvGrpSpPr/>
          <p:nvPr/>
        </p:nvGrpSpPr>
        <p:grpSpPr>
          <a:xfrm rot="21600000">
            <a:off x="1847087" y="5740908"/>
            <a:ext cx="8650223" cy="499872"/>
            <a:chExt cx="8650223" cy="499872"/>
          </a:xfrm>
        </p:grpSpPr>
        <p:sp>
          <p:nvSpPr>
            <p:cNvPr id="249" name="textbox 249"/>
            <p:cNvSpPr/>
            <p:nvPr/>
          </p:nvSpPr>
          <p:spPr>
            <a:xfrm>
              <a:off x="0" y="0"/>
              <a:ext cx="8650605" cy="516890"/>
            </a:xfrm>
            <a:prstGeom prst="rect">
              <a:avLst/>
            </a:prstGeom>
            <a:solidFill>
              <a:srgbClr val="F2F2F2"/>
            </a:solidFill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5000"/>
                </a:lnSpc>
              </a:pPr>
              <a:endParaRPr lang="en-US" altLang="en-US" sz="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445895" indent="-110490" algn="l" rtl="0" eaLnBrk="0">
                <a:lnSpc>
                  <a:spcPct val="103000"/>
                </a:lnSpc>
                <a:spcBef>
                  <a:spcPct val="0"/>
                </a:spcBef>
              </a:pPr>
              <a:r>
                <a:rPr sz="1400" spc="-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主要聚焦在利用自动化手段替代人工工作，实现提效降本，  快速精确，在各个环节都有体</a:t>
              </a:r>
              <a:r>
                <a:rPr sz="14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</a:t>
              </a:r>
              <a:r>
                <a:rPr sz="1400" spc="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– 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IoT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传感器自动采集数据，生产数据自动分析预警，设备工艺自动调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整等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50" name="textbox 250"/>
            <p:cNvSpPr/>
            <p:nvPr/>
          </p:nvSpPr>
          <p:spPr>
            <a:xfrm>
              <a:off x="153159" y="127514"/>
              <a:ext cx="612775" cy="261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1855"/>
                </a:lnSpc>
              </a:pPr>
              <a:r>
                <a:rPr sz="1500" spc="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自动</a:t>
              </a:r>
              <a:r>
                <a:rPr sz="1500" spc="2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51" name="textbox 251"/>
            <p:cNvSpPr/>
            <p:nvPr/>
          </p:nvSpPr>
          <p:spPr>
            <a:xfrm>
              <a:off x="1124089" y="64370"/>
              <a:ext cx="97155" cy="2463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1740"/>
                </a:lnSpc>
              </a:pPr>
              <a:r>
                <a:rPr sz="1100" spc="-2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endParaRPr lang="en-US" altLang="en-US" sz="11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52" name="textbox 252"/>
          <p:cNvSpPr/>
          <p:nvPr/>
        </p:nvSpPr>
        <p:spPr>
          <a:xfrm>
            <a:off x="606348" y="580161"/>
            <a:ext cx="9472294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后备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sz="24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自动化</a:t>
            </a:r>
            <a:r>
              <a:rPr lang="zh-CN" sz="24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、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信息化、数字化、智能化、自动化在企业发展进程中的不同角色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3" name="textbox 253"/>
          <p:cNvSpPr/>
          <p:nvPr/>
        </p:nvSpPr>
        <p:spPr>
          <a:xfrm>
            <a:off x="619092" y="6358235"/>
            <a:ext cx="1042035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3495" algn="l" rtl="0" eaLnBrk="0">
              <a:lnSpc>
                <a:spcPct val="100000"/>
              </a:lnSpc>
            </a:pPr>
            <a:r>
              <a:rPr sz="900" spc="6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ERP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 ，  收集流程数据 ，监管工作流程 ，使运营管理更加透明高效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; 2.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其他分析手段还包括线性回归、   数据拟合、人工识别、优化分析等等；  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3. 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下一轮数字化特点包括更深入的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透明</a:t>
            </a:r>
            <a:endParaRPr lang="en-US" altLang="en-US" sz="900"/>
          </a:p>
          <a:p>
            <a:pPr marL="12700" algn="l" rtl="0" eaLnBrk="0">
              <a:lnSpc>
                <a:spcPts val="1115"/>
              </a:lnSpc>
            </a:pP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化、  网络化、智能化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; 4. 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如摄像头为人脸识别采集数据；  无人机器人连入网络受系统自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调度控制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;</a:t>
            </a:r>
            <a:endParaRPr lang="en-US" altLang="en-US" sz="9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10664952" y="2068067"/>
            <a:ext cx="1417319" cy="1170432"/>
            <a:chExt cx="1417319" cy="1170432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1417319" cy="1170432"/>
            </a:xfrm>
            <a:custGeom>
              <a:rect l="0" t="0" r="0" b="0"/>
              <a:pathLst>
                <a:path w="2231" h="1843">
                  <a:moveTo>
                    <a:pt x="2231" y="0"/>
                  </a:moveTo>
                  <a:lnTo>
                    <a:pt x="270" y="0"/>
                  </a:lnTo>
                  <a:lnTo>
                    <a:pt x="270" y="0"/>
                  </a:lnTo>
                  <a:lnTo>
                    <a:pt x="0" y="921"/>
                  </a:lnTo>
                  <a:lnTo>
                    <a:pt x="270" y="1843"/>
                  </a:lnTo>
                  <a:lnTo>
                    <a:pt x="270" y="1843"/>
                  </a:lnTo>
                  <a:lnTo>
                    <a:pt x="2231" y="1843"/>
                  </a:lnTo>
                  <a:lnTo>
                    <a:pt x="2231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textbox 255"/>
            <p:cNvSpPr/>
            <p:nvPr/>
          </p:nvSpPr>
          <p:spPr>
            <a:xfrm>
              <a:off x="-12700" y="-12700"/>
              <a:ext cx="1442719" cy="12369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en-US" altLang="en-US" sz="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89230" algn="l" rtl="0" eaLnBrk="0">
                <a:lnSpc>
                  <a:spcPts val="1635"/>
                </a:lnSpc>
                <a:spcBef>
                  <a:spcPts val="5"/>
                </a:spcBef>
              </a:pPr>
              <a:r>
                <a:rPr sz="13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人工智能</a:t>
              </a:r>
              <a:r>
                <a:rPr sz="1300" spc="-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</a:t>
              </a:r>
              <a:endParaRPr lang="en-US" altLang="en-US" sz="13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16230" algn="l" rtl="0" eaLnBrk="0">
                <a:lnSpc>
                  <a:spcPct val="79000"/>
                </a:lnSpc>
                <a:spcBef>
                  <a:spcPts val="145"/>
                </a:spcBef>
              </a:pP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16230" algn="l" rtl="0" eaLnBrk="0">
                <a:lnSpc>
                  <a:spcPct val="100000"/>
                </a:lnSpc>
                <a:spcBef>
                  <a:spcPct val="0"/>
                </a:spcBef>
              </a:pP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16230" algn="l" rtl="0" eaLnBrk="0">
                <a:lnSpc>
                  <a:spcPts val="2050"/>
                </a:lnSpc>
              </a:pP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16230" algn="l" rtl="0" eaLnBrk="0">
                <a:lnSpc>
                  <a:spcPct val="97000"/>
                </a:lnSpc>
                <a:spcBef>
                  <a:spcPts val="15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……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256" name="table 256"/>
          <p:cNvGraphicFramePr>
            <a:graphicFrameLocks noGrp="1"/>
          </p:cNvGraphicFramePr>
          <p:nvPr/>
        </p:nvGraphicFramePr>
        <p:xfrm>
          <a:off x="4925567" y="2755392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97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7" name="path"/>
          <p:cNvSpPr/>
          <p:nvPr/>
        </p:nvSpPr>
        <p:spPr>
          <a:xfrm>
            <a:off x="5870447" y="2891028"/>
            <a:ext cx="193547" cy="181355"/>
          </a:xfrm>
          <a:custGeom>
            <a:rect l="0" t="0" r="0" b="0"/>
            <a:pathLst>
              <a:path w="304" h="285">
                <a:moveTo>
                  <a:pt x="304" y="90"/>
                </a:moveTo>
                <a:lnTo>
                  <a:pt x="210" y="90"/>
                </a:lnTo>
                <a:lnTo>
                  <a:pt x="210" y="0"/>
                </a:lnTo>
                <a:lnTo>
                  <a:pt x="0" y="142"/>
                </a:lnTo>
                <a:lnTo>
                  <a:pt x="210" y="285"/>
                </a:lnTo>
                <a:lnTo>
                  <a:pt x="210" y="194"/>
                </a:lnTo>
                <a:lnTo>
                  <a:pt x="304" y="194"/>
                </a:lnTo>
                <a:lnTo>
                  <a:pt x="304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6019800" y="2610612"/>
            <a:ext cx="1194816" cy="643127"/>
            <a:chExt cx="1194816" cy="643127"/>
          </a:xfrm>
        </p:grpSpPr>
        <p:sp>
          <p:nvSpPr>
            <p:cNvPr id="258" name="path"/>
            <p:cNvSpPr/>
            <p:nvPr/>
          </p:nvSpPr>
          <p:spPr>
            <a:xfrm>
              <a:off x="53340" y="99059"/>
              <a:ext cx="1141476" cy="544067"/>
            </a:xfrm>
            <a:custGeom>
              <a:rect l="0" t="0" r="0" b="0"/>
              <a:pathLst>
                <a:path w="1796" h="856">
                  <a:moveTo>
                    <a:pt x="0" y="856"/>
                  </a:moveTo>
                  <a:lnTo>
                    <a:pt x="1797" y="856"/>
                  </a:lnTo>
                  <a:lnTo>
                    <a:pt x="1797" y="0"/>
                  </a:lnTo>
                  <a:lnTo>
                    <a:pt x="0" y="0"/>
                  </a:lnTo>
                  <a:lnTo>
                    <a:pt x="0" y="856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0"/>
              <a:ext cx="307847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8" y="0"/>
                    <a:pt x="242" y="0"/>
                  </a:cubicBezTo>
                  <a:cubicBezTo>
                    <a:pt x="376" y="0"/>
                    <a:pt x="484" y="108"/>
                    <a:pt x="484" y="242"/>
                  </a:cubicBezTo>
                  <a:cubicBezTo>
                    <a:pt x="484" y="376"/>
                    <a:pt x="376" y="484"/>
                    <a:pt x="242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260" name="table 260"/>
          <p:cNvGraphicFramePr>
            <a:graphicFrameLocks noGrp="1"/>
          </p:cNvGraphicFramePr>
          <p:nvPr/>
        </p:nvGraphicFramePr>
        <p:xfrm>
          <a:off x="6170676" y="2034540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数据整合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61" name="picture 2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69964" y="2479548"/>
            <a:ext cx="146303" cy="240791"/>
          </a:xfrm>
          <a:prstGeom prst="rect">
            <a:avLst/>
          </a:prstGeom>
        </p:spPr>
      </p:pic>
      <p:graphicFrame>
        <p:nvGraphicFramePr>
          <p:cNvPr id="262" name="table 262"/>
          <p:cNvGraphicFramePr>
            <a:graphicFrameLocks noGrp="1"/>
          </p:cNvGraphicFramePr>
          <p:nvPr/>
        </p:nvGraphicFramePr>
        <p:xfrm>
          <a:off x="6019800" y="2610612"/>
          <a:ext cx="1196340" cy="641350"/>
        </p:xfrm>
        <a:graphic>
          <a:graphicData uri="http://schemas.openxmlformats.org/drawingml/2006/table">
            <a:tbl>
              <a:tblPr/>
              <a:tblGrid>
                <a:gridCol w="1196340"/>
              </a:tblGrid>
              <a:tr h="641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225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洞察分</a:t>
                      </a:r>
                      <a:r>
                        <a:rPr sz="1500" spc="6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63" name="picture 2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110216" y="2538984"/>
            <a:ext cx="146303" cy="240791"/>
          </a:xfrm>
          <a:prstGeom prst="rect">
            <a:avLst/>
          </a:prstGeom>
        </p:spPr>
      </p:pic>
      <p:graphicFrame>
        <p:nvGraphicFramePr>
          <p:cNvPr id="264" name="table 264"/>
          <p:cNvGraphicFramePr>
            <a:graphicFrameLocks noGrp="1"/>
          </p:cNvGraphicFramePr>
          <p:nvPr/>
        </p:nvGraphicFramePr>
        <p:xfrm>
          <a:off x="9611868" y="2709672"/>
          <a:ext cx="1143000" cy="543559"/>
        </p:xfrm>
        <a:graphic>
          <a:graphicData uri="http://schemas.openxmlformats.org/drawingml/2006/table">
            <a:tbl>
              <a:tblPr/>
              <a:tblGrid>
                <a:gridCol w="1143000"/>
              </a:tblGrid>
              <a:tr h="543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0180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洞察分</a:t>
                      </a:r>
                      <a:r>
                        <a:rPr sz="1500" spc="6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265" name="textbox 265"/>
          <p:cNvSpPr/>
          <p:nvPr/>
        </p:nvSpPr>
        <p:spPr>
          <a:xfrm>
            <a:off x="11152383" y="2341238"/>
            <a:ext cx="915669" cy="661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indent="635" algn="l" rtl="0" eaLnBrk="0">
              <a:lnSpc>
                <a:spcPct val="99000"/>
              </a:lnSpc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器视觉   神经网络   智能机器人</a:t>
            </a:r>
            <a:endParaRPr lang="en-US" altLang="en-US" sz="1400"/>
          </a:p>
        </p:txBody>
      </p:sp>
      <p:sp>
        <p:nvSpPr>
          <p:cNvPr id="266" name="textbox 266"/>
          <p:cNvSpPr/>
          <p:nvPr/>
        </p:nvSpPr>
        <p:spPr>
          <a:xfrm>
            <a:off x="4370832" y="4619244"/>
            <a:ext cx="554990" cy="902335"/>
          </a:xfrm>
          <a:prstGeom prst="rect">
            <a:avLst/>
          </a:prstGeom>
          <a:solidFill>
            <a:srgbClr val="29BA7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00965" indent="-87630" algn="l" rtl="0" eaLnBrk="0">
              <a:lnSpc>
                <a:spcPct val="104000"/>
              </a:lnSpc>
              <a:spcBef>
                <a:spcPct val="0"/>
              </a:spcBef>
            </a:pP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析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267" name="table 267"/>
          <p:cNvGraphicFramePr>
            <a:graphicFrameLocks noGrp="1"/>
          </p:cNvGraphicFramePr>
          <p:nvPr/>
        </p:nvGraphicFramePr>
        <p:xfrm>
          <a:off x="1027175" y="2045208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684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数据抓取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68" name="table 268"/>
          <p:cNvGraphicFramePr>
            <a:graphicFrameLocks noGrp="1"/>
          </p:cNvGraphicFramePr>
          <p:nvPr/>
        </p:nvGraphicFramePr>
        <p:xfrm>
          <a:off x="1027175" y="2766060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97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69" name="table 269"/>
          <p:cNvGraphicFramePr>
            <a:graphicFrameLocks noGrp="1"/>
          </p:cNvGraphicFramePr>
          <p:nvPr/>
        </p:nvGraphicFramePr>
        <p:xfrm>
          <a:off x="2272283" y="2045208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数据整合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0" name="table 270"/>
          <p:cNvGraphicFramePr>
            <a:graphicFrameLocks noGrp="1"/>
          </p:cNvGraphicFramePr>
          <p:nvPr/>
        </p:nvGraphicFramePr>
        <p:xfrm>
          <a:off x="4925567" y="2034540"/>
          <a:ext cx="946150" cy="448945"/>
        </p:xfrm>
        <a:graphic>
          <a:graphicData uri="http://schemas.openxmlformats.org/drawingml/2006/table">
            <a:tbl>
              <a:tblPr/>
              <a:tblGrid>
                <a:gridCol w="946150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数据抓取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1" name="table 271"/>
          <p:cNvGraphicFramePr>
            <a:graphicFrameLocks noGrp="1"/>
          </p:cNvGraphicFramePr>
          <p:nvPr/>
        </p:nvGraphicFramePr>
        <p:xfrm>
          <a:off x="8418576" y="2814828"/>
          <a:ext cx="944244" cy="448945"/>
        </p:xfrm>
        <a:graphic>
          <a:graphicData uri="http://schemas.openxmlformats.org/drawingml/2006/table">
            <a:tbl>
              <a:tblPr/>
              <a:tblGrid>
                <a:gridCol w="944244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97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2" name="table 272"/>
          <p:cNvGraphicFramePr>
            <a:graphicFrameLocks noGrp="1"/>
          </p:cNvGraphicFramePr>
          <p:nvPr/>
        </p:nvGraphicFramePr>
        <p:xfrm>
          <a:off x="8418576" y="2034540"/>
          <a:ext cx="944244" cy="448945"/>
        </p:xfrm>
        <a:graphic>
          <a:graphicData uri="http://schemas.openxmlformats.org/drawingml/2006/table">
            <a:tbl>
              <a:tblPr/>
              <a:tblGrid>
                <a:gridCol w="944244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数据抓取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3" name="table 273"/>
          <p:cNvGraphicFramePr>
            <a:graphicFrameLocks noGrp="1"/>
          </p:cNvGraphicFramePr>
          <p:nvPr/>
        </p:nvGraphicFramePr>
        <p:xfrm>
          <a:off x="9710928" y="2034540"/>
          <a:ext cx="944244" cy="448945"/>
        </p:xfrm>
        <a:graphic>
          <a:graphicData uri="http://schemas.openxmlformats.org/drawingml/2006/table">
            <a:tbl>
              <a:tblPr/>
              <a:tblGrid>
                <a:gridCol w="944244"/>
              </a:tblGrid>
              <a:tr h="448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747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数据整合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4" name="path"/>
          <p:cNvSpPr/>
          <p:nvPr/>
        </p:nvSpPr>
        <p:spPr>
          <a:xfrm>
            <a:off x="9348216" y="2950464"/>
            <a:ext cx="195071" cy="179832"/>
          </a:xfrm>
          <a:custGeom>
            <a:rect l="0" t="0" r="0" b="0"/>
            <a:pathLst>
              <a:path w="307" h="283">
                <a:moveTo>
                  <a:pt x="307" y="90"/>
                </a:moveTo>
                <a:lnTo>
                  <a:pt x="208" y="90"/>
                </a:lnTo>
                <a:lnTo>
                  <a:pt x="208" y="0"/>
                </a:lnTo>
                <a:lnTo>
                  <a:pt x="0" y="141"/>
                </a:lnTo>
                <a:lnTo>
                  <a:pt x="208" y="283"/>
                </a:lnTo>
                <a:lnTo>
                  <a:pt x="208" y="193"/>
                </a:lnTo>
                <a:lnTo>
                  <a:pt x="307" y="193"/>
                </a:lnTo>
                <a:lnTo>
                  <a:pt x="307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9435083" y="2564891"/>
            <a:ext cx="502920" cy="502920"/>
            <a:chExt cx="502920" cy="502920"/>
          </a:xfrm>
        </p:grpSpPr>
        <p:sp>
          <p:nvSpPr>
            <p:cNvPr id="275" name="path"/>
            <p:cNvSpPr/>
            <p:nvPr/>
          </p:nvSpPr>
          <p:spPr>
            <a:xfrm>
              <a:off x="102109" y="121920"/>
              <a:ext cx="298704" cy="259079"/>
            </a:xfrm>
            <a:custGeom>
              <a:rect l="0" t="0" r="0" b="0"/>
              <a:pathLst>
                <a:path w="470" h="407">
                  <a:moveTo>
                    <a:pt x="17" y="230"/>
                  </a:moveTo>
                  <a:cubicBezTo>
                    <a:pt x="17" y="230"/>
                    <a:pt x="17" y="230"/>
                    <a:pt x="271" y="230"/>
                  </a:cubicBezTo>
                  <a:cubicBezTo>
                    <a:pt x="280" y="233"/>
                    <a:pt x="289" y="238"/>
                    <a:pt x="296" y="245"/>
                  </a:cubicBezTo>
                  <a:cubicBezTo>
                    <a:pt x="315" y="263"/>
                    <a:pt x="322" y="291"/>
                    <a:pt x="314" y="316"/>
                  </a:cubicBezTo>
                  <a:cubicBezTo>
                    <a:pt x="312" y="321"/>
                    <a:pt x="315" y="326"/>
                    <a:pt x="320" y="328"/>
                  </a:cubicBezTo>
                  <a:cubicBezTo>
                    <a:pt x="321" y="328"/>
                    <a:pt x="322" y="328"/>
                    <a:pt x="323" y="328"/>
                  </a:cubicBezTo>
                  <a:cubicBezTo>
                    <a:pt x="327" y="328"/>
                    <a:pt x="331" y="325"/>
                    <a:pt x="332" y="322"/>
                  </a:cubicBezTo>
                  <a:cubicBezTo>
                    <a:pt x="343" y="290"/>
                    <a:pt x="334" y="255"/>
                    <a:pt x="309" y="231"/>
                  </a:cubicBezTo>
                  <a:cubicBezTo>
                    <a:pt x="309" y="231"/>
                    <a:pt x="308" y="230"/>
                    <a:pt x="308" y="230"/>
                  </a:cubicBezTo>
                  <a:cubicBezTo>
                    <a:pt x="308" y="230"/>
                    <a:pt x="308" y="230"/>
                    <a:pt x="450" y="230"/>
                  </a:cubicBezTo>
                  <a:cubicBezTo>
                    <a:pt x="463" y="231"/>
                    <a:pt x="470" y="238"/>
                    <a:pt x="470" y="250"/>
                  </a:cubicBezTo>
                  <a:cubicBezTo>
                    <a:pt x="470" y="266"/>
                    <a:pt x="460" y="286"/>
                    <a:pt x="444" y="304"/>
                  </a:cubicBezTo>
                  <a:cubicBezTo>
                    <a:pt x="431" y="316"/>
                    <a:pt x="418" y="325"/>
                    <a:pt x="405" y="330"/>
                  </a:cubicBezTo>
                  <a:cubicBezTo>
                    <a:pt x="407" y="321"/>
                    <a:pt x="408" y="311"/>
                    <a:pt x="408" y="301"/>
                  </a:cubicBezTo>
                  <a:cubicBezTo>
                    <a:pt x="408" y="296"/>
                    <a:pt x="404" y="292"/>
                    <a:pt x="399" y="292"/>
                  </a:cubicBezTo>
                  <a:cubicBezTo>
                    <a:pt x="393" y="292"/>
                    <a:pt x="389" y="296"/>
                    <a:pt x="389" y="301"/>
                  </a:cubicBezTo>
                  <a:cubicBezTo>
                    <a:pt x="389" y="330"/>
                    <a:pt x="379" y="357"/>
                    <a:pt x="361" y="376"/>
                  </a:cubicBezTo>
                  <a:cubicBezTo>
                    <a:pt x="357" y="380"/>
                    <a:pt x="353" y="384"/>
                    <a:pt x="348" y="388"/>
                  </a:cubicBezTo>
                  <a:cubicBezTo>
                    <a:pt x="330" y="401"/>
                    <a:pt x="308" y="407"/>
                    <a:pt x="285" y="407"/>
                  </a:cubicBezTo>
                  <a:cubicBezTo>
                    <a:pt x="266" y="407"/>
                    <a:pt x="248" y="402"/>
                    <a:pt x="232" y="393"/>
                  </a:cubicBezTo>
                  <a:cubicBezTo>
                    <a:pt x="232" y="393"/>
                    <a:pt x="232" y="393"/>
                    <a:pt x="227" y="391"/>
                  </a:cubicBezTo>
                  <a:cubicBezTo>
                    <a:pt x="212" y="380"/>
                    <a:pt x="200" y="364"/>
                    <a:pt x="192" y="346"/>
                  </a:cubicBezTo>
                  <a:cubicBezTo>
                    <a:pt x="210" y="341"/>
                    <a:pt x="226" y="331"/>
                    <a:pt x="236" y="315"/>
                  </a:cubicBezTo>
                  <a:cubicBezTo>
                    <a:pt x="239" y="310"/>
                    <a:pt x="238" y="305"/>
                    <a:pt x="234" y="302"/>
                  </a:cubicBezTo>
                  <a:cubicBezTo>
                    <a:pt x="229" y="299"/>
                    <a:pt x="223" y="300"/>
                    <a:pt x="220" y="305"/>
                  </a:cubicBezTo>
                  <a:cubicBezTo>
                    <a:pt x="212" y="317"/>
                    <a:pt x="200" y="325"/>
                    <a:pt x="185" y="328"/>
                  </a:cubicBezTo>
                  <a:cubicBezTo>
                    <a:pt x="170" y="332"/>
                    <a:pt x="156" y="329"/>
                    <a:pt x="144" y="321"/>
                  </a:cubicBezTo>
                  <a:cubicBezTo>
                    <a:pt x="139" y="318"/>
                    <a:pt x="133" y="319"/>
                    <a:pt x="130" y="323"/>
                  </a:cubicBezTo>
                  <a:cubicBezTo>
                    <a:pt x="127" y="328"/>
                    <a:pt x="129" y="334"/>
                    <a:pt x="133" y="336"/>
                  </a:cubicBezTo>
                  <a:cubicBezTo>
                    <a:pt x="145" y="344"/>
                    <a:pt x="159" y="348"/>
                    <a:pt x="173" y="348"/>
                  </a:cubicBezTo>
                  <a:cubicBezTo>
                    <a:pt x="180" y="366"/>
                    <a:pt x="190" y="382"/>
                    <a:pt x="203" y="395"/>
                  </a:cubicBezTo>
                  <a:cubicBezTo>
                    <a:pt x="190" y="401"/>
                    <a:pt x="176" y="405"/>
                    <a:pt x="161" y="405"/>
                  </a:cubicBezTo>
                  <a:cubicBezTo>
                    <a:pt x="139" y="405"/>
                    <a:pt x="118" y="397"/>
                    <a:pt x="102" y="384"/>
                  </a:cubicBezTo>
                  <a:cubicBezTo>
                    <a:pt x="89" y="374"/>
                    <a:pt x="80" y="360"/>
                    <a:pt x="75" y="346"/>
                  </a:cubicBezTo>
                  <a:cubicBezTo>
                    <a:pt x="75" y="346"/>
                    <a:pt x="75" y="346"/>
                    <a:pt x="74" y="340"/>
                  </a:cubicBezTo>
                  <a:cubicBezTo>
                    <a:pt x="72" y="333"/>
                    <a:pt x="71" y="327"/>
                    <a:pt x="71" y="320"/>
                  </a:cubicBezTo>
                  <a:cubicBezTo>
                    <a:pt x="71" y="305"/>
                    <a:pt x="75" y="290"/>
                    <a:pt x="83" y="276"/>
                  </a:cubicBezTo>
                  <a:cubicBezTo>
                    <a:pt x="85" y="272"/>
                    <a:pt x="84" y="266"/>
                    <a:pt x="79" y="263"/>
                  </a:cubicBezTo>
                  <a:cubicBezTo>
                    <a:pt x="75" y="261"/>
                    <a:pt x="68" y="263"/>
                    <a:pt x="66" y="267"/>
                  </a:cubicBezTo>
                  <a:cubicBezTo>
                    <a:pt x="57" y="283"/>
                    <a:pt x="52" y="301"/>
                    <a:pt x="52" y="320"/>
                  </a:cubicBezTo>
                  <a:cubicBezTo>
                    <a:pt x="52" y="322"/>
                    <a:pt x="52" y="325"/>
                    <a:pt x="52" y="327"/>
                  </a:cubicBezTo>
                  <a:cubicBezTo>
                    <a:pt x="22" y="323"/>
                    <a:pt x="0" y="298"/>
                    <a:pt x="0" y="270"/>
                  </a:cubicBezTo>
                  <a:cubicBezTo>
                    <a:pt x="0" y="255"/>
                    <a:pt x="6" y="241"/>
                    <a:pt x="17" y="230"/>
                  </a:cubicBezTo>
                  <a:moveTo>
                    <a:pt x="285" y="0"/>
                  </a:moveTo>
                  <a:cubicBezTo>
                    <a:pt x="308" y="0"/>
                    <a:pt x="329" y="6"/>
                    <a:pt x="346" y="18"/>
                  </a:cubicBezTo>
                  <a:cubicBezTo>
                    <a:pt x="373" y="38"/>
                    <a:pt x="389" y="70"/>
                    <a:pt x="389" y="105"/>
                  </a:cubicBezTo>
                  <a:cubicBezTo>
                    <a:pt x="389" y="110"/>
                    <a:pt x="393" y="115"/>
                    <a:pt x="399" y="115"/>
                  </a:cubicBezTo>
                  <a:cubicBezTo>
                    <a:pt x="404" y="115"/>
                    <a:pt x="408" y="110"/>
                    <a:pt x="408" y="105"/>
                  </a:cubicBezTo>
                  <a:cubicBezTo>
                    <a:pt x="408" y="95"/>
                    <a:pt x="407" y="86"/>
                    <a:pt x="405" y="76"/>
                  </a:cubicBezTo>
                  <a:cubicBezTo>
                    <a:pt x="438" y="88"/>
                    <a:pt x="470" y="126"/>
                    <a:pt x="470" y="155"/>
                  </a:cubicBezTo>
                  <a:cubicBezTo>
                    <a:pt x="470" y="167"/>
                    <a:pt x="459" y="175"/>
                    <a:pt x="449" y="177"/>
                  </a:cubicBezTo>
                  <a:cubicBezTo>
                    <a:pt x="449" y="177"/>
                    <a:pt x="449" y="177"/>
                    <a:pt x="185" y="177"/>
                  </a:cubicBezTo>
                  <a:cubicBezTo>
                    <a:pt x="177" y="174"/>
                    <a:pt x="169" y="169"/>
                    <a:pt x="162" y="162"/>
                  </a:cubicBezTo>
                  <a:cubicBezTo>
                    <a:pt x="143" y="145"/>
                    <a:pt x="136" y="117"/>
                    <a:pt x="145" y="92"/>
                  </a:cubicBezTo>
                  <a:cubicBezTo>
                    <a:pt x="146" y="87"/>
                    <a:pt x="143" y="81"/>
                    <a:pt x="139" y="80"/>
                  </a:cubicBezTo>
                  <a:cubicBezTo>
                    <a:pt x="133" y="78"/>
                    <a:pt x="128" y="81"/>
                    <a:pt x="126" y="86"/>
                  </a:cubicBezTo>
                  <a:cubicBezTo>
                    <a:pt x="115" y="118"/>
                    <a:pt x="125" y="153"/>
                    <a:pt x="149" y="176"/>
                  </a:cubicBezTo>
                  <a:cubicBezTo>
                    <a:pt x="149" y="177"/>
                    <a:pt x="150" y="177"/>
                    <a:pt x="150" y="177"/>
                  </a:cubicBezTo>
                  <a:lnTo>
                    <a:pt x="17" y="177"/>
                  </a:lnTo>
                  <a:cubicBezTo>
                    <a:pt x="6" y="166"/>
                    <a:pt x="0" y="152"/>
                    <a:pt x="0" y="137"/>
                  </a:cubicBezTo>
                  <a:cubicBezTo>
                    <a:pt x="0" y="108"/>
                    <a:pt x="23" y="83"/>
                    <a:pt x="54" y="79"/>
                  </a:cubicBezTo>
                  <a:cubicBezTo>
                    <a:pt x="54" y="79"/>
                    <a:pt x="54" y="79"/>
                    <a:pt x="54" y="79"/>
                  </a:cubicBezTo>
                  <a:cubicBezTo>
                    <a:pt x="54" y="81"/>
                    <a:pt x="54" y="83"/>
                    <a:pt x="54" y="86"/>
                  </a:cubicBezTo>
                  <a:cubicBezTo>
                    <a:pt x="54" y="104"/>
                    <a:pt x="59" y="122"/>
                    <a:pt x="67" y="138"/>
                  </a:cubicBezTo>
                  <a:cubicBezTo>
                    <a:pt x="69" y="141"/>
                    <a:pt x="72" y="143"/>
                    <a:pt x="76" y="143"/>
                  </a:cubicBezTo>
                  <a:cubicBezTo>
                    <a:pt x="77" y="143"/>
                    <a:pt x="79" y="143"/>
                    <a:pt x="80" y="142"/>
                  </a:cubicBezTo>
                  <a:cubicBezTo>
                    <a:pt x="85" y="140"/>
                    <a:pt x="86" y="133"/>
                    <a:pt x="84" y="129"/>
                  </a:cubicBezTo>
                  <a:cubicBezTo>
                    <a:pt x="77" y="116"/>
                    <a:pt x="73" y="101"/>
                    <a:pt x="73" y="86"/>
                  </a:cubicBezTo>
                  <a:cubicBezTo>
                    <a:pt x="73" y="71"/>
                    <a:pt x="76" y="58"/>
                    <a:pt x="82" y="46"/>
                  </a:cubicBezTo>
                  <a:cubicBezTo>
                    <a:pt x="88" y="37"/>
                    <a:pt x="94" y="29"/>
                    <a:pt x="102" y="23"/>
                  </a:cubicBezTo>
                  <a:cubicBezTo>
                    <a:pt x="118" y="10"/>
                    <a:pt x="139" y="2"/>
                    <a:pt x="161" y="2"/>
                  </a:cubicBezTo>
                  <a:cubicBezTo>
                    <a:pt x="177" y="2"/>
                    <a:pt x="192" y="6"/>
                    <a:pt x="206" y="14"/>
                  </a:cubicBezTo>
                  <a:cubicBezTo>
                    <a:pt x="206" y="14"/>
                    <a:pt x="206" y="14"/>
                    <a:pt x="212" y="16"/>
                  </a:cubicBezTo>
                  <a:cubicBezTo>
                    <a:pt x="230" y="31"/>
                    <a:pt x="242" y="52"/>
                    <a:pt x="244" y="77"/>
                  </a:cubicBezTo>
                  <a:cubicBezTo>
                    <a:pt x="237" y="76"/>
                    <a:pt x="229" y="76"/>
                    <a:pt x="221" y="77"/>
                  </a:cubicBezTo>
                  <a:cubicBezTo>
                    <a:pt x="216" y="77"/>
                    <a:pt x="213" y="82"/>
                    <a:pt x="213" y="87"/>
                  </a:cubicBezTo>
                  <a:cubicBezTo>
                    <a:pt x="214" y="93"/>
                    <a:pt x="219" y="96"/>
                    <a:pt x="224" y="96"/>
                  </a:cubicBezTo>
                  <a:cubicBezTo>
                    <a:pt x="254" y="92"/>
                    <a:pt x="282" y="113"/>
                    <a:pt x="286" y="143"/>
                  </a:cubicBezTo>
                  <a:cubicBezTo>
                    <a:pt x="287" y="148"/>
                    <a:pt x="290" y="151"/>
                    <a:pt x="295" y="151"/>
                  </a:cubicBezTo>
                  <a:cubicBezTo>
                    <a:pt x="296" y="151"/>
                    <a:pt x="296" y="151"/>
                    <a:pt x="297" y="151"/>
                  </a:cubicBezTo>
                  <a:cubicBezTo>
                    <a:pt x="302" y="150"/>
                    <a:pt x="305" y="146"/>
                    <a:pt x="305" y="140"/>
                  </a:cubicBezTo>
                  <a:cubicBezTo>
                    <a:pt x="301" y="115"/>
                    <a:pt x="285" y="94"/>
                    <a:pt x="264" y="83"/>
                  </a:cubicBezTo>
                  <a:cubicBezTo>
                    <a:pt x="263" y="56"/>
                    <a:pt x="252" y="31"/>
                    <a:pt x="235" y="12"/>
                  </a:cubicBezTo>
                  <a:cubicBezTo>
                    <a:pt x="250" y="4"/>
                    <a:pt x="268" y="0"/>
                    <a:pt x="285" y="0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0"/>
              <a:ext cx="502920" cy="502920"/>
            </a:xfrm>
            <a:custGeom>
              <a:rect l="0" t="0" r="0" b="0"/>
              <a:pathLst>
                <a:path w="792" h="792">
                  <a:moveTo>
                    <a:pt x="395" y="698"/>
                  </a:moveTo>
                  <a:cubicBezTo>
                    <a:pt x="400" y="698"/>
                    <a:pt x="405" y="702"/>
                    <a:pt x="405" y="708"/>
                  </a:cubicBezTo>
                  <a:cubicBezTo>
                    <a:pt x="405" y="708"/>
                    <a:pt x="405" y="708"/>
                    <a:pt x="404" y="782"/>
                  </a:cubicBezTo>
                  <a:cubicBezTo>
                    <a:pt x="404" y="787"/>
                    <a:pt x="400" y="792"/>
                    <a:pt x="394" y="792"/>
                  </a:cubicBezTo>
                  <a:cubicBezTo>
                    <a:pt x="389" y="792"/>
                    <a:pt x="385" y="787"/>
                    <a:pt x="385" y="782"/>
                  </a:cubicBezTo>
                  <a:cubicBezTo>
                    <a:pt x="385" y="782"/>
                    <a:pt x="385" y="782"/>
                    <a:pt x="385" y="708"/>
                  </a:cubicBezTo>
                  <a:cubicBezTo>
                    <a:pt x="385" y="702"/>
                    <a:pt x="389" y="698"/>
                    <a:pt x="395" y="698"/>
                  </a:cubicBezTo>
                  <a:moveTo>
                    <a:pt x="553" y="657"/>
                  </a:moveTo>
                  <a:cubicBezTo>
                    <a:pt x="556" y="658"/>
                    <a:pt x="558" y="659"/>
                    <a:pt x="559" y="662"/>
                  </a:cubicBezTo>
                  <a:lnTo>
                    <a:pt x="596" y="726"/>
                  </a:lnTo>
                  <a:cubicBezTo>
                    <a:pt x="599" y="731"/>
                    <a:pt x="597" y="737"/>
                    <a:pt x="593" y="739"/>
                  </a:cubicBezTo>
                  <a:cubicBezTo>
                    <a:pt x="591" y="740"/>
                    <a:pt x="589" y="740"/>
                    <a:pt x="588" y="740"/>
                  </a:cubicBezTo>
                  <a:cubicBezTo>
                    <a:pt x="584" y="740"/>
                    <a:pt x="581" y="739"/>
                    <a:pt x="580" y="736"/>
                  </a:cubicBezTo>
                  <a:cubicBezTo>
                    <a:pt x="580" y="736"/>
                    <a:pt x="580" y="736"/>
                    <a:pt x="542" y="671"/>
                  </a:cubicBezTo>
                  <a:cubicBezTo>
                    <a:pt x="540" y="667"/>
                    <a:pt x="542" y="661"/>
                    <a:pt x="546" y="658"/>
                  </a:cubicBezTo>
                  <a:cubicBezTo>
                    <a:pt x="548" y="657"/>
                    <a:pt x="551" y="657"/>
                    <a:pt x="553" y="657"/>
                  </a:cubicBezTo>
                  <a:moveTo>
                    <a:pt x="236" y="656"/>
                  </a:moveTo>
                  <a:cubicBezTo>
                    <a:pt x="238" y="656"/>
                    <a:pt x="241" y="656"/>
                    <a:pt x="243" y="657"/>
                  </a:cubicBezTo>
                  <a:cubicBezTo>
                    <a:pt x="248" y="660"/>
                    <a:pt x="249" y="666"/>
                    <a:pt x="247" y="670"/>
                  </a:cubicBezTo>
                  <a:cubicBezTo>
                    <a:pt x="247" y="670"/>
                    <a:pt x="247" y="670"/>
                    <a:pt x="210" y="735"/>
                  </a:cubicBezTo>
                  <a:cubicBezTo>
                    <a:pt x="208" y="738"/>
                    <a:pt x="204" y="740"/>
                    <a:pt x="201" y="740"/>
                  </a:cubicBezTo>
                  <a:cubicBezTo>
                    <a:pt x="200" y="740"/>
                    <a:pt x="198" y="739"/>
                    <a:pt x="197" y="738"/>
                  </a:cubicBezTo>
                  <a:cubicBezTo>
                    <a:pt x="192" y="736"/>
                    <a:pt x="190" y="730"/>
                    <a:pt x="193" y="725"/>
                  </a:cubicBezTo>
                  <a:cubicBezTo>
                    <a:pt x="193" y="725"/>
                    <a:pt x="193" y="725"/>
                    <a:pt x="230" y="661"/>
                  </a:cubicBezTo>
                  <a:cubicBezTo>
                    <a:pt x="232" y="659"/>
                    <a:pt x="234" y="657"/>
                    <a:pt x="236" y="656"/>
                  </a:cubicBezTo>
                  <a:moveTo>
                    <a:pt x="663" y="543"/>
                  </a:moveTo>
                  <a:cubicBezTo>
                    <a:pt x="665" y="543"/>
                    <a:pt x="668" y="543"/>
                    <a:pt x="670" y="544"/>
                  </a:cubicBezTo>
                  <a:cubicBezTo>
                    <a:pt x="670" y="544"/>
                    <a:pt x="670" y="544"/>
                    <a:pt x="735" y="581"/>
                  </a:cubicBezTo>
                  <a:cubicBezTo>
                    <a:pt x="740" y="584"/>
                    <a:pt x="741" y="590"/>
                    <a:pt x="739" y="594"/>
                  </a:cubicBezTo>
                  <a:cubicBezTo>
                    <a:pt x="737" y="597"/>
                    <a:pt x="734" y="599"/>
                    <a:pt x="730" y="599"/>
                  </a:cubicBezTo>
                  <a:cubicBezTo>
                    <a:pt x="729" y="599"/>
                    <a:pt x="727" y="598"/>
                    <a:pt x="725" y="597"/>
                  </a:cubicBezTo>
                  <a:cubicBezTo>
                    <a:pt x="725" y="597"/>
                    <a:pt x="725" y="597"/>
                    <a:pt x="661" y="561"/>
                  </a:cubicBezTo>
                  <a:cubicBezTo>
                    <a:pt x="656" y="558"/>
                    <a:pt x="655" y="552"/>
                    <a:pt x="657" y="548"/>
                  </a:cubicBezTo>
                  <a:cubicBezTo>
                    <a:pt x="659" y="546"/>
                    <a:pt x="660" y="544"/>
                    <a:pt x="663" y="543"/>
                  </a:cubicBezTo>
                  <a:moveTo>
                    <a:pt x="127" y="542"/>
                  </a:moveTo>
                  <a:cubicBezTo>
                    <a:pt x="130" y="542"/>
                    <a:pt x="132" y="544"/>
                    <a:pt x="133" y="546"/>
                  </a:cubicBezTo>
                  <a:cubicBezTo>
                    <a:pt x="135" y="551"/>
                    <a:pt x="134" y="557"/>
                    <a:pt x="130" y="559"/>
                  </a:cubicBezTo>
                  <a:cubicBezTo>
                    <a:pt x="130" y="559"/>
                    <a:pt x="130" y="559"/>
                    <a:pt x="65" y="596"/>
                  </a:cubicBezTo>
                  <a:cubicBezTo>
                    <a:pt x="64" y="597"/>
                    <a:pt x="62" y="598"/>
                    <a:pt x="60" y="598"/>
                  </a:cubicBezTo>
                  <a:cubicBezTo>
                    <a:pt x="57" y="598"/>
                    <a:pt x="54" y="596"/>
                    <a:pt x="52" y="592"/>
                  </a:cubicBezTo>
                  <a:cubicBezTo>
                    <a:pt x="50" y="588"/>
                    <a:pt x="51" y="582"/>
                    <a:pt x="56" y="579"/>
                  </a:cubicBezTo>
                  <a:cubicBezTo>
                    <a:pt x="56" y="579"/>
                    <a:pt x="56" y="579"/>
                    <a:pt x="120" y="543"/>
                  </a:cubicBezTo>
                  <a:cubicBezTo>
                    <a:pt x="122" y="541"/>
                    <a:pt x="125" y="541"/>
                    <a:pt x="127" y="542"/>
                  </a:cubicBezTo>
                  <a:moveTo>
                    <a:pt x="171" y="405"/>
                  </a:moveTo>
                  <a:cubicBezTo>
                    <a:pt x="171" y="405"/>
                    <a:pt x="171" y="405"/>
                    <a:pt x="168" y="407"/>
                  </a:cubicBezTo>
                  <a:cubicBezTo>
                    <a:pt x="165" y="410"/>
                    <a:pt x="162" y="413"/>
                    <a:pt x="160" y="416"/>
                  </a:cubicBezTo>
                  <a:cubicBezTo>
                    <a:pt x="149" y="429"/>
                    <a:pt x="143" y="445"/>
                    <a:pt x="143" y="462"/>
                  </a:cubicBezTo>
                  <a:cubicBezTo>
                    <a:pt x="143" y="500"/>
                    <a:pt x="173" y="532"/>
                    <a:pt x="212" y="536"/>
                  </a:cubicBezTo>
                  <a:cubicBezTo>
                    <a:pt x="214" y="537"/>
                    <a:pt x="215" y="537"/>
                    <a:pt x="216" y="538"/>
                  </a:cubicBezTo>
                  <a:cubicBezTo>
                    <a:pt x="218" y="539"/>
                    <a:pt x="219" y="541"/>
                    <a:pt x="220" y="543"/>
                  </a:cubicBezTo>
                  <a:cubicBezTo>
                    <a:pt x="225" y="561"/>
                    <a:pt x="237" y="577"/>
                    <a:pt x="252" y="590"/>
                  </a:cubicBezTo>
                  <a:cubicBezTo>
                    <a:pt x="271" y="606"/>
                    <a:pt x="296" y="614"/>
                    <a:pt x="321" y="614"/>
                  </a:cubicBezTo>
                  <a:cubicBezTo>
                    <a:pt x="324" y="614"/>
                    <a:pt x="326" y="614"/>
                    <a:pt x="329" y="614"/>
                  </a:cubicBezTo>
                  <a:cubicBezTo>
                    <a:pt x="345" y="613"/>
                    <a:pt x="361" y="608"/>
                    <a:pt x="375" y="601"/>
                  </a:cubicBezTo>
                  <a:cubicBezTo>
                    <a:pt x="376" y="600"/>
                    <a:pt x="377" y="600"/>
                    <a:pt x="378" y="600"/>
                  </a:cubicBezTo>
                  <a:cubicBezTo>
                    <a:pt x="379" y="600"/>
                    <a:pt x="380" y="600"/>
                    <a:pt x="380" y="600"/>
                  </a:cubicBezTo>
                  <a:cubicBezTo>
                    <a:pt x="382" y="600"/>
                    <a:pt x="383" y="600"/>
                    <a:pt x="385" y="601"/>
                  </a:cubicBezTo>
                  <a:cubicBezTo>
                    <a:pt x="403" y="611"/>
                    <a:pt x="425" y="617"/>
                    <a:pt x="446" y="617"/>
                  </a:cubicBezTo>
                  <a:cubicBezTo>
                    <a:pt x="473" y="617"/>
                    <a:pt x="497" y="609"/>
                    <a:pt x="518" y="594"/>
                  </a:cubicBezTo>
                  <a:cubicBezTo>
                    <a:pt x="535" y="582"/>
                    <a:pt x="549" y="565"/>
                    <a:pt x="557" y="547"/>
                  </a:cubicBezTo>
                  <a:cubicBezTo>
                    <a:pt x="558" y="545"/>
                    <a:pt x="559" y="544"/>
                    <a:pt x="560" y="543"/>
                  </a:cubicBezTo>
                  <a:cubicBezTo>
                    <a:pt x="561" y="542"/>
                    <a:pt x="562" y="542"/>
                    <a:pt x="563" y="541"/>
                  </a:cubicBezTo>
                  <a:cubicBezTo>
                    <a:pt x="582" y="537"/>
                    <a:pt x="600" y="525"/>
                    <a:pt x="617" y="508"/>
                  </a:cubicBezTo>
                  <a:cubicBezTo>
                    <a:pt x="637" y="487"/>
                    <a:pt x="648" y="463"/>
                    <a:pt x="648" y="442"/>
                  </a:cubicBezTo>
                  <a:cubicBezTo>
                    <a:pt x="648" y="427"/>
                    <a:pt x="640" y="415"/>
                    <a:pt x="627" y="409"/>
                  </a:cubicBezTo>
                  <a:cubicBezTo>
                    <a:pt x="623" y="406"/>
                    <a:pt x="618" y="405"/>
                    <a:pt x="612" y="405"/>
                  </a:cubicBezTo>
                  <a:cubicBezTo>
                    <a:pt x="612" y="405"/>
                    <a:pt x="612" y="405"/>
                    <a:pt x="601" y="405"/>
                  </a:cubicBezTo>
                  <a:cubicBezTo>
                    <a:pt x="601" y="405"/>
                    <a:pt x="601" y="405"/>
                    <a:pt x="441" y="405"/>
                  </a:cubicBezTo>
                  <a:cubicBezTo>
                    <a:pt x="441" y="405"/>
                    <a:pt x="441" y="405"/>
                    <a:pt x="399" y="405"/>
                  </a:cubicBezTo>
                  <a:cubicBezTo>
                    <a:pt x="399" y="405"/>
                    <a:pt x="399" y="405"/>
                    <a:pt x="197" y="405"/>
                  </a:cubicBezTo>
                  <a:cubicBezTo>
                    <a:pt x="197" y="405"/>
                    <a:pt x="197" y="405"/>
                    <a:pt x="171" y="405"/>
                  </a:cubicBezTo>
                  <a:moveTo>
                    <a:pt x="708" y="386"/>
                  </a:moveTo>
                  <a:cubicBezTo>
                    <a:pt x="708" y="386"/>
                    <a:pt x="708" y="386"/>
                    <a:pt x="782" y="386"/>
                  </a:cubicBezTo>
                  <a:cubicBezTo>
                    <a:pt x="787" y="386"/>
                    <a:pt x="792" y="391"/>
                    <a:pt x="792" y="396"/>
                  </a:cubicBezTo>
                  <a:cubicBezTo>
                    <a:pt x="792" y="401"/>
                    <a:pt x="787" y="406"/>
                    <a:pt x="782" y="406"/>
                  </a:cubicBezTo>
                  <a:cubicBezTo>
                    <a:pt x="782" y="406"/>
                    <a:pt x="782" y="406"/>
                    <a:pt x="708" y="406"/>
                  </a:cubicBezTo>
                  <a:cubicBezTo>
                    <a:pt x="702" y="406"/>
                    <a:pt x="698" y="401"/>
                    <a:pt x="698" y="396"/>
                  </a:cubicBezTo>
                  <a:cubicBezTo>
                    <a:pt x="698" y="391"/>
                    <a:pt x="702" y="386"/>
                    <a:pt x="708" y="386"/>
                  </a:cubicBezTo>
                  <a:moveTo>
                    <a:pt x="9" y="385"/>
                  </a:moveTo>
                  <a:cubicBezTo>
                    <a:pt x="9" y="385"/>
                    <a:pt x="9" y="385"/>
                    <a:pt x="84" y="385"/>
                  </a:cubicBezTo>
                  <a:cubicBezTo>
                    <a:pt x="89" y="385"/>
                    <a:pt x="93" y="389"/>
                    <a:pt x="93" y="394"/>
                  </a:cubicBezTo>
                  <a:cubicBezTo>
                    <a:pt x="93" y="400"/>
                    <a:pt x="89" y="404"/>
                    <a:pt x="84" y="404"/>
                  </a:cubicBezTo>
                  <a:cubicBezTo>
                    <a:pt x="84" y="404"/>
                    <a:pt x="84" y="404"/>
                    <a:pt x="9" y="403"/>
                  </a:cubicBezTo>
                  <a:cubicBezTo>
                    <a:pt x="4" y="403"/>
                    <a:pt x="0" y="399"/>
                    <a:pt x="0" y="394"/>
                  </a:cubicBezTo>
                  <a:cubicBezTo>
                    <a:pt x="0" y="389"/>
                    <a:pt x="4" y="385"/>
                    <a:pt x="9" y="385"/>
                  </a:cubicBezTo>
                  <a:moveTo>
                    <a:pt x="733" y="193"/>
                  </a:moveTo>
                  <a:cubicBezTo>
                    <a:pt x="735" y="194"/>
                    <a:pt x="738" y="195"/>
                    <a:pt x="739" y="198"/>
                  </a:cubicBezTo>
                  <a:cubicBezTo>
                    <a:pt x="741" y="202"/>
                    <a:pt x="740" y="208"/>
                    <a:pt x="735" y="211"/>
                  </a:cubicBezTo>
                  <a:cubicBezTo>
                    <a:pt x="735" y="211"/>
                    <a:pt x="735" y="211"/>
                    <a:pt x="671" y="248"/>
                  </a:cubicBezTo>
                  <a:cubicBezTo>
                    <a:pt x="669" y="249"/>
                    <a:pt x="668" y="249"/>
                    <a:pt x="666" y="249"/>
                  </a:cubicBezTo>
                  <a:cubicBezTo>
                    <a:pt x="663" y="249"/>
                    <a:pt x="660" y="248"/>
                    <a:pt x="658" y="245"/>
                  </a:cubicBezTo>
                  <a:cubicBezTo>
                    <a:pt x="655" y="240"/>
                    <a:pt x="657" y="234"/>
                    <a:pt x="662" y="232"/>
                  </a:cubicBezTo>
                  <a:cubicBezTo>
                    <a:pt x="662" y="232"/>
                    <a:pt x="662" y="232"/>
                    <a:pt x="726" y="194"/>
                  </a:cubicBezTo>
                  <a:cubicBezTo>
                    <a:pt x="728" y="193"/>
                    <a:pt x="731" y="193"/>
                    <a:pt x="733" y="193"/>
                  </a:cubicBezTo>
                  <a:moveTo>
                    <a:pt x="59" y="191"/>
                  </a:moveTo>
                  <a:cubicBezTo>
                    <a:pt x="62" y="191"/>
                    <a:pt x="64" y="191"/>
                    <a:pt x="67" y="192"/>
                  </a:cubicBezTo>
                  <a:cubicBezTo>
                    <a:pt x="67" y="192"/>
                    <a:pt x="67" y="192"/>
                    <a:pt x="130" y="230"/>
                  </a:cubicBezTo>
                  <a:cubicBezTo>
                    <a:pt x="135" y="232"/>
                    <a:pt x="137" y="238"/>
                    <a:pt x="134" y="243"/>
                  </a:cubicBezTo>
                  <a:cubicBezTo>
                    <a:pt x="132" y="246"/>
                    <a:pt x="129" y="248"/>
                    <a:pt x="126" y="248"/>
                  </a:cubicBezTo>
                  <a:cubicBezTo>
                    <a:pt x="124" y="248"/>
                    <a:pt x="123" y="247"/>
                    <a:pt x="121" y="246"/>
                  </a:cubicBezTo>
                  <a:cubicBezTo>
                    <a:pt x="121" y="246"/>
                    <a:pt x="121" y="246"/>
                    <a:pt x="57" y="209"/>
                  </a:cubicBezTo>
                  <a:cubicBezTo>
                    <a:pt x="52" y="206"/>
                    <a:pt x="51" y="200"/>
                    <a:pt x="54" y="196"/>
                  </a:cubicBezTo>
                  <a:cubicBezTo>
                    <a:pt x="55" y="193"/>
                    <a:pt x="57" y="192"/>
                    <a:pt x="59" y="191"/>
                  </a:cubicBezTo>
                  <a:moveTo>
                    <a:pt x="446" y="172"/>
                  </a:moveTo>
                  <a:cubicBezTo>
                    <a:pt x="442" y="172"/>
                    <a:pt x="437" y="173"/>
                    <a:pt x="433" y="173"/>
                  </a:cubicBezTo>
                  <a:cubicBezTo>
                    <a:pt x="415" y="175"/>
                    <a:pt x="400" y="180"/>
                    <a:pt x="385" y="188"/>
                  </a:cubicBezTo>
                  <a:cubicBezTo>
                    <a:pt x="384" y="189"/>
                    <a:pt x="383" y="189"/>
                    <a:pt x="382" y="190"/>
                  </a:cubicBezTo>
                  <a:cubicBezTo>
                    <a:pt x="380" y="190"/>
                    <a:pt x="377" y="190"/>
                    <a:pt x="375" y="188"/>
                  </a:cubicBezTo>
                  <a:cubicBezTo>
                    <a:pt x="359" y="180"/>
                    <a:pt x="340" y="175"/>
                    <a:pt x="321" y="175"/>
                  </a:cubicBezTo>
                  <a:cubicBezTo>
                    <a:pt x="296" y="175"/>
                    <a:pt x="271" y="184"/>
                    <a:pt x="252" y="200"/>
                  </a:cubicBezTo>
                  <a:cubicBezTo>
                    <a:pt x="237" y="212"/>
                    <a:pt x="225" y="228"/>
                    <a:pt x="220" y="246"/>
                  </a:cubicBezTo>
                  <a:cubicBezTo>
                    <a:pt x="220" y="248"/>
                    <a:pt x="219" y="249"/>
                    <a:pt x="217" y="250"/>
                  </a:cubicBezTo>
                  <a:cubicBezTo>
                    <a:pt x="216" y="251"/>
                    <a:pt x="214" y="253"/>
                    <a:pt x="212" y="253"/>
                  </a:cubicBezTo>
                  <a:cubicBezTo>
                    <a:pt x="173" y="258"/>
                    <a:pt x="143" y="290"/>
                    <a:pt x="143" y="328"/>
                  </a:cubicBezTo>
                  <a:cubicBezTo>
                    <a:pt x="143" y="345"/>
                    <a:pt x="149" y="361"/>
                    <a:pt x="160" y="374"/>
                  </a:cubicBezTo>
                  <a:cubicBezTo>
                    <a:pt x="162" y="377"/>
                    <a:pt x="165" y="380"/>
                    <a:pt x="168" y="383"/>
                  </a:cubicBezTo>
                  <a:cubicBezTo>
                    <a:pt x="168" y="383"/>
                    <a:pt x="168" y="383"/>
                    <a:pt x="171" y="385"/>
                  </a:cubicBezTo>
                  <a:cubicBezTo>
                    <a:pt x="171" y="385"/>
                    <a:pt x="171" y="385"/>
                    <a:pt x="197" y="385"/>
                  </a:cubicBezTo>
                  <a:cubicBezTo>
                    <a:pt x="197" y="385"/>
                    <a:pt x="197" y="385"/>
                    <a:pt x="337" y="385"/>
                  </a:cubicBezTo>
                  <a:cubicBezTo>
                    <a:pt x="337" y="385"/>
                    <a:pt x="337" y="385"/>
                    <a:pt x="382" y="385"/>
                  </a:cubicBezTo>
                  <a:cubicBezTo>
                    <a:pt x="382" y="385"/>
                    <a:pt x="382" y="385"/>
                    <a:pt x="600" y="385"/>
                  </a:cubicBezTo>
                  <a:cubicBezTo>
                    <a:pt x="600" y="385"/>
                    <a:pt x="600" y="385"/>
                    <a:pt x="611" y="385"/>
                  </a:cubicBezTo>
                  <a:cubicBezTo>
                    <a:pt x="617" y="385"/>
                    <a:pt x="622" y="383"/>
                    <a:pt x="627" y="380"/>
                  </a:cubicBezTo>
                  <a:cubicBezTo>
                    <a:pt x="639" y="373"/>
                    <a:pt x="648" y="362"/>
                    <a:pt x="648" y="347"/>
                  </a:cubicBezTo>
                  <a:cubicBezTo>
                    <a:pt x="648" y="308"/>
                    <a:pt x="606" y="259"/>
                    <a:pt x="563" y="248"/>
                  </a:cubicBezTo>
                  <a:cubicBezTo>
                    <a:pt x="562" y="248"/>
                    <a:pt x="561" y="247"/>
                    <a:pt x="559" y="246"/>
                  </a:cubicBezTo>
                  <a:cubicBezTo>
                    <a:pt x="559" y="245"/>
                    <a:pt x="557" y="244"/>
                    <a:pt x="557" y="243"/>
                  </a:cubicBezTo>
                  <a:cubicBezTo>
                    <a:pt x="549" y="224"/>
                    <a:pt x="535" y="208"/>
                    <a:pt x="518" y="195"/>
                  </a:cubicBezTo>
                  <a:cubicBezTo>
                    <a:pt x="497" y="180"/>
                    <a:pt x="473" y="172"/>
                    <a:pt x="446" y="172"/>
                  </a:cubicBezTo>
                  <a:moveTo>
                    <a:pt x="446" y="154"/>
                  </a:moveTo>
                  <a:cubicBezTo>
                    <a:pt x="477" y="154"/>
                    <a:pt x="505" y="163"/>
                    <a:pt x="530" y="180"/>
                  </a:cubicBezTo>
                  <a:cubicBezTo>
                    <a:pt x="548" y="194"/>
                    <a:pt x="563" y="211"/>
                    <a:pt x="573" y="232"/>
                  </a:cubicBezTo>
                  <a:cubicBezTo>
                    <a:pt x="595" y="238"/>
                    <a:pt x="618" y="254"/>
                    <a:pt x="636" y="275"/>
                  </a:cubicBezTo>
                  <a:cubicBezTo>
                    <a:pt x="656" y="297"/>
                    <a:pt x="667" y="324"/>
                    <a:pt x="667" y="347"/>
                  </a:cubicBezTo>
                  <a:cubicBezTo>
                    <a:pt x="667" y="368"/>
                    <a:pt x="656" y="384"/>
                    <a:pt x="640" y="394"/>
                  </a:cubicBezTo>
                  <a:cubicBezTo>
                    <a:pt x="657" y="404"/>
                    <a:pt x="667" y="421"/>
                    <a:pt x="667" y="442"/>
                  </a:cubicBezTo>
                  <a:cubicBezTo>
                    <a:pt x="667" y="468"/>
                    <a:pt x="654" y="497"/>
                    <a:pt x="631" y="521"/>
                  </a:cubicBezTo>
                  <a:cubicBezTo>
                    <a:pt x="613" y="539"/>
                    <a:pt x="593" y="553"/>
                    <a:pt x="573" y="559"/>
                  </a:cubicBezTo>
                  <a:cubicBezTo>
                    <a:pt x="563" y="579"/>
                    <a:pt x="548" y="596"/>
                    <a:pt x="530" y="609"/>
                  </a:cubicBezTo>
                  <a:cubicBezTo>
                    <a:pt x="505" y="627"/>
                    <a:pt x="477" y="636"/>
                    <a:pt x="446" y="636"/>
                  </a:cubicBezTo>
                  <a:cubicBezTo>
                    <a:pt x="423" y="636"/>
                    <a:pt x="400" y="631"/>
                    <a:pt x="380" y="620"/>
                  </a:cubicBezTo>
                  <a:cubicBezTo>
                    <a:pt x="362" y="629"/>
                    <a:pt x="342" y="634"/>
                    <a:pt x="321" y="634"/>
                  </a:cubicBezTo>
                  <a:cubicBezTo>
                    <a:pt x="291" y="634"/>
                    <a:pt x="262" y="623"/>
                    <a:pt x="239" y="605"/>
                  </a:cubicBezTo>
                  <a:cubicBezTo>
                    <a:pt x="223" y="591"/>
                    <a:pt x="211" y="574"/>
                    <a:pt x="203" y="555"/>
                  </a:cubicBezTo>
                  <a:cubicBezTo>
                    <a:pt x="158" y="546"/>
                    <a:pt x="124" y="507"/>
                    <a:pt x="124" y="462"/>
                  </a:cubicBezTo>
                  <a:cubicBezTo>
                    <a:pt x="124" y="437"/>
                    <a:pt x="134" y="413"/>
                    <a:pt x="153" y="395"/>
                  </a:cubicBezTo>
                  <a:cubicBezTo>
                    <a:pt x="134" y="377"/>
                    <a:pt x="124" y="353"/>
                    <a:pt x="124" y="328"/>
                  </a:cubicBezTo>
                  <a:cubicBezTo>
                    <a:pt x="124" y="283"/>
                    <a:pt x="158" y="244"/>
                    <a:pt x="203" y="235"/>
                  </a:cubicBezTo>
                  <a:cubicBezTo>
                    <a:pt x="211" y="216"/>
                    <a:pt x="223" y="199"/>
                    <a:pt x="239" y="186"/>
                  </a:cubicBezTo>
                  <a:cubicBezTo>
                    <a:pt x="262" y="167"/>
                    <a:pt x="291" y="157"/>
                    <a:pt x="321" y="157"/>
                  </a:cubicBezTo>
                  <a:cubicBezTo>
                    <a:pt x="342" y="157"/>
                    <a:pt x="362" y="161"/>
                    <a:pt x="380" y="170"/>
                  </a:cubicBezTo>
                  <a:cubicBezTo>
                    <a:pt x="400" y="160"/>
                    <a:pt x="423" y="154"/>
                    <a:pt x="446" y="154"/>
                  </a:cubicBezTo>
                  <a:moveTo>
                    <a:pt x="586" y="52"/>
                  </a:moveTo>
                  <a:cubicBezTo>
                    <a:pt x="589" y="51"/>
                    <a:pt x="591" y="51"/>
                    <a:pt x="594" y="53"/>
                  </a:cubicBezTo>
                  <a:cubicBezTo>
                    <a:pt x="598" y="55"/>
                    <a:pt x="600" y="61"/>
                    <a:pt x="597" y="66"/>
                  </a:cubicBezTo>
                  <a:cubicBezTo>
                    <a:pt x="597" y="66"/>
                    <a:pt x="597" y="66"/>
                    <a:pt x="560" y="130"/>
                  </a:cubicBezTo>
                  <a:cubicBezTo>
                    <a:pt x="558" y="133"/>
                    <a:pt x="555" y="135"/>
                    <a:pt x="552" y="135"/>
                  </a:cubicBezTo>
                  <a:cubicBezTo>
                    <a:pt x="550" y="135"/>
                    <a:pt x="549" y="134"/>
                    <a:pt x="547" y="133"/>
                  </a:cubicBezTo>
                  <a:cubicBezTo>
                    <a:pt x="543" y="131"/>
                    <a:pt x="541" y="125"/>
                    <a:pt x="543" y="120"/>
                  </a:cubicBezTo>
                  <a:cubicBezTo>
                    <a:pt x="543" y="120"/>
                    <a:pt x="543" y="120"/>
                    <a:pt x="580" y="56"/>
                  </a:cubicBezTo>
                  <a:cubicBezTo>
                    <a:pt x="582" y="54"/>
                    <a:pt x="584" y="52"/>
                    <a:pt x="586" y="52"/>
                  </a:cubicBezTo>
                  <a:moveTo>
                    <a:pt x="207" y="51"/>
                  </a:moveTo>
                  <a:cubicBezTo>
                    <a:pt x="209" y="51"/>
                    <a:pt x="212" y="53"/>
                    <a:pt x="213" y="55"/>
                  </a:cubicBezTo>
                  <a:cubicBezTo>
                    <a:pt x="213" y="55"/>
                    <a:pt x="213" y="55"/>
                    <a:pt x="249" y="119"/>
                  </a:cubicBezTo>
                  <a:cubicBezTo>
                    <a:pt x="251" y="124"/>
                    <a:pt x="250" y="130"/>
                    <a:pt x="245" y="132"/>
                  </a:cubicBezTo>
                  <a:cubicBezTo>
                    <a:pt x="244" y="133"/>
                    <a:pt x="242" y="134"/>
                    <a:pt x="240" y="134"/>
                  </a:cubicBezTo>
                  <a:cubicBezTo>
                    <a:pt x="238" y="134"/>
                    <a:pt x="234" y="132"/>
                    <a:pt x="233" y="128"/>
                  </a:cubicBezTo>
                  <a:lnTo>
                    <a:pt x="196" y="64"/>
                  </a:lnTo>
                  <a:cubicBezTo>
                    <a:pt x="193" y="60"/>
                    <a:pt x="195" y="54"/>
                    <a:pt x="200" y="51"/>
                  </a:cubicBezTo>
                  <a:cubicBezTo>
                    <a:pt x="202" y="50"/>
                    <a:pt x="205" y="50"/>
                    <a:pt x="207" y="51"/>
                  </a:cubicBezTo>
                  <a:moveTo>
                    <a:pt x="395" y="0"/>
                  </a:moveTo>
                  <a:cubicBezTo>
                    <a:pt x="400" y="0"/>
                    <a:pt x="405" y="4"/>
                    <a:pt x="405" y="9"/>
                  </a:cubicBezTo>
                  <a:cubicBezTo>
                    <a:pt x="405" y="9"/>
                    <a:pt x="405" y="9"/>
                    <a:pt x="405" y="84"/>
                  </a:cubicBezTo>
                  <a:cubicBezTo>
                    <a:pt x="405" y="89"/>
                    <a:pt x="400" y="93"/>
                    <a:pt x="395" y="93"/>
                  </a:cubicBezTo>
                  <a:cubicBezTo>
                    <a:pt x="390" y="93"/>
                    <a:pt x="386" y="89"/>
                    <a:pt x="386" y="84"/>
                  </a:cubicBezTo>
                  <a:cubicBezTo>
                    <a:pt x="386" y="84"/>
                    <a:pt x="386" y="84"/>
                    <a:pt x="386" y="9"/>
                  </a:cubicBezTo>
                  <a:cubicBezTo>
                    <a:pt x="386" y="4"/>
                    <a:pt x="390" y="0"/>
                    <a:pt x="395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7" name="textbox 277"/>
          <p:cNvSpPr/>
          <p:nvPr/>
        </p:nvSpPr>
        <p:spPr>
          <a:xfrm rot="16200000">
            <a:off x="10911416" y="4413751"/>
            <a:ext cx="2294889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by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The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Boston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Consulting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Group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,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Inc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.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All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rights</a:t>
            </a:r>
            <a:r>
              <a:rPr sz="600" spc="2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reserved</a:t>
            </a:r>
            <a:r>
              <a:rPr sz="600" spc="1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graphicFrame>
        <p:nvGraphicFramePr>
          <p:cNvPr id="278" name="table 278"/>
          <p:cNvGraphicFramePr>
            <a:graphicFrameLocks noGrp="1"/>
          </p:cNvGraphicFramePr>
          <p:nvPr/>
        </p:nvGraphicFramePr>
        <p:xfrm>
          <a:off x="2389632" y="2875788"/>
          <a:ext cx="711200" cy="229870"/>
        </p:xfrm>
        <a:graphic>
          <a:graphicData uri="http://schemas.openxmlformats.org/drawingml/2006/table">
            <a:tbl>
              <a:tblPr/>
              <a:tblGrid>
                <a:gridCol w="711200"/>
              </a:tblGrid>
              <a:tr h="2298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705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2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洞察</a:t>
                      </a:r>
                      <a:r>
                        <a:rPr sz="12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分析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279" name="textbox 279"/>
          <p:cNvSpPr/>
          <p:nvPr/>
        </p:nvSpPr>
        <p:spPr>
          <a:xfrm rot="16200000">
            <a:off x="11598699" y="6031378"/>
            <a:ext cx="920750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Copyright</a:t>
            </a:r>
            <a:r>
              <a:rPr sz="600" spc="8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© 2016-201</a:t>
            </a:r>
            <a:r>
              <a:rPr sz="6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7</a:t>
            </a:r>
            <a:endParaRPr lang="en-US" altLang="en-US" sz="600"/>
          </a:p>
        </p:txBody>
      </p:sp>
      <p:pic>
        <p:nvPicPr>
          <p:cNvPr id="280" name="picture 2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24855" y="2479548"/>
            <a:ext cx="146304" cy="240791"/>
          </a:xfrm>
          <a:prstGeom prst="rect">
            <a:avLst/>
          </a:prstGeom>
        </p:spPr>
      </p:pic>
      <p:pic>
        <p:nvPicPr>
          <p:cNvPr id="281" name="picture 28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17863" y="2538984"/>
            <a:ext cx="146303" cy="240791"/>
          </a:xfrm>
          <a:prstGeom prst="rect">
            <a:avLst/>
          </a:prstGeom>
        </p:spPr>
      </p:pic>
      <p:sp>
        <p:nvSpPr>
          <p:cNvPr id="282" name="path"/>
          <p:cNvSpPr/>
          <p:nvPr/>
        </p:nvSpPr>
        <p:spPr>
          <a:xfrm>
            <a:off x="2025395" y="2901696"/>
            <a:ext cx="195072" cy="179832"/>
          </a:xfrm>
          <a:custGeom>
            <a:rect l="0" t="0" r="0" b="0"/>
            <a:pathLst>
              <a:path w="307" h="283">
                <a:moveTo>
                  <a:pt x="307" y="90"/>
                </a:moveTo>
                <a:lnTo>
                  <a:pt x="208" y="90"/>
                </a:lnTo>
                <a:lnTo>
                  <a:pt x="208" y="0"/>
                </a:lnTo>
                <a:lnTo>
                  <a:pt x="0" y="141"/>
                </a:lnTo>
                <a:lnTo>
                  <a:pt x="208" y="283"/>
                </a:lnTo>
                <a:lnTo>
                  <a:pt x="208" y="193"/>
                </a:lnTo>
                <a:lnTo>
                  <a:pt x="307" y="193"/>
                </a:lnTo>
                <a:lnTo>
                  <a:pt x="307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3" name="picture 28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673095" y="2490216"/>
            <a:ext cx="144780" cy="240791"/>
          </a:xfrm>
          <a:prstGeom prst="rect">
            <a:avLst/>
          </a:prstGeom>
        </p:spPr>
      </p:pic>
      <p:pic>
        <p:nvPicPr>
          <p:cNvPr id="284" name="picture 28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427988" y="2490216"/>
            <a:ext cx="144779" cy="240791"/>
          </a:xfrm>
          <a:prstGeom prst="rect">
            <a:avLst/>
          </a:prstGeom>
        </p:spPr>
      </p:pic>
      <p:sp>
        <p:nvSpPr>
          <p:cNvPr id="285" name="path"/>
          <p:cNvSpPr/>
          <p:nvPr/>
        </p:nvSpPr>
        <p:spPr>
          <a:xfrm>
            <a:off x="5932932" y="2170176"/>
            <a:ext cx="176784" cy="181355"/>
          </a:xfrm>
          <a:custGeom>
            <a:rect l="0" t="0" r="0" b="0"/>
            <a:pathLst>
              <a:path w="278" h="285">
                <a:moveTo>
                  <a:pt x="0" y="90"/>
                </a:moveTo>
                <a:lnTo>
                  <a:pt x="73" y="90"/>
                </a:lnTo>
                <a:lnTo>
                  <a:pt x="73" y="0"/>
                </a:lnTo>
                <a:lnTo>
                  <a:pt x="278" y="142"/>
                </a:lnTo>
                <a:lnTo>
                  <a:pt x="73" y="285"/>
                </a:lnTo>
                <a:lnTo>
                  <a:pt x="73" y="194"/>
                </a:lnTo>
                <a:lnTo>
                  <a:pt x="0" y="194"/>
                </a:lnTo>
                <a:lnTo>
                  <a:pt x="0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path"/>
          <p:cNvSpPr/>
          <p:nvPr/>
        </p:nvSpPr>
        <p:spPr>
          <a:xfrm>
            <a:off x="2034539" y="2180844"/>
            <a:ext cx="176783" cy="181355"/>
          </a:xfrm>
          <a:custGeom>
            <a:rect l="0" t="0" r="0" b="0"/>
            <a:pathLst>
              <a:path w="278" h="285">
                <a:moveTo>
                  <a:pt x="0" y="90"/>
                </a:moveTo>
                <a:lnTo>
                  <a:pt x="73" y="90"/>
                </a:lnTo>
                <a:lnTo>
                  <a:pt x="73" y="0"/>
                </a:lnTo>
                <a:lnTo>
                  <a:pt x="278" y="142"/>
                </a:lnTo>
                <a:lnTo>
                  <a:pt x="73" y="285"/>
                </a:lnTo>
                <a:lnTo>
                  <a:pt x="73" y="194"/>
                </a:lnTo>
                <a:lnTo>
                  <a:pt x="0" y="194"/>
                </a:lnTo>
                <a:lnTo>
                  <a:pt x="0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path"/>
          <p:cNvSpPr/>
          <p:nvPr/>
        </p:nvSpPr>
        <p:spPr>
          <a:xfrm>
            <a:off x="9418319" y="2170176"/>
            <a:ext cx="176783" cy="181355"/>
          </a:xfrm>
          <a:custGeom>
            <a:rect l="0" t="0" r="0" b="0"/>
            <a:pathLst>
              <a:path w="278" h="285">
                <a:moveTo>
                  <a:pt x="0" y="90"/>
                </a:moveTo>
                <a:lnTo>
                  <a:pt x="73" y="90"/>
                </a:lnTo>
                <a:lnTo>
                  <a:pt x="73" y="0"/>
                </a:lnTo>
                <a:lnTo>
                  <a:pt x="278" y="142"/>
                </a:lnTo>
                <a:lnTo>
                  <a:pt x="73" y="285"/>
                </a:lnTo>
                <a:lnTo>
                  <a:pt x="73" y="194"/>
                </a:lnTo>
                <a:lnTo>
                  <a:pt x="0" y="194"/>
                </a:lnTo>
                <a:lnTo>
                  <a:pt x="0" y="90"/>
                </a:lnTo>
                <a:close/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8" name="picture 28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754868" y="1345438"/>
            <a:ext cx="76708" cy="366141"/>
          </a:xfrm>
          <a:prstGeom prst="rect">
            <a:avLst/>
          </a:prstGeom>
        </p:spPr>
      </p:pic>
      <p:pic>
        <p:nvPicPr>
          <p:cNvPr id="289" name="picture 28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971540" y="1345692"/>
            <a:ext cx="76327" cy="365886"/>
          </a:xfrm>
          <a:prstGeom prst="rect">
            <a:avLst/>
          </a:prstGeom>
        </p:spPr>
      </p:pic>
      <p:pic>
        <p:nvPicPr>
          <p:cNvPr id="290" name="picture 29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195322" y="1388236"/>
            <a:ext cx="76326" cy="316611"/>
          </a:xfrm>
          <a:prstGeom prst="rect">
            <a:avLst/>
          </a:prstGeom>
        </p:spPr>
      </p:pic>
      <p:sp>
        <p:nvSpPr>
          <p:cNvPr id="291" name="path"/>
          <p:cNvSpPr/>
          <p:nvPr/>
        </p:nvSpPr>
        <p:spPr>
          <a:xfrm>
            <a:off x="6097523" y="2689860"/>
            <a:ext cx="152400" cy="146303"/>
          </a:xfrm>
          <a:custGeom>
            <a:rect l="0" t="0" r="0" b="0"/>
            <a:pathLst>
              <a:path w="240" h="230">
                <a:moveTo>
                  <a:pt x="102" y="190"/>
                </a:moveTo>
                <a:lnTo>
                  <a:pt x="20" y="110"/>
                </a:lnTo>
                <a:lnTo>
                  <a:pt x="0" y="127"/>
                </a:lnTo>
                <a:lnTo>
                  <a:pt x="108" y="230"/>
                </a:lnTo>
                <a:lnTo>
                  <a:pt x="240" y="11"/>
                </a:lnTo>
                <a:lnTo>
                  <a:pt x="217" y="0"/>
                </a:lnTo>
                <a:lnTo>
                  <a:pt x="102" y="19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textbox 292"/>
          <p:cNvSpPr/>
          <p:nvPr/>
        </p:nvSpPr>
        <p:spPr>
          <a:xfrm>
            <a:off x="11415980" y="6427733"/>
            <a:ext cx="14668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11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94" name="picture 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29412" y="2392679"/>
            <a:ext cx="11237976" cy="3811523"/>
          </a:xfrm>
          <a:prstGeom prst="rect">
            <a:avLst/>
          </a:prstGeom>
        </p:spPr>
      </p:pic>
      <p:grpSp>
        <p:nvGrpSpPr>
          <p:cNvPr id="76" name="group 76"/>
          <p:cNvGrpSpPr/>
          <p:nvPr/>
        </p:nvGrpSpPr>
        <p:grpSpPr>
          <a:xfrm rot="21600000">
            <a:off x="629412" y="3051047"/>
            <a:ext cx="10824971" cy="899160"/>
            <a:chExt cx="10824971" cy="899160"/>
          </a:xfrm>
        </p:grpSpPr>
        <p:sp>
          <p:nvSpPr>
            <p:cNvPr id="295" name="textbox 295"/>
            <p:cNvSpPr/>
            <p:nvPr/>
          </p:nvSpPr>
          <p:spPr>
            <a:xfrm>
              <a:off x="0" y="0"/>
              <a:ext cx="10825480" cy="918844"/>
            </a:xfrm>
            <a:prstGeom prst="rect">
              <a:avLst/>
            </a:prstGeom>
            <a:solidFill>
              <a:srgbClr val="FFFFFF"/>
            </a:solidFill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9000"/>
                </a:lnSpc>
              </a:pPr>
              <a:endParaRPr lang="en-US" altLang="en-US" sz="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64615" algn="l" rtl="0" eaLnBrk="0">
                <a:lnSpc>
                  <a:spcPct val="89000"/>
                </a:lnSpc>
                <a:spcBef>
                  <a:spcPct val="0"/>
                </a:spcBef>
              </a:pPr>
              <a:r>
                <a:rPr sz="1400" spc="-5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 </a:t>
              </a:r>
              <a:r>
                <a:rPr sz="1400" spc="-5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业务项目组织准备到位，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560195" algn="l" rtl="0" eaLnBrk="0">
                <a:lnSpc>
                  <a:spcPct val="100000"/>
                </a:lnSpc>
              </a:pP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确认业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务现状和试点范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572260" algn="l" rtl="0" eaLnBrk="0">
                <a:lnSpc>
                  <a:spcPts val="1830"/>
                </a:lnSpc>
              </a:pP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围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96" name="textbox 296"/>
            <p:cNvSpPr/>
            <p:nvPr/>
          </p:nvSpPr>
          <p:spPr>
            <a:xfrm>
              <a:off x="3797820" y="32760"/>
              <a:ext cx="2002789" cy="660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07645" indent="-194945" algn="l" rtl="0" eaLnBrk="0">
                <a:lnSpc>
                  <a:spcPct val="99000"/>
                </a:lnSpc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以个别业务线为试点单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位，在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实际操作中对业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务模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式进行设计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97" name="textbox 297"/>
            <p:cNvSpPr/>
            <p:nvPr/>
          </p:nvSpPr>
          <p:spPr>
            <a:xfrm>
              <a:off x="8689224" y="32760"/>
              <a:ext cx="2002789" cy="6610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08915" indent="-196215" algn="l" rtl="0" eaLnBrk="0">
                <a:lnSpc>
                  <a:spcPct val="99000"/>
                </a:lnSpc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各个业务组织完全建立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化工作方式，着手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进行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下一轮升级提速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98" name="textbox 298"/>
            <p:cNvSpPr/>
            <p:nvPr/>
          </p:nvSpPr>
          <p:spPr>
            <a:xfrm>
              <a:off x="6243459" y="32760"/>
              <a:ext cx="2002789" cy="4470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08915" indent="-196215" algn="l" rtl="0" eaLnBrk="0">
                <a:lnSpc>
                  <a:spcPct val="99000"/>
                </a:lnSpc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总结试点业务线的运作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模式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，固化组织和流程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99" name="textbox 299"/>
            <p:cNvSpPr/>
            <p:nvPr/>
          </p:nvSpPr>
          <p:spPr>
            <a:xfrm>
              <a:off x="246067" y="221748"/>
              <a:ext cx="833755" cy="5054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1270" algn="l" rtl="0" eaLnBrk="0">
                <a:lnSpc>
                  <a:spcPct val="105000"/>
                </a:lnSpc>
              </a:pP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业务模</a:t>
              </a:r>
              <a:r>
                <a:rPr sz="1500" spc="8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式</a:t>
              </a:r>
              <a:r>
                <a:rPr sz="15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转</a:t>
              </a:r>
              <a:r>
                <a:rPr sz="1500" spc="7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型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300" name="picture 3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13560" y="1594104"/>
            <a:ext cx="7193279" cy="167639"/>
          </a:xfrm>
          <a:prstGeom prst="rect">
            <a:avLst/>
          </a:prstGeom>
        </p:spPr>
      </p:pic>
      <p:sp>
        <p:nvSpPr>
          <p:cNvPr id="301" name="textbox 301"/>
          <p:cNvSpPr/>
          <p:nvPr/>
        </p:nvSpPr>
        <p:spPr>
          <a:xfrm>
            <a:off x="4821935" y="1466088"/>
            <a:ext cx="1176655" cy="3003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3040" algn="l" rtl="0" eaLnBrk="0">
              <a:lnSpc>
                <a:spcPct val="94000"/>
              </a:lnSpc>
            </a:pPr>
            <a:r>
              <a:rPr sz="1600" i="1" spc="1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(前三年</a:t>
            </a:r>
            <a:r>
              <a:rPr sz="1600" i="1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2" name="textbox 302"/>
          <p:cNvSpPr/>
          <p:nvPr/>
        </p:nvSpPr>
        <p:spPr>
          <a:xfrm>
            <a:off x="622928" y="624388"/>
            <a:ext cx="6057900" cy="895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未来五年的工作分两个阶段</a:t>
            </a:r>
            <a:r>
              <a:rPr sz="33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0000"/>
              </a:lnSpc>
            </a:pP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marL="3876040" algn="l" rtl="0" eaLnBrk="0">
              <a:lnSpc>
                <a:spcPts val="1840"/>
              </a:lnSpc>
              <a:spcBef>
                <a:spcPts val="5"/>
              </a:spcBef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创建数字化业务模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03" name="picture 30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148327" y="6057900"/>
            <a:ext cx="7240523" cy="348995"/>
          </a:xfrm>
          <a:prstGeom prst="rect">
            <a:avLst/>
          </a:prstGeom>
        </p:spPr>
      </p:pic>
      <p:sp>
        <p:nvSpPr>
          <p:cNvPr id="304" name="textbox 304"/>
          <p:cNvSpPr/>
          <p:nvPr/>
        </p:nvSpPr>
        <p:spPr>
          <a:xfrm>
            <a:off x="4510021" y="6123539"/>
            <a:ext cx="6519544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各个业务领域都需要经历这几个阶段，但具体的切分方法和排期各不相</a:t>
            </a:r>
            <a:r>
              <a:rPr sz="15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5" name="rect"/>
          <p:cNvSpPr/>
          <p:nvPr/>
        </p:nvSpPr>
        <p:spPr>
          <a:xfrm>
            <a:off x="9154667" y="2054351"/>
            <a:ext cx="2378964" cy="338328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6" name="textbox 306"/>
          <p:cNvSpPr/>
          <p:nvPr/>
        </p:nvSpPr>
        <p:spPr>
          <a:xfrm>
            <a:off x="9465534" y="2119635"/>
            <a:ext cx="1715135" cy="864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78155" algn="l" rtl="0" eaLnBrk="0">
              <a:lnSpc>
                <a:spcPts val="1855"/>
              </a:lnSpc>
            </a:pPr>
            <a:r>
              <a:rPr sz="1500" spc="9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升级提</a:t>
            </a:r>
            <a:r>
              <a:rPr sz="1500" spc="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33655" indent="-20955" algn="l" rtl="0" eaLnBrk="0">
              <a:lnSpc>
                <a:spcPct val="104000"/>
              </a:lnSpc>
              <a:spcBef>
                <a:spcPts val="5"/>
              </a:spcBef>
            </a:pPr>
            <a:r>
              <a:rPr sz="1600" i="1" spc="7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业务决策的进一</a:t>
            </a:r>
            <a:r>
              <a:rPr sz="1600" i="1" spc="1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步</a:t>
            </a:r>
            <a:r>
              <a:rPr sz="1600" spc="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5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自动化和效率</a:t>
            </a:r>
            <a:r>
              <a:rPr sz="1600" i="1" spc="4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</a:t>
            </a:r>
            <a:r>
              <a:rPr sz="1600" i="1" spc="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7" name="textbox 307"/>
          <p:cNvSpPr/>
          <p:nvPr/>
        </p:nvSpPr>
        <p:spPr>
          <a:xfrm>
            <a:off x="9318636" y="5153907"/>
            <a:ext cx="2002789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按业务升级节奏逐个补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需要进一步自动化升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的应用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8" name="rect"/>
          <p:cNvSpPr/>
          <p:nvPr/>
        </p:nvSpPr>
        <p:spPr>
          <a:xfrm>
            <a:off x="1818132" y="2054351"/>
            <a:ext cx="2378964" cy="338328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9" name="textbox 309"/>
          <p:cNvSpPr/>
          <p:nvPr/>
        </p:nvSpPr>
        <p:spPr>
          <a:xfrm>
            <a:off x="2331259" y="2119635"/>
            <a:ext cx="1310005" cy="865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4925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筹备</a:t>
            </a:r>
            <a:r>
              <a:rPr sz="1500" spc="7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7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418465" indent="-405765" algn="l" rtl="0" eaLnBrk="0">
              <a:lnSpc>
                <a:spcPct val="104000"/>
              </a:lnSpc>
              <a:spcBef>
                <a:spcPct val="0"/>
              </a:spcBef>
            </a:pPr>
            <a:r>
              <a:rPr sz="1600" i="1" spc="9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完成转型启</a:t>
            </a:r>
            <a:r>
              <a:rPr sz="1600" i="1" spc="6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r>
              <a:rPr sz="1600" spc="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27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</a:t>
            </a:r>
            <a:r>
              <a:rPr sz="1600" i="1" spc="25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0" name="textbox 310"/>
          <p:cNvSpPr/>
          <p:nvPr/>
        </p:nvSpPr>
        <p:spPr>
          <a:xfrm>
            <a:off x="4262627" y="2054351"/>
            <a:ext cx="2380614" cy="357504"/>
          </a:xfrm>
          <a:prstGeom prst="rect">
            <a:avLst/>
          </a:prstGeom>
          <a:solidFill>
            <a:srgbClr val="3EAD9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889635" algn="l" rtl="0" eaLnBrk="0">
              <a:lnSpc>
                <a:spcPts val="1850"/>
              </a:lnSpc>
              <a:spcBef>
                <a:spcPct val="0"/>
              </a:spcBef>
            </a:pPr>
            <a:r>
              <a:rPr sz="1500" spc="9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500" spc="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1" name="textbox 311"/>
          <p:cNvSpPr/>
          <p:nvPr/>
        </p:nvSpPr>
        <p:spPr>
          <a:xfrm>
            <a:off x="6708647" y="2054351"/>
            <a:ext cx="2379345" cy="358775"/>
          </a:xfrm>
          <a:prstGeom prst="rect">
            <a:avLst/>
          </a:prstGeom>
          <a:solidFill>
            <a:srgbClr val="3EAD9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796290" algn="l" rtl="0" eaLnBrk="0">
              <a:lnSpc>
                <a:spcPts val="1860"/>
              </a:lnSpc>
              <a:spcBef>
                <a:spcPct val="0"/>
              </a:spcBef>
            </a:pPr>
            <a:r>
              <a:rPr sz="1500" spc="8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固化推</a:t>
            </a:r>
            <a:r>
              <a:rPr sz="15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2" name="textbox 312"/>
          <p:cNvSpPr/>
          <p:nvPr/>
        </p:nvSpPr>
        <p:spPr>
          <a:xfrm>
            <a:off x="6872871" y="4110349"/>
            <a:ext cx="2002789" cy="448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推广试点成果，管控各 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全面落地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3" name="textbox 313"/>
          <p:cNvSpPr/>
          <p:nvPr/>
        </p:nvSpPr>
        <p:spPr>
          <a:xfrm>
            <a:off x="4427232" y="4110349"/>
            <a:ext cx="2002789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0820" indent="-19812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监控和支持试点项目的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4" name="textbox 314"/>
          <p:cNvSpPr/>
          <p:nvPr/>
        </p:nvSpPr>
        <p:spPr>
          <a:xfrm>
            <a:off x="9318636" y="4110349"/>
            <a:ext cx="200278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8915" indent="-196215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持续推动数字化变革的 进一步深化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5" name="textbox 315"/>
          <p:cNvSpPr/>
          <p:nvPr/>
        </p:nvSpPr>
        <p:spPr>
          <a:xfrm>
            <a:off x="1981466" y="4110349"/>
            <a:ext cx="2002789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建立集团总体统筹协调 机制，人员到位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6" name="textbox 316"/>
          <p:cNvSpPr/>
          <p:nvPr/>
        </p:nvSpPr>
        <p:spPr>
          <a:xfrm>
            <a:off x="6872871" y="5153907"/>
            <a:ext cx="200278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基于固化业务模式着手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划实施系统开发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7" name="textbox 317"/>
          <p:cNvSpPr/>
          <p:nvPr/>
        </p:nvSpPr>
        <p:spPr>
          <a:xfrm>
            <a:off x="4427232" y="5153907"/>
            <a:ext cx="2002789" cy="445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通过敏捷开发工具包对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项目进行技术支持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8" name="textbox 318"/>
          <p:cNvSpPr/>
          <p:nvPr/>
        </p:nvSpPr>
        <p:spPr>
          <a:xfrm>
            <a:off x="1981466" y="5153907"/>
            <a:ext cx="200278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现有数据项目和遗留系 统的现状确认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19" name="picture 3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780032" y="1854708"/>
            <a:ext cx="7260589" cy="76200"/>
          </a:xfrm>
          <a:prstGeom prst="rect">
            <a:avLst/>
          </a:prstGeom>
        </p:spPr>
      </p:pic>
      <p:sp>
        <p:nvSpPr>
          <p:cNvPr id="320" name="textbox 320"/>
          <p:cNvSpPr/>
          <p:nvPr/>
        </p:nvSpPr>
        <p:spPr>
          <a:xfrm>
            <a:off x="7333983" y="2477775"/>
            <a:ext cx="109664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91440" algn="l" rtl="0" eaLnBrk="0">
              <a:lnSpc>
                <a:spcPct val="99000"/>
              </a:lnSpc>
            </a:pPr>
            <a:r>
              <a:rPr sz="1600" i="1" spc="14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业务模</a:t>
            </a:r>
            <a:r>
              <a:rPr sz="1600" i="1" spc="10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r>
              <a:rPr sz="1600" spc="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600" i="1" spc="9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固化和推</a:t>
            </a:r>
            <a:r>
              <a:rPr sz="1600" i="1" spc="7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21" name="picture 3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150095" y="1594104"/>
            <a:ext cx="2302764" cy="167639"/>
          </a:xfrm>
          <a:prstGeom prst="rect">
            <a:avLst/>
          </a:prstGeom>
        </p:spPr>
      </p:pic>
      <p:sp>
        <p:nvSpPr>
          <p:cNvPr id="322" name="textbox 322"/>
          <p:cNvSpPr/>
          <p:nvPr/>
        </p:nvSpPr>
        <p:spPr>
          <a:xfrm>
            <a:off x="9712452" y="1466088"/>
            <a:ext cx="1176655" cy="3003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3675" algn="l" rtl="0" eaLnBrk="0">
              <a:lnSpc>
                <a:spcPct val="94000"/>
              </a:lnSpc>
            </a:pPr>
            <a:r>
              <a:rPr sz="1600" i="1" spc="1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(后两年</a:t>
            </a:r>
            <a:r>
              <a:rPr sz="1600" i="1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3" name="textbox 323"/>
          <p:cNvSpPr/>
          <p:nvPr/>
        </p:nvSpPr>
        <p:spPr>
          <a:xfrm>
            <a:off x="9175339" y="1260100"/>
            <a:ext cx="2253614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数字化业务运行加速优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4" name="textbox 324"/>
          <p:cNvSpPr/>
          <p:nvPr/>
        </p:nvSpPr>
        <p:spPr>
          <a:xfrm>
            <a:off x="4979514" y="2477775"/>
            <a:ext cx="904875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99000"/>
              </a:lnSpc>
            </a:pPr>
            <a:r>
              <a:rPr sz="1600" i="1" spc="14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业务模</a:t>
            </a:r>
            <a:r>
              <a:rPr sz="1600" i="1" spc="10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r>
              <a:rPr sz="1600" spc="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13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设计试</a:t>
            </a:r>
            <a:r>
              <a:rPr sz="1600" i="1" spc="120">
                <a:solidFill>
                  <a:srgbClr val="3EAD9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25" name="picture 3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116567" y="1854708"/>
            <a:ext cx="2370073" cy="76200"/>
          </a:xfrm>
          <a:prstGeom prst="rect">
            <a:avLst/>
          </a:prstGeom>
        </p:spPr>
      </p:pic>
      <p:sp>
        <p:nvSpPr>
          <p:cNvPr id="326" name="textbox 326"/>
          <p:cNvSpPr/>
          <p:nvPr/>
        </p:nvSpPr>
        <p:spPr>
          <a:xfrm>
            <a:off x="9651492" y="1738884"/>
            <a:ext cx="1298575" cy="3257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33210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24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7" name="textbox 327"/>
          <p:cNvSpPr/>
          <p:nvPr/>
        </p:nvSpPr>
        <p:spPr>
          <a:xfrm>
            <a:off x="4760975" y="1738884"/>
            <a:ext cx="1298575" cy="3257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21399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12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8" name="textbox 328"/>
          <p:cNvSpPr/>
          <p:nvPr/>
        </p:nvSpPr>
        <p:spPr>
          <a:xfrm>
            <a:off x="7206996" y="1738884"/>
            <a:ext cx="1297305" cy="3257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213360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12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9" name="textbox 329"/>
          <p:cNvSpPr/>
          <p:nvPr/>
        </p:nvSpPr>
        <p:spPr>
          <a:xfrm>
            <a:off x="876295" y="5342896"/>
            <a:ext cx="83248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105000"/>
              </a:lnSpc>
            </a:pP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配套系</a:t>
            </a:r>
            <a:r>
              <a:rPr sz="1500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r>
              <a:rPr sz="1500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0" name="textbox 330"/>
          <p:cNvSpPr/>
          <p:nvPr/>
        </p:nvSpPr>
        <p:spPr>
          <a:xfrm>
            <a:off x="2473451" y="1738884"/>
            <a:ext cx="983614" cy="32575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27241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1" name="textbox 331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332" name="textbox 332"/>
          <p:cNvSpPr/>
          <p:nvPr/>
        </p:nvSpPr>
        <p:spPr>
          <a:xfrm>
            <a:off x="874871" y="4299337"/>
            <a:ext cx="83375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组织保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障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3" name="textbox 333"/>
          <p:cNvSpPr/>
          <p:nvPr/>
        </p:nvSpPr>
        <p:spPr>
          <a:xfrm>
            <a:off x="11415980" y="6426468"/>
            <a:ext cx="14668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12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8" name="group 78"/>
          <p:cNvGrpSpPr/>
          <p:nvPr/>
        </p:nvGrpSpPr>
        <p:grpSpPr>
          <a:xfrm rot="21600000">
            <a:off x="0" y="2328456"/>
            <a:ext cx="3110570" cy="3644307"/>
            <a:chExt cx="3110570" cy="3644307"/>
          </a:xfrm>
        </p:grpSpPr>
        <p:pic>
          <p:nvPicPr>
            <p:cNvPr id="335" name="picture 33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110570" cy="3644307"/>
            </a:xfrm>
            <a:prstGeom prst="rect">
              <a:avLst/>
            </a:prstGeom>
          </p:spPr>
        </p:pic>
        <p:sp>
          <p:nvSpPr>
            <p:cNvPr id="336" name="textbox 336"/>
            <p:cNvSpPr/>
            <p:nvPr/>
          </p:nvSpPr>
          <p:spPr>
            <a:xfrm>
              <a:off x="-12700" y="-12700"/>
              <a:ext cx="3136264" cy="36918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46430" indent="-635" algn="l" rtl="0" eaLnBrk="0">
                <a:lnSpc>
                  <a:spcPct val="102000"/>
                </a:lnSpc>
                <a:spcBef>
                  <a:spcPct val="0"/>
                </a:spcBef>
              </a:pP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在第三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阶段第一次汇 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报会上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，明确了转型 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的总体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蓝图、项目设 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置、项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目方法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338" name="textbox 338"/>
          <p:cNvSpPr/>
          <p:nvPr/>
        </p:nvSpPr>
        <p:spPr>
          <a:xfrm>
            <a:off x="6984491" y="5963513"/>
            <a:ext cx="4578350" cy="608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间关系的梳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13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9" name="textbox 339"/>
          <p:cNvSpPr/>
          <p:nvPr/>
        </p:nvSpPr>
        <p:spPr>
          <a:xfrm>
            <a:off x="6791267" y="5395681"/>
            <a:ext cx="4556759" cy="582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5580" indent="-182880" algn="l" rtl="0" eaLnBrk="0">
              <a:lnSpc>
                <a:spcPct val="10200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适合</a:t>
            </a:r>
            <a:r>
              <a:rPr sz="18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的、能够进行数字化统筹、转型推 </a:t>
            </a: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动、和执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行的组织需求；对现有数据项目之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0" name="textbox 340"/>
          <p:cNvSpPr/>
          <p:nvPr/>
        </p:nvSpPr>
        <p:spPr>
          <a:xfrm>
            <a:off x="6781603" y="4401156"/>
            <a:ext cx="4556759" cy="568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3360" indent="-200660" algn="l" rtl="0" eaLnBrk="0">
              <a:lnSpc>
                <a:spcPct val="9900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主要工作步骤、时间、目标、对系统和业务 </a:t>
            </a: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的支持要</a:t>
            </a: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1" name="textbox 341"/>
          <p:cNvSpPr/>
          <p:nvPr/>
        </p:nvSpPr>
        <p:spPr>
          <a:xfrm>
            <a:off x="6972833" y="3389807"/>
            <a:ext cx="4365625" cy="567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3180" indent="-30480" algn="l" rtl="0" eaLnBrk="0">
              <a:lnSpc>
                <a:spcPct val="99000"/>
              </a:lnSpc>
            </a:pP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根据业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务闭环切分了四大业务转型项目，项 </a:t>
            </a: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目中包含的各个数字化应用</a:t>
            </a: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关系和顺序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2" name="textbox 342"/>
          <p:cNvSpPr/>
          <p:nvPr/>
        </p:nvSpPr>
        <p:spPr>
          <a:xfrm>
            <a:off x="6781571" y="2368296"/>
            <a:ext cx="4283075" cy="578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2565" indent="-189865" algn="l" rtl="0" eaLnBrk="0">
              <a:lnSpc>
                <a:spcPct val="101000"/>
              </a:lnSpc>
            </a:pPr>
            <a:r>
              <a:rPr sz="18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800" spc="-2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的数字化总体蓝图：</a:t>
            </a:r>
            <a:r>
              <a:rPr sz="1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十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年远景目标，  </a:t>
            </a:r>
            <a:r>
              <a:rPr sz="18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 几步走 ，每个阶段的</a:t>
            </a:r>
            <a:r>
              <a:rPr sz="18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3" name="textbox 343"/>
          <p:cNvSpPr/>
          <p:nvPr/>
        </p:nvSpPr>
        <p:spPr>
          <a:xfrm>
            <a:off x="2770879" y="5375464"/>
            <a:ext cx="3801109" cy="637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1270" algn="l" rtl="0" eaLnBrk="0">
              <a:lnSpc>
                <a:spcPct val="100000"/>
              </a:lnSpc>
            </a:pPr>
            <a:r>
              <a:rPr sz="2000" spc="-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数字化转型组织模式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的初步设计、</a:t>
            </a:r>
            <a:r>
              <a:rPr sz="20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有数据项目的梳理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4" name="textbox 344"/>
          <p:cNvSpPr/>
          <p:nvPr/>
        </p:nvSpPr>
        <p:spPr>
          <a:xfrm>
            <a:off x="3324740" y="4373769"/>
            <a:ext cx="3074670" cy="629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065" algn="l" rtl="0" eaLnBrk="0">
              <a:lnSpc>
                <a:spcPct val="99000"/>
              </a:lnSpc>
            </a:pPr>
            <a:r>
              <a:rPr sz="20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四大业务数字化转型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项目具</a:t>
            </a:r>
            <a:r>
              <a:rPr sz="20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工作方法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5" name="textbox 345"/>
          <p:cNvSpPr/>
          <p:nvPr/>
        </p:nvSpPr>
        <p:spPr>
          <a:xfrm>
            <a:off x="2058416" y="2471420"/>
            <a:ext cx="3281045" cy="35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marL="313055" algn="l" rtl="0" eaLnBrk="0">
              <a:lnSpc>
                <a:spcPts val="2420"/>
              </a:lnSpc>
              <a:spcBef>
                <a:spcPct val="0"/>
              </a:spcBef>
              <a:tabLst>
                <a:tab pos="732790"/>
              </a:tabLst>
            </a:pPr>
            <a:r>
              <a:rPr sz="2000" spc="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	</a:t>
            </a:r>
            <a:r>
              <a:rPr sz="2000" spc="-10">
                <a:ln w="7277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20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的数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字化总体蓝图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46" name="picture 3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71116" y="2484120"/>
            <a:ext cx="300227" cy="300228"/>
          </a:xfrm>
          <a:prstGeom prst="rect">
            <a:avLst/>
          </a:prstGeom>
        </p:spPr>
      </p:pic>
      <p:sp>
        <p:nvSpPr>
          <p:cNvPr id="347" name="textbox 347"/>
          <p:cNvSpPr/>
          <p:nvPr/>
        </p:nvSpPr>
        <p:spPr>
          <a:xfrm>
            <a:off x="3324234" y="3517535"/>
            <a:ext cx="3074670" cy="322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0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成了业务层面的高阶规划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0" name="group 80"/>
          <p:cNvGrpSpPr/>
          <p:nvPr/>
        </p:nvGrpSpPr>
        <p:grpSpPr>
          <a:xfrm rot="21600000">
            <a:off x="2837687" y="3496055"/>
            <a:ext cx="300227" cy="1312164"/>
            <a:chExt cx="300227" cy="1312164"/>
          </a:xfrm>
        </p:grpSpPr>
        <p:pic>
          <p:nvPicPr>
            <p:cNvPr id="348" name="picture 3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0227" cy="300228"/>
            </a:xfrm>
            <a:prstGeom prst="rect">
              <a:avLst/>
            </a:prstGeom>
          </p:spPr>
        </p:pic>
        <p:pic>
          <p:nvPicPr>
            <p:cNvPr id="349" name="picture 34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1011935"/>
              <a:ext cx="300227" cy="300228"/>
            </a:xfrm>
            <a:prstGeom prst="rect">
              <a:avLst/>
            </a:prstGeom>
          </p:spPr>
        </p:pic>
      </p:grpSp>
      <p:sp>
        <p:nvSpPr>
          <p:cNvPr id="350" name="textbox 350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351" name="picture 35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071116" y="5518404"/>
            <a:ext cx="300227" cy="300227"/>
          </a:xfrm>
          <a:prstGeom prst="rect">
            <a:avLst/>
          </a:prstGeom>
        </p:spPr>
      </p:pic>
      <p:sp>
        <p:nvSpPr>
          <p:cNvPr id="352" name="path"/>
          <p:cNvSpPr/>
          <p:nvPr/>
        </p:nvSpPr>
        <p:spPr>
          <a:xfrm>
            <a:off x="2970275" y="5158740"/>
            <a:ext cx="8597645" cy="9144"/>
          </a:xfrm>
          <a:custGeom>
            <a:rect l="0" t="0" r="0" b="0"/>
            <a:pathLst>
              <a:path w="13539" h="14">
                <a:moveTo>
                  <a:pt x="7" y="7"/>
                </a:moveTo>
                <a:lnTo>
                  <a:pt x="13532" y="7"/>
                </a:lnTo>
              </a:path>
            </a:pathLst>
          </a:custGeom>
          <a:noFill/>
          <a:ln w="9143" cap="sq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3" name="rect"/>
          <p:cNvSpPr/>
          <p:nvPr/>
        </p:nvSpPr>
        <p:spPr>
          <a:xfrm>
            <a:off x="2970275" y="3134868"/>
            <a:ext cx="8597645" cy="9143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4" name="path"/>
          <p:cNvSpPr/>
          <p:nvPr/>
        </p:nvSpPr>
        <p:spPr>
          <a:xfrm>
            <a:off x="3419855" y="4146804"/>
            <a:ext cx="8147302" cy="9144"/>
          </a:xfrm>
          <a:custGeom>
            <a:rect l="0" t="0" r="0" b="0"/>
            <a:pathLst>
              <a:path w="12830" h="14">
                <a:moveTo>
                  <a:pt x="7" y="7"/>
                </a:moveTo>
                <a:lnTo>
                  <a:pt x="12823" y="7"/>
                </a:lnTo>
              </a:path>
            </a:pathLst>
          </a:custGeom>
          <a:noFill/>
          <a:ln w="9143" cap="sq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5" name="textbox 355"/>
          <p:cNvSpPr/>
          <p:nvPr/>
        </p:nvSpPr>
        <p:spPr>
          <a:xfrm>
            <a:off x="6781571" y="3406952"/>
            <a:ext cx="117475" cy="313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265"/>
              </a:lnSpc>
            </a:pPr>
            <a:r>
              <a:rPr sz="1500" spc="-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78180" y="540385"/>
            <a:ext cx="10669905" cy="925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70" indent="-1270" algn="l" rtl="0" eaLnBrk="0">
              <a:lnSpc>
                <a:spcPct val="97000"/>
              </a:lnSpc>
            </a:pPr>
            <a:r>
              <a:rPr sz="2800" b="1">
                <a:solidFill>
                  <a:srgbClr val="29BA7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在总体蓝图基础上，聚焦未来3~5年，  明确了转型项目设 置、具体内容，并对组织模式等进行了探讨</a:t>
            </a:r>
            <a:endParaRPr lang="zh-CN" altLang="en-US" sz="2800" b="1">
              <a:solidFill>
                <a:srgbClr val="29BA7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57" name="table 357"/>
          <p:cNvGraphicFramePr>
            <a:graphicFrameLocks noGrp="1"/>
          </p:cNvGraphicFramePr>
          <p:nvPr/>
        </p:nvGraphicFramePr>
        <p:xfrm>
          <a:off x="4949307" y="3398520"/>
          <a:ext cx="6619239" cy="1962785"/>
        </p:xfrm>
        <a:graphic>
          <a:graphicData uri="http://schemas.openxmlformats.org/drawingml/2006/table">
            <a:tbl>
              <a:tblPr/>
              <a:tblGrid>
                <a:gridCol w="363219"/>
                <a:gridCol w="6256020"/>
              </a:tblGrid>
              <a:tr h="9817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5090" algn="l" rtl="0" eaLnBrk="0">
                        <a:lnSpc>
                          <a:spcPts val="1840"/>
                        </a:lnSpc>
                      </a:pPr>
                      <a:r>
                        <a:rPr sz="1500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数字化办公室的设定需要重新考虑，  职责需要进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一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步明确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81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5090" algn="l" rtl="0" eaLnBrk="0">
                        <a:lnSpc>
                          <a:spcPts val="184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IT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如何支持数字化转型，能力等要求需进一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步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明确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58" name="path"/>
          <p:cNvSpPr/>
          <p:nvPr/>
        </p:nvSpPr>
        <p:spPr>
          <a:xfrm>
            <a:off x="4949689" y="3408442"/>
            <a:ext cx="277639" cy="970755"/>
          </a:xfrm>
          <a:custGeom>
            <a:rect l="0" t="0" r="0" b="0"/>
            <a:pathLst>
              <a:path w="437" h="1528">
                <a:moveTo>
                  <a:pt x="18" y="9"/>
                </a:moveTo>
                <a:lnTo>
                  <a:pt x="419" y="764"/>
                </a:lnTo>
                <a:lnTo>
                  <a:pt x="18" y="1519"/>
                </a:lnTo>
              </a:path>
            </a:pathLst>
          </a:custGeom>
          <a:noFill/>
          <a:ln w="25907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9" name="path"/>
          <p:cNvSpPr/>
          <p:nvPr/>
        </p:nvSpPr>
        <p:spPr>
          <a:xfrm>
            <a:off x="4949689" y="5357638"/>
            <a:ext cx="277639" cy="970755"/>
          </a:xfrm>
          <a:custGeom>
            <a:rect l="0" t="0" r="0" b="0"/>
            <a:pathLst>
              <a:path w="437" h="1528">
                <a:moveTo>
                  <a:pt x="18" y="9"/>
                </a:moveTo>
                <a:lnTo>
                  <a:pt x="419" y="764"/>
                </a:lnTo>
                <a:lnTo>
                  <a:pt x="18" y="1519"/>
                </a:lnTo>
              </a:path>
            </a:pathLst>
          </a:custGeom>
          <a:noFill/>
          <a:ln w="25907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0" name="path"/>
          <p:cNvSpPr/>
          <p:nvPr/>
        </p:nvSpPr>
        <p:spPr>
          <a:xfrm>
            <a:off x="4949307" y="4382278"/>
            <a:ext cx="278021" cy="972278"/>
          </a:xfrm>
          <a:custGeom>
            <a:rect l="0" t="0" r="0" b="0"/>
            <a:pathLst>
              <a:path w="437" h="1531">
                <a:moveTo>
                  <a:pt x="18" y="9"/>
                </a:moveTo>
                <a:lnTo>
                  <a:pt x="419" y="765"/>
                </a:lnTo>
                <a:lnTo>
                  <a:pt x="18" y="1521"/>
                </a:lnTo>
              </a:path>
            </a:pathLst>
          </a:custGeom>
          <a:noFill/>
          <a:ln w="25907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361" name="table 361"/>
          <p:cNvGraphicFramePr>
            <a:graphicFrameLocks noGrp="1"/>
          </p:cNvGraphicFramePr>
          <p:nvPr/>
        </p:nvGraphicFramePr>
        <p:xfrm>
          <a:off x="2116073" y="1906524"/>
          <a:ext cx="2863850" cy="4428490"/>
        </p:xfrm>
        <a:graphic>
          <a:graphicData uri="http://schemas.openxmlformats.org/drawingml/2006/table">
            <a:tbl>
              <a:tblPr/>
              <a:tblGrid>
                <a:gridCol w="2863850"/>
              </a:tblGrid>
              <a:tr h="14992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66825" indent="1270" algn="l" rtl="0" eaLnBrk="0">
                        <a:lnSpc>
                          <a:spcPct val="97000"/>
                        </a:lnSpc>
                      </a:pPr>
                      <a:r>
                        <a:rPr sz="18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业务数字</a:t>
                      </a:r>
                      <a:r>
                        <a:rPr sz="18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化转型</a:t>
                      </a:r>
                      <a:r>
                        <a:rPr sz="18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7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项</a:t>
                      </a:r>
                      <a:r>
                        <a:rPr sz="17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endParaRPr lang="en-US" altLang="en-US" sz="1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B59C"/>
                    </a:solidFill>
                  </a:tcPr>
                </a:tc>
              </a:tr>
              <a:tr h="974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67460" indent="-190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8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</a:t>
                      </a:r>
                      <a:r>
                        <a:rPr sz="18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化转型组织</a:t>
                      </a:r>
                      <a:r>
                        <a:rPr sz="18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700" spc="9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</a:t>
                      </a:r>
                      <a:r>
                        <a:rPr sz="17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式</a:t>
                      </a:r>
                      <a:endParaRPr lang="en-US" altLang="en-US" sz="1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B59C"/>
                    </a:solidFill>
                  </a:tcPr>
                </a:tc>
              </a:tr>
              <a:tr h="9753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66825" indent="127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7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业务数字化转</a:t>
                      </a:r>
                      <a:r>
                        <a:rPr sz="1700" spc="6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型</a:t>
                      </a:r>
                      <a:r>
                        <a:rPr sz="17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8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</a:t>
                      </a:r>
                      <a:r>
                        <a:rPr sz="18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IT</a:t>
                      </a:r>
                      <a:r>
                        <a:rPr sz="18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</a:t>
                      </a:r>
                      <a:r>
                        <a:rPr sz="18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要求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B59C"/>
                    </a:solidFill>
                  </a:tcPr>
                </a:tc>
              </a:tr>
              <a:tr h="9791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90320" indent="-2349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700" spc="10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现有数据相关</a:t>
                      </a:r>
                      <a:r>
                        <a:rPr sz="1700" spc="7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项</a:t>
                      </a:r>
                      <a:r>
                        <a:rPr sz="17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700" spc="8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目的进一步梳</a:t>
                      </a:r>
                      <a:r>
                        <a:rPr sz="17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B59C"/>
                    </a:solidFill>
                  </a:tcPr>
                </a:tc>
              </a:tr>
            </a:tbl>
          </a:graphicData>
        </a:graphic>
      </p:graphicFrame>
      <p:grpSp>
        <p:nvGrpSpPr>
          <p:cNvPr id="82" name="group 82"/>
          <p:cNvGrpSpPr/>
          <p:nvPr/>
        </p:nvGrpSpPr>
        <p:grpSpPr>
          <a:xfrm rot="21600000">
            <a:off x="608838" y="1919478"/>
            <a:ext cx="2087879" cy="4402835"/>
            <a:chExt cx="2087879" cy="4402835"/>
          </a:xfrm>
        </p:grpSpPr>
        <p:grpSp>
          <p:nvGrpSpPr>
            <p:cNvPr id="84" name="group 84"/>
            <p:cNvGrpSpPr/>
            <p:nvPr/>
          </p:nvGrpSpPr>
          <p:grpSpPr>
            <a:xfrm rot="21600000">
              <a:off x="0" y="0"/>
              <a:ext cx="2087879" cy="4402835"/>
              <a:chExt cx="2087879" cy="4402835"/>
            </a:xfrm>
          </p:grpSpPr>
          <p:sp>
            <p:nvSpPr>
              <p:cNvPr id="363" name="path"/>
              <p:cNvSpPr/>
              <p:nvPr/>
            </p:nvSpPr>
            <p:spPr>
              <a:xfrm>
                <a:off x="1494281" y="0"/>
                <a:ext cx="25908" cy="4402835"/>
              </a:xfrm>
              <a:custGeom>
                <a:rect l="0" t="0" r="0" b="0"/>
                <a:pathLst>
                  <a:path w="40" h="6933">
                    <a:moveTo>
                      <a:pt x="20" y="2327"/>
                    </a:moveTo>
                    <a:lnTo>
                      <a:pt x="20" y="0"/>
                    </a:lnTo>
                    <a:close/>
                    <a:moveTo>
                      <a:pt x="20" y="3864"/>
                    </a:moveTo>
                    <a:lnTo>
                      <a:pt x="20" y="2354"/>
                    </a:lnTo>
                    <a:close/>
                    <a:moveTo>
                      <a:pt x="20" y="5400"/>
                    </a:moveTo>
                    <a:lnTo>
                      <a:pt x="20" y="3887"/>
                    </a:lnTo>
                    <a:close/>
                    <a:moveTo>
                      <a:pt x="20" y="6933"/>
                    </a:moveTo>
                    <a:lnTo>
                      <a:pt x="20" y="5423"/>
                    </a:lnTo>
                    <a:close/>
                  </a:path>
                </a:pathLst>
              </a:custGeom>
              <a:noFill/>
              <a:ln w="25907" cap="flat">
                <a:solidFill>
                  <a:srgbClr val="F2F2F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4" name="path"/>
              <p:cNvSpPr/>
              <p:nvPr/>
            </p:nvSpPr>
            <p:spPr>
              <a:xfrm>
                <a:off x="0" y="0"/>
                <a:ext cx="2087879" cy="4402835"/>
              </a:xfrm>
              <a:custGeom>
                <a:rect l="0" t="0" r="0" b="0"/>
                <a:pathLst>
                  <a:path w="3286" h="6933">
                    <a:moveTo>
                      <a:pt x="0" y="0"/>
                    </a:moveTo>
                    <a:lnTo>
                      <a:pt x="2562" y="0"/>
                    </a:lnTo>
                    <a:lnTo>
                      <a:pt x="3287" y="3466"/>
                    </a:lnTo>
                    <a:lnTo>
                      <a:pt x="2562" y="6933"/>
                    </a:lnTo>
                    <a:lnTo>
                      <a:pt x="0" y="69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5" name="textbox 365"/>
            <p:cNvSpPr/>
            <p:nvPr/>
          </p:nvSpPr>
          <p:spPr>
            <a:xfrm>
              <a:off x="-12700" y="-12700"/>
              <a:ext cx="2113279" cy="445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8270" indent="0" algn="l" rtl="0" eaLnBrk="0">
                <a:lnSpc>
                  <a:spcPct val="102000"/>
                </a:lnSpc>
                <a:spcBef>
                  <a:spcPts val="5"/>
                </a:spcBef>
              </a:pP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根据第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三阶段汇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报会输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出，还有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几个方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面的问题     </a:t>
              </a:r>
              <a:r>
                <a:rPr sz="18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需要</a:t>
              </a:r>
              <a:r>
                <a:rPr sz="18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366" name="textbox 366"/>
          <p:cNvSpPr/>
          <p:nvPr/>
        </p:nvSpPr>
        <p:spPr>
          <a:xfrm>
            <a:off x="5384787" y="2059945"/>
            <a:ext cx="5899784" cy="1236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010" indent="-194310" algn="l" rtl="0" eaLnBrk="0">
              <a:lnSpc>
                <a:spcPct val="105000"/>
              </a:lnSpc>
            </a:pP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四个业务转型项目未来落地的先后顺序和时间节点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：需要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合伊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利的战略愿景和业务现状来排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  <a:spcBef>
                <a:spcPts val="70"/>
              </a:spcBef>
            </a:pPr>
            <a:r>
              <a:rPr sz="15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预估每个业务转型项目的投入产出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  可以借鉴实际案例的经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值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7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每一个业务数字化转型项目的</a:t>
            </a:r>
            <a:r>
              <a:rPr sz="1500" spc="1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里程碑、分阶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段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  <a:spcBef>
                <a:spcPts val="75"/>
              </a:spcBef>
            </a:pPr>
            <a:r>
              <a:rPr sz="15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试点事业部的选择：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与对应事业部进一步沟通和确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7" name="textbox 367"/>
          <p:cNvSpPr/>
          <p:nvPr/>
        </p:nvSpPr>
        <p:spPr>
          <a:xfrm>
            <a:off x="5384787" y="5615133"/>
            <a:ext cx="589851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28600" indent="-215900" algn="l" rtl="0" eaLnBrk="0">
              <a:lnSpc>
                <a:spcPct val="10500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针对目前集团各部门正在推进的数据相关项目，之间的关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和各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自的定位，需要进一步了解后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" name="path"/>
          <p:cNvSpPr/>
          <p:nvPr/>
        </p:nvSpPr>
        <p:spPr>
          <a:xfrm>
            <a:off x="4961264" y="1915442"/>
            <a:ext cx="266934" cy="1486350"/>
          </a:xfrm>
          <a:custGeom>
            <a:rect l="0" t="0" r="0" b="0"/>
            <a:pathLst>
              <a:path w="420" h="2340">
                <a:moveTo>
                  <a:pt x="19" y="6"/>
                </a:moveTo>
                <a:lnTo>
                  <a:pt x="400" y="1170"/>
                </a:lnTo>
                <a:lnTo>
                  <a:pt x="19" y="2334"/>
                </a:lnTo>
              </a:path>
            </a:pathLst>
          </a:custGeom>
          <a:noFill/>
          <a:ln w="25907" cap="flat">
            <a:solidFill>
              <a:srgbClr val="F2F2F2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9" name="textbox 369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370" name="path"/>
          <p:cNvSpPr/>
          <p:nvPr/>
        </p:nvSpPr>
        <p:spPr>
          <a:xfrm>
            <a:off x="2726435" y="3656076"/>
            <a:ext cx="498348" cy="463295"/>
          </a:xfrm>
          <a:custGeom>
            <a:rect l="0" t="0" r="0" b="0"/>
            <a:pathLst>
              <a:path w="784" h="729">
                <a:moveTo>
                  <a:pt x="99" y="728"/>
                </a:moveTo>
                <a:cubicBezTo>
                  <a:pt x="98" y="728"/>
                  <a:pt x="97" y="728"/>
                  <a:pt x="96" y="728"/>
                </a:cubicBezTo>
                <a:cubicBezTo>
                  <a:pt x="92" y="727"/>
                  <a:pt x="90" y="722"/>
                  <a:pt x="91" y="718"/>
                </a:cubicBezTo>
                <a:cubicBezTo>
                  <a:pt x="126" y="601"/>
                  <a:pt x="126" y="601"/>
                  <a:pt x="126" y="601"/>
                </a:cubicBezTo>
                <a:cubicBezTo>
                  <a:pt x="127" y="597"/>
                  <a:pt x="130" y="595"/>
                  <a:pt x="134" y="595"/>
                </a:cubicBezTo>
                <a:cubicBezTo>
                  <a:pt x="157" y="595"/>
                  <a:pt x="157" y="595"/>
                  <a:pt x="157" y="595"/>
                </a:cubicBezTo>
                <a:cubicBezTo>
                  <a:pt x="190" y="469"/>
                  <a:pt x="190" y="469"/>
                  <a:pt x="190" y="469"/>
                </a:cubicBezTo>
                <a:cubicBezTo>
                  <a:pt x="190" y="468"/>
                  <a:pt x="191" y="468"/>
                  <a:pt x="191" y="467"/>
                </a:cubicBezTo>
                <a:cubicBezTo>
                  <a:pt x="243" y="381"/>
                  <a:pt x="243" y="381"/>
                  <a:pt x="243" y="381"/>
                </a:cubicBezTo>
                <a:cubicBezTo>
                  <a:pt x="291" y="279"/>
                  <a:pt x="291" y="279"/>
                  <a:pt x="291" y="279"/>
                </a:cubicBezTo>
                <a:cubicBezTo>
                  <a:pt x="293" y="276"/>
                  <a:pt x="297" y="274"/>
                  <a:pt x="301" y="275"/>
                </a:cubicBezTo>
                <a:cubicBezTo>
                  <a:pt x="330" y="284"/>
                  <a:pt x="330" y="284"/>
                  <a:pt x="330" y="284"/>
                </a:cubicBezTo>
                <a:cubicBezTo>
                  <a:pt x="377" y="144"/>
                  <a:pt x="377" y="144"/>
                  <a:pt x="377" y="144"/>
                </a:cubicBezTo>
                <a:cubicBezTo>
                  <a:pt x="378" y="140"/>
                  <a:pt x="381" y="138"/>
                  <a:pt x="384" y="138"/>
                </a:cubicBezTo>
                <a:cubicBezTo>
                  <a:pt x="385" y="138"/>
                  <a:pt x="385" y="138"/>
                  <a:pt x="385" y="138"/>
                </a:cubicBezTo>
                <a:cubicBezTo>
                  <a:pt x="388" y="138"/>
                  <a:pt x="391" y="140"/>
                  <a:pt x="392" y="143"/>
                </a:cubicBezTo>
                <a:cubicBezTo>
                  <a:pt x="481" y="393"/>
                  <a:pt x="481" y="393"/>
                  <a:pt x="481" y="393"/>
                </a:cubicBezTo>
                <a:cubicBezTo>
                  <a:pt x="517" y="401"/>
                  <a:pt x="517" y="401"/>
                  <a:pt x="517" y="401"/>
                </a:cubicBezTo>
                <a:cubicBezTo>
                  <a:pt x="519" y="402"/>
                  <a:pt x="521" y="403"/>
                  <a:pt x="522" y="405"/>
                </a:cubicBezTo>
                <a:cubicBezTo>
                  <a:pt x="596" y="540"/>
                  <a:pt x="596" y="540"/>
                  <a:pt x="596" y="540"/>
                </a:cubicBezTo>
                <a:cubicBezTo>
                  <a:pt x="655" y="571"/>
                  <a:pt x="655" y="571"/>
                  <a:pt x="655" y="571"/>
                </a:cubicBezTo>
                <a:cubicBezTo>
                  <a:pt x="657" y="572"/>
                  <a:pt x="659" y="574"/>
                  <a:pt x="660" y="577"/>
                </a:cubicBezTo>
                <a:cubicBezTo>
                  <a:pt x="684" y="718"/>
                  <a:pt x="684" y="718"/>
                  <a:pt x="684" y="718"/>
                </a:cubicBezTo>
                <a:cubicBezTo>
                  <a:pt x="685" y="723"/>
                  <a:pt x="682" y="728"/>
                  <a:pt x="677" y="728"/>
                </a:cubicBezTo>
                <a:cubicBezTo>
                  <a:pt x="672" y="729"/>
                  <a:pt x="668" y="726"/>
                  <a:pt x="668" y="722"/>
                </a:cubicBezTo>
                <a:cubicBezTo>
                  <a:pt x="644" y="584"/>
                  <a:pt x="644" y="584"/>
                  <a:pt x="644" y="584"/>
                </a:cubicBezTo>
                <a:cubicBezTo>
                  <a:pt x="586" y="553"/>
                  <a:pt x="586" y="553"/>
                  <a:pt x="586" y="553"/>
                </a:cubicBezTo>
                <a:cubicBezTo>
                  <a:pt x="585" y="553"/>
                  <a:pt x="583" y="552"/>
                  <a:pt x="582" y="550"/>
                </a:cubicBezTo>
                <a:cubicBezTo>
                  <a:pt x="510" y="417"/>
                  <a:pt x="510" y="417"/>
                  <a:pt x="510" y="417"/>
                </a:cubicBezTo>
                <a:cubicBezTo>
                  <a:pt x="472" y="409"/>
                  <a:pt x="472" y="409"/>
                  <a:pt x="472" y="409"/>
                </a:cubicBezTo>
                <a:cubicBezTo>
                  <a:pt x="470" y="408"/>
                  <a:pt x="467" y="406"/>
                  <a:pt x="466" y="403"/>
                </a:cubicBezTo>
                <a:cubicBezTo>
                  <a:pt x="385" y="172"/>
                  <a:pt x="385" y="172"/>
                  <a:pt x="385" y="172"/>
                </a:cubicBezTo>
                <a:cubicBezTo>
                  <a:pt x="342" y="297"/>
                  <a:pt x="342" y="297"/>
                  <a:pt x="342" y="297"/>
                </a:cubicBezTo>
                <a:cubicBezTo>
                  <a:pt x="341" y="302"/>
                  <a:pt x="337" y="304"/>
                  <a:pt x="332" y="302"/>
                </a:cubicBezTo>
                <a:cubicBezTo>
                  <a:pt x="303" y="293"/>
                  <a:pt x="303" y="293"/>
                  <a:pt x="303" y="293"/>
                </a:cubicBezTo>
                <a:cubicBezTo>
                  <a:pt x="257" y="388"/>
                  <a:pt x="257" y="388"/>
                  <a:pt x="257" y="388"/>
                </a:cubicBezTo>
                <a:cubicBezTo>
                  <a:pt x="257" y="388"/>
                  <a:pt x="257" y="388"/>
                  <a:pt x="257" y="388"/>
                </a:cubicBezTo>
                <a:cubicBezTo>
                  <a:pt x="206" y="474"/>
                  <a:pt x="206" y="474"/>
                  <a:pt x="206" y="474"/>
                </a:cubicBezTo>
                <a:cubicBezTo>
                  <a:pt x="172" y="605"/>
                  <a:pt x="172" y="605"/>
                  <a:pt x="172" y="605"/>
                </a:cubicBezTo>
                <a:cubicBezTo>
                  <a:pt x="171" y="609"/>
                  <a:pt x="167" y="612"/>
                  <a:pt x="164" y="612"/>
                </a:cubicBezTo>
                <a:cubicBezTo>
                  <a:pt x="140" y="612"/>
                  <a:pt x="140" y="612"/>
                  <a:pt x="140" y="612"/>
                </a:cubicBezTo>
                <a:cubicBezTo>
                  <a:pt x="107" y="722"/>
                  <a:pt x="107" y="722"/>
                  <a:pt x="107" y="722"/>
                </a:cubicBezTo>
                <a:cubicBezTo>
                  <a:pt x="106" y="726"/>
                  <a:pt x="102" y="728"/>
                  <a:pt x="99" y="728"/>
                </a:cubicBezTo>
                <a:moveTo>
                  <a:pt x="160" y="151"/>
                </a:moveTo>
                <a:cubicBezTo>
                  <a:pt x="160" y="131"/>
                  <a:pt x="176" y="115"/>
                  <a:pt x="196" y="115"/>
                </a:cubicBezTo>
                <a:cubicBezTo>
                  <a:pt x="216" y="115"/>
                  <a:pt x="232" y="131"/>
                  <a:pt x="232" y="151"/>
                </a:cubicBezTo>
                <a:cubicBezTo>
                  <a:pt x="232" y="168"/>
                  <a:pt x="220" y="183"/>
                  <a:pt x="204" y="186"/>
                </a:cubicBezTo>
                <a:cubicBezTo>
                  <a:pt x="204" y="219"/>
                  <a:pt x="204" y="219"/>
                  <a:pt x="204" y="219"/>
                </a:cubicBezTo>
                <a:cubicBezTo>
                  <a:pt x="270" y="285"/>
                  <a:pt x="270" y="285"/>
                  <a:pt x="270" y="285"/>
                </a:cubicBezTo>
                <a:cubicBezTo>
                  <a:pt x="263" y="301"/>
                  <a:pt x="263" y="301"/>
                  <a:pt x="263" y="301"/>
                </a:cubicBezTo>
                <a:cubicBezTo>
                  <a:pt x="190" y="228"/>
                  <a:pt x="190" y="228"/>
                  <a:pt x="190" y="228"/>
                </a:cubicBezTo>
                <a:cubicBezTo>
                  <a:pt x="188" y="226"/>
                  <a:pt x="187" y="224"/>
                  <a:pt x="187" y="222"/>
                </a:cubicBezTo>
                <a:cubicBezTo>
                  <a:pt x="187" y="186"/>
                  <a:pt x="187" y="186"/>
                  <a:pt x="187" y="186"/>
                </a:cubicBezTo>
                <a:cubicBezTo>
                  <a:pt x="172" y="183"/>
                  <a:pt x="160" y="168"/>
                  <a:pt x="160" y="151"/>
                </a:cubicBezTo>
                <a:moveTo>
                  <a:pt x="176" y="151"/>
                </a:moveTo>
                <a:cubicBezTo>
                  <a:pt x="176" y="162"/>
                  <a:pt x="185" y="171"/>
                  <a:pt x="196" y="171"/>
                </a:cubicBezTo>
                <a:cubicBezTo>
                  <a:pt x="207" y="171"/>
                  <a:pt x="216" y="162"/>
                  <a:pt x="216" y="151"/>
                </a:cubicBezTo>
                <a:cubicBezTo>
                  <a:pt x="216" y="140"/>
                  <a:pt x="207" y="131"/>
                  <a:pt x="196" y="131"/>
                </a:cubicBezTo>
                <a:cubicBezTo>
                  <a:pt x="185" y="131"/>
                  <a:pt x="176" y="140"/>
                  <a:pt x="176" y="151"/>
                </a:cubicBezTo>
                <a:moveTo>
                  <a:pt x="66" y="453"/>
                </a:moveTo>
                <a:cubicBezTo>
                  <a:pt x="70" y="459"/>
                  <a:pt x="72" y="466"/>
                  <a:pt x="72" y="473"/>
                </a:cubicBezTo>
                <a:cubicBezTo>
                  <a:pt x="72" y="493"/>
                  <a:pt x="56" y="509"/>
                  <a:pt x="36" y="509"/>
                </a:cubicBezTo>
                <a:cubicBezTo>
                  <a:pt x="16" y="509"/>
                  <a:pt x="0" y="493"/>
                  <a:pt x="0" y="473"/>
                </a:cubicBezTo>
                <a:cubicBezTo>
                  <a:pt x="0" y="453"/>
                  <a:pt x="16" y="437"/>
                  <a:pt x="36" y="437"/>
                </a:cubicBezTo>
                <a:cubicBezTo>
                  <a:pt x="43" y="437"/>
                  <a:pt x="49" y="438"/>
                  <a:pt x="54" y="442"/>
                </a:cubicBezTo>
                <a:cubicBezTo>
                  <a:pt x="88" y="408"/>
                  <a:pt x="88" y="408"/>
                  <a:pt x="88" y="408"/>
                </a:cubicBezTo>
                <a:cubicBezTo>
                  <a:pt x="42" y="361"/>
                  <a:pt x="42" y="361"/>
                  <a:pt x="42" y="361"/>
                </a:cubicBezTo>
                <a:cubicBezTo>
                  <a:pt x="40" y="360"/>
                  <a:pt x="40" y="358"/>
                  <a:pt x="40" y="356"/>
                </a:cubicBezTo>
                <a:cubicBezTo>
                  <a:pt x="40" y="246"/>
                  <a:pt x="40" y="246"/>
                  <a:pt x="40" y="246"/>
                </a:cubicBezTo>
                <a:cubicBezTo>
                  <a:pt x="23" y="242"/>
                  <a:pt x="12" y="228"/>
                  <a:pt x="12" y="211"/>
                </a:cubicBezTo>
                <a:cubicBezTo>
                  <a:pt x="12" y="191"/>
                  <a:pt x="28" y="174"/>
                  <a:pt x="48" y="174"/>
                </a:cubicBezTo>
                <a:cubicBezTo>
                  <a:pt x="68" y="174"/>
                  <a:pt x="84" y="191"/>
                  <a:pt x="84" y="211"/>
                </a:cubicBezTo>
                <a:cubicBezTo>
                  <a:pt x="84" y="228"/>
                  <a:pt x="72" y="242"/>
                  <a:pt x="56" y="246"/>
                </a:cubicBezTo>
                <a:cubicBezTo>
                  <a:pt x="56" y="352"/>
                  <a:pt x="56" y="352"/>
                  <a:pt x="56" y="352"/>
                </a:cubicBezTo>
                <a:cubicBezTo>
                  <a:pt x="134" y="430"/>
                  <a:pt x="134" y="430"/>
                  <a:pt x="134" y="430"/>
                </a:cubicBezTo>
                <a:cubicBezTo>
                  <a:pt x="134" y="372"/>
                  <a:pt x="134" y="372"/>
                  <a:pt x="134" y="372"/>
                </a:cubicBezTo>
                <a:cubicBezTo>
                  <a:pt x="118" y="368"/>
                  <a:pt x="106" y="354"/>
                  <a:pt x="106" y="337"/>
                </a:cubicBezTo>
                <a:cubicBezTo>
                  <a:pt x="106" y="317"/>
                  <a:pt x="122" y="301"/>
                  <a:pt x="142" y="301"/>
                </a:cubicBezTo>
                <a:cubicBezTo>
                  <a:pt x="162" y="301"/>
                  <a:pt x="178" y="317"/>
                  <a:pt x="178" y="337"/>
                </a:cubicBezTo>
                <a:cubicBezTo>
                  <a:pt x="178" y="354"/>
                  <a:pt x="166" y="368"/>
                  <a:pt x="150" y="372"/>
                </a:cubicBezTo>
                <a:cubicBezTo>
                  <a:pt x="150" y="500"/>
                  <a:pt x="150" y="500"/>
                  <a:pt x="150" y="500"/>
                </a:cubicBezTo>
                <a:cubicBezTo>
                  <a:pt x="162" y="512"/>
                  <a:pt x="162" y="512"/>
                  <a:pt x="162" y="512"/>
                </a:cubicBezTo>
                <a:cubicBezTo>
                  <a:pt x="157" y="530"/>
                  <a:pt x="157" y="530"/>
                  <a:pt x="157" y="530"/>
                </a:cubicBezTo>
                <a:cubicBezTo>
                  <a:pt x="136" y="509"/>
                  <a:pt x="136" y="509"/>
                  <a:pt x="136" y="509"/>
                </a:cubicBezTo>
                <a:cubicBezTo>
                  <a:pt x="135" y="507"/>
                  <a:pt x="134" y="505"/>
                  <a:pt x="134" y="503"/>
                </a:cubicBezTo>
                <a:cubicBezTo>
                  <a:pt x="134" y="453"/>
                  <a:pt x="134" y="453"/>
                  <a:pt x="134" y="453"/>
                </a:cubicBezTo>
                <a:cubicBezTo>
                  <a:pt x="100" y="419"/>
                  <a:pt x="100" y="419"/>
                  <a:pt x="100" y="419"/>
                </a:cubicBezTo>
                <a:lnTo>
                  <a:pt x="66" y="453"/>
                </a:lnTo>
                <a:close/>
                <a:moveTo>
                  <a:pt x="142" y="357"/>
                </a:moveTo>
                <a:cubicBezTo>
                  <a:pt x="153" y="357"/>
                  <a:pt x="162" y="348"/>
                  <a:pt x="162" y="337"/>
                </a:cubicBezTo>
                <a:cubicBezTo>
                  <a:pt x="162" y="326"/>
                  <a:pt x="153" y="317"/>
                  <a:pt x="142" y="317"/>
                </a:cubicBezTo>
                <a:cubicBezTo>
                  <a:pt x="131" y="317"/>
                  <a:pt x="122" y="326"/>
                  <a:pt x="122" y="337"/>
                </a:cubicBezTo>
                <a:cubicBezTo>
                  <a:pt x="122" y="348"/>
                  <a:pt x="131" y="357"/>
                  <a:pt x="142" y="357"/>
                </a:cubicBezTo>
                <a:moveTo>
                  <a:pt x="48" y="230"/>
                </a:moveTo>
                <a:cubicBezTo>
                  <a:pt x="59" y="230"/>
                  <a:pt x="67" y="222"/>
                  <a:pt x="67" y="211"/>
                </a:cubicBezTo>
                <a:cubicBezTo>
                  <a:pt x="67" y="200"/>
                  <a:pt x="59" y="191"/>
                  <a:pt x="48" y="191"/>
                </a:cubicBezTo>
                <a:cubicBezTo>
                  <a:pt x="37" y="191"/>
                  <a:pt x="28" y="200"/>
                  <a:pt x="28" y="211"/>
                </a:cubicBezTo>
                <a:cubicBezTo>
                  <a:pt x="28" y="222"/>
                  <a:pt x="37" y="230"/>
                  <a:pt x="48" y="230"/>
                </a:cubicBezTo>
                <a:moveTo>
                  <a:pt x="55" y="473"/>
                </a:moveTo>
                <a:cubicBezTo>
                  <a:pt x="55" y="462"/>
                  <a:pt x="47" y="453"/>
                  <a:pt x="36" y="453"/>
                </a:cubicBezTo>
                <a:cubicBezTo>
                  <a:pt x="25" y="453"/>
                  <a:pt x="16" y="462"/>
                  <a:pt x="16" y="473"/>
                </a:cubicBezTo>
                <a:cubicBezTo>
                  <a:pt x="16" y="484"/>
                  <a:pt x="25" y="493"/>
                  <a:pt x="36" y="493"/>
                </a:cubicBezTo>
                <a:cubicBezTo>
                  <a:pt x="47" y="493"/>
                  <a:pt x="55" y="484"/>
                  <a:pt x="55" y="473"/>
                </a:cubicBezTo>
                <a:moveTo>
                  <a:pt x="784" y="329"/>
                </a:moveTo>
                <a:cubicBezTo>
                  <a:pt x="784" y="349"/>
                  <a:pt x="768" y="366"/>
                  <a:pt x="748" y="366"/>
                </a:cubicBezTo>
                <a:cubicBezTo>
                  <a:pt x="731" y="366"/>
                  <a:pt x="717" y="354"/>
                  <a:pt x="713" y="338"/>
                </a:cubicBezTo>
                <a:cubicBezTo>
                  <a:pt x="678" y="338"/>
                  <a:pt x="678" y="338"/>
                  <a:pt x="678" y="338"/>
                </a:cubicBezTo>
                <a:cubicBezTo>
                  <a:pt x="637" y="379"/>
                  <a:pt x="637" y="379"/>
                  <a:pt x="637" y="379"/>
                </a:cubicBezTo>
                <a:cubicBezTo>
                  <a:pt x="637" y="543"/>
                  <a:pt x="637" y="543"/>
                  <a:pt x="637" y="543"/>
                </a:cubicBezTo>
                <a:cubicBezTo>
                  <a:pt x="621" y="534"/>
                  <a:pt x="621" y="534"/>
                  <a:pt x="621" y="534"/>
                </a:cubicBezTo>
                <a:cubicBezTo>
                  <a:pt x="621" y="433"/>
                  <a:pt x="621" y="433"/>
                  <a:pt x="621" y="433"/>
                </a:cubicBezTo>
                <a:cubicBezTo>
                  <a:pt x="565" y="378"/>
                  <a:pt x="565" y="378"/>
                  <a:pt x="565" y="378"/>
                </a:cubicBezTo>
                <a:cubicBezTo>
                  <a:pt x="563" y="376"/>
                  <a:pt x="562" y="374"/>
                  <a:pt x="562" y="372"/>
                </a:cubicBezTo>
                <a:cubicBezTo>
                  <a:pt x="562" y="289"/>
                  <a:pt x="562" y="289"/>
                  <a:pt x="562" y="289"/>
                </a:cubicBezTo>
                <a:cubicBezTo>
                  <a:pt x="541" y="289"/>
                  <a:pt x="541" y="289"/>
                  <a:pt x="541" y="289"/>
                </a:cubicBezTo>
                <a:cubicBezTo>
                  <a:pt x="537" y="305"/>
                  <a:pt x="523" y="317"/>
                  <a:pt x="507" y="317"/>
                </a:cubicBezTo>
                <a:cubicBezTo>
                  <a:pt x="486" y="317"/>
                  <a:pt x="470" y="300"/>
                  <a:pt x="470" y="280"/>
                </a:cubicBezTo>
                <a:cubicBezTo>
                  <a:pt x="470" y="260"/>
                  <a:pt x="486" y="244"/>
                  <a:pt x="507" y="244"/>
                </a:cubicBezTo>
                <a:cubicBezTo>
                  <a:pt x="523" y="244"/>
                  <a:pt x="537" y="256"/>
                  <a:pt x="541" y="272"/>
                </a:cubicBezTo>
                <a:cubicBezTo>
                  <a:pt x="562" y="272"/>
                  <a:pt x="562" y="272"/>
                  <a:pt x="562" y="272"/>
                </a:cubicBezTo>
                <a:cubicBezTo>
                  <a:pt x="562" y="225"/>
                  <a:pt x="562" y="225"/>
                  <a:pt x="562" y="225"/>
                </a:cubicBezTo>
                <a:cubicBezTo>
                  <a:pt x="546" y="221"/>
                  <a:pt x="534" y="207"/>
                  <a:pt x="534" y="189"/>
                </a:cubicBezTo>
                <a:cubicBezTo>
                  <a:pt x="534" y="169"/>
                  <a:pt x="550" y="153"/>
                  <a:pt x="570" y="153"/>
                </a:cubicBezTo>
                <a:cubicBezTo>
                  <a:pt x="590" y="153"/>
                  <a:pt x="607" y="169"/>
                  <a:pt x="607" y="189"/>
                </a:cubicBezTo>
                <a:cubicBezTo>
                  <a:pt x="607" y="207"/>
                  <a:pt x="595" y="221"/>
                  <a:pt x="578" y="225"/>
                </a:cubicBezTo>
                <a:cubicBezTo>
                  <a:pt x="578" y="368"/>
                  <a:pt x="578" y="368"/>
                  <a:pt x="578" y="368"/>
                </a:cubicBezTo>
                <a:cubicBezTo>
                  <a:pt x="621" y="410"/>
                  <a:pt x="621" y="410"/>
                  <a:pt x="621" y="410"/>
                </a:cubicBezTo>
                <a:cubicBezTo>
                  <a:pt x="621" y="375"/>
                  <a:pt x="621" y="375"/>
                  <a:pt x="621" y="375"/>
                </a:cubicBezTo>
                <a:cubicBezTo>
                  <a:pt x="621" y="373"/>
                  <a:pt x="621" y="371"/>
                  <a:pt x="623" y="369"/>
                </a:cubicBezTo>
                <a:cubicBezTo>
                  <a:pt x="668" y="323"/>
                  <a:pt x="668" y="323"/>
                  <a:pt x="668" y="323"/>
                </a:cubicBezTo>
                <a:cubicBezTo>
                  <a:pt x="670" y="322"/>
                  <a:pt x="672" y="321"/>
                  <a:pt x="675" y="321"/>
                </a:cubicBezTo>
                <a:cubicBezTo>
                  <a:pt x="713" y="321"/>
                  <a:pt x="713" y="321"/>
                  <a:pt x="713" y="321"/>
                </a:cubicBezTo>
                <a:cubicBezTo>
                  <a:pt x="717" y="305"/>
                  <a:pt x="731" y="293"/>
                  <a:pt x="748" y="293"/>
                </a:cubicBezTo>
                <a:cubicBezTo>
                  <a:pt x="768" y="293"/>
                  <a:pt x="784" y="309"/>
                  <a:pt x="784" y="329"/>
                </a:cubicBezTo>
                <a:moveTo>
                  <a:pt x="526" y="280"/>
                </a:moveTo>
                <a:cubicBezTo>
                  <a:pt x="526" y="270"/>
                  <a:pt x="517" y="261"/>
                  <a:pt x="507" y="261"/>
                </a:cubicBezTo>
                <a:cubicBezTo>
                  <a:pt x="496" y="261"/>
                  <a:pt x="487" y="270"/>
                  <a:pt x="487" y="280"/>
                </a:cubicBezTo>
                <a:cubicBezTo>
                  <a:pt x="487" y="291"/>
                  <a:pt x="496" y="300"/>
                  <a:pt x="507" y="300"/>
                </a:cubicBezTo>
                <a:cubicBezTo>
                  <a:pt x="517" y="300"/>
                  <a:pt x="526" y="291"/>
                  <a:pt x="526" y="280"/>
                </a:cubicBezTo>
                <a:moveTo>
                  <a:pt x="570" y="209"/>
                </a:moveTo>
                <a:cubicBezTo>
                  <a:pt x="581" y="209"/>
                  <a:pt x="590" y="200"/>
                  <a:pt x="590" y="189"/>
                </a:cubicBezTo>
                <a:cubicBezTo>
                  <a:pt x="590" y="178"/>
                  <a:pt x="581" y="170"/>
                  <a:pt x="570" y="170"/>
                </a:cubicBezTo>
                <a:cubicBezTo>
                  <a:pt x="559" y="170"/>
                  <a:pt x="551" y="178"/>
                  <a:pt x="551" y="189"/>
                </a:cubicBezTo>
                <a:cubicBezTo>
                  <a:pt x="551" y="200"/>
                  <a:pt x="559" y="209"/>
                  <a:pt x="570" y="209"/>
                </a:cubicBezTo>
                <a:moveTo>
                  <a:pt x="768" y="329"/>
                </a:moveTo>
                <a:cubicBezTo>
                  <a:pt x="768" y="318"/>
                  <a:pt x="759" y="310"/>
                  <a:pt x="748" y="310"/>
                </a:cubicBezTo>
                <a:cubicBezTo>
                  <a:pt x="737" y="310"/>
                  <a:pt x="729" y="318"/>
                  <a:pt x="729" y="329"/>
                </a:cubicBezTo>
                <a:cubicBezTo>
                  <a:pt x="729" y="340"/>
                  <a:pt x="737" y="349"/>
                  <a:pt x="748" y="349"/>
                </a:cubicBezTo>
                <a:cubicBezTo>
                  <a:pt x="759" y="349"/>
                  <a:pt x="768" y="340"/>
                  <a:pt x="768" y="329"/>
                </a:cubicBezTo>
              </a:path>
              <a:path w="784" h="729">
                <a:moveTo>
                  <a:pt x="211" y="552"/>
                </a:moveTo>
                <a:cubicBezTo>
                  <a:pt x="228" y="481"/>
                  <a:pt x="228" y="481"/>
                  <a:pt x="228" y="481"/>
                </a:cubicBezTo>
                <a:cubicBezTo>
                  <a:pt x="288" y="393"/>
                  <a:pt x="288" y="393"/>
                  <a:pt x="288" y="393"/>
                </a:cubicBezTo>
                <a:cubicBezTo>
                  <a:pt x="313" y="329"/>
                  <a:pt x="313" y="329"/>
                  <a:pt x="313" y="329"/>
                </a:cubicBezTo>
                <a:cubicBezTo>
                  <a:pt x="313" y="423"/>
                  <a:pt x="313" y="423"/>
                  <a:pt x="313" y="423"/>
                </a:cubicBezTo>
                <a:cubicBezTo>
                  <a:pt x="250" y="489"/>
                  <a:pt x="250" y="489"/>
                  <a:pt x="250" y="489"/>
                </a:cubicBezTo>
                <a:lnTo>
                  <a:pt x="211" y="552"/>
                </a:lnTo>
                <a:close/>
                <a:moveTo>
                  <a:pt x="385" y="223"/>
                </a:moveTo>
                <a:cubicBezTo>
                  <a:pt x="349" y="361"/>
                  <a:pt x="349" y="361"/>
                  <a:pt x="349" y="361"/>
                </a:cubicBezTo>
                <a:cubicBezTo>
                  <a:pt x="367" y="412"/>
                  <a:pt x="367" y="412"/>
                  <a:pt x="367" y="412"/>
                </a:cubicBezTo>
                <a:cubicBezTo>
                  <a:pt x="288" y="608"/>
                  <a:pt x="288" y="608"/>
                  <a:pt x="288" y="608"/>
                </a:cubicBezTo>
                <a:cubicBezTo>
                  <a:pt x="399" y="441"/>
                  <a:pt x="399" y="441"/>
                  <a:pt x="399" y="441"/>
                </a:cubicBezTo>
                <a:cubicBezTo>
                  <a:pt x="388" y="360"/>
                  <a:pt x="388" y="360"/>
                  <a:pt x="388" y="360"/>
                </a:cubicBezTo>
                <a:cubicBezTo>
                  <a:pt x="378" y="317"/>
                  <a:pt x="378" y="317"/>
                  <a:pt x="378" y="317"/>
                </a:cubicBezTo>
                <a:cubicBezTo>
                  <a:pt x="393" y="283"/>
                  <a:pt x="393" y="283"/>
                  <a:pt x="393" y="283"/>
                </a:cubicBezTo>
                <a:lnTo>
                  <a:pt x="385" y="223"/>
                </a:lnTo>
                <a:close/>
                <a:moveTo>
                  <a:pt x="429" y="346"/>
                </a:moveTo>
                <a:cubicBezTo>
                  <a:pt x="447" y="457"/>
                  <a:pt x="447" y="457"/>
                  <a:pt x="447" y="457"/>
                </a:cubicBezTo>
                <a:cubicBezTo>
                  <a:pt x="481" y="477"/>
                  <a:pt x="481" y="477"/>
                  <a:pt x="481" y="477"/>
                </a:cubicBezTo>
                <a:cubicBezTo>
                  <a:pt x="559" y="561"/>
                  <a:pt x="559" y="561"/>
                  <a:pt x="559" y="561"/>
                </a:cubicBezTo>
                <a:cubicBezTo>
                  <a:pt x="494" y="441"/>
                  <a:pt x="494" y="441"/>
                  <a:pt x="494" y="441"/>
                </a:cubicBezTo>
                <a:cubicBezTo>
                  <a:pt x="463" y="433"/>
                  <a:pt x="463" y="433"/>
                  <a:pt x="463" y="433"/>
                </a:cubicBezTo>
                <a:lnTo>
                  <a:pt x="429" y="346"/>
                </a:lnTo>
                <a:close/>
                <a:moveTo>
                  <a:pt x="205" y="667"/>
                </a:moveTo>
                <a:cubicBezTo>
                  <a:pt x="214" y="605"/>
                  <a:pt x="214" y="605"/>
                  <a:pt x="214" y="605"/>
                </a:cubicBezTo>
                <a:cubicBezTo>
                  <a:pt x="243" y="552"/>
                  <a:pt x="243" y="552"/>
                  <a:pt x="243" y="552"/>
                </a:cubicBezTo>
                <a:cubicBezTo>
                  <a:pt x="201" y="589"/>
                  <a:pt x="201" y="589"/>
                  <a:pt x="201" y="589"/>
                </a:cubicBezTo>
                <a:cubicBezTo>
                  <a:pt x="183" y="639"/>
                  <a:pt x="183" y="639"/>
                  <a:pt x="183" y="639"/>
                </a:cubicBezTo>
                <a:cubicBezTo>
                  <a:pt x="157" y="639"/>
                  <a:pt x="157" y="639"/>
                  <a:pt x="157" y="639"/>
                </a:cubicBezTo>
                <a:cubicBezTo>
                  <a:pt x="134" y="722"/>
                  <a:pt x="134" y="722"/>
                  <a:pt x="134" y="722"/>
                </a:cubicBezTo>
                <a:lnTo>
                  <a:pt x="205" y="667"/>
                </a:lnTo>
                <a:close/>
                <a:moveTo>
                  <a:pt x="378" y="124"/>
                </a:moveTo>
                <a:cubicBezTo>
                  <a:pt x="380" y="123"/>
                  <a:pt x="382" y="123"/>
                  <a:pt x="385" y="123"/>
                </a:cubicBezTo>
                <a:cubicBezTo>
                  <a:pt x="385" y="123"/>
                  <a:pt x="385" y="123"/>
                  <a:pt x="385" y="123"/>
                </a:cubicBezTo>
                <a:cubicBezTo>
                  <a:pt x="389" y="123"/>
                  <a:pt x="393" y="124"/>
                  <a:pt x="397" y="126"/>
                </a:cubicBezTo>
                <a:cubicBezTo>
                  <a:pt x="397" y="75"/>
                  <a:pt x="397" y="75"/>
                  <a:pt x="397" y="75"/>
                </a:cubicBezTo>
                <a:cubicBezTo>
                  <a:pt x="397" y="73"/>
                  <a:pt x="398" y="72"/>
                  <a:pt x="399" y="72"/>
                </a:cubicBezTo>
                <a:cubicBezTo>
                  <a:pt x="513" y="72"/>
                  <a:pt x="513" y="72"/>
                  <a:pt x="513" y="72"/>
                </a:cubicBezTo>
                <a:cubicBezTo>
                  <a:pt x="515" y="72"/>
                  <a:pt x="516" y="69"/>
                  <a:pt x="515" y="68"/>
                </a:cubicBezTo>
                <a:cubicBezTo>
                  <a:pt x="484" y="38"/>
                  <a:pt x="484" y="38"/>
                  <a:pt x="484" y="38"/>
                </a:cubicBezTo>
                <a:cubicBezTo>
                  <a:pt x="483" y="37"/>
                  <a:pt x="483" y="35"/>
                  <a:pt x="484" y="34"/>
                </a:cubicBezTo>
                <a:cubicBezTo>
                  <a:pt x="515" y="4"/>
                  <a:pt x="515" y="4"/>
                  <a:pt x="515" y="4"/>
                </a:cubicBezTo>
                <a:cubicBezTo>
                  <a:pt x="516" y="2"/>
                  <a:pt x="515" y="0"/>
                  <a:pt x="513" y="0"/>
                </a:cubicBezTo>
                <a:cubicBezTo>
                  <a:pt x="394" y="0"/>
                  <a:pt x="394" y="0"/>
                  <a:pt x="394" y="0"/>
                </a:cubicBezTo>
                <a:cubicBezTo>
                  <a:pt x="380" y="0"/>
                  <a:pt x="380" y="0"/>
                  <a:pt x="380" y="0"/>
                </a:cubicBezTo>
                <a:cubicBezTo>
                  <a:pt x="380" y="0"/>
                  <a:pt x="380" y="0"/>
                  <a:pt x="380" y="0"/>
                </a:cubicBezTo>
                <a:cubicBezTo>
                  <a:pt x="378" y="0"/>
                  <a:pt x="378" y="1"/>
                  <a:pt x="378" y="2"/>
                </a:cubicBezTo>
                <a:cubicBezTo>
                  <a:pt x="378" y="72"/>
                  <a:pt x="378" y="72"/>
                  <a:pt x="378" y="72"/>
                </a:cubicBezTo>
                <a:cubicBezTo>
                  <a:pt x="378" y="72"/>
                  <a:pt x="378" y="72"/>
                  <a:pt x="378" y="72"/>
                </a:cubicBezTo>
                <a:lnTo>
                  <a:pt x="378" y="12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1" name="path"/>
          <p:cNvSpPr/>
          <p:nvPr/>
        </p:nvSpPr>
        <p:spPr>
          <a:xfrm>
            <a:off x="2743199" y="5640323"/>
            <a:ext cx="486156" cy="429768"/>
          </a:xfrm>
          <a:custGeom>
            <a:rect l="0" t="0" r="0" b="0"/>
            <a:pathLst>
              <a:path w="765" h="676">
                <a:moveTo>
                  <a:pt x="344" y="278"/>
                </a:moveTo>
                <a:cubicBezTo>
                  <a:pt x="315" y="284"/>
                  <a:pt x="280" y="287"/>
                  <a:pt x="244" y="287"/>
                </a:cubicBezTo>
                <a:cubicBezTo>
                  <a:pt x="130" y="287"/>
                  <a:pt x="38" y="256"/>
                  <a:pt x="38" y="215"/>
                </a:cubicBezTo>
                <a:cubicBezTo>
                  <a:pt x="38" y="139"/>
                  <a:pt x="38" y="139"/>
                  <a:pt x="38" y="139"/>
                </a:cubicBezTo>
                <a:cubicBezTo>
                  <a:pt x="38" y="178"/>
                  <a:pt x="130" y="211"/>
                  <a:pt x="244" y="211"/>
                </a:cubicBezTo>
                <a:cubicBezTo>
                  <a:pt x="357" y="211"/>
                  <a:pt x="449" y="178"/>
                  <a:pt x="449" y="139"/>
                </a:cubicBezTo>
                <a:cubicBezTo>
                  <a:pt x="449" y="215"/>
                  <a:pt x="449" y="215"/>
                  <a:pt x="449" y="215"/>
                </a:cubicBezTo>
                <a:cubicBezTo>
                  <a:pt x="449" y="217"/>
                  <a:pt x="449" y="217"/>
                  <a:pt x="449" y="218"/>
                </a:cubicBezTo>
                <a:cubicBezTo>
                  <a:pt x="415" y="223"/>
                  <a:pt x="384" y="238"/>
                  <a:pt x="359" y="262"/>
                </a:cubicBezTo>
                <a:cubicBezTo>
                  <a:pt x="354" y="267"/>
                  <a:pt x="349" y="272"/>
                  <a:pt x="344" y="278"/>
                </a:cubicBezTo>
                <a:moveTo>
                  <a:pt x="557" y="448"/>
                </a:moveTo>
                <a:cubicBezTo>
                  <a:pt x="554" y="451"/>
                  <a:pt x="551" y="455"/>
                  <a:pt x="547" y="458"/>
                </a:cubicBezTo>
                <a:cubicBezTo>
                  <a:pt x="544" y="461"/>
                  <a:pt x="541" y="463"/>
                  <a:pt x="539" y="466"/>
                </a:cubicBezTo>
                <a:cubicBezTo>
                  <a:pt x="538" y="466"/>
                  <a:pt x="538" y="466"/>
                  <a:pt x="538" y="466"/>
                </a:cubicBezTo>
                <a:cubicBezTo>
                  <a:pt x="519" y="481"/>
                  <a:pt x="494" y="489"/>
                  <a:pt x="470" y="489"/>
                </a:cubicBezTo>
                <a:cubicBezTo>
                  <a:pt x="439" y="489"/>
                  <a:pt x="411" y="477"/>
                  <a:pt x="390" y="455"/>
                </a:cubicBezTo>
                <a:cubicBezTo>
                  <a:pt x="347" y="410"/>
                  <a:pt x="348" y="339"/>
                  <a:pt x="393" y="297"/>
                </a:cubicBezTo>
                <a:cubicBezTo>
                  <a:pt x="413" y="276"/>
                  <a:pt x="441" y="265"/>
                  <a:pt x="470" y="265"/>
                </a:cubicBezTo>
                <a:cubicBezTo>
                  <a:pt x="501" y="265"/>
                  <a:pt x="529" y="277"/>
                  <a:pt x="551" y="299"/>
                </a:cubicBezTo>
                <a:cubicBezTo>
                  <a:pt x="590" y="340"/>
                  <a:pt x="592" y="404"/>
                  <a:pt x="557" y="448"/>
                </a:cubicBezTo>
                <a:moveTo>
                  <a:pt x="546" y="334"/>
                </a:moveTo>
                <a:cubicBezTo>
                  <a:pt x="542" y="330"/>
                  <a:pt x="537" y="330"/>
                  <a:pt x="533" y="334"/>
                </a:cubicBezTo>
                <a:cubicBezTo>
                  <a:pt x="446" y="417"/>
                  <a:pt x="446" y="417"/>
                  <a:pt x="446" y="417"/>
                </a:cubicBezTo>
                <a:cubicBezTo>
                  <a:pt x="406" y="378"/>
                  <a:pt x="406" y="378"/>
                  <a:pt x="406" y="378"/>
                </a:cubicBezTo>
                <a:cubicBezTo>
                  <a:pt x="402" y="374"/>
                  <a:pt x="397" y="374"/>
                  <a:pt x="393" y="378"/>
                </a:cubicBezTo>
                <a:cubicBezTo>
                  <a:pt x="389" y="381"/>
                  <a:pt x="389" y="387"/>
                  <a:pt x="393" y="391"/>
                </a:cubicBezTo>
                <a:cubicBezTo>
                  <a:pt x="439" y="437"/>
                  <a:pt x="439" y="437"/>
                  <a:pt x="439" y="437"/>
                </a:cubicBezTo>
                <a:cubicBezTo>
                  <a:pt x="441" y="439"/>
                  <a:pt x="443" y="439"/>
                  <a:pt x="446" y="439"/>
                </a:cubicBezTo>
                <a:cubicBezTo>
                  <a:pt x="448" y="439"/>
                  <a:pt x="450" y="439"/>
                  <a:pt x="452" y="437"/>
                </a:cubicBezTo>
                <a:cubicBezTo>
                  <a:pt x="546" y="347"/>
                  <a:pt x="546" y="347"/>
                  <a:pt x="546" y="347"/>
                </a:cubicBezTo>
                <a:cubicBezTo>
                  <a:pt x="549" y="343"/>
                  <a:pt x="549" y="338"/>
                  <a:pt x="546" y="334"/>
                </a:cubicBezTo>
                <a:moveTo>
                  <a:pt x="329" y="303"/>
                </a:moveTo>
                <a:cubicBezTo>
                  <a:pt x="303" y="307"/>
                  <a:pt x="274" y="309"/>
                  <a:pt x="244" y="309"/>
                </a:cubicBezTo>
                <a:cubicBezTo>
                  <a:pt x="130" y="309"/>
                  <a:pt x="38" y="277"/>
                  <a:pt x="38" y="237"/>
                </a:cubicBezTo>
                <a:cubicBezTo>
                  <a:pt x="38" y="314"/>
                  <a:pt x="38" y="314"/>
                  <a:pt x="38" y="314"/>
                </a:cubicBezTo>
                <a:cubicBezTo>
                  <a:pt x="38" y="354"/>
                  <a:pt x="130" y="386"/>
                  <a:pt x="244" y="386"/>
                </a:cubicBezTo>
                <a:cubicBezTo>
                  <a:pt x="267" y="386"/>
                  <a:pt x="289" y="385"/>
                  <a:pt x="310" y="382"/>
                </a:cubicBezTo>
                <a:cubicBezTo>
                  <a:pt x="310" y="355"/>
                  <a:pt x="316" y="327"/>
                  <a:pt x="329" y="303"/>
                </a:cubicBezTo>
                <a:moveTo>
                  <a:pt x="312" y="403"/>
                </a:moveTo>
                <a:cubicBezTo>
                  <a:pt x="291" y="406"/>
                  <a:pt x="268" y="408"/>
                  <a:pt x="244" y="408"/>
                </a:cubicBezTo>
                <a:cubicBezTo>
                  <a:pt x="130" y="408"/>
                  <a:pt x="38" y="375"/>
                  <a:pt x="38" y="335"/>
                </a:cubicBezTo>
                <a:cubicBezTo>
                  <a:pt x="38" y="412"/>
                  <a:pt x="38" y="412"/>
                  <a:pt x="38" y="412"/>
                </a:cubicBezTo>
                <a:cubicBezTo>
                  <a:pt x="38" y="452"/>
                  <a:pt x="130" y="485"/>
                  <a:pt x="244" y="485"/>
                </a:cubicBezTo>
                <a:cubicBezTo>
                  <a:pt x="280" y="485"/>
                  <a:pt x="314" y="481"/>
                  <a:pt x="343" y="475"/>
                </a:cubicBezTo>
                <a:cubicBezTo>
                  <a:pt x="327" y="454"/>
                  <a:pt x="316" y="429"/>
                  <a:pt x="312" y="403"/>
                </a:cubicBezTo>
              </a:path>
              <a:path w="765" h="676">
                <a:moveTo>
                  <a:pt x="39" y="110"/>
                </a:moveTo>
                <a:cubicBezTo>
                  <a:pt x="39" y="70"/>
                  <a:pt x="131" y="38"/>
                  <a:pt x="244" y="38"/>
                </a:cubicBezTo>
                <a:cubicBezTo>
                  <a:pt x="357" y="38"/>
                  <a:pt x="449" y="70"/>
                  <a:pt x="449" y="110"/>
                </a:cubicBezTo>
                <a:cubicBezTo>
                  <a:pt x="449" y="150"/>
                  <a:pt x="357" y="182"/>
                  <a:pt x="244" y="182"/>
                </a:cubicBezTo>
                <a:cubicBezTo>
                  <a:pt x="131" y="182"/>
                  <a:pt x="39" y="150"/>
                  <a:pt x="39" y="110"/>
                </a:cubicBezTo>
                <a:moveTo>
                  <a:pt x="366" y="479"/>
                </a:moveTo>
                <a:cubicBezTo>
                  <a:pt x="310" y="421"/>
                  <a:pt x="312" y="329"/>
                  <a:pt x="370" y="274"/>
                </a:cubicBezTo>
                <a:cubicBezTo>
                  <a:pt x="427" y="218"/>
                  <a:pt x="519" y="220"/>
                  <a:pt x="574" y="277"/>
                </a:cubicBezTo>
                <a:cubicBezTo>
                  <a:pt x="623" y="329"/>
                  <a:pt x="628" y="407"/>
                  <a:pt x="588" y="462"/>
                </a:cubicBezTo>
                <a:cubicBezTo>
                  <a:pt x="622" y="498"/>
                  <a:pt x="622" y="498"/>
                  <a:pt x="622" y="498"/>
                </a:cubicBezTo>
                <a:cubicBezTo>
                  <a:pt x="623" y="499"/>
                  <a:pt x="623" y="502"/>
                  <a:pt x="622" y="503"/>
                </a:cubicBezTo>
                <a:cubicBezTo>
                  <a:pt x="590" y="533"/>
                  <a:pt x="590" y="533"/>
                  <a:pt x="590" y="533"/>
                </a:cubicBezTo>
                <a:cubicBezTo>
                  <a:pt x="589" y="535"/>
                  <a:pt x="587" y="535"/>
                  <a:pt x="585" y="533"/>
                </a:cubicBezTo>
                <a:cubicBezTo>
                  <a:pt x="551" y="498"/>
                  <a:pt x="551" y="498"/>
                  <a:pt x="551" y="498"/>
                </a:cubicBezTo>
                <a:cubicBezTo>
                  <a:pt x="494" y="537"/>
                  <a:pt x="415" y="530"/>
                  <a:pt x="366" y="479"/>
                </a:cubicBezTo>
                <a:moveTo>
                  <a:pt x="547" y="479"/>
                </a:moveTo>
                <a:cubicBezTo>
                  <a:pt x="551" y="476"/>
                  <a:pt x="555" y="473"/>
                  <a:pt x="558" y="470"/>
                </a:cubicBezTo>
                <a:cubicBezTo>
                  <a:pt x="562" y="466"/>
                  <a:pt x="565" y="462"/>
                  <a:pt x="569" y="458"/>
                </a:cubicBezTo>
                <a:cubicBezTo>
                  <a:pt x="608" y="409"/>
                  <a:pt x="606" y="337"/>
                  <a:pt x="561" y="290"/>
                </a:cubicBezTo>
                <a:cubicBezTo>
                  <a:pt x="513" y="240"/>
                  <a:pt x="433" y="238"/>
                  <a:pt x="382" y="287"/>
                </a:cubicBezTo>
                <a:cubicBezTo>
                  <a:pt x="332" y="335"/>
                  <a:pt x="330" y="416"/>
                  <a:pt x="379" y="466"/>
                </a:cubicBezTo>
                <a:cubicBezTo>
                  <a:pt x="424" y="513"/>
                  <a:pt x="497" y="518"/>
                  <a:pt x="547" y="479"/>
                </a:cubicBezTo>
                <a:moveTo>
                  <a:pt x="745" y="662"/>
                </a:moveTo>
                <a:cubicBezTo>
                  <a:pt x="761" y="647"/>
                  <a:pt x="765" y="628"/>
                  <a:pt x="756" y="619"/>
                </a:cubicBezTo>
                <a:cubicBezTo>
                  <a:pt x="651" y="509"/>
                  <a:pt x="651" y="509"/>
                  <a:pt x="651" y="509"/>
                </a:cubicBezTo>
                <a:cubicBezTo>
                  <a:pt x="649" y="507"/>
                  <a:pt x="647" y="506"/>
                  <a:pt x="644" y="506"/>
                </a:cubicBezTo>
                <a:cubicBezTo>
                  <a:pt x="642" y="506"/>
                  <a:pt x="640" y="507"/>
                  <a:pt x="638" y="508"/>
                </a:cubicBezTo>
                <a:cubicBezTo>
                  <a:pt x="597" y="549"/>
                  <a:pt x="597" y="549"/>
                  <a:pt x="597" y="549"/>
                </a:cubicBezTo>
                <a:cubicBezTo>
                  <a:pt x="593" y="552"/>
                  <a:pt x="593" y="558"/>
                  <a:pt x="596" y="562"/>
                </a:cubicBezTo>
                <a:cubicBezTo>
                  <a:pt x="701" y="671"/>
                  <a:pt x="701" y="671"/>
                  <a:pt x="701" y="671"/>
                </a:cubicBezTo>
                <a:cubicBezTo>
                  <a:pt x="704" y="675"/>
                  <a:pt x="709" y="676"/>
                  <a:pt x="715" y="676"/>
                </a:cubicBezTo>
                <a:cubicBezTo>
                  <a:pt x="724" y="676"/>
                  <a:pt x="735" y="671"/>
                  <a:pt x="745" y="662"/>
                </a:cubicBezTo>
                <a:moveTo>
                  <a:pt x="616" y="555"/>
                </a:moveTo>
                <a:cubicBezTo>
                  <a:pt x="644" y="528"/>
                  <a:pt x="644" y="528"/>
                  <a:pt x="644" y="528"/>
                </a:cubicBezTo>
                <a:cubicBezTo>
                  <a:pt x="743" y="631"/>
                  <a:pt x="743" y="631"/>
                  <a:pt x="743" y="631"/>
                </a:cubicBezTo>
                <a:cubicBezTo>
                  <a:pt x="743" y="633"/>
                  <a:pt x="741" y="640"/>
                  <a:pt x="732" y="649"/>
                </a:cubicBezTo>
                <a:cubicBezTo>
                  <a:pt x="724" y="657"/>
                  <a:pt x="716" y="659"/>
                  <a:pt x="714" y="658"/>
                </a:cubicBezTo>
                <a:lnTo>
                  <a:pt x="616" y="555"/>
                </a:lnTo>
                <a:close/>
                <a:moveTo>
                  <a:pt x="359" y="494"/>
                </a:moveTo>
                <a:cubicBezTo>
                  <a:pt x="324" y="501"/>
                  <a:pt x="285" y="505"/>
                  <a:pt x="244" y="505"/>
                </a:cubicBezTo>
                <a:cubicBezTo>
                  <a:pt x="187" y="505"/>
                  <a:pt x="133" y="497"/>
                  <a:pt x="92" y="483"/>
                </a:cubicBezTo>
                <a:cubicBezTo>
                  <a:pt x="31" y="461"/>
                  <a:pt x="18" y="433"/>
                  <a:pt x="18" y="413"/>
                </a:cubicBezTo>
                <a:cubicBezTo>
                  <a:pt x="18" y="413"/>
                  <a:pt x="18" y="119"/>
                  <a:pt x="18" y="110"/>
                </a:cubicBezTo>
                <a:cubicBezTo>
                  <a:pt x="18" y="90"/>
                  <a:pt x="31" y="61"/>
                  <a:pt x="92" y="40"/>
                </a:cubicBezTo>
                <a:cubicBezTo>
                  <a:pt x="133" y="25"/>
                  <a:pt x="187" y="18"/>
                  <a:pt x="244" y="18"/>
                </a:cubicBezTo>
                <a:cubicBezTo>
                  <a:pt x="301" y="18"/>
                  <a:pt x="355" y="25"/>
                  <a:pt x="396" y="40"/>
                </a:cubicBezTo>
                <a:cubicBezTo>
                  <a:pt x="457" y="61"/>
                  <a:pt x="470" y="90"/>
                  <a:pt x="470" y="110"/>
                </a:cubicBezTo>
                <a:cubicBezTo>
                  <a:pt x="470" y="114"/>
                  <a:pt x="470" y="161"/>
                  <a:pt x="470" y="218"/>
                </a:cubicBezTo>
                <a:cubicBezTo>
                  <a:pt x="470" y="218"/>
                  <a:pt x="470" y="218"/>
                  <a:pt x="470" y="218"/>
                </a:cubicBezTo>
                <a:cubicBezTo>
                  <a:pt x="476" y="218"/>
                  <a:pt x="482" y="218"/>
                  <a:pt x="488" y="219"/>
                </a:cubicBezTo>
                <a:cubicBezTo>
                  <a:pt x="488" y="110"/>
                  <a:pt x="488" y="110"/>
                  <a:pt x="488" y="110"/>
                </a:cubicBezTo>
                <a:cubicBezTo>
                  <a:pt x="488" y="84"/>
                  <a:pt x="473" y="47"/>
                  <a:pt x="402" y="23"/>
                </a:cubicBezTo>
                <a:cubicBezTo>
                  <a:pt x="359" y="8"/>
                  <a:pt x="303" y="0"/>
                  <a:pt x="244" y="0"/>
                </a:cubicBezTo>
                <a:cubicBezTo>
                  <a:pt x="185" y="0"/>
                  <a:pt x="129" y="8"/>
                  <a:pt x="86" y="23"/>
                </a:cubicBezTo>
                <a:cubicBezTo>
                  <a:pt x="15" y="47"/>
                  <a:pt x="0" y="84"/>
                  <a:pt x="0" y="110"/>
                </a:cubicBezTo>
                <a:cubicBezTo>
                  <a:pt x="0" y="413"/>
                  <a:pt x="0" y="413"/>
                  <a:pt x="0" y="413"/>
                </a:cubicBezTo>
                <a:cubicBezTo>
                  <a:pt x="0" y="439"/>
                  <a:pt x="15" y="475"/>
                  <a:pt x="86" y="500"/>
                </a:cubicBezTo>
                <a:cubicBezTo>
                  <a:pt x="129" y="515"/>
                  <a:pt x="185" y="523"/>
                  <a:pt x="244" y="523"/>
                </a:cubicBezTo>
                <a:cubicBezTo>
                  <a:pt x="292" y="523"/>
                  <a:pt x="337" y="518"/>
                  <a:pt x="376" y="508"/>
                </a:cubicBezTo>
                <a:cubicBezTo>
                  <a:pt x="370" y="503"/>
                  <a:pt x="364" y="499"/>
                  <a:pt x="359" y="494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2" name="path"/>
          <p:cNvSpPr/>
          <p:nvPr/>
        </p:nvSpPr>
        <p:spPr>
          <a:xfrm>
            <a:off x="2737103" y="4648200"/>
            <a:ext cx="455676" cy="455675"/>
          </a:xfrm>
          <a:custGeom>
            <a:rect l="0" t="0" r="0" b="0"/>
            <a:pathLst>
              <a:path w="717" h="717">
                <a:moveTo>
                  <a:pt x="708" y="0"/>
                </a:moveTo>
                <a:cubicBezTo>
                  <a:pt x="665" y="0"/>
                  <a:pt x="665" y="0"/>
                  <a:pt x="665" y="0"/>
                </a:cubicBezTo>
                <a:cubicBezTo>
                  <a:pt x="424" y="241"/>
                  <a:pt x="424" y="241"/>
                  <a:pt x="424" y="241"/>
                </a:cubicBezTo>
                <a:cubicBezTo>
                  <a:pt x="553" y="241"/>
                  <a:pt x="553" y="241"/>
                  <a:pt x="553" y="241"/>
                </a:cubicBezTo>
                <a:cubicBezTo>
                  <a:pt x="587" y="207"/>
                  <a:pt x="587" y="207"/>
                  <a:pt x="587" y="207"/>
                </a:cubicBezTo>
                <a:cubicBezTo>
                  <a:pt x="567" y="183"/>
                  <a:pt x="568" y="148"/>
                  <a:pt x="590" y="126"/>
                </a:cubicBezTo>
                <a:cubicBezTo>
                  <a:pt x="590" y="126"/>
                  <a:pt x="590" y="126"/>
                  <a:pt x="590" y="126"/>
                </a:cubicBezTo>
                <a:cubicBezTo>
                  <a:pt x="613" y="103"/>
                  <a:pt x="650" y="103"/>
                  <a:pt x="673" y="126"/>
                </a:cubicBezTo>
                <a:cubicBezTo>
                  <a:pt x="696" y="149"/>
                  <a:pt x="696" y="187"/>
                  <a:pt x="673" y="209"/>
                </a:cubicBezTo>
                <a:cubicBezTo>
                  <a:pt x="662" y="221"/>
                  <a:pt x="646" y="227"/>
                  <a:pt x="631" y="227"/>
                </a:cubicBezTo>
                <a:cubicBezTo>
                  <a:pt x="621" y="227"/>
                  <a:pt x="610" y="224"/>
                  <a:pt x="601" y="218"/>
                </a:cubicBezTo>
                <a:cubicBezTo>
                  <a:pt x="560" y="259"/>
                  <a:pt x="560" y="259"/>
                  <a:pt x="560" y="259"/>
                </a:cubicBezTo>
                <a:cubicBezTo>
                  <a:pt x="406" y="259"/>
                  <a:pt x="406" y="259"/>
                  <a:pt x="406" y="259"/>
                </a:cubicBezTo>
                <a:cubicBezTo>
                  <a:pt x="260" y="405"/>
                  <a:pt x="260" y="405"/>
                  <a:pt x="260" y="405"/>
                </a:cubicBezTo>
                <a:cubicBezTo>
                  <a:pt x="277" y="428"/>
                  <a:pt x="275" y="460"/>
                  <a:pt x="254" y="481"/>
                </a:cubicBezTo>
                <a:cubicBezTo>
                  <a:pt x="243" y="492"/>
                  <a:pt x="228" y="498"/>
                  <a:pt x="213" y="498"/>
                </a:cubicBezTo>
                <a:cubicBezTo>
                  <a:pt x="197" y="498"/>
                  <a:pt x="182" y="492"/>
                  <a:pt x="171" y="481"/>
                </a:cubicBezTo>
                <a:cubicBezTo>
                  <a:pt x="160" y="470"/>
                  <a:pt x="153" y="455"/>
                  <a:pt x="153" y="440"/>
                </a:cubicBezTo>
                <a:cubicBezTo>
                  <a:pt x="153" y="424"/>
                  <a:pt x="160" y="409"/>
                  <a:pt x="171" y="398"/>
                </a:cubicBezTo>
                <a:cubicBezTo>
                  <a:pt x="182" y="387"/>
                  <a:pt x="197" y="381"/>
                  <a:pt x="213" y="381"/>
                </a:cubicBezTo>
                <a:cubicBezTo>
                  <a:pt x="225" y="381"/>
                  <a:pt x="237" y="385"/>
                  <a:pt x="247" y="392"/>
                </a:cubicBezTo>
                <a:cubicBezTo>
                  <a:pt x="639" y="0"/>
                  <a:pt x="639" y="0"/>
                  <a:pt x="639" y="0"/>
                </a:cubicBezTo>
                <a:cubicBezTo>
                  <a:pt x="400" y="1"/>
                  <a:pt x="400" y="1"/>
                  <a:pt x="400" y="1"/>
                </a:cubicBezTo>
                <a:cubicBezTo>
                  <a:pt x="392" y="1"/>
                  <a:pt x="388" y="11"/>
                  <a:pt x="394" y="17"/>
                </a:cubicBezTo>
                <a:cubicBezTo>
                  <a:pt x="421" y="43"/>
                  <a:pt x="421" y="43"/>
                  <a:pt x="421" y="43"/>
                </a:cubicBezTo>
                <a:cubicBezTo>
                  <a:pt x="351" y="113"/>
                  <a:pt x="351" y="113"/>
                  <a:pt x="351" y="113"/>
                </a:cubicBezTo>
                <a:cubicBezTo>
                  <a:pt x="341" y="112"/>
                  <a:pt x="331" y="112"/>
                  <a:pt x="321" y="112"/>
                </a:cubicBezTo>
                <a:cubicBezTo>
                  <a:pt x="163" y="112"/>
                  <a:pt x="36" y="239"/>
                  <a:pt x="36" y="396"/>
                </a:cubicBezTo>
                <a:cubicBezTo>
                  <a:pt x="36" y="437"/>
                  <a:pt x="44" y="475"/>
                  <a:pt x="60" y="510"/>
                </a:cubicBezTo>
                <a:cubicBezTo>
                  <a:pt x="93" y="477"/>
                  <a:pt x="93" y="477"/>
                  <a:pt x="93" y="477"/>
                </a:cubicBezTo>
                <a:cubicBezTo>
                  <a:pt x="81" y="397"/>
                  <a:pt x="81" y="397"/>
                  <a:pt x="81" y="397"/>
                </a:cubicBezTo>
                <a:cubicBezTo>
                  <a:pt x="240" y="238"/>
                  <a:pt x="240" y="238"/>
                  <a:pt x="240" y="238"/>
                </a:cubicBezTo>
                <a:cubicBezTo>
                  <a:pt x="233" y="228"/>
                  <a:pt x="229" y="216"/>
                  <a:pt x="229" y="204"/>
                </a:cubicBezTo>
                <a:cubicBezTo>
                  <a:pt x="229" y="188"/>
                  <a:pt x="235" y="173"/>
                  <a:pt x="246" y="162"/>
                </a:cubicBezTo>
                <a:cubicBezTo>
                  <a:pt x="269" y="139"/>
                  <a:pt x="306" y="139"/>
                  <a:pt x="329" y="162"/>
                </a:cubicBezTo>
                <a:cubicBezTo>
                  <a:pt x="352" y="185"/>
                  <a:pt x="352" y="222"/>
                  <a:pt x="329" y="245"/>
                </a:cubicBezTo>
                <a:cubicBezTo>
                  <a:pt x="318" y="257"/>
                  <a:pt x="303" y="262"/>
                  <a:pt x="288" y="262"/>
                </a:cubicBezTo>
                <a:cubicBezTo>
                  <a:pt x="275" y="262"/>
                  <a:pt x="263" y="259"/>
                  <a:pt x="253" y="251"/>
                </a:cubicBezTo>
                <a:cubicBezTo>
                  <a:pt x="100" y="403"/>
                  <a:pt x="100" y="403"/>
                  <a:pt x="100" y="403"/>
                </a:cubicBezTo>
                <a:cubicBezTo>
                  <a:pt x="112" y="483"/>
                  <a:pt x="112" y="483"/>
                  <a:pt x="112" y="483"/>
                </a:cubicBezTo>
                <a:cubicBezTo>
                  <a:pt x="68" y="527"/>
                  <a:pt x="68" y="527"/>
                  <a:pt x="68" y="527"/>
                </a:cubicBezTo>
                <a:cubicBezTo>
                  <a:pt x="115" y="618"/>
                  <a:pt x="211" y="681"/>
                  <a:pt x="321" y="681"/>
                </a:cubicBezTo>
                <a:cubicBezTo>
                  <a:pt x="409" y="681"/>
                  <a:pt x="488" y="641"/>
                  <a:pt x="540" y="578"/>
                </a:cubicBezTo>
                <a:cubicBezTo>
                  <a:pt x="430" y="582"/>
                  <a:pt x="430" y="582"/>
                  <a:pt x="430" y="582"/>
                </a:cubicBezTo>
                <a:cubicBezTo>
                  <a:pt x="388" y="540"/>
                  <a:pt x="388" y="540"/>
                  <a:pt x="388" y="540"/>
                </a:cubicBezTo>
                <a:cubicBezTo>
                  <a:pt x="377" y="547"/>
                  <a:pt x="365" y="551"/>
                  <a:pt x="353" y="551"/>
                </a:cubicBezTo>
                <a:cubicBezTo>
                  <a:pt x="338" y="551"/>
                  <a:pt x="323" y="546"/>
                  <a:pt x="311" y="534"/>
                </a:cubicBezTo>
                <a:cubicBezTo>
                  <a:pt x="300" y="523"/>
                  <a:pt x="294" y="508"/>
                  <a:pt x="294" y="492"/>
                </a:cubicBezTo>
                <a:cubicBezTo>
                  <a:pt x="294" y="477"/>
                  <a:pt x="300" y="462"/>
                  <a:pt x="311" y="451"/>
                </a:cubicBezTo>
                <a:cubicBezTo>
                  <a:pt x="334" y="427"/>
                  <a:pt x="372" y="427"/>
                  <a:pt x="395" y="451"/>
                </a:cubicBezTo>
                <a:cubicBezTo>
                  <a:pt x="415" y="471"/>
                  <a:pt x="417" y="504"/>
                  <a:pt x="400" y="527"/>
                </a:cubicBezTo>
                <a:cubicBezTo>
                  <a:pt x="437" y="563"/>
                  <a:pt x="437" y="563"/>
                  <a:pt x="437" y="563"/>
                </a:cubicBezTo>
                <a:cubicBezTo>
                  <a:pt x="555" y="559"/>
                  <a:pt x="555" y="559"/>
                  <a:pt x="555" y="559"/>
                </a:cubicBezTo>
                <a:cubicBezTo>
                  <a:pt x="570" y="537"/>
                  <a:pt x="582" y="513"/>
                  <a:pt x="591" y="487"/>
                </a:cubicBezTo>
                <a:cubicBezTo>
                  <a:pt x="520" y="492"/>
                  <a:pt x="520" y="492"/>
                  <a:pt x="520" y="492"/>
                </a:cubicBezTo>
                <a:cubicBezTo>
                  <a:pt x="478" y="449"/>
                  <a:pt x="478" y="449"/>
                  <a:pt x="478" y="449"/>
                </a:cubicBezTo>
                <a:cubicBezTo>
                  <a:pt x="468" y="457"/>
                  <a:pt x="456" y="461"/>
                  <a:pt x="443" y="461"/>
                </a:cubicBezTo>
                <a:cubicBezTo>
                  <a:pt x="428" y="461"/>
                  <a:pt x="413" y="455"/>
                  <a:pt x="402" y="443"/>
                </a:cubicBezTo>
                <a:cubicBezTo>
                  <a:pt x="379" y="421"/>
                  <a:pt x="379" y="383"/>
                  <a:pt x="402" y="360"/>
                </a:cubicBezTo>
                <a:cubicBezTo>
                  <a:pt x="425" y="337"/>
                  <a:pt x="462" y="337"/>
                  <a:pt x="485" y="360"/>
                </a:cubicBezTo>
                <a:cubicBezTo>
                  <a:pt x="506" y="381"/>
                  <a:pt x="508" y="413"/>
                  <a:pt x="491" y="437"/>
                </a:cubicBezTo>
                <a:cubicBezTo>
                  <a:pt x="527" y="473"/>
                  <a:pt x="527" y="473"/>
                  <a:pt x="527" y="473"/>
                </a:cubicBezTo>
                <a:cubicBezTo>
                  <a:pt x="596" y="469"/>
                  <a:pt x="596" y="469"/>
                  <a:pt x="596" y="469"/>
                </a:cubicBezTo>
                <a:cubicBezTo>
                  <a:pt x="602" y="446"/>
                  <a:pt x="606" y="421"/>
                  <a:pt x="606" y="396"/>
                </a:cubicBezTo>
                <a:cubicBezTo>
                  <a:pt x="606" y="386"/>
                  <a:pt x="605" y="376"/>
                  <a:pt x="604" y="365"/>
                </a:cubicBezTo>
                <a:cubicBezTo>
                  <a:pt x="673" y="296"/>
                  <a:pt x="673" y="296"/>
                  <a:pt x="673" y="296"/>
                </a:cubicBezTo>
                <a:cubicBezTo>
                  <a:pt x="700" y="322"/>
                  <a:pt x="700" y="322"/>
                  <a:pt x="700" y="322"/>
                </a:cubicBezTo>
                <a:cubicBezTo>
                  <a:pt x="706" y="328"/>
                  <a:pt x="716" y="324"/>
                  <a:pt x="716" y="316"/>
                </a:cubicBezTo>
                <a:cubicBezTo>
                  <a:pt x="717" y="9"/>
                  <a:pt x="717" y="9"/>
                  <a:pt x="717" y="9"/>
                </a:cubicBezTo>
                <a:cubicBezTo>
                  <a:pt x="717" y="4"/>
                  <a:pt x="713" y="0"/>
                  <a:pt x="708" y="0"/>
                </a:cubicBezTo>
              </a:path>
              <a:path w="717" h="717">
                <a:moveTo>
                  <a:pt x="640" y="358"/>
                </a:moveTo>
                <a:cubicBezTo>
                  <a:pt x="642" y="370"/>
                  <a:pt x="643" y="383"/>
                  <a:pt x="643" y="395"/>
                </a:cubicBezTo>
                <a:cubicBezTo>
                  <a:pt x="643" y="573"/>
                  <a:pt x="498" y="717"/>
                  <a:pt x="321" y="717"/>
                </a:cubicBezTo>
                <a:cubicBezTo>
                  <a:pt x="144" y="717"/>
                  <a:pt x="0" y="573"/>
                  <a:pt x="0" y="395"/>
                </a:cubicBezTo>
                <a:cubicBezTo>
                  <a:pt x="0" y="218"/>
                  <a:pt x="144" y="74"/>
                  <a:pt x="321" y="74"/>
                </a:cubicBezTo>
                <a:cubicBezTo>
                  <a:pt x="333" y="74"/>
                  <a:pt x="345" y="74"/>
                  <a:pt x="357" y="76"/>
                </a:cubicBezTo>
                <a:cubicBezTo>
                  <a:pt x="340" y="92"/>
                  <a:pt x="340" y="92"/>
                  <a:pt x="340" y="92"/>
                </a:cubicBezTo>
                <a:cubicBezTo>
                  <a:pt x="334" y="92"/>
                  <a:pt x="328" y="92"/>
                  <a:pt x="321" y="92"/>
                </a:cubicBezTo>
                <a:cubicBezTo>
                  <a:pt x="154" y="92"/>
                  <a:pt x="18" y="228"/>
                  <a:pt x="18" y="395"/>
                </a:cubicBezTo>
                <a:cubicBezTo>
                  <a:pt x="18" y="562"/>
                  <a:pt x="154" y="699"/>
                  <a:pt x="321" y="699"/>
                </a:cubicBezTo>
                <a:cubicBezTo>
                  <a:pt x="488" y="699"/>
                  <a:pt x="624" y="562"/>
                  <a:pt x="624" y="395"/>
                </a:cubicBezTo>
                <a:cubicBezTo>
                  <a:pt x="624" y="389"/>
                  <a:pt x="624" y="382"/>
                  <a:pt x="624" y="375"/>
                </a:cubicBezTo>
                <a:lnTo>
                  <a:pt x="640" y="358"/>
                </a:lnTo>
                <a:close/>
                <a:moveTo>
                  <a:pt x="213" y="398"/>
                </a:moveTo>
                <a:cubicBezTo>
                  <a:pt x="202" y="398"/>
                  <a:pt x="192" y="402"/>
                  <a:pt x="184" y="410"/>
                </a:cubicBezTo>
                <a:cubicBezTo>
                  <a:pt x="184" y="410"/>
                  <a:pt x="184" y="410"/>
                  <a:pt x="184" y="410"/>
                </a:cubicBezTo>
                <a:cubicBezTo>
                  <a:pt x="176" y="418"/>
                  <a:pt x="172" y="428"/>
                  <a:pt x="172" y="439"/>
                </a:cubicBezTo>
                <a:cubicBezTo>
                  <a:pt x="172" y="450"/>
                  <a:pt x="176" y="460"/>
                  <a:pt x="184" y="467"/>
                </a:cubicBezTo>
                <a:cubicBezTo>
                  <a:pt x="192" y="475"/>
                  <a:pt x="202" y="480"/>
                  <a:pt x="213" y="480"/>
                </a:cubicBezTo>
                <a:cubicBezTo>
                  <a:pt x="224" y="480"/>
                  <a:pt x="234" y="475"/>
                  <a:pt x="241" y="467"/>
                </a:cubicBezTo>
                <a:cubicBezTo>
                  <a:pt x="258" y="451"/>
                  <a:pt x="258" y="426"/>
                  <a:pt x="241" y="410"/>
                </a:cubicBezTo>
                <a:cubicBezTo>
                  <a:pt x="234" y="402"/>
                  <a:pt x="224" y="398"/>
                  <a:pt x="213" y="398"/>
                </a:cubicBezTo>
                <a:moveTo>
                  <a:pt x="288" y="162"/>
                </a:moveTo>
                <a:cubicBezTo>
                  <a:pt x="277" y="162"/>
                  <a:pt x="267" y="166"/>
                  <a:pt x="259" y="173"/>
                </a:cubicBezTo>
                <a:cubicBezTo>
                  <a:pt x="251" y="181"/>
                  <a:pt x="247" y="192"/>
                  <a:pt x="247" y="202"/>
                </a:cubicBezTo>
                <a:cubicBezTo>
                  <a:pt x="247" y="213"/>
                  <a:pt x="251" y="223"/>
                  <a:pt x="259" y="231"/>
                </a:cubicBezTo>
                <a:cubicBezTo>
                  <a:pt x="275" y="247"/>
                  <a:pt x="301" y="247"/>
                  <a:pt x="317" y="231"/>
                </a:cubicBezTo>
                <a:cubicBezTo>
                  <a:pt x="333" y="215"/>
                  <a:pt x="333" y="190"/>
                  <a:pt x="317" y="173"/>
                </a:cubicBezTo>
                <a:cubicBezTo>
                  <a:pt x="309" y="166"/>
                  <a:pt x="298" y="162"/>
                  <a:pt x="288" y="162"/>
                </a:cubicBezTo>
                <a:moveTo>
                  <a:pt x="353" y="451"/>
                </a:moveTo>
                <a:cubicBezTo>
                  <a:pt x="343" y="451"/>
                  <a:pt x="333" y="455"/>
                  <a:pt x="324" y="463"/>
                </a:cubicBezTo>
                <a:cubicBezTo>
                  <a:pt x="317" y="470"/>
                  <a:pt x="313" y="481"/>
                  <a:pt x="313" y="491"/>
                </a:cubicBezTo>
                <a:cubicBezTo>
                  <a:pt x="313" y="502"/>
                  <a:pt x="317" y="513"/>
                  <a:pt x="324" y="520"/>
                </a:cubicBezTo>
                <a:cubicBezTo>
                  <a:pt x="340" y="536"/>
                  <a:pt x="366" y="536"/>
                  <a:pt x="382" y="520"/>
                </a:cubicBezTo>
                <a:cubicBezTo>
                  <a:pt x="398" y="504"/>
                  <a:pt x="398" y="479"/>
                  <a:pt x="382" y="463"/>
                </a:cubicBezTo>
                <a:cubicBezTo>
                  <a:pt x="374" y="455"/>
                  <a:pt x="364" y="451"/>
                  <a:pt x="353" y="451"/>
                </a:cubicBezTo>
                <a:moveTo>
                  <a:pt x="444" y="360"/>
                </a:moveTo>
                <a:cubicBezTo>
                  <a:pt x="433" y="360"/>
                  <a:pt x="423" y="364"/>
                  <a:pt x="415" y="372"/>
                </a:cubicBezTo>
                <a:cubicBezTo>
                  <a:pt x="399" y="388"/>
                  <a:pt x="399" y="414"/>
                  <a:pt x="415" y="430"/>
                </a:cubicBezTo>
                <a:cubicBezTo>
                  <a:pt x="431" y="446"/>
                  <a:pt x="457" y="446"/>
                  <a:pt x="473" y="430"/>
                </a:cubicBezTo>
                <a:cubicBezTo>
                  <a:pt x="489" y="414"/>
                  <a:pt x="489" y="388"/>
                  <a:pt x="473" y="372"/>
                </a:cubicBezTo>
                <a:cubicBezTo>
                  <a:pt x="465" y="364"/>
                  <a:pt x="454" y="360"/>
                  <a:pt x="444" y="360"/>
                </a:cubicBezTo>
                <a:moveTo>
                  <a:pt x="603" y="138"/>
                </a:moveTo>
                <a:cubicBezTo>
                  <a:pt x="587" y="154"/>
                  <a:pt x="587" y="180"/>
                  <a:pt x="603" y="195"/>
                </a:cubicBezTo>
                <a:cubicBezTo>
                  <a:pt x="619" y="211"/>
                  <a:pt x="645" y="211"/>
                  <a:pt x="661" y="195"/>
                </a:cubicBezTo>
                <a:cubicBezTo>
                  <a:pt x="676" y="180"/>
                  <a:pt x="676" y="154"/>
                  <a:pt x="661" y="138"/>
                </a:cubicBezTo>
                <a:cubicBezTo>
                  <a:pt x="645" y="122"/>
                  <a:pt x="619" y="122"/>
                  <a:pt x="603" y="138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3" name="path"/>
          <p:cNvSpPr/>
          <p:nvPr/>
        </p:nvSpPr>
        <p:spPr>
          <a:xfrm>
            <a:off x="2766060" y="2444496"/>
            <a:ext cx="411479" cy="411479"/>
          </a:xfrm>
          <a:custGeom>
            <a:rect l="0" t="0" r="0" b="0"/>
            <a:pathLst>
              <a:path w="647" h="647">
                <a:moveTo>
                  <a:pt x="567" y="180"/>
                </a:moveTo>
                <a:cubicBezTo>
                  <a:pt x="566" y="180"/>
                  <a:pt x="566" y="180"/>
                  <a:pt x="566" y="181"/>
                </a:cubicBezTo>
                <a:cubicBezTo>
                  <a:pt x="183" y="562"/>
                  <a:pt x="183" y="562"/>
                  <a:pt x="183" y="562"/>
                </a:cubicBezTo>
                <a:cubicBezTo>
                  <a:pt x="183" y="562"/>
                  <a:pt x="182" y="563"/>
                  <a:pt x="181" y="564"/>
                </a:cubicBezTo>
                <a:cubicBezTo>
                  <a:pt x="13" y="646"/>
                  <a:pt x="13" y="646"/>
                  <a:pt x="13" y="646"/>
                </a:cubicBezTo>
                <a:cubicBezTo>
                  <a:pt x="12" y="647"/>
                  <a:pt x="11" y="647"/>
                  <a:pt x="10" y="647"/>
                </a:cubicBezTo>
                <a:cubicBezTo>
                  <a:pt x="7" y="647"/>
                  <a:pt x="5" y="646"/>
                  <a:pt x="3" y="645"/>
                </a:cubicBezTo>
                <a:cubicBezTo>
                  <a:pt x="0" y="642"/>
                  <a:pt x="0" y="637"/>
                  <a:pt x="1" y="634"/>
                </a:cubicBezTo>
                <a:cubicBezTo>
                  <a:pt x="83" y="466"/>
                  <a:pt x="83" y="466"/>
                  <a:pt x="83" y="466"/>
                </a:cubicBezTo>
                <a:cubicBezTo>
                  <a:pt x="83" y="465"/>
                  <a:pt x="84" y="464"/>
                  <a:pt x="85" y="464"/>
                </a:cubicBezTo>
                <a:cubicBezTo>
                  <a:pt x="467" y="82"/>
                  <a:pt x="467" y="82"/>
                  <a:pt x="467" y="82"/>
                </a:cubicBezTo>
                <a:cubicBezTo>
                  <a:pt x="467" y="82"/>
                  <a:pt x="468" y="81"/>
                  <a:pt x="468" y="81"/>
                </a:cubicBezTo>
                <a:cubicBezTo>
                  <a:pt x="481" y="94"/>
                  <a:pt x="481" y="94"/>
                  <a:pt x="481" y="94"/>
                </a:cubicBezTo>
                <a:cubicBezTo>
                  <a:pt x="480" y="94"/>
                  <a:pt x="480" y="95"/>
                  <a:pt x="480" y="95"/>
                </a:cubicBezTo>
                <a:cubicBezTo>
                  <a:pt x="99" y="475"/>
                  <a:pt x="99" y="475"/>
                  <a:pt x="99" y="475"/>
                </a:cubicBezTo>
                <a:cubicBezTo>
                  <a:pt x="48" y="579"/>
                  <a:pt x="48" y="579"/>
                  <a:pt x="48" y="579"/>
                </a:cubicBezTo>
                <a:cubicBezTo>
                  <a:pt x="68" y="599"/>
                  <a:pt x="68" y="599"/>
                  <a:pt x="68" y="599"/>
                </a:cubicBezTo>
                <a:cubicBezTo>
                  <a:pt x="172" y="548"/>
                  <a:pt x="172" y="548"/>
                  <a:pt x="172" y="548"/>
                </a:cubicBezTo>
                <a:cubicBezTo>
                  <a:pt x="553" y="168"/>
                  <a:pt x="553" y="168"/>
                  <a:pt x="553" y="168"/>
                </a:cubicBezTo>
                <a:cubicBezTo>
                  <a:pt x="553" y="167"/>
                  <a:pt x="554" y="167"/>
                  <a:pt x="554" y="167"/>
                </a:cubicBezTo>
                <a:lnTo>
                  <a:pt x="567" y="180"/>
                </a:lnTo>
                <a:close/>
                <a:moveTo>
                  <a:pt x="643" y="90"/>
                </a:moveTo>
                <a:cubicBezTo>
                  <a:pt x="557" y="4"/>
                  <a:pt x="557" y="4"/>
                  <a:pt x="557" y="4"/>
                </a:cubicBezTo>
                <a:cubicBezTo>
                  <a:pt x="553" y="0"/>
                  <a:pt x="546" y="0"/>
                  <a:pt x="541" y="4"/>
                </a:cubicBezTo>
                <a:cubicBezTo>
                  <a:pt x="479" y="66"/>
                  <a:pt x="479" y="66"/>
                  <a:pt x="479" y="66"/>
                </a:cubicBezTo>
                <a:cubicBezTo>
                  <a:pt x="581" y="167"/>
                  <a:pt x="581" y="167"/>
                  <a:pt x="581" y="167"/>
                </a:cubicBezTo>
                <a:cubicBezTo>
                  <a:pt x="643" y="105"/>
                  <a:pt x="643" y="105"/>
                  <a:pt x="643" y="105"/>
                </a:cubicBezTo>
                <a:cubicBezTo>
                  <a:pt x="647" y="101"/>
                  <a:pt x="647" y="94"/>
                  <a:pt x="643" y="90"/>
                </a:cubicBezTo>
                <a:moveTo>
                  <a:pt x="197" y="327"/>
                </a:moveTo>
                <a:cubicBezTo>
                  <a:pt x="210" y="314"/>
                  <a:pt x="210" y="314"/>
                  <a:pt x="210" y="314"/>
                </a:cubicBezTo>
                <a:cubicBezTo>
                  <a:pt x="24" y="129"/>
                  <a:pt x="24" y="129"/>
                  <a:pt x="24" y="129"/>
                </a:cubicBezTo>
                <a:cubicBezTo>
                  <a:pt x="130" y="23"/>
                  <a:pt x="130" y="23"/>
                  <a:pt x="130" y="23"/>
                </a:cubicBezTo>
                <a:cubicBezTo>
                  <a:pt x="316" y="208"/>
                  <a:pt x="316" y="208"/>
                  <a:pt x="316" y="208"/>
                </a:cubicBezTo>
                <a:cubicBezTo>
                  <a:pt x="329" y="195"/>
                  <a:pt x="329" y="195"/>
                  <a:pt x="329" y="195"/>
                </a:cubicBezTo>
                <a:cubicBezTo>
                  <a:pt x="137" y="4"/>
                  <a:pt x="137" y="4"/>
                  <a:pt x="137" y="4"/>
                </a:cubicBezTo>
                <a:cubicBezTo>
                  <a:pt x="133" y="0"/>
                  <a:pt x="128" y="0"/>
                  <a:pt x="124" y="4"/>
                </a:cubicBezTo>
                <a:cubicBezTo>
                  <a:pt x="5" y="123"/>
                  <a:pt x="5" y="123"/>
                  <a:pt x="5" y="123"/>
                </a:cubicBezTo>
                <a:cubicBezTo>
                  <a:pt x="4" y="125"/>
                  <a:pt x="2" y="127"/>
                  <a:pt x="2" y="129"/>
                </a:cubicBezTo>
                <a:cubicBezTo>
                  <a:pt x="2" y="132"/>
                  <a:pt x="4" y="134"/>
                  <a:pt x="5" y="136"/>
                </a:cubicBezTo>
                <a:lnTo>
                  <a:pt x="197" y="327"/>
                </a:lnTo>
                <a:close/>
                <a:moveTo>
                  <a:pt x="644" y="510"/>
                </a:moveTo>
                <a:cubicBezTo>
                  <a:pt x="452" y="319"/>
                  <a:pt x="452" y="319"/>
                  <a:pt x="452" y="319"/>
                </a:cubicBezTo>
                <a:cubicBezTo>
                  <a:pt x="439" y="331"/>
                  <a:pt x="439" y="331"/>
                  <a:pt x="439" y="331"/>
                </a:cubicBezTo>
                <a:cubicBezTo>
                  <a:pt x="625" y="516"/>
                  <a:pt x="625" y="516"/>
                  <a:pt x="625" y="516"/>
                </a:cubicBezTo>
                <a:cubicBezTo>
                  <a:pt x="518" y="622"/>
                  <a:pt x="518" y="622"/>
                  <a:pt x="518" y="622"/>
                </a:cubicBezTo>
                <a:cubicBezTo>
                  <a:pt x="333" y="437"/>
                  <a:pt x="333" y="437"/>
                  <a:pt x="333" y="437"/>
                </a:cubicBezTo>
                <a:cubicBezTo>
                  <a:pt x="320" y="450"/>
                  <a:pt x="320" y="450"/>
                  <a:pt x="320" y="450"/>
                </a:cubicBezTo>
                <a:cubicBezTo>
                  <a:pt x="512" y="642"/>
                  <a:pt x="512" y="642"/>
                  <a:pt x="512" y="642"/>
                </a:cubicBezTo>
                <a:cubicBezTo>
                  <a:pt x="514" y="643"/>
                  <a:pt x="516" y="644"/>
                  <a:pt x="518" y="644"/>
                </a:cubicBezTo>
                <a:cubicBezTo>
                  <a:pt x="521" y="644"/>
                  <a:pt x="523" y="643"/>
                  <a:pt x="525" y="642"/>
                </a:cubicBezTo>
                <a:cubicBezTo>
                  <a:pt x="644" y="523"/>
                  <a:pt x="644" y="523"/>
                  <a:pt x="644" y="523"/>
                </a:cubicBezTo>
                <a:cubicBezTo>
                  <a:pt x="646" y="521"/>
                  <a:pt x="647" y="519"/>
                  <a:pt x="647" y="516"/>
                </a:cubicBezTo>
                <a:cubicBezTo>
                  <a:pt x="647" y="514"/>
                  <a:pt x="646" y="512"/>
                  <a:pt x="644" y="510"/>
                </a:cubicBezTo>
              </a:path>
              <a:path w="647" h="647">
                <a:moveTo>
                  <a:pt x="169" y="524"/>
                </a:moveTo>
                <a:lnTo>
                  <a:pt x="123" y="478"/>
                </a:lnTo>
                <a:lnTo>
                  <a:pt x="495" y="104"/>
                </a:lnTo>
                <a:lnTo>
                  <a:pt x="542" y="151"/>
                </a:lnTo>
                <a:lnTo>
                  <a:pt x="169" y="524"/>
                </a:lnTo>
                <a:close/>
                <a:moveTo>
                  <a:pt x="303" y="220"/>
                </a:moveTo>
                <a:lnTo>
                  <a:pt x="287" y="204"/>
                </a:lnTo>
                <a:lnTo>
                  <a:pt x="230" y="262"/>
                </a:lnTo>
                <a:lnTo>
                  <a:pt x="217" y="249"/>
                </a:lnTo>
                <a:lnTo>
                  <a:pt x="275" y="191"/>
                </a:lnTo>
                <a:lnTo>
                  <a:pt x="257" y="173"/>
                </a:lnTo>
                <a:lnTo>
                  <a:pt x="215" y="216"/>
                </a:lnTo>
                <a:lnTo>
                  <a:pt x="202" y="203"/>
                </a:lnTo>
                <a:lnTo>
                  <a:pt x="244" y="161"/>
                </a:lnTo>
                <a:lnTo>
                  <a:pt x="226" y="143"/>
                </a:lnTo>
                <a:lnTo>
                  <a:pt x="168" y="201"/>
                </a:lnTo>
                <a:lnTo>
                  <a:pt x="156" y="188"/>
                </a:lnTo>
                <a:lnTo>
                  <a:pt x="213" y="130"/>
                </a:lnTo>
                <a:lnTo>
                  <a:pt x="195" y="112"/>
                </a:lnTo>
                <a:lnTo>
                  <a:pt x="153" y="155"/>
                </a:lnTo>
                <a:lnTo>
                  <a:pt x="140" y="142"/>
                </a:lnTo>
                <a:lnTo>
                  <a:pt x="183" y="99"/>
                </a:lnTo>
                <a:lnTo>
                  <a:pt x="165" y="81"/>
                </a:lnTo>
                <a:lnTo>
                  <a:pt x="107" y="139"/>
                </a:lnTo>
                <a:lnTo>
                  <a:pt x="94" y="126"/>
                </a:lnTo>
                <a:lnTo>
                  <a:pt x="152" y="68"/>
                </a:lnTo>
                <a:lnTo>
                  <a:pt x="131" y="47"/>
                </a:lnTo>
                <a:lnTo>
                  <a:pt x="50" y="129"/>
                </a:lnTo>
                <a:lnTo>
                  <a:pt x="222" y="302"/>
                </a:lnTo>
                <a:lnTo>
                  <a:pt x="303" y="220"/>
                </a:lnTo>
                <a:close/>
                <a:moveTo>
                  <a:pt x="578" y="497"/>
                </a:moveTo>
                <a:lnTo>
                  <a:pt x="521" y="555"/>
                </a:lnTo>
                <a:lnTo>
                  <a:pt x="508" y="542"/>
                </a:lnTo>
                <a:lnTo>
                  <a:pt x="566" y="484"/>
                </a:lnTo>
                <a:lnTo>
                  <a:pt x="548" y="465"/>
                </a:lnTo>
                <a:lnTo>
                  <a:pt x="505" y="508"/>
                </a:lnTo>
                <a:lnTo>
                  <a:pt x="493" y="495"/>
                </a:lnTo>
                <a:lnTo>
                  <a:pt x="535" y="453"/>
                </a:lnTo>
                <a:lnTo>
                  <a:pt x="517" y="435"/>
                </a:lnTo>
                <a:lnTo>
                  <a:pt x="460" y="493"/>
                </a:lnTo>
                <a:lnTo>
                  <a:pt x="447" y="480"/>
                </a:lnTo>
                <a:lnTo>
                  <a:pt x="504" y="422"/>
                </a:lnTo>
                <a:lnTo>
                  <a:pt x="486" y="404"/>
                </a:lnTo>
                <a:lnTo>
                  <a:pt x="444" y="447"/>
                </a:lnTo>
                <a:lnTo>
                  <a:pt x="431" y="434"/>
                </a:lnTo>
                <a:lnTo>
                  <a:pt x="474" y="391"/>
                </a:lnTo>
                <a:lnTo>
                  <a:pt x="456" y="373"/>
                </a:lnTo>
                <a:lnTo>
                  <a:pt x="398" y="431"/>
                </a:lnTo>
                <a:lnTo>
                  <a:pt x="385" y="418"/>
                </a:lnTo>
                <a:lnTo>
                  <a:pt x="443" y="360"/>
                </a:lnTo>
                <a:lnTo>
                  <a:pt x="426" y="344"/>
                </a:lnTo>
                <a:lnTo>
                  <a:pt x="345" y="425"/>
                </a:lnTo>
                <a:lnTo>
                  <a:pt x="518" y="600"/>
                </a:lnTo>
                <a:lnTo>
                  <a:pt x="599" y="518"/>
                </a:lnTo>
                <a:lnTo>
                  <a:pt x="578" y="49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4" name="textbox 374"/>
          <p:cNvSpPr/>
          <p:nvPr/>
        </p:nvSpPr>
        <p:spPr>
          <a:xfrm>
            <a:off x="11415980" y="6427733"/>
            <a:ext cx="14668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14</a:t>
            </a:r>
            <a:endParaRPr lang="en-US" altLang="en-US" sz="900"/>
          </a:p>
        </p:txBody>
      </p:sp>
      <p:sp>
        <p:nvSpPr>
          <p:cNvPr id="2" name="文本框 1"/>
          <p:cNvSpPr txBox="1"/>
          <p:nvPr/>
        </p:nvSpPr>
        <p:spPr>
          <a:xfrm>
            <a:off x="545465" y="573405"/>
            <a:ext cx="1102296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 b="1">
                <a:solidFill>
                  <a:srgbClr val="29BA7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今天的会议主要就项目优先顺序、试点选择、组织方式、 IT能力需求等议题进行讨论</a:t>
            </a:r>
            <a:endParaRPr lang="zh-CN" altLang="en-US" sz="2800" b="1">
              <a:solidFill>
                <a:srgbClr val="29BA7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textbox 375"/>
          <p:cNvSpPr/>
          <p:nvPr/>
        </p:nvSpPr>
        <p:spPr>
          <a:xfrm>
            <a:off x="620934" y="622852"/>
            <a:ext cx="4091304" cy="5442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algn="l" rtl="0" eaLnBrk="0">
              <a:lnSpc>
                <a:spcPct val="98000"/>
              </a:lnSpc>
            </a:pPr>
            <a:r>
              <a:rPr sz="32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议</a:t>
            </a:r>
            <a:r>
              <a:rPr sz="3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</a:t>
            </a:r>
            <a:endParaRPr lang="en-US" altLang="en-US" sz="3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9050" algn="l" rtl="0" eaLnBrk="0">
              <a:lnSpc>
                <a:spcPts val="2420"/>
              </a:lnSpc>
              <a:spcBef>
                <a:spcPts val="605"/>
              </a:spcBef>
            </a:pPr>
            <a:r>
              <a:rPr sz="2000" spc="-10">
                <a:ln w="7277" cap="flat" cmpd="sng">
                  <a:solidFill>
                    <a:srgbClr val="B1B1B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B1B1B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hlinkClick r:id="rId2" action="ppaction://hlinksldjump?num=3">
                  <a:extLst>
                    <a:ext uri="{DAF060AB-1E55-43B9-8AAB-6FB025537F2F}">
                      <wpsdc:hlinkClr xmlns:wpsdc="http://www.wps.cn/officeDocument/2017/drawingmlCustomData" val="B1B1B1"/>
                      <wpsdc:folHlinkClr xmlns:wpsdc="http://www.wps.cn/officeDocument/2017/drawingmlCustomData" val="B1B1B1"/>
                      <wpsdc:hlinkUnderline xmlns:wpsdc="http://www.wps.cn/officeDocument/2017/drawingmlCustomData" val="0"/>
                    </a:ext>
                  </a:extLst>
                </a:hlinkClick>
              </a:rPr>
              <a:t>甲方</a:t>
            </a:r>
            <a:r>
              <a:rPr sz="2000" spc="-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字化战略的总体进展回顾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algn="l" rtl="0" eaLnBrk="0">
              <a:lnSpc>
                <a:spcPct val="97000"/>
              </a:lnSpc>
              <a:spcBef>
                <a:spcPts val="610"/>
              </a:spcBef>
            </a:pPr>
            <a:r>
              <a:rPr sz="20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数字化业务转型需要解决的问题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2860" algn="l" rtl="0" eaLnBrk="0">
              <a:lnSpc>
                <a:spcPct val="89000"/>
              </a:lnSpc>
              <a:spcBef>
                <a:spcPts val="610"/>
              </a:spcBef>
            </a:pP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•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变革规划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202000"/>
              </a:lnSpc>
              <a:spcBef>
                <a:spcPts val="50"/>
              </a:spcBef>
            </a:pP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•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业务数字化转型项目的组织配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套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3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3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</a:t>
            </a:r>
            <a:r>
              <a:rPr sz="2000" b="1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IT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能力的要求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3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3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现有数据相关项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的进一步梳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2000" spc="-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2000" spc="-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spc="-20">
                <a:ln w="7277" cap="flat" cmpd="sng">
                  <a:solidFill>
                    <a:srgbClr val="B1B1B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B1B1B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2000" spc="-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下一步需要立即开展的工</a:t>
            </a:r>
            <a:r>
              <a:rPr sz="2000" spc="-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6" name="textbox 376"/>
          <p:cNvSpPr/>
          <p:nvPr/>
        </p:nvSpPr>
        <p:spPr>
          <a:xfrm>
            <a:off x="11415980" y="6427733"/>
            <a:ext cx="14668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15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textbox 377"/>
          <p:cNvSpPr/>
          <p:nvPr/>
        </p:nvSpPr>
        <p:spPr>
          <a:xfrm>
            <a:off x="620934" y="622852"/>
            <a:ext cx="4091304" cy="5442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algn="l" rtl="0" eaLnBrk="0">
              <a:lnSpc>
                <a:spcPct val="98000"/>
              </a:lnSpc>
            </a:pPr>
            <a:r>
              <a:rPr sz="32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议</a:t>
            </a:r>
            <a:r>
              <a:rPr sz="3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</a:t>
            </a:r>
            <a:endParaRPr lang="en-US" altLang="en-US" sz="32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algn="l" rtl="0" eaLnBrk="0">
              <a:lnSpc>
                <a:spcPct val="289000"/>
              </a:lnSpc>
              <a:spcBef>
                <a:spcPts val="1595"/>
              </a:spcBef>
            </a:pPr>
            <a:r>
              <a:rPr sz="2000" spc="0">
                <a:ln w="7277" cap="flat" cmpd="sng">
                  <a:solidFill>
                    <a:srgbClr val="B1B1B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B1B1B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hlinkClick r:id="rId2" action="ppaction://hlinksldjump?num=3">
                  <a:extLst>
                    <a:ext uri="{DAF060AB-1E55-43B9-8AAB-6FB025537F2F}">
                      <wpsdc:hlinkClr xmlns:wpsdc="http://www.wps.cn/officeDocument/2017/drawingmlCustomData" val="B1B1B1"/>
                      <wpsdc:folHlinkClr xmlns:wpsdc="http://www.wps.cn/officeDocument/2017/drawingmlCustomData" val="B1B1B1"/>
                      <wpsdc:hlinkUnderline xmlns:wpsdc="http://www.wps.cn/officeDocument/2017/drawingmlCustomData" val="0"/>
                    </a:ext>
                  </a:extLst>
                </a:hlinkClick>
              </a:rPr>
              <a:t>甲方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数字化战略的总体进展回顾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2000" spc="-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hlinkClick r:id="rId3" action="ppaction://hlinksldjump?num=15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实现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数字化业务转型需要解决的问题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2860" algn="l" rtl="0" eaLnBrk="0">
              <a:lnSpc>
                <a:spcPct val="97000"/>
              </a:lnSpc>
              <a:spcBef>
                <a:spcPts val="610"/>
              </a:spcBef>
            </a:pPr>
            <a:r>
              <a:rPr sz="20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</a:t>
            </a:r>
            <a:r>
              <a:rPr sz="20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20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变革规划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2860" algn="l" rtl="0" eaLnBrk="0">
              <a:lnSpc>
                <a:spcPct val="89000"/>
              </a:lnSpc>
              <a:spcBef>
                <a:spcPts val="600"/>
              </a:spcBef>
            </a:pP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  <a:hlinkClick r:id="rId4" action="ppaction://hlinksldjump?num=1">
                  <a:extLst>
                    <a:ext uri="{DAF060AB-1E55-43B9-8AAB-6FB025537F2F}">
                      <wpsdc:hlinkClr xmlns:wpsdc="http://www.wps.cn/officeDocument/2017/drawingmlCustomData" val="B2B2B2"/>
                      <wpsdc:folHlinkClr xmlns:wpsdc="http://www.wps.cn/officeDocument/2017/drawingmlCustomData" val="B2B2B2"/>
                      <wpsdc:hlinkUnderline xmlns:wpsdc="http://www.wps.cn/officeDocument/2017/drawingmlCustomData" val="0"/>
                    </a:ext>
                  </a:extLst>
                </a:hlinkClick>
              </a:rPr>
              <a:t>•</a:t>
            </a:r>
            <a:r>
              <a:rPr sz="2000" spc="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   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业务数字化转型项目</a:t>
            </a:r>
            <a:r>
              <a:rPr sz="2000" spc="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组织配套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211000"/>
              </a:lnSpc>
              <a:spcBef>
                <a:spcPts val="50"/>
              </a:spcBef>
            </a:pPr>
            <a:r>
              <a:rPr sz="2000" spc="3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3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业务数字化转型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</a:t>
            </a:r>
            <a:r>
              <a:rPr sz="2000" b="1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IT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能力的要求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000" spc="3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Arial"/>
              </a:rPr>
              <a:t>•   </a:t>
            </a:r>
            <a:r>
              <a:rPr sz="2000" spc="3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现有数据相关项</a:t>
            </a:r>
            <a:r>
              <a:rPr sz="2000" spc="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r>
              <a:rPr sz="2000" spc="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的进一步梳</a:t>
            </a:r>
            <a:r>
              <a:rPr sz="2000" spc="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2000" spc="-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2000" spc="-20"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spc="-20">
                <a:ln w="7277" cap="flat" cmpd="sng">
                  <a:solidFill>
                    <a:srgbClr val="B1B1B1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B1B1B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2000" spc="-2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下一步需要立即开展的工</a:t>
            </a:r>
            <a:r>
              <a:rPr sz="2000" spc="-10">
                <a:ln w="3175" cap="flat" cmpd="sng">
                  <a:solidFill>
                    <a:srgbClr val="B2B2B2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B2B2B2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8" name="textbox 378"/>
          <p:cNvSpPr/>
          <p:nvPr/>
        </p:nvSpPr>
        <p:spPr>
          <a:xfrm>
            <a:off x="11415980" y="6426468"/>
            <a:ext cx="14668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16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textbox 379"/>
          <p:cNvSpPr/>
          <p:nvPr/>
        </p:nvSpPr>
        <p:spPr>
          <a:xfrm>
            <a:off x="3360527" y="2514974"/>
            <a:ext cx="4609465" cy="3485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620" algn="l" rtl="0" eaLnBrk="0">
              <a:lnSpc>
                <a:spcPct val="99000"/>
              </a:lnSpc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当前有广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泛的创意收集机制，但没有实现完善的批量研发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机制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，创意精进到产品的周期长，创新产品上市少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620" algn="l" rtl="0" eaLnBrk="0">
              <a:lnSpc>
                <a:spcPct val="93000"/>
              </a:lnSpc>
              <a:spcBef>
                <a:spcPts val="425"/>
              </a:spcBef>
            </a:pP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当前在以顾客群整体视角开展数字化的监测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分析和决策，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个人化运营的能力还比较局限，特别是内容运营和个人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销效果管理的精细化。个人化程度不足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620" algn="l" rtl="0" eaLnBrk="0">
              <a:lnSpc>
                <a:spcPct val="102000"/>
              </a:lnSpc>
              <a:spcBef>
                <a:spcPts val="430"/>
              </a:spcBef>
            </a:pP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当前系统数据架构完整，  但比较全面的数据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要限于经销 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商进货和部分出货数据，  终端信息采集在应用创新技术推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进中，但缺乏分析、决策、指导功能，  与终端数据的联结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还不强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7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620" algn="l" rtl="0" eaLnBrk="0">
              <a:lnSpc>
                <a:spcPct val="102000"/>
              </a:lnSpc>
              <a:spcBef>
                <a:spcPts val="5"/>
              </a:spcBef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当前在供应链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各个环节的单点数字化上已有较多建设，但 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在网络协同数字化上缺少应用，  与领先企业仍然存在差距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0" name="textbox 380"/>
          <p:cNvSpPr/>
          <p:nvPr/>
        </p:nvSpPr>
        <p:spPr>
          <a:xfrm>
            <a:off x="618540" y="618896"/>
            <a:ext cx="10692765" cy="713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2540" algn="l" rtl="0" eaLnBrk="0">
              <a:lnSpc>
                <a:spcPct val="95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现状诊断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小结：顾客运营的差距最大，产品创新和渠道管理存在较大差距，而供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链的差距较小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1" name="textbox 381"/>
          <p:cNvSpPr/>
          <p:nvPr/>
        </p:nvSpPr>
        <p:spPr>
          <a:xfrm>
            <a:off x="8282971" y="4434579"/>
            <a:ext cx="3187700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99000"/>
              </a:lnSpc>
            </a:pP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未来重点是利用高级分析模型制定分销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建设和竞争计划，并利用手持终端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售团队和经销商提供实时指导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6" name="group 86"/>
          <p:cNvGrpSpPr/>
          <p:nvPr/>
        </p:nvGrpSpPr>
        <p:grpSpPr>
          <a:xfrm rot="21600000">
            <a:off x="635507" y="5384292"/>
            <a:ext cx="1847087" cy="739140"/>
            <a:chExt cx="1847087" cy="739140"/>
          </a:xfrm>
        </p:grpSpPr>
        <p:pic>
          <p:nvPicPr>
            <p:cNvPr id="382" name="picture 38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847087" cy="739140"/>
            </a:xfrm>
            <a:prstGeom prst="rect">
              <a:avLst/>
            </a:prstGeom>
          </p:spPr>
        </p:pic>
        <p:sp>
          <p:nvSpPr>
            <p:cNvPr id="383" name="path"/>
            <p:cNvSpPr/>
            <p:nvPr/>
          </p:nvSpPr>
          <p:spPr>
            <a:xfrm>
              <a:off x="113677" y="153923"/>
              <a:ext cx="458381" cy="457822"/>
            </a:xfrm>
            <a:custGeom>
              <a:rect l="0" t="0" r="0" b="0"/>
              <a:pathLst>
                <a:path w="721" h="720">
                  <a:moveTo>
                    <a:pt x="156" y="409"/>
                  </a:moveTo>
                  <a:cubicBezTo>
                    <a:pt x="158" y="409"/>
                    <a:pt x="161" y="410"/>
                    <a:pt x="163" y="412"/>
                  </a:cubicBezTo>
                  <a:cubicBezTo>
                    <a:pt x="163" y="412"/>
                    <a:pt x="163" y="412"/>
                    <a:pt x="208" y="458"/>
                  </a:cubicBezTo>
                  <a:cubicBezTo>
                    <a:pt x="208" y="458"/>
                    <a:pt x="208" y="458"/>
                    <a:pt x="196" y="469"/>
                  </a:cubicBezTo>
                  <a:cubicBezTo>
                    <a:pt x="190" y="476"/>
                    <a:pt x="186" y="486"/>
                    <a:pt x="186" y="495"/>
                  </a:cubicBezTo>
                  <a:cubicBezTo>
                    <a:pt x="186" y="505"/>
                    <a:pt x="190" y="514"/>
                    <a:pt x="196" y="521"/>
                  </a:cubicBezTo>
                  <a:cubicBezTo>
                    <a:pt x="203" y="528"/>
                    <a:pt x="213" y="532"/>
                    <a:pt x="222" y="532"/>
                  </a:cubicBezTo>
                  <a:cubicBezTo>
                    <a:pt x="232" y="532"/>
                    <a:pt x="241" y="528"/>
                    <a:pt x="248" y="521"/>
                  </a:cubicBezTo>
                  <a:cubicBezTo>
                    <a:pt x="248" y="521"/>
                    <a:pt x="248" y="521"/>
                    <a:pt x="260" y="509"/>
                  </a:cubicBezTo>
                  <a:cubicBezTo>
                    <a:pt x="260" y="509"/>
                    <a:pt x="260" y="509"/>
                    <a:pt x="308" y="557"/>
                  </a:cubicBezTo>
                  <a:cubicBezTo>
                    <a:pt x="312" y="561"/>
                    <a:pt x="312" y="567"/>
                    <a:pt x="308" y="571"/>
                  </a:cubicBezTo>
                  <a:cubicBezTo>
                    <a:pt x="308" y="571"/>
                    <a:pt x="308" y="571"/>
                    <a:pt x="163" y="717"/>
                  </a:cubicBezTo>
                  <a:cubicBezTo>
                    <a:pt x="159" y="720"/>
                    <a:pt x="153" y="720"/>
                    <a:pt x="149" y="717"/>
                  </a:cubicBezTo>
                  <a:cubicBezTo>
                    <a:pt x="149" y="717"/>
                    <a:pt x="149" y="717"/>
                    <a:pt x="3" y="571"/>
                  </a:cubicBezTo>
                  <a:cubicBezTo>
                    <a:pt x="0" y="567"/>
                    <a:pt x="0" y="561"/>
                    <a:pt x="3" y="557"/>
                  </a:cubicBezTo>
                  <a:cubicBezTo>
                    <a:pt x="3" y="557"/>
                    <a:pt x="3" y="557"/>
                    <a:pt x="149" y="412"/>
                  </a:cubicBezTo>
                  <a:cubicBezTo>
                    <a:pt x="151" y="410"/>
                    <a:pt x="153" y="409"/>
                    <a:pt x="156" y="409"/>
                  </a:cubicBezTo>
                  <a:moveTo>
                    <a:pt x="295" y="405"/>
                  </a:moveTo>
                  <a:cubicBezTo>
                    <a:pt x="299" y="405"/>
                    <a:pt x="304" y="406"/>
                    <a:pt x="307" y="410"/>
                  </a:cubicBezTo>
                  <a:cubicBezTo>
                    <a:pt x="314" y="417"/>
                    <a:pt x="314" y="428"/>
                    <a:pt x="307" y="435"/>
                  </a:cubicBezTo>
                  <a:cubicBezTo>
                    <a:pt x="307" y="435"/>
                    <a:pt x="307" y="435"/>
                    <a:pt x="235" y="507"/>
                  </a:cubicBezTo>
                  <a:cubicBezTo>
                    <a:pt x="231" y="511"/>
                    <a:pt x="227" y="513"/>
                    <a:pt x="222" y="513"/>
                  </a:cubicBezTo>
                  <a:cubicBezTo>
                    <a:pt x="218" y="513"/>
                    <a:pt x="214" y="511"/>
                    <a:pt x="211" y="507"/>
                  </a:cubicBezTo>
                  <a:cubicBezTo>
                    <a:pt x="204" y="501"/>
                    <a:pt x="204" y="490"/>
                    <a:pt x="211" y="483"/>
                  </a:cubicBezTo>
                  <a:cubicBezTo>
                    <a:pt x="211" y="483"/>
                    <a:pt x="211" y="483"/>
                    <a:pt x="283" y="410"/>
                  </a:cubicBezTo>
                  <a:cubicBezTo>
                    <a:pt x="286" y="406"/>
                    <a:pt x="291" y="405"/>
                    <a:pt x="295" y="405"/>
                  </a:cubicBezTo>
                  <a:moveTo>
                    <a:pt x="360" y="204"/>
                  </a:moveTo>
                  <a:cubicBezTo>
                    <a:pt x="363" y="204"/>
                    <a:pt x="365" y="205"/>
                    <a:pt x="367" y="207"/>
                  </a:cubicBezTo>
                  <a:cubicBezTo>
                    <a:pt x="367" y="207"/>
                    <a:pt x="367" y="207"/>
                    <a:pt x="412" y="253"/>
                  </a:cubicBezTo>
                  <a:cubicBezTo>
                    <a:pt x="412" y="253"/>
                    <a:pt x="412" y="253"/>
                    <a:pt x="399" y="266"/>
                  </a:cubicBezTo>
                  <a:cubicBezTo>
                    <a:pt x="392" y="273"/>
                    <a:pt x="388" y="282"/>
                    <a:pt x="388" y="292"/>
                  </a:cubicBezTo>
                  <a:cubicBezTo>
                    <a:pt x="388" y="302"/>
                    <a:pt x="392" y="311"/>
                    <a:pt x="399" y="318"/>
                  </a:cubicBezTo>
                  <a:cubicBezTo>
                    <a:pt x="406" y="325"/>
                    <a:pt x="415" y="328"/>
                    <a:pt x="425" y="328"/>
                  </a:cubicBezTo>
                  <a:cubicBezTo>
                    <a:pt x="435" y="328"/>
                    <a:pt x="444" y="325"/>
                    <a:pt x="450" y="318"/>
                  </a:cubicBezTo>
                  <a:cubicBezTo>
                    <a:pt x="450" y="318"/>
                    <a:pt x="450" y="318"/>
                    <a:pt x="464" y="304"/>
                  </a:cubicBezTo>
                  <a:cubicBezTo>
                    <a:pt x="464" y="304"/>
                    <a:pt x="464" y="304"/>
                    <a:pt x="512" y="353"/>
                  </a:cubicBezTo>
                  <a:cubicBezTo>
                    <a:pt x="516" y="356"/>
                    <a:pt x="516" y="362"/>
                    <a:pt x="512" y="366"/>
                  </a:cubicBezTo>
                  <a:cubicBezTo>
                    <a:pt x="512" y="366"/>
                    <a:pt x="512" y="366"/>
                    <a:pt x="367" y="512"/>
                  </a:cubicBezTo>
                  <a:cubicBezTo>
                    <a:pt x="363" y="515"/>
                    <a:pt x="357" y="515"/>
                    <a:pt x="353" y="512"/>
                  </a:cubicBezTo>
                  <a:cubicBezTo>
                    <a:pt x="353" y="512"/>
                    <a:pt x="353" y="512"/>
                    <a:pt x="306" y="463"/>
                  </a:cubicBezTo>
                  <a:cubicBezTo>
                    <a:pt x="306" y="463"/>
                    <a:pt x="306" y="463"/>
                    <a:pt x="320" y="448"/>
                  </a:cubicBezTo>
                  <a:cubicBezTo>
                    <a:pt x="334" y="434"/>
                    <a:pt x="334" y="411"/>
                    <a:pt x="320" y="397"/>
                  </a:cubicBezTo>
                  <a:cubicBezTo>
                    <a:pt x="314" y="390"/>
                    <a:pt x="304" y="386"/>
                    <a:pt x="295" y="386"/>
                  </a:cubicBezTo>
                  <a:cubicBezTo>
                    <a:pt x="285" y="386"/>
                    <a:pt x="276" y="390"/>
                    <a:pt x="269" y="397"/>
                  </a:cubicBezTo>
                  <a:cubicBezTo>
                    <a:pt x="269" y="397"/>
                    <a:pt x="269" y="397"/>
                    <a:pt x="254" y="412"/>
                  </a:cubicBezTo>
                  <a:cubicBezTo>
                    <a:pt x="254" y="412"/>
                    <a:pt x="254" y="412"/>
                    <a:pt x="208" y="366"/>
                  </a:cubicBezTo>
                  <a:cubicBezTo>
                    <a:pt x="205" y="362"/>
                    <a:pt x="205" y="356"/>
                    <a:pt x="208" y="353"/>
                  </a:cubicBezTo>
                  <a:cubicBezTo>
                    <a:pt x="208" y="353"/>
                    <a:pt x="208" y="353"/>
                    <a:pt x="353" y="207"/>
                  </a:cubicBezTo>
                  <a:cubicBezTo>
                    <a:pt x="355" y="205"/>
                    <a:pt x="358" y="204"/>
                    <a:pt x="360" y="204"/>
                  </a:cubicBezTo>
                  <a:moveTo>
                    <a:pt x="497" y="202"/>
                  </a:moveTo>
                  <a:cubicBezTo>
                    <a:pt x="502" y="202"/>
                    <a:pt x="506" y="204"/>
                    <a:pt x="509" y="207"/>
                  </a:cubicBezTo>
                  <a:cubicBezTo>
                    <a:pt x="516" y="214"/>
                    <a:pt x="516" y="225"/>
                    <a:pt x="509" y="231"/>
                  </a:cubicBezTo>
                  <a:cubicBezTo>
                    <a:pt x="437" y="304"/>
                    <a:pt x="437" y="304"/>
                    <a:pt x="437" y="304"/>
                  </a:cubicBezTo>
                  <a:cubicBezTo>
                    <a:pt x="434" y="307"/>
                    <a:pt x="430" y="309"/>
                    <a:pt x="425" y="309"/>
                  </a:cubicBezTo>
                  <a:cubicBezTo>
                    <a:pt x="421" y="309"/>
                    <a:pt x="416" y="307"/>
                    <a:pt x="413" y="304"/>
                  </a:cubicBezTo>
                  <a:cubicBezTo>
                    <a:pt x="406" y="297"/>
                    <a:pt x="406" y="286"/>
                    <a:pt x="413" y="280"/>
                  </a:cubicBezTo>
                  <a:cubicBezTo>
                    <a:pt x="485" y="207"/>
                    <a:pt x="485" y="207"/>
                    <a:pt x="485" y="207"/>
                  </a:cubicBezTo>
                  <a:cubicBezTo>
                    <a:pt x="488" y="204"/>
                    <a:pt x="493" y="202"/>
                    <a:pt x="497" y="202"/>
                  </a:cubicBezTo>
                  <a:moveTo>
                    <a:pt x="565" y="0"/>
                  </a:moveTo>
                  <a:cubicBezTo>
                    <a:pt x="568" y="0"/>
                    <a:pt x="570" y="0"/>
                    <a:pt x="572" y="2"/>
                  </a:cubicBezTo>
                  <a:cubicBezTo>
                    <a:pt x="718" y="148"/>
                    <a:pt x="718" y="148"/>
                    <a:pt x="718" y="148"/>
                  </a:cubicBezTo>
                  <a:cubicBezTo>
                    <a:pt x="721" y="152"/>
                    <a:pt x="721" y="158"/>
                    <a:pt x="718" y="162"/>
                  </a:cubicBezTo>
                  <a:cubicBezTo>
                    <a:pt x="572" y="307"/>
                    <a:pt x="572" y="307"/>
                    <a:pt x="572" y="307"/>
                  </a:cubicBezTo>
                  <a:cubicBezTo>
                    <a:pt x="568" y="311"/>
                    <a:pt x="562" y="311"/>
                    <a:pt x="558" y="307"/>
                  </a:cubicBezTo>
                  <a:cubicBezTo>
                    <a:pt x="510" y="259"/>
                    <a:pt x="510" y="259"/>
                    <a:pt x="510" y="259"/>
                  </a:cubicBezTo>
                  <a:cubicBezTo>
                    <a:pt x="523" y="246"/>
                    <a:pt x="523" y="246"/>
                    <a:pt x="523" y="246"/>
                  </a:cubicBezTo>
                  <a:cubicBezTo>
                    <a:pt x="537" y="231"/>
                    <a:pt x="537" y="209"/>
                    <a:pt x="523" y="194"/>
                  </a:cubicBezTo>
                  <a:cubicBezTo>
                    <a:pt x="516" y="187"/>
                    <a:pt x="507" y="184"/>
                    <a:pt x="498" y="184"/>
                  </a:cubicBezTo>
                  <a:cubicBezTo>
                    <a:pt x="488" y="184"/>
                    <a:pt x="479" y="187"/>
                    <a:pt x="472" y="194"/>
                  </a:cubicBezTo>
                  <a:cubicBezTo>
                    <a:pt x="459" y="207"/>
                    <a:pt x="459" y="207"/>
                    <a:pt x="459" y="207"/>
                  </a:cubicBezTo>
                  <a:cubicBezTo>
                    <a:pt x="413" y="162"/>
                    <a:pt x="413" y="162"/>
                    <a:pt x="413" y="162"/>
                  </a:cubicBezTo>
                  <a:cubicBezTo>
                    <a:pt x="409" y="158"/>
                    <a:pt x="409" y="152"/>
                    <a:pt x="413" y="148"/>
                  </a:cubicBezTo>
                  <a:cubicBezTo>
                    <a:pt x="558" y="2"/>
                    <a:pt x="558" y="2"/>
                    <a:pt x="558" y="2"/>
                  </a:cubicBezTo>
                  <a:cubicBezTo>
                    <a:pt x="560" y="0"/>
                    <a:pt x="563" y="0"/>
                    <a:pt x="565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textbox 384"/>
            <p:cNvSpPr/>
            <p:nvPr/>
          </p:nvSpPr>
          <p:spPr>
            <a:xfrm>
              <a:off x="940638" y="255828"/>
              <a:ext cx="707390" cy="293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8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635507" y="3357372"/>
            <a:ext cx="1847087" cy="739139"/>
            <a:chExt cx="1847087" cy="739139"/>
          </a:xfrm>
        </p:grpSpPr>
        <p:pic>
          <p:nvPicPr>
            <p:cNvPr id="385" name="picture 38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847087" cy="739139"/>
            </a:xfrm>
            <a:prstGeom prst="rect">
              <a:avLst/>
            </a:prstGeom>
          </p:spPr>
        </p:pic>
        <p:sp>
          <p:nvSpPr>
            <p:cNvPr id="386" name="path"/>
            <p:cNvSpPr/>
            <p:nvPr/>
          </p:nvSpPr>
          <p:spPr>
            <a:xfrm>
              <a:off x="62484" y="94741"/>
              <a:ext cx="556260" cy="551179"/>
            </a:xfrm>
            <a:custGeom>
              <a:rect l="0" t="0" r="0" b="0"/>
              <a:pathLst>
                <a:path w="876" h="865">
                  <a:moveTo>
                    <a:pt x="194" y="626"/>
                  </a:moveTo>
                  <a:cubicBezTo>
                    <a:pt x="193" y="626"/>
                    <a:pt x="191" y="626"/>
                    <a:pt x="190" y="626"/>
                  </a:cubicBezTo>
                  <a:cubicBezTo>
                    <a:pt x="187" y="626"/>
                    <a:pt x="185" y="627"/>
                    <a:pt x="182" y="627"/>
                  </a:cubicBezTo>
                  <a:cubicBezTo>
                    <a:pt x="175" y="629"/>
                    <a:pt x="168" y="631"/>
                    <a:pt x="160" y="635"/>
                  </a:cubicBezTo>
                  <a:cubicBezTo>
                    <a:pt x="160" y="635"/>
                    <a:pt x="160" y="635"/>
                    <a:pt x="19" y="715"/>
                  </a:cubicBezTo>
                  <a:cubicBezTo>
                    <a:pt x="19" y="715"/>
                    <a:pt x="19" y="715"/>
                    <a:pt x="19" y="840"/>
                  </a:cubicBezTo>
                  <a:cubicBezTo>
                    <a:pt x="19" y="840"/>
                    <a:pt x="19" y="840"/>
                    <a:pt x="165" y="784"/>
                  </a:cubicBezTo>
                  <a:cubicBezTo>
                    <a:pt x="178" y="779"/>
                    <a:pt x="192" y="776"/>
                    <a:pt x="206" y="776"/>
                  </a:cubicBezTo>
                  <a:cubicBezTo>
                    <a:pt x="209" y="776"/>
                    <a:pt x="212" y="776"/>
                    <a:pt x="214" y="776"/>
                  </a:cubicBezTo>
                  <a:cubicBezTo>
                    <a:pt x="214" y="776"/>
                    <a:pt x="214" y="776"/>
                    <a:pt x="273" y="781"/>
                  </a:cubicBezTo>
                  <a:cubicBezTo>
                    <a:pt x="281" y="781"/>
                    <a:pt x="288" y="781"/>
                    <a:pt x="296" y="781"/>
                  </a:cubicBezTo>
                  <a:cubicBezTo>
                    <a:pt x="328" y="781"/>
                    <a:pt x="360" y="776"/>
                    <a:pt x="391" y="767"/>
                  </a:cubicBezTo>
                  <a:cubicBezTo>
                    <a:pt x="391" y="767"/>
                    <a:pt x="391" y="767"/>
                    <a:pt x="398" y="765"/>
                  </a:cubicBezTo>
                  <a:cubicBezTo>
                    <a:pt x="438" y="753"/>
                    <a:pt x="473" y="729"/>
                    <a:pt x="501" y="696"/>
                  </a:cubicBezTo>
                  <a:cubicBezTo>
                    <a:pt x="501" y="696"/>
                    <a:pt x="501" y="696"/>
                    <a:pt x="523" y="670"/>
                  </a:cubicBezTo>
                  <a:cubicBezTo>
                    <a:pt x="530" y="662"/>
                    <a:pt x="529" y="651"/>
                    <a:pt x="522" y="644"/>
                  </a:cubicBezTo>
                  <a:cubicBezTo>
                    <a:pt x="518" y="641"/>
                    <a:pt x="514" y="639"/>
                    <a:pt x="509" y="639"/>
                  </a:cubicBezTo>
                  <a:cubicBezTo>
                    <a:pt x="504" y="639"/>
                    <a:pt x="498" y="642"/>
                    <a:pt x="495" y="645"/>
                  </a:cubicBezTo>
                  <a:cubicBezTo>
                    <a:pt x="495" y="645"/>
                    <a:pt x="495" y="645"/>
                    <a:pt x="491" y="650"/>
                  </a:cubicBezTo>
                  <a:cubicBezTo>
                    <a:pt x="491" y="650"/>
                    <a:pt x="491" y="650"/>
                    <a:pt x="472" y="672"/>
                  </a:cubicBezTo>
                  <a:cubicBezTo>
                    <a:pt x="465" y="679"/>
                    <a:pt x="459" y="684"/>
                    <a:pt x="452" y="690"/>
                  </a:cubicBezTo>
                  <a:cubicBezTo>
                    <a:pt x="450" y="692"/>
                    <a:pt x="448" y="694"/>
                    <a:pt x="445" y="695"/>
                  </a:cubicBezTo>
                  <a:cubicBezTo>
                    <a:pt x="440" y="699"/>
                    <a:pt x="435" y="703"/>
                    <a:pt x="429" y="705"/>
                  </a:cubicBezTo>
                  <a:cubicBezTo>
                    <a:pt x="419" y="711"/>
                    <a:pt x="407" y="716"/>
                    <a:pt x="396" y="719"/>
                  </a:cubicBezTo>
                  <a:cubicBezTo>
                    <a:pt x="396" y="719"/>
                    <a:pt x="396" y="719"/>
                    <a:pt x="392" y="720"/>
                  </a:cubicBezTo>
                  <a:cubicBezTo>
                    <a:pt x="379" y="724"/>
                    <a:pt x="366" y="725"/>
                    <a:pt x="352" y="725"/>
                  </a:cubicBezTo>
                  <a:cubicBezTo>
                    <a:pt x="352" y="725"/>
                    <a:pt x="351" y="725"/>
                    <a:pt x="351" y="725"/>
                  </a:cubicBezTo>
                  <a:cubicBezTo>
                    <a:pt x="342" y="725"/>
                    <a:pt x="334" y="725"/>
                    <a:pt x="326" y="723"/>
                  </a:cubicBezTo>
                  <a:cubicBezTo>
                    <a:pt x="316" y="722"/>
                    <a:pt x="306" y="719"/>
                    <a:pt x="297" y="715"/>
                  </a:cubicBezTo>
                  <a:cubicBezTo>
                    <a:pt x="297" y="715"/>
                    <a:pt x="297" y="715"/>
                    <a:pt x="284" y="710"/>
                  </a:cubicBezTo>
                  <a:cubicBezTo>
                    <a:pt x="277" y="707"/>
                    <a:pt x="272" y="700"/>
                    <a:pt x="272" y="692"/>
                  </a:cubicBezTo>
                  <a:cubicBezTo>
                    <a:pt x="272" y="692"/>
                    <a:pt x="272" y="692"/>
                    <a:pt x="272" y="691"/>
                  </a:cubicBezTo>
                  <a:cubicBezTo>
                    <a:pt x="272" y="690"/>
                    <a:pt x="272" y="689"/>
                    <a:pt x="272" y="689"/>
                  </a:cubicBezTo>
                  <a:cubicBezTo>
                    <a:pt x="273" y="687"/>
                    <a:pt x="273" y="686"/>
                    <a:pt x="273" y="684"/>
                  </a:cubicBezTo>
                  <a:cubicBezTo>
                    <a:pt x="273" y="684"/>
                    <a:pt x="273" y="683"/>
                    <a:pt x="273" y="683"/>
                  </a:cubicBezTo>
                  <a:cubicBezTo>
                    <a:pt x="274" y="681"/>
                    <a:pt x="276" y="680"/>
                    <a:pt x="277" y="678"/>
                  </a:cubicBezTo>
                  <a:cubicBezTo>
                    <a:pt x="277" y="678"/>
                    <a:pt x="278" y="677"/>
                    <a:pt x="278" y="677"/>
                  </a:cubicBezTo>
                  <a:cubicBezTo>
                    <a:pt x="281" y="674"/>
                    <a:pt x="285" y="672"/>
                    <a:pt x="290" y="672"/>
                  </a:cubicBezTo>
                  <a:cubicBezTo>
                    <a:pt x="290" y="672"/>
                    <a:pt x="290" y="672"/>
                    <a:pt x="348" y="666"/>
                  </a:cubicBezTo>
                  <a:cubicBezTo>
                    <a:pt x="355" y="665"/>
                    <a:pt x="360" y="661"/>
                    <a:pt x="362" y="656"/>
                  </a:cubicBezTo>
                  <a:cubicBezTo>
                    <a:pt x="363" y="654"/>
                    <a:pt x="363" y="652"/>
                    <a:pt x="363" y="650"/>
                  </a:cubicBezTo>
                  <a:cubicBezTo>
                    <a:pt x="363" y="641"/>
                    <a:pt x="357" y="634"/>
                    <a:pt x="348" y="634"/>
                  </a:cubicBezTo>
                  <a:cubicBezTo>
                    <a:pt x="348" y="634"/>
                    <a:pt x="348" y="634"/>
                    <a:pt x="220" y="627"/>
                  </a:cubicBezTo>
                  <a:cubicBezTo>
                    <a:pt x="220" y="627"/>
                    <a:pt x="220" y="627"/>
                    <a:pt x="214" y="627"/>
                  </a:cubicBezTo>
                  <a:cubicBezTo>
                    <a:pt x="214" y="627"/>
                    <a:pt x="214" y="627"/>
                    <a:pt x="206" y="626"/>
                  </a:cubicBezTo>
                  <a:cubicBezTo>
                    <a:pt x="206" y="626"/>
                    <a:pt x="206" y="626"/>
                    <a:pt x="198" y="626"/>
                  </a:cubicBezTo>
                  <a:cubicBezTo>
                    <a:pt x="198" y="626"/>
                    <a:pt x="198" y="626"/>
                    <a:pt x="198" y="626"/>
                  </a:cubicBezTo>
                  <a:cubicBezTo>
                    <a:pt x="197" y="626"/>
                    <a:pt x="196" y="626"/>
                    <a:pt x="194" y="626"/>
                  </a:cubicBezTo>
                  <a:moveTo>
                    <a:pt x="195" y="605"/>
                  </a:moveTo>
                  <a:cubicBezTo>
                    <a:pt x="196" y="605"/>
                    <a:pt x="198" y="605"/>
                    <a:pt x="199" y="605"/>
                  </a:cubicBezTo>
                  <a:cubicBezTo>
                    <a:pt x="200" y="605"/>
                    <a:pt x="200" y="605"/>
                    <a:pt x="200" y="605"/>
                  </a:cubicBezTo>
                  <a:cubicBezTo>
                    <a:pt x="349" y="613"/>
                    <a:pt x="349" y="613"/>
                    <a:pt x="349" y="613"/>
                  </a:cubicBezTo>
                  <a:cubicBezTo>
                    <a:pt x="368" y="614"/>
                    <a:pt x="384" y="630"/>
                    <a:pt x="384" y="649"/>
                  </a:cubicBezTo>
                  <a:cubicBezTo>
                    <a:pt x="384" y="654"/>
                    <a:pt x="383" y="659"/>
                    <a:pt x="381" y="663"/>
                  </a:cubicBezTo>
                  <a:cubicBezTo>
                    <a:pt x="377" y="676"/>
                    <a:pt x="365" y="685"/>
                    <a:pt x="351" y="687"/>
                  </a:cubicBezTo>
                  <a:cubicBezTo>
                    <a:pt x="296" y="692"/>
                    <a:pt x="296" y="692"/>
                    <a:pt x="296" y="692"/>
                  </a:cubicBezTo>
                  <a:cubicBezTo>
                    <a:pt x="305" y="695"/>
                    <a:pt x="305" y="695"/>
                    <a:pt x="305" y="695"/>
                  </a:cubicBezTo>
                  <a:cubicBezTo>
                    <a:pt x="313" y="699"/>
                    <a:pt x="322" y="701"/>
                    <a:pt x="330" y="702"/>
                  </a:cubicBezTo>
                  <a:cubicBezTo>
                    <a:pt x="337" y="704"/>
                    <a:pt x="344" y="704"/>
                    <a:pt x="351" y="704"/>
                  </a:cubicBezTo>
                  <a:cubicBezTo>
                    <a:pt x="352" y="704"/>
                    <a:pt x="352" y="704"/>
                    <a:pt x="352" y="704"/>
                  </a:cubicBezTo>
                  <a:cubicBezTo>
                    <a:pt x="364" y="704"/>
                    <a:pt x="376" y="703"/>
                    <a:pt x="387" y="700"/>
                  </a:cubicBezTo>
                  <a:cubicBezTo>
                    <a:pt x="390" y="699"/>
                    <a:pt x="390" y="699"/>
                    <a:pt x="390" y="699"/>
                  </a:cubicBezTo>
                  <a:cubicBezTo>
                    <a:pt x="400" y="696"/>
                    <a:pt x="410" y="692"/>
                    <a:pt x="419" y="687"/>
                  </a:cubicBezTo>
                  <a:cubicBezTo>
                    <a:pt x="424" y="684"/>
                    <a:pt x="428" y="681"/>
                    <a:pt x="433" y="678"/>
                  </a:cubicBezTo>
                  <a:cubicBezTo>
                    <a:pt x="435" y="677"/>
                    <a:pt x="437" y="675"/>
                    <a:pt x="439" y="674"/>
                  </a:cubicBezTo>
                  <a:cubicBezTo>
                    <a:pt x="445" y="669"/>
                    <a:pt x="450" y="663"/>
                    <a:pt x="456" y="658"/>
                  </a:cubicBezTo>
                  <a:cubicBezTo>
                    <a:pt x="479" y="631"/>
                    <a:pt x="479" y="631"/>
                    <a:pt x="479" y="631"/>
                  </a:cubicBezTo>
                  <a:cubicBezTo>
                    <a:pt x="487" y="623"/>
                    <a:pt x="497" y="618"/>
                    <a:pt x="509" y="618"/>
                  </a:cubicBezTo>
                  <a:cubicBezTo>
                    <a:pt x="520" y="618"/>
                    <a:pt x="530" y="623"/>
                    <a:pt x="538" y="631"/>
                  </a:cubicBezTo>
                  <a:cubicBezTo>
                    <a:pt x="551" y="646"/>
                    <a:pt x="551" y="669"/>
                    <a:pt x="538" y="684"/>
                  </a:cubicBezTo>
                  <a:cubicBezTo>
                    <a:pt x="517" y="710"/>
                    <a:pt x="517" y="710"/>
                    <a:pt x="517" y="710"/>
                  </a:cubicBezTo>
                  <a:cubicBezTo>
                    <a:pt x="487" y="745"/>
                    <a:pt x="448" y="771"/>
                    <a:pt x="404" y="785"/>
                  </a:cubicBezTo>
                  <a:cubicBezTo>
                    <a:pt x="398" y="786"/>
                    <a:pt x="398" y="786"/>
                    <a:pt x="398" y="786"/>
                  </a:cubicBezTo>
                  <a:cubicBezTo>
                    <a:pt x="365" y="796"/>
                    <a:pt x="331" y="802"/>
                    <a:pt x="296" y="802"/>
                  </a:cubicBezTo>
                  <a:cubicBezTo>
                    <a:pt x="288" y="802"/>
                    <a:pt x="280" y="802"/>
                    <a:pt x="272" y="801"/>
                  </a:cubicBezTo>
                  <a:cubicBezTo>
                    <a:pt x="214" y="797"/>
                    <a:pt x="214" y="797"/>
                    <a:pt x="214" y="797"/>
                  </a:cubicBezTo>
                  <a:cubicBezTo>
                    <a:pt x="212" y="796"/>
                    <a:pt x="209" y="796"/>
                    <a:pt x="207" y="796"/>
                  </a:cubicBezTo>
                  <a:cubicBezTo>
                    <a:pt x="195" y="796"/>
                    <a:pt x="184" y="799"/>
                    <a:pt x="173" y="803"/>
                  </a:cubicBezTo>
                  <a:cubicBezTo>
                    <a:pt x="14" y="865"/>
                    <a:pt x="14" y="865"/>
                    <a:pt x="14" y="865"/>
                  </a:cubicBezTo>
                  <a:cubicBezTo>
                    <a:pt x="7" y="867"/>
                    <a:pt x="0" y="862"/>
                    <a:pt x="0" y="855"/>
                  </a:cubicBezTo>
                  <a:cubicBezTo>
                    <a:pt x="0" y="709"/>
                    <a:pt x="0" y="709"/>
                    <a:pt x="0" y="709"/>
                  </a:cubicBezTo>
                  <a:cubicBezTo>
                    <a:pt x="0" y="705"/>
                    <a:pt x="2" y="702"/>
                    <a:pt x="5" y="700"/>
                  </a:cubicBezTo>
                  <a:cubicBezTo>
                    <a:pt x="151" y="617"/>
                    <a:pt x="151" y="617"/>
                    <a:pt x="151" y="617"/>
                  </a:cubicBezTo>
                  <a:cubicBezTo>
                    <a:pt x="160" y="611"/>
                    <a:pt x="169" y="608"/>
                    <a:pt x="179" y="606"/>
                  </a:cubicBezTo>
                  <a:cubicBezTo>
                    <a:pt x="183" y="606"/>
                    <a:pt x="186" y="605"/>
                    <a:pt x="189" y="605"/>
                  </a:cubicBezTo>
                  <a:cubicBezTo>
                    <a:pt x="191" y="605"/>
                    <a:pt x="193" y="605"/>
                    <a:pt x="195" y="605"/>
                  </a:cubicBezTo>
                  <a:moveTo>
                    <a:pt x="434" y="294"/>
                  </a:moveTo>
                  <a:cubicBezTo>
                    <a:pt x="434" y="294"/>
                    <a:pt x="434" y="294"/>
                    <a:pt x="487" y="343"/>
                  </a:cubicBezTo>
                  <a:cubicBezTo>
                    <a:pt x="487" y="343"/>
                    <a:pt x="487" y="343"/>
                    <a:pt x="470" y="411"/>
                  </a:cubicBezTo>
                  <a:cubicBezTo>
                    <a:pt x="470" y="411"/>
                    <a:pt x="470" y="411"/>
                    <a:pt x="344" y="549"/>
                  </a:cubicBezTo>
                  <a:cubicBezTo>
                    <a:pt x="344" y="549"/>
                    <a:pt x="344" y="549"/>
                    <a:pt x="239" y="453"/>
                  </a:cubicBezTo>
                  <a:cubicBezTo>
                    <a:pt x="239" y="453"/>
                    <a:pt x="239" y="453"/>
                    <a:pt x="367" y="315"/>
                  </a:cubicBezTo>
                  <a:cubicBezTo>
                    <a:pt x="367" y="315"/>
                    <a:pt x="367" y="315"/>
                    <a:pt x="434" y="294"/>
                  </a:cubicBezTo>
                  <a:moveTo>
                    <a:pt x="439" y="271"/>
                  </a:moveTo>
                  <a:cubicBezTo>
                    <a:pt x="439" y="271"/>
                    <a:pt x="439" y="271"/>
                    <a:pt x="356" y="296"/>
                  </a:cubicBezTo>
                  <a:cubicBezTo>
                    <a:pt x="356" y="296"/>
                    <a:pt x="356" y="296"/>
                    <a:pt x="209" y="454"/>
                  </a:cubicBezTo>
                  <a:cubicBezTo>
                    <a:pt x="209" y="454"/>
                    <a:pt x="209" y="454"/>
                    <a:pt x="345" y="578"/>
                  </a:cubicBezTo>
                  <a:cubicBezTo>
                    <a:pt x="345" y="578"/>
                    <a:pt x="345" y="578"/>
                    <a:pt x="491" y="421"/>
                  </a:cubicBezTo>
                  <a:cubicBezTo>
                    <a:pt x="491" y="421"/>
                    <a:pt x="491" y="421"/>
                    <a:pt x="511" y="336"/>
                  </a:cubicBezTo>
                  <a:cubicBezTo>
                    <a:pt x="511" y="336"/>
                    <a:pt x="511" y="336"/>
                    <a:pt x="439" y="271"/>
                  </a:cubicBezTo>
                  <a:moveTo>
                    <a:pt x="436" y="252"/>
                  </a:moveTo>
                  <a:cubicBezTo>
                    <a:pt x="436" y="252"/>
                    <a:pt x="436" y="252"/>
                    <a:pt x="436" y="252"/>
                  </a:cubicBezTo>
                  <a:cubicBezTo>
                    <a:pt x="442" y="251"/>
                    <a:pt x="446" y="252"/>
                    <a:pt x="449" y="255"/>
                  </a:cubicBezTo>
                  <a:cubicBezTo>
                    <a:pt x="449" y="255"/>
                    <a:pt x="449" y="255"/>
                    <a:pt x="525" y="324"/>
                  </a:cubicBezTo>
                  <a:cubicBezTo>
                    <a:pt x="528" y="327"/>
                    <a:pt x="530" y="332"/>
                    <a:pt x="529" y="337"/>
                  </a:cubicBezTo>
                  <a:cubicBezTo>
                    <a:pt x="529" y="337"/>
                    <a:pt x="529" y="337"/>
                    <a:pt x="529" y="337"/>
                  </a:cubicBezTo>
                  <a:cubicBezTo>
                    <a:pt x="529" y="337"/>
                    <a:pt x="529" y="337"/>
                    <a:pt x="508" y="427"/>
                  </a:cubicBezTo>
                  <a:cubicBezTo>
                    <a:pt x="508" y="428"/>
                    <a:pt x="507" y="430"/>
                    <a:pt x="506" y="431"/>
                  </a:cubicBezTo>
                  <a:cubicBezTo>
                    <a:pt x="506" y="431"/>
                    <a:pt x="506" y="431"/>
                    <a:pt x="355" y="595"/>
                  </a:cubicBezTo>
                  <a:cubicBezTo>
                    <a:pt x="352" y="597"/>
                    <a:pt x="349" y="599"/>
                    <a:pt x="345" y="599"/>
                  </a:cubicBezTo>
                  <a:cubicBezTo>
                    <a:pt x="345" y="599"/>
                    <a:pt x="345" y="599"/>
                    <a:pt x="345" y="599"/>
                  </a:cubicBezTo>
                  <a:cubicBezTo>
                    <a:pt x="341" y="599"/>
                    <a:pt x="337" y="598"/>
                    <a:pt x="335" y="595"/>
                  </a:cubicBezTo>
                  <a:cubicBezTo>
                    <a:pt x="335" y="595"/>
                    <a:pt x="335" y="595"/>
                    <a:pt x="194" y="464"/>
                  </a:cubicBezTo>
                  <a:cubicBezTo>
                    <a:pt x="191" y="461"/>
                    <a:pt x="190" y="458"/>
                    <a:pt x="189" y="454"/>
                  </a:cubicBezTo>
                  <a:cubicBezTo>
                    <a:pt x="189" y="450"/>
                    <a:pt x="191" y="447"/>
                    <a:pt x="193" y="444"/>
                  </a:cubicBezTo>
                  <a:cubicBezTo>
                    <a:pt x="193" y="444"/>
                    <a:pt x="193" y="444"/>
                    <a:pt x="344" y="282"/>
                  </a:cubicBezTo>
                  <a:cubicBezTo>
                    <a:pt x="345" y="280"/>
                    <a:pt x="346" y="279"/>
                    <a:pt x="348" y="279"/>
                  </a:cubicBezTo>
                  <a:cubicBezTo>
                    <a:pt x="348" y="279"/>
                    <a:pt x="348" y="279"/>
                    <a:pt x="436" y="252"/>
                  </a:cubicBezTo>
                  <a:moveTo>
                    <a:pt x="854" y="27"/>
                  </a:moveTo>
                  <a:cubicBezTo>
                    <a:pt x="854" y="27"/>
                    <a:pt x="854" y="27"/>
                    <a:pt x="709" y="83"/>
                  </a:cubicBezTo>
                  <a:cubicBezTo>
                    <a:pt x="696" y="88"/>
                    <a:pt x="682" y="91"/>
                    <a:pt x="668" y="91"/>
                  </a:cubicBezTo>
                  <a:cubicBezTo>
                    <a:pt x="665" y="91"/>
                    <a:pt x="662" y="91"/>
                    <a:pt x="659" y="90"/>
                  </a:cubicBezTo>
                  <a:cubicBezTo>
                    <a:pt x="659" y="90"/>
                    <a:pt x="659" y="90"/>
                    <a:pt x="601" y="86"/>
                  </a:cubicBezTo>
                  <a:cubicBezTo>
                    <a:pt x="594" y="86"/>
                    <a:pt x="586" y="86"/>
                    <a:pt x="578" y="86"/>
                  </a:cubicBezTo>
                  <a:cubicBezTo>
                    <a:pt x="546" y="86"/>
                    <a:pt x="514" y="90"/>
                    <a:pt x="483" y="100"/>
                  </a:cubicBezTo>
                  <a:cubicBezTo>
                    <a:pt x="483" y="100"/>
                    <a:pt x="483" y="100"/>
                    <a:pt x="477" y="102"/>
                  </a:cubicBezTo>
                  <a:cubicBezTo>
                    <a:pt x="437" y="114"/>
                    <a:pt x="401" y="138"/>
                    <a:pt x="374" y="170"/>
                  </a:cubicBezTo>
                  <a:cubicBezTo>
                    <a:pt x="374" y="170"/>
                    <a:pt x="374" y="170"/>
                    <a:pt x="351" y="197"/>
                  </a:cubicBezTo>
                  <a:cubicBezTo>
                    <a:pt x="345" y="205"/>
                    <a:pt x="346" y="216"/>
                    <a:pt x="353" y="223"/>
                  </a:cubicBezTo>
                  <a:cubicBezTo>
                    <a:pt x="356" y="226"/>
                    <a:pt x="361" y="228"/>
                    <a:pt x="365" y="228"/>
                  </a:cubicBezTo>
                  <a:cubicBezTo>
                    <a:pt x="371" y="228"/>
                    <a:pt x="376" y="225"/>
                    <a:pt x="380" y="221"/>
                  </a:cubicBezTo>
                  <a:cubicBezTo>
                    <a:pt x="380" y="221"/>
                    <a:pt x="380" y="221"/>
                    <a:pt x="383" y="217"/>
                  </a:cubicBezTo>
                  <a:cubicBezTo>
                    <a:pt x="383" y="217"/>
                    <a:pt x="383" y="217"/>
                    <a:pt x="403" y="195"/>
                  </a:cubicBezTo>
                  <a:cubicBezTo>
                    <a:pt x="409" y="188"/>
                    <a:pt x="415" y="182"/>
                    <a:pt x="422" y="177"/>
                  </a:cubicBezTo>
                  <a:cubicBezTo>
                    <a:pt x="425" y="175"/>
                    <a:pt x="427" y="173"/>
                    <a:pt x="429" y="171"/>
                  </a:cubicBezTo>
                  <a:cubicBezTo>
                    <a:pt x="434" y="168"/>
                    <a:pt x="440" y="164"/>
                    <a:pt x="445" y="161"/>
                  </a:cubicBezTo>
                  <a:cubicBezTo>
                    <a:pt x="456" y="156"/>
                    <a:pt x="467" y="151"/>
                    <a:pt x="479" y="148"/>
                  </a:cubicBezTo>
                  <a:cubicBezTo>
                    <a:pt x="479" y="148"/>
                    <a:pt x="479" y="148"/>
                    <a:pt x="482" y="147"/>
                  </a:cubicBezTo>
                  <a:cubicBezTo>
                    <a:pt x="495" y="143"/>
                    <a:pt x="509" y="141"/>
                    <a:pt x="522" y="141"/>
                  </a:cubicBezTo>
                  <a:cubicBezTo>
                    <a:pt x="523" y="141"/>
                    <a:pt x="523" y="141"/>
                    <a:pt x="524" y="141"/>
                  </a:cubicBezTo>
                  <a:cubicBezTo>
                    <a:pt x="531" y="141"/>
                    <a:pt x="540" y="142"/>
                    <a:pt x="548" y="144"/>
                  </a:cubicBezTo>
                  <a:cubicBezTo>
                    <a:pt x="558" y="145"/>
                    <a:pt x="568" y="148"/>
                    <a:pt x="577" y="152"/>
                  </a:cubicBezTo>
                  <a:cubicBezTo>
                    <a:pt x="577" y="152"/>
                    <a:pt x="577" y="152"/>
                    <a:pt x="590" y="157"/>
                  </a:cubicBezTo>
                  <a:cubicBezTo>
                    <a:pt x="597" y="160"/>
                    <a:pt x="602" y="167"/>
                    <a:pt x="602" y="175"/>
                  </a:cubicBezTo>
                  <a:cubicBezTo>
                    <a:pt x="602" y="175"/>
                    <a:pt x="602" y="175"/>
                    <a:pt x="602" y="176"/>
                  </a:cubicBezTo>
                  <a:cubicBezTo>
                    <a:pt x="602" y="177"/>
                    <a:pt x="602" y="178"/>
                    <a:pt x="602" y="178"/>
                  </a:cubicBezTo>
                  <a:cubicBezTo>
                    <a:pt x="602" y="180"/>
                    <a:pt x="601" y="181"/>
                    <a:pt x="601" y="182"/>
                  </a:cubicBezTo>
                  <a:cubicBezTo>
                    <a:pt x="601" y="183"/>
                    <a:pt x="601" y="183"/>
                    <a:pt x="600" y="184"/>
                  </a:cubicBezTo>
                  <a:cubicBezTo>
                    <a:pt x="599" y="186"/>
                    <a:pt x="598" y="187"/>
                    <a:pt x="597" y="189"/>
                  </a:cubicBezTo>
                  <a:cubicBezTo>
                    <a:pt x="596" y="189"/>
                    <a:pt x="596" y="190"/>
                    <a:pt x="596" y="190"/>
                  </a:cubicBezTo>
                  <a:cubicBezTo>
                    <a:pt x="593" y="193"/>
                    <a:pt x="589" y="195"/>
                    <a:pt x="584" y="195"/>
                  </a:cubicBezTo>
                  <a:cubicBezTo>
                    <a:pt x="584" y="195"/>
                    <a:pt x="584" y="195"/>
                    <a:pt x="526" y="201"/>
                  </a:cubicBezTo>
                  <a:cubicBezTo>
                    <a:pt x="520" y="201"/>
                    <a:pt x="515" y="206"/>
                    <a:pt x="512" y="211"/>
                  </a:cubicBezTo>
                  <a:cubicBezTo>
                    <a:pt x="512" y="213"/>
                    <a:pt x="511" y="215"/>
                    <a:pt x="511" y="217"/>
                  </a:cubicBezTo>
                  <a:cubicBezTo>
                    <a:pt x="511" y="226"/>
                    <a:pt x="518" y="232"/>
                    <a:pt x="527" y="233"/>
                  </a:cubicBezTo>
                  <a:cubicBezTo>
                    <a:pt x="527" y="233"/>
                    <a:pt x="527" y="233"/>
                    <a:pt x="654" y="240"/>
                  </a:cubicBezTo>
                  <a:cubicBezTo>
                    <a:pt x="654" y="240"/>
                    <a:pt x="654" y="240"/>
                    <a:pt x="660" y="240"/>
                  </a:cubicBezTo>
                  <a:cubicBezTo>
                    <a:pt x="660" y="240"/>
                    <a:pt x="660" y="240"/>
                    <a:pt x="668" y="241"/>
                  </a:cubicBezTo>
                  <a:cubicBezTo>
                    <a:pt x="668" y="241"/>
                    <a:pt x="668" y="241"/>
                    <a:pt x="676" y="241"/>
                  </a:cubicBezTo>
                  <a:cubicBezTo>
                    <a:pt x="678" y="241"/>
                    <a:pt x="679" y="241"/>
                    <a:pt x="680" y="241"/>
                  </a:cubicBezTo>
                  <a:cubicBezTo>
                    <a:pt x="681" y="241"/>
                    <a:pt x="683" y="241"/>
                    <a:pt x="684" y="241"/>
                  </a:cubicBezTo>
                  <a:cubicBezTo>
                    <a:pt x="687" y="241"/>
                    <a:pt x="690" y="240"/>
                    <a:pt x="692" y="240"/>
                  </a:cubicBezTo>
                  <a:cubicBezTo>
                    <a:pt x="700" y="238"/>
                    <a:pt x="706" y="236"/>
                    <a:pt x="713" y="232"/>
                  </a:cubicBezTo>
                  <a:cubicBezTo>
                    <a:pt x="713" y="232"/>
                    <a:pt x="713" y="232"/>
                    <a:pt x="854" y="151"/>
                  </a:cubicBezTo>
                  <a:cubicBezTo>
                    <a:pt x="854" y="151"/>
                    <a:pt x="854" y="151"/>
                    <a:pt x="854" y="27"/>
                  </a:cubicBezTo>
                  <a:moveTo>
                    <a:pt x="861" y="2"/>
                  </a:moveTo>
                  <a:cubicBezTo>
                    <a:pt x="868" y="0"/>
                    <a:pt x="876" y="5"/>
                    <a:pt x="876" y="12"/>
                  </a:cubicBezTo>
                  <a:cubicBezTo>
                    <a:pt x="876" y="158"/>
                    <a:pt x="876" y="158"/>
                    <a:pt x="876" y="158"/>
                  </a:cubicBezTo>
                  <a:cubicBezTo>
                    <a:pt x="876" y="162"/>
                    <a:pt x="874" y="165"/>
                    <a:pt x="870" y="167"/>
                  </a:cubicBezTo>
                  <a:cubicBezTo>
                    <a:pt x="724" y="250"/>
                    <a:pt x="724" y="250"/>
                    <a:pt x="724" y="250"/>
                  </a:cubicBezTo>
                  <a:cubicBezTo>
                    <a:pt x="715" y="256"/>
                    <a:pt x="705" y="259"/>
                    <a:pt x="695" y="261"/>
                  </a:cubicBezTo>
                  <a:cubicBezTo>
                    <a:pt x="692" y="261"/>
                    <a:pt x="689" y="262"/>
                    <a:pt x="685" y="262"/>
                  </a:cubicBezTo>
                  <a:cubicBezTo>
                    <a:pt x="683" y="262"/>
                    <a:pt x="681" y="262"/>
                    <a:pt x="679" y="262"/>
                  </a:cubicBezTo>
                  <a:cubicBezTo>
                    <a:pt x="678" y="262"/>
                    <a:pt x="677" y="262"/>
                    <a:pt x="675" y="262"/>
                  </a:cubicBezTo>
                  <a:cubicBezTo>
                    <a:pt x="674" y="262"/>
                    <a:pt x="674" y="262"/>
                    <a:pt x="674" y="262"/>
                  </a:cubicBezTo>
                  <a:cubicBezTo>
                    <a:pt x="524" y="254"/>
                    <a:pt x="524" y="254"/>
                    <a:pt x="524" y="254"/>
                  </a:cubicBezTo>
                  <a:cubicBezTo>
                    <a:pt x="505" y="253"/>
                    <a:pt x="490" y="237"/>
                    <a:pt x="490" y="217"/>
                  </a:cubicBezTo>
                  <a:cubicBezTo>
                    <a:pt x="490" y="213"/>
                    <a:pt x="491" y="208"/>
                    <a:pt x="492" y="204"/>
                  </a:cubicBezTo>
                  <a:cubicBezTo>
                    <a:pt x="497" y="191"/>
                    <a:pt x="509" y="182"/>
                    <a:pt x="523" y="181"/>
                  </a:cubicBezTo>
                  <a:cubicBezTo>
                    <a:pt x="577" y="175"/>
                    <a:pt x="577" y="175"/>
                    <a:pt x="577" y="175"/>
                  </a:cubicBezTo>
                  <a:cubicBezTo>
                    <a:pt x="569" y="172"/>
                    <a:pt x="569" y="172"/>
                    <a:pt x="569" y="172"/>
                  </a:cubicBezTo>
                  <a:cubicBezTo>
                    <a:pt x="561" y="169"/>
                    <a:pt x="553" y="167"/>
                    <a:pt x="544" y="165"/>
                  </a:cubicBezTo>
                  <a:cubicBezTo>
                    <a:pt x="537" y="163"/>
                    <a:pt x="530" y="163"/>
                    <a:pt x="523" y="163"/>
                  </a:cubicBezTo>
                  <a:cubicBezTo>
                    <a:pt x="521" y="163"/>
                    <a:pt x="521" y="163"/>
                    <a:pt x="521" y="163"/>
                  </a:cubicBezTo>
                  <a:cubicBezTo>
                    <a:pt x="510" y="163"/>
                    <a:pt x="498" y="165"/>
                    <a:pt x="487" y="168"/>
                  </a:cubicBezTo>
                  <a:cubicBezTo>
                    <a:pt x="484" y="168"/>
                    <a:pt x="484" y="168"/>
                    <a:pt x="484" y="168"/>
                  </a:cubicBezTo>
                  <a:cubicBezTo>
                    <a:pt x="474" y="171"/>
                    <a:pt x="464" y="175"/>
                    <a:pt x="455" y="180"/>
                  </a:cubicBezTo>
                  <a:cubicBezTo>
                    <a:pt x="450" y="183"/>
                    <a:pt x="445" y="185"/>
                    <a:pt x="441" y="189"/>
                  </a:cubicBezTo>
                  <a:cubicBezTo>
                    <a:pt x="439" y="190"/>
                    <a:pt x="437" y="192"/>
                    <a:pt x="435" y="193"/>
                  </a:cubicBezTo>
                  <a:cubicBezTo>
                    <a:pt x="429" y="198"/>
                    <a:pt x="424" y="204"/>
                    <a:pt x="418" y="209"/>
                  </a:cubicBezTo>
                  <a:cubicBezTo>
                    <a:pt x="395" y="235"/>
                    <a:pt x="395" y="235"/>
                    <a:pt x="395" y="235"/>
                  </a:cubicBezTo>
                  <a:cubicBezTo>
                    <a:pt x="387" y="244"/>
                    <a:pt x="376" y="249"/>
                    <a:pt x="365" y="249"/>
                  </a:cubicBezTo>
                  <a:cubicBezTo>
                    <a:pt x="354" y="249"/>
                    <a:pt x="343" y="244"/>
                    <a:pt x="335" y="236"/>
                  </a:cubicBezTo>
                  <a:cubicBezTo>
                    <a:pt x="322" y="221"/>
                    <a:pt x="322" y="198"/>
                    <a:pt x="335" y="183"/>
                  </a:cubicBezTo>
                  <a:cubicBezTo>
                    <a:pt x="357" y="157"/>
                    <a:pt x="357" y="157"/>
                    <a:pt x="357" y="157"/>
                  </a:cubicBezTo>
                  <a:cubicBezTo>
                    <a:pt x="387" y="122"/>
                    <a:pt x="426" y="96"/>
                    <a:pt x="470" y="82"/>
                  </a:cubicBezTo>
                  <a:cubicBezTo>
                    <a:pt x="477" y="80"/>
                    <a:pt x="477" y="80"/>
                    <a:pt x="477" y="80"/>
                  </a:cubicBezTo>
                  <a:cubicBezTo>
                    <a:pt x="509" y="70"/>
                    <a:pt x="543" y="65"/>
                    <a:pt x="578" y="65"/>
                  </a:cubicBezTo>
                  <a:cubicBezTo>
                    <a:pt x="586" y="65"/>
                    <a:pt x="594" y="65"/>
                    <a:pt x="602" y="66"/>
                  </a:cubicBezTo>
                  <a:cubicBezTo>
                    <a:pt x="661" y="70"/>
                    <a:pt x="661" y="70"/>
                    <a:pt x="661" y="70"/>
                  </a:cubicBezTo>
                  <a:cubicBezTo>
                    <a:pt x="663" y="70"/>
                    <a:pt x="665" y="70"/>
                    <a:pt x="667" y="70"/>
                  </a:cubicBezTo>
                  <a:cubicBezTo>
                    <a:pt x="679" y="70"/>
                    <a:pt x="690" y="68"/>
                    <a:pt x="701" y="64"/>
                  </a:cubicBezTo>
                  <a:cubicBezTo>
                    <a:pt x="861" y="2"/>
                    <a:pt x="861" y="2"/>
                    <a:pt x="861" y="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7" name="textbox 387"/>
            <p:cNvSpPr/>
            <p:nvPr/>
          </p:nvSpPr>
          <p:spPr>
            <a:xfrm>
              <a:off x="710438" y="256463"/>
              <a:ext cx="937894" cy="2914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7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顾客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运营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635507" y="4370832"/>
            <a:ext cx="1847087" cy="739139"/>
            <a:chExt cx="1847087" cy="739139"/>
          </a:xfrm>
        </p:grpSpPr>
        <p:pic>
          <p:nvPicPr>
            <p:cNvPr id="388" name="picture 38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847087" cy="739139"/>
            </a:xfrm>
            <a:prstGeom prst="rect">
              <a:avLst/>
            </a:prstGeom>
          </p:spPr>
        </p:pic>
        <p:sp>
          <p:nvSpPr>
            <p:cNvPr id="389" name="path"/>
            <p:cNvSpPr/>
            <p:nvPr/>
          </p:nvSpPr>
          <p:spPr>
            <a:xfrm>
              <a:off x="91221" y="123443"/>
              <a:ext cx="500310" cy="495490"/>
            </a:xfrm>
            <a:custGeom>
              <a:rect l="0" t="0" r="0" b="0"/>
              <a:pathLst>
                <a:path w="787" h="780">
                  <a:moveTo>
                    <a:pt x="145" y="698"/>
                  </a:moveTo>
                  <a:cubicBezTo>
                    <a:pt x="151" y="698"/>
                    <a:pt x="156" y="703"/>
                    <a:pt x="156" y="708"/>
                  </a:cubicBezTo>
                  <a:cubicBezTo>
                    <a:pt x="156" y="714"/>
                    <a:pt x="151" y="718"/>
                    <a:pt x="145" y="718"/>
                  </a:cubicBezTo>
                  <a:cubicBezTo>
                    <a:pt x="140" y="718"/>
                    <a:pt x="135" y="714"/>
                    <a:pt x="135" y="708"/>
                  </a:cubicBezTo>
                  <a:cubicBezTo>
                    <a:pt x="135" y="703"/>
                    <a:pt x="140" y="698"/>
                    <a:pt x="145" y="698"/>
                  </a:cubicBezTo>
                  <a:moveTo>
                    <a:pt x="599" y="552"/>
                  </a:moveTo>
                  <a:cubicBezTo>
                    <a:pt x="597" y="552"/>
                    <a:pt x="595" y="553"/>
                    <a:pt x="593" y="554"/>
                  </a:cubicBezTo>
                  <a:cubicBezTo>
                    <a:pt x="593" y="554"/>
                    <a:pt x="593" y="554"/>
                    <a:pt x="570" y="577"/>
                  </a:cubicBezTo>
                  <a:cubicBezTo>
                    <a:pt x="569" y="578"/>
                    <a:pt x="568" y="580"/>
                    <a:pt x="567" y="582"/>
                  </a:cubicBezTo>
                  <a:cubicBezTo>
                    <a:pt x="566" y="583"/>
                    <a:pt x="566" y="585"/>
                    <a:pt x="566" y="586"/>
                  </a:cubicBezTo>
                  <a:cubicBezTo>
                    <a:pt x="566" y="587"/>
                    <a:pt x="566" y="588"/>
                    <a:pt x="566" y="590"/>
                  </a:cubicBezTo>
                  <a:cubicBezTo>
                    <a:pt x="566" y="592"/>
                    <a:pt x="566" y="595"/>
                    <a:pt x="566" y="598"/>
                  </a:cubicBezTo>
                  <a:cubicBezTo>
                    <a:pt x="567" y="602"/>
                    <a:pt x="568" y="606"/>
                    <a:pt x="570" y="611"/>
                  </a:cubicBezTo>
                  <a:cubicBezTo>
                    <a:pt x="571" y="616"/>
                    <a:pt x="574" y="622"/>
                    <a:pt x="577" y="628"/>
                  </a:cubicBezTo>
                  <a:cubicBezTo>
                    <a:pt x="580" y="634"/>
                    <a:pt x="584" y="641"/>
                    <a:pt x="589" y="648"/>
                  </a:cubicBezTo>
                  <a:cubicBezTo>
                    <a:pt x="595" y="655"/>
                    <a:pt x="601" y="662"/>
                    <a:pt x="610" y="671"/>
                  </a:cubicBezTo>
                  <a:cubicBezTo>
                    <a:pt x="620" y="680"/>
                    <a:pt x="629" y="688"/>
                    <a:pt x="638" y="694"/>
                  </a:cubicBezTo>
                  <a:cubicBezTo>
                    <a:pt x="647" y="700"/>
                    <a:pt x="655" y="705"/>
                    <a:pt x="663" y="708"/>
                  </a:cubicBezTo>
                  <a:cubicBezTo>
                    <a:pt x="669" y="710"/>
                    <a:pt x="676" y="712"/>
                    <a:pt x="680" y="713"/>
                  </a:cubicBezTo>
                  <a:cubicBezTo>
                    <a:pt x="685" y="714"/>
                    <a:pt x="689" y="714"/>
                    <a:pt x="691" y="714"/>
                  </a:cubicBezTo>
                  <a:cubicBezTo>
                    <a:pt x="692" y="714"/>
                    <a:pt x="693" y="714"/>
                    <a:pt x="693" y="714"/>
                  </a:cubicBezTo>
                  <a:cubicBezTo>
                    <a:pt x="694" y="714"/>
                    <a:pt x="694" y="714"/>
                    <a:pt x="694" y="714"/>
                  </a:cubicBezTo>
                  <a:cubicBezTo>
                    <a:pt x="696" y="714"/>
                    <a:pt x="698" y="713"/>
                    <a:pt x="699" y="712"/>
                  </a:cubicBezTo>
                  <a:cubicBezTo>
                    <a:pt x="701" y="712"/>
                    <a:pt x="702" y="711"/>
                    <a:pt x="703" y="710"/>
                  </a:cubicBezTo>
                  <a:cubicBezTo>
                    <a:pt x="703" y="710"/>
                    <a:pt x="703" y="710"/>
                    <a:pt x="726" y="687"/>
                  </a:cubicBezTo>
                  <a:cubicBezTo>
                    <a:pt x="728" y="685"/>
                    <a:pt x="729" y="683"/>
                    <a:pt x="729" y="680"/>
                  </a:cubicBezTo>
                  <a:cubicBezTo>
                    <a:pt x="728" y="678"/>
                    <a:pt x="727" y="676"/>
                    <a:pt x="724" y="674"/>
                  </a:cubicBezTo>
                  <a:cubicBezTo>
                    <a:pt x="724" y="674"/>
                    <a:pt x="724" y="674"/>
                    <a:pt x="691" y="655"/>
                  </a:cubicBezTo>
                  <a:cubicBezTo>
                    <a:pt x="690" y="654"/>
                    <a:pt x="688" y="654"/>
                    <a:pt x="686" y="654"/>
                  </a:cubicBezTo>
                  <a:cubicBezTo>
                    <a:pt x="683" y="654"/>
                    <a:pt x="681" y="655"/>
                    <a:pt x="679" y="657"/>
                  </a:cubicBezTo>
                  <a:cubicBezTo>
                    <a:pt x="679" y="657"/>
                    <a:pt x="679" y="657"/>
                    <a:pt x="669" y="667"/>
                  </a:cubicBezTo>
                  <a:cubicBezTo>
                    <a:pt x="669" y="667"/>
                    <a:pt x="668" y="667"/>
                    <a:pt x="668" y="667"/>
                  </a:cubicBezTo>
                  <a:cubicBezTo>
                    <a:pt x="667" y="667"/>
                    <a:pt x="667" y="667"/>
                    <a:pt x="667" y="667"/>
                  </a:cubicBezTo>
                  <a:cubicBezTo>
                    <a:pt x="667" y="667"/>
                    <a:pt x="667" y="667"/>
                    <a:pt x="665" y="667"/>
                  </a:cubicBezTo>
                  <a:cubicBezTo>
                    <a:pt x="663" y="667"/>
                    <a:pt x="661" y="666"/>
                    <a:pt x="658" y="664"/>
                  </a:cubicBezTo>
                  <a:cubicBezTo>
                    <a:pt x="656" y="663"/>
                    <a:pt x="653" y="661"/>
                    <a:pt x="648" y="658"/>
                  </a:cubicBezTo>
                  <a:cubicBezTo>
                    <a:pt x="644" y="655"/>
                    <a:pt x="640" y="651"/>
                    <a:pt x="634" y="646"/>
                  </a:cubicBezTo>
                  <a:cubicBezTo>
                    <a:pt x="629" y="641"/>
                    <a:pt x="625" y="636"/>
                    <a:pt x="622" y="632"/>
                  </a:cubicBezTo>
                  <a:cubicBezTo>
                    <a:pt x="620" y="628"/>
                    <a:pt x="617" y="625"/>
                    <a:pt x="616" y="622"/>
                  </a:cubicBezTo>
                  <a:cubicBezTo>
                    <a:pt x="614" y="619"/>
                    <a:pt x="613" y="616"/>
                    <a:pt x="613" y="614"/>
                  </a:cubicBezTo>
                  <a:cubicBezTo>
                    <a:pt x="613" y="613"/>
                    <a:pt x="613" y="613"/>
                    <a:pt x="613" y="612"/>
                  </a:cubicBezTo>
                  <a:cubicBezTo>
                    <a:pt x="613" y="612"/>
                    <a:pt x="613" y="612"/>
                    <a:pt x="614" y="612"/>
                  </a:cubicBezTo>
                  <a:cubicBezTo>
                    <a:pt x="614" y="612"/>
                    <a:pt x="614" y="612"/>
                    <a:pt x="622" y="603"/>
                  </a:cubicBezTo>
                  <a:cubicBezTo>
                    <a:pt x="623" y="602"/>
                    <a:pt x="624" y="600"/>
                    <a:pt x="625" y="598"/>
                  </a:cubicBezTo>
                  <a:cubicBezTo>
                    <a:pt x="625" y="595"/>
                    <a:pt x="625" y="593"/>
                    <a:pt x="624" y="592"/>
                  </a:cubicBezTo>
                  <a:cubicBezTo>
                    <a:pt x="624" y="592"/>
                    <a:pt x="624" y="592"/>
                    <a:pt x="606" y="557"/>
                  </a:cubicBezTo>
                  <a:cubicBezTo>
                    <a:pt x="605" y="555"/>
                    <a:pt x="604" y="554"/>
                    <a:pt x="603" y="553"/>
                  </a:cubicBezTo>
                  <a:cubicBezTo>
                    <a:pt x="601" y="553"/>
                    <a:pt x="600" y="552"/>
                    <a:pt x="599" y="552"/>
                  </a:cubicBezTo>
                  <a:moveTo>
                    <a:pt x="107" y="548"/>
                  </a:moveTo>
                  <a:cubicBezTo>
                    <a:pt x="107" y="548"/>
                    <a:pt x="107" y="548"/>
                    <a:pt x="185" y="548"/>
                  </a:cubicBezTo>
                  <a:cubicBezTo>
                    <a:pt x="186" y="548"/>
                    <a:pt x="187" y="549"/>
                    <a:pt x="187" y="551"/>
                  </a:cubicBezTo>
                  <a:cubicBezTo>
                    <a:pt x="187" y="551"/>
                    <a:pt x="187" y="551"/>
                    <a:pt x="187" y="681"/>
                  </a:cubicBezTo>
                  <a:cubicBezTo>
                    <a:pt x="187" y="682"/>
                    <a:pt x="186" y="683"/>
                    <a:pt x="185" y="683"/>
                  </a:cubicBezTo>
                  <a:cubicBezTo>
                    <a:pt x="185" y="683"/>
                    <a:pt x="185" y="683"/>
                    <a:pt x="107" y="683"/>
                  </a:cubicBezTo>
                  <a:cubicBezTo>
                    <a:pt x="106" y="683"/>
                    <a:pt x="105" y="682"/>
                    <a:pt x="105" y="681"/>
                  </a:cubicBezTo>
                  <a:cubicBezTo>
                    <a:pt x="105" y="681"/>
                    <a:pt x="105" y="681"/>
                    <a:pt x="105" y="551"/>
                  </a:cubicBezTo>
                  <a:cubicBezTo>
                    <a:pt x="105" y="549"/>
                    <a:pt x="106" y="548"/>
                    <a:pt x="107" y="548"/>
                  </a:cubicBezTo>
                  <a:moveTo>
                    <a:pt x="98" y="534"/>
                  </a:moveTo>
                  <a:cubicBezTo>
                    <a:pt x="94" y="534"/>
                    <a:pt x="91" y="537"/>
                    <a:pt x="91" y="541"/>
                  </a:cubicBezTo>
                  <a:cubicBezTo>
                    <a:pt x="91" y="541"/>
                    <a:pt x="91" y="541"/>
                    <a:pt x="91" y="725"/>
                  </a:cubicBezTo>
                  <a:cubicBezTo>
                    <a:pt x="91" y="729"/>
                    <a:pt x="94" y="732"/>
                    <a:pt x="98" y="732"/>
                  </a:cubicBezTo>
                  <a:cubicBezTo>
                    <a:pt x="98" y="732"/>
                    <a:pt x="98" y="732"/>
                    <a:pt x="194" y="732"/>
                  </a:cubicBezTo>
                  <a:cubicBezTo>
                    <a:pt x="198" y="732"/>
                    <a:pt x="201" y="729"/>
                    <a:pt x="201" y="725"/>
                  </a:cubicBezTo>
                  <a:lnTo>
                    <a:pt x="201" y="541"/>
                  </a:lnTo>
                  <a:cubicBezTo>
                    <a:pt x="201" y="537"/>
                    <a:pt x="198" y="534"/>
                    <a:pt x="194" y="534"/>
                  </a:cubicBezTo>
                  <a:cubicBezTo>
                    <a:pt x="194" y="534"/>
                    <a:pt x="194" y="534"/>
                    <a:pt x="98" y="534"/>
                  </a:cubicBezTo>
                  <a:moveTo>
                    <a:pt x="345" y="426"/>
                  </a:moveTo>
                  <a:cubicBezTo>
                    <a:pt x="348" y="426"/>
                    <a:pt x="350" y="427"/>
                    <a:pt x="352" y="428"/>
                  </a:cubicBezTo>
                  <a:cubicBezTo>
                    <a:pt x="363" y="440"/>
                    <a:pt x="378" y="446"/>
                    <a:pt x="394" y="446"/>
                  </a:cubicBezTo>
                  <a:cubicBezTo>
                    <a:pt x="399" y="446"/>
                    <a:pt x="404" y="451"/>
                    <a:pt x="404" y="456"/>
                  </a:cubicBezTo>
                  <a:cubicBezTo>
                    <a:pt x="404" y="462"/>
                    <a:pt x="399" y="467"/>
                    <a:pt x="394" y="467"/>
                  </a:cubicBezTo>
                  <a:cubicBezTo>
                    <a:pt x="376" y="467"/>
                    <a:pt x="359" y="461"/>
                    <a:pt x="345" y="451"/>
                  </a:cubicBezTo>
                  <a:cubicBezTo>
                    <a:pt x="345" y="451"/>
                    <a:pt x="345" y="451"/>
                    <a:pt x="253" y="543"/>
                  </a:cubicBezTo>
                  <a:cubicBezTo>
                    <a:pt x="301" y="598"/>
                    <a:pt x="298" y="681"/>
                    <a:pt x="246" y="733"/>
                  </a:cubicBezTo>
                  <a:cubicBezTo>
                    <a:pt x="191" y="788"/>
                    <a:pt x="101" y="788"/>
                    <a:pt x="46" y="733"/>
                  </a:cubicBezTo>
                  <a:cubicBezTo>
                    <a:pt x="-8" y="679"/>
                    <a:pt x="-8" y="590"/>
                    <a:pt x="46" y="534"/>
                  </a:cubicBezTo>
                  <a:cubicBezTo>
                    <a:pt x="98" y="482"/>
                    <a:pt x="183" y="480"/>
                    <a:pt x="238" y="528"/>
                  </a:cubicBezTo>
                  <a:cubicBezTo>
                    <a:pt x="238" y="528"/>
                    <a:pt x="238" y="528"/>
                    <a:pt x="338" y="428"/>
                  </a:cubicBezTo>
                  <a:cubicBezTo>
                    <a:pt x="340" y="427"/>
                    <a:pt x="342" y="426"/>
                    <a:pt x="345" y="426"/>
                  </a:cubicBezTo>
                  <a:moveTo>
                    <a:pt x="462" y="377"/>
                  </a:moveTo>
                  <a:cubicBezTo>
                    <a:pt x="468" y="377"/>
                    <a:pt x="473" y="382"/>
                    <a:pt x="473" y="388"/>
                  </a:cubicBezTo>
                  <a:cubicBezTo>
                    <a:pt x="473" y="405"/>
                    <a:pt x="467" y="422"/>
                    <a:pt x="456" y="436"/>
                  </a:cubicBezTo>
                  <a:cubicBezTo>
                    <a:pt x="456" y="436"/>
                    <a:pt x="456" y="436"/>
                    <a:pt x="549" y="528"/>
                  </a:cubicBezTo>
                  <a:cubicBezTo>
                    <a:pt x="604" y="480"/>
                    <a:pt x="688" y="482"/>
                    <a:pt x="741" y="535"/>
                  </a:cubicBezTo>
                  <a:cubicBezTo>
                    <a:pt x="796" y="589"/>
                    <a:pt x="796" y="678"/>
                    <a:pt x="741" y="734"/>
                  </a:cubicBezTo>
                  <a:cubicBezTo>
                    <a:pt x="686" y="788"/>
                    <a:pt x="596" y="788"/>
                    <a:pt x="541" y="734"/>
                  </a:cubicBezTo>
                  <a:cubicBezTo>
                    <a:pt x="488" y="681"/>
                    <a:pt x="486" y="598"/>
                    <a:pt x="534" y="542"/>
                  </a:cubicBezTo>
                  <a:cubicBezTo>
                    <a:pt x="534" y="542"/>
                    <a:pt x="534" y="542"/>
                    <a:pt x="434" y="443"/>
                  </a:cubicBezTo>
                  <a:cubicBezTo>
                    <a:pt x="431" y="439"/>
                    <a:pt x="431" y="433"/>
                    <a:pt x="434" y="428"/>
                  </a:cubicBezTo>
                  <a:cubicBezTo>
                    <a:pt x="445" y="418"/>
                    <a:pt x="452" y="403"/>
                    <a:pt x="452" y="388"/>
                  </a:cubicBezTo>
                  <a:cubicBezTo>
                    <a:pt x="452" y="382"/>
                    <a:pt x="456" y="377"/>
                    <a:pt x="462" y="377"/>
                  </a:cubicBezTo>
                  <a:moveTo>
                    <a:pt x="393" y="356"/>
                  </a:moveTo>
                  <a:cubicBezTo>
                    <a:pt x="411" y="356"/>
                    <a:pt x="425" y="370"/>
                    <a:pt x="425" y="387"/>
                  </a:cubicBezTo>
                  <a:cubicBezTo>
                    <a:pt x="425" y="404"/>
                    <a:pt x="411" y="418"/>
                    <a:pt x="393" y="418"/>
                  </a:cubicBezTo>
                  <a:cubicBezTo>
                    <a:pt x="376" y="418"/>
                    <a:pt x="362" y="404"/>
                    <a:pt x="362" y="387"/>
                  </a:cubicBezTo>
                  <a:cubicBezTo>
                    <a:pt x="362" y="370"/>
                    <a:pt x="376" y="356"/>
                    <a:pt x="393" y="356"/>
                  </a:cubicBezTo>
                  <a:moveTo>
                    <a:pt x="639" y="128"/>
                  </a:moveTo>
                  <a:cubicBezTo>
                    <a:pt x="631" y="128"/>
                    <a:pt x="625" y="134"/>
                    <a:pt x="625" y="142"/>
                  </a:cubicBezTo>
                  <a:cubicBezTo>
                    <a:pt x="625" y="149"/>
                    <a:pt x="631" y="156"/>
                    <a:pt x="639" y="156"/>
                  </a:cubicBezTo>
                  <a:cubicBezTo>
                    <a:pt x="646" y="156"/>
                    <a:pt x="653" y="149"/>
                    <a:pt x="653" y="142"/>
                  </a:cubicBezTo>
                  <a:cubicBezTo>
                    <a:pt x="653" y="134"/>
                    <a:pt x="646" y="128"/>
                    <a:pt x="639" y="128"/>
                  </a:cubicBezTo>
                  <a:moveTo>
                    <a:pt x="669" y="107"/>
                  </a:moveTo>
                  <a:cubicBezTo>
                    <a:pt x="666" y="107"/>
                    <a:pt x="663" y="108"/>
                    <a:pt x="662" y="110"/>
                  </a:cubicBezTo>
                  <a:cubicBezTo>
                    <a:pt x="657" y="114"/>
                    <a:pt x="657" y="120"/>
                    <a:pt x="661" y="124"/>
                  </a:cubicBezTo>
                  <a:cubicBezTo>
                    <a:pt x="662" y="125"/>
                    <a:pt x="677" y="140"/>
                    <a:pt x="661" y="161"/>
                  </a:cubicBezTo>
                  <a:cubicBezTo>
                    <a:pt x="657" y="165"/>
                    <a:pt x="658" y="172"/>
                    <a:pt x="662" y="175"/>
                  </a:cubicBezTo>
                  <a:cubicBezTo>
                    <a:pt x="664" y="177"/>
                    <a:pt x="666" y="178"/>
                    <a:pt x="669" y="178"/>
                  </a:cubicBezTo>
                  <a:cubicBezTo>
                    <a:pt x="672" y="178"/>
                    <a:pt x="675" y="176"/>
                    <a:pt x="677" y="173"/>
                  </a:cubicBezTo>
                  <a:cubicBezTo>
                    <a:pt x="698" y="146"/>
                    <a:pt x="686" y="119"/>
                    <a:pt x="676" y="110"/>
                  </a:cubicBezTo>
                  <a:cubicBezTo>
                    <a:pt x="674" y="108"/>
                    <a:pt x="671" y="107"/>
                    <a:pt x="669" y="107"/>
                  </a:cubicBezTo>
                  <a:moveTo>
                    <a:pt x="609" y="107"/>
                  </a:moveTo>
                  <a:cubicBezTo>
                    <a:pt x="606" y="107"/>
                    <a:pt x="604" y="108"/>
                    <a:pt x="602" y="110"/>
                  </a:cubicBezTo>
                  <a:cubicBezTo>
                    <a:pt x="592" y="119"/>
                    <a:pt x="579" y="146"/>
                    <a:pt x="601" y="173"/>
                  </a:cubicBezTo>
                  <a:cubicBezTo>
                    <a:pt x="603" y="176"/>
                    <a:pt x="606" y="178"/>
                    <a:pt x="609" y="178"/>
                  </a:cubicBezTo>
                  <a:cubicBezTo>
                    <a:pt x="611" y="178"/>
                    <a:pt x="614" y="177"/>
                    <a:pt x="616" y="175"/>
                  </a:cubicBezTo>
                  <a:cubicBezTo>
                    <a:pt x="620" y="172"/>
                    <a:pt x="621" y="165"/>
                    <a:pt x="617" y="161"/>
                  </a:cubicBezTo>
                  <a:cubicBezTo>
                    <a:pt x="602" y="141"/>
                    <a:pt x="614" y="127"/>
                    <a:pt x="617" y="124"/>
                  </a:cubicBezTo>
                  <a:cubicBezTo>
                    <a:pt x="621" y="120"/>
                    <a:pt x="620" y="114"/>
                    <a:pt x="617" y="110"/>
                  </a:cubicBezTo>
                  <a:cubicBezTo>
                    <a:pt x="614" y="108"/>
                    <a:pt x="612" y="107"/>
                    <a:pt x="609" y="107"/>
                  </a:cubicBezTo>
                  <a:moveTo>
                    <a:pt x="68" y="90"/>
                  </a:moveTo>
                  <a:cubicBezTo>
                    <a:pt x="68" y="90"/>
                    <a:pt x="68" y="90"/>
                    <a:pt x="223" y="90"/>
                  </a:cubicBezTo>
                  <a:cubicBezTo>
                    <a:pt x="224" y="90"/>
                    <a:pt x="225" y="91"/>
                    <a:pt x="225" y="92"/>
                  </a:cubicBezTo>
                  <a:cubicBezTo>
                    <a:pt x="225" y="92"/>
                    <a:pt x="225" y="92"/>
                    <a:pt x="225" y="168"/>
                  </a:cubicBezTo>
                  <a:cubicBezTo>
                    <a:pt x="225" y="168"/>
                    <a:pt x="224" y="169"/>
                    <a:pt x="223" y="169"/>
                  </a:cubicBezTo>
                  <a:cubicBezTo>
                    <a:pt x="223" y="169"/>
                    <a:pt x="223" y="169"/>
                    <a:pt x="155" y="169"/>
                  </a:cubicBezTo>
                  <a:cubicBezTo>
                    <a:pt x="150" y="169"/>
                    <a:pt x="141" y="169"/>
                    <a:pt x="135" y="169"/>
                  </a:cubicBezTo>
                  <a:cubicBezTo>
                    <a:pt x="135" y="169"/>
                    <a:pt x="135" y="169"/>
                    <a:pt x="68" y="169"/>
                  </a:cubicBezTo>
                  <a:cubicBezTo>
                    <a:pt x="67" y="169"/>
                    <a:pt x="66" y="168"/>
                    <a:pt x="66" y="168"/>
                  </a:cubicBezTo>
                  <a:cubicBezTo>
                    <a:pt x="66" y="168"/>
                    <a:pt x="66" y="168"/>
                    <a:pt x="66" y="92"/>
                  </a:cubicBezTo>
                  <a:cubicBezTo>
                    <a:pt x="66" y="91"/>
                    <a:pt x="67" y="90"/>
                    <a:pt x="68" y="90"/>
                  </a:cubicBezTo>
                  <a:moveTo>
                    <a:pt x="693" y="86"/>
                  </a:moveTo>
                  <a:cubicBezTo>
                    <a:pt x="690" y="85"/>
                    <a:pt x="688" y="86"/>
                    <a:pt x="686" y="88"/>
                  </a:cubicBezTo>
                  <a:cubicBezTo>
                    <a:pt x="682" y="93"/>
                    <a:pt x="681" y="99"/>
                    <a:pt x="686" y="103"/>
                  </a:cubicBezTo>
                  <a:cubicBezTo>
                    <a:pt x="686" y="105"/>
                    <a:pt x="718" y="138"/>
                    <a:pt x="685" y="182"/>
                  </a:cubicBezTo>
                  <a:cubicBezTo>
                    <a:pt x="681" y="187"/>
                    <a:pt x="682" y="193"/>
                    <a:pt x="686" y="197"/>
                  </a:cubicBezTo>
                  <a:cubicBezTo>
                    <a:pt x="688" y="198"/>
                    <a:pt x="691" y="199"/>
                    <a:pt x="693" y="199"/>
                  </a:cubicBezTo>
                  <a:cubicBezTo>
                    <a:pt x="696" y="199"/>
                    <a:pt x="699" y="198"/>
                    <a:pt x="701" y="195"/>
                  </a:cubicBezTo>
                  <a:cubicBezTo>
                    <a:pt x="737" y="148"/>
                    <a:pt x="716" y="105"/>
                    <a:pt x="700" y="89"/>
                  </a:cubicBezTo>
                  <a:cubicBezTo>
                    <a:pt x="698" y="87"/>
                    <a:pt x="696" y="86"/>
                    <a:pt x="693" y="86"/>
                  </a:cubicBezTo>
                  <a:moveTo>
                    <a:pt x="585" y="86"/>
                  </a:moveTo>
                  <a:cubicBezTo>
                    <a:pt x="582" y="86"/>
                    <a:pt x="580" y="87"/>
                    <a:pt x="578" y="89"/>
                  </a:cubicBezTo>
                  <a:cubicBezTo>
                    <a:pt x="562" y="105"/>
                    <a:pt x="541" y="148"/>
                    <a:pt x="577" y="195"/>
                  </a:cubicBezTo>
                  <a:cubicBezTo>
                    <a:pt x="579" y="198"/>
                    <a:pt x="582" y="199"/>
                    <a:pt x="585" y="199"/>
                  </a:cubicBezTo>
                  <a:cubicBezTo>
                    <a:pt x="588" y="199"/>
                    <a:pt x="590" y="198"/>
                    <a:pt x="592" y="197"/>
                  </a:cubicBezTo>
                  <a:cubicBezTo>
                    <a:pt x="596" y="193"/>
                    <a:pt x="597" y="187"/>
                    <a:pt x="594" y="182"/>
                  </a:cubicBezTo>
                  <a:cubicBezTo>
                    <a:pt x="560" y="138"/>
                    <a:pt x="592" y="105"/>
                    <a:pt x="593" y="103"/>
                  </a:cubicBezTo>
                  <a:cubicBezTo>
                    <a:pt x="597" y="99"/>
                    <a:pt x="597" y="93"/>
                    <a:pt x="593" y="88"/>
                  </a:cubicBezTo>
                  <a:cubicBezTo>
                    <a:pt x="590" y="86"/>
                    <a:pt x="588" y="85"/>
                    <a:pt x="585" y="86"/>
                  </a:cubicBezTo>
                  <a:moveTo>
                    <a:pt x="55" y="76"/>
                  </a:moveTo>
                  <a:cubicBezTo>
                    <a:pt x="53" y="76"/>
                    <a:pt x="51" y="77"/>
                    <a:pt x="51" y="79"/>
                  </a:cubicBezTo>
                  <a:cubicBezTo>
                    <a:pt x="51" y="79"/>
                    <a:pt x="51" y="79"/>
                    <a:pt x="51" y="180"/>
                  </a:cubicBezTo>
                  <a:cubicBezTo>
                    <a:pt x="51" y="181"/>
                    <a:pt x="53" y="183"/>
                    <a:pt x="55" y="183"/>
                  </a:cubicBezTo>
                  <a:cubicBezTo>
                    <a:pt x="55" y="183"/>
                    <a:pt x="55" y="183"/>
                    <a:pt x="129" y="183"/>
                  </a:cubicBezTo>
                  <a:cubicBezTo>
                    <a:pt x="129" y="183"/>
                    <a:pt x="129" y="183"/>
                    <a:pt x="129" y="186"/>
                  </a:cubicBezTo>
                  <a:cubicBezTo>
                    <a:pt x="129" y="186"/>
                    <a:pt x="129" y="186"/>
                    <a:pt x="117" y="197"/>
                  </a:cubicBezTo>
                  <a:cubicBezTo>
                    <a:pt x="115" y="198"/>
                    <a:pt x="115" y="199"/>
                    <a:pt x="116" y="201"/>
                  </a:cubicBezTo>
                  <a:cubicBezTo>
                    <a:pt x="116" y="202"/>
                    <a:pt x="117" y="203"/>
                    <a:pt x="119" y="203"/>
                  </a:cubicBezTo>
                  <a:cubicBezTo>
                    <a:pt x="119" y="203"/>
                    <a:pt x="119" y="203"/>
                    <a:pt x="172" y="203"/>
                  </a:cubicBezTo>
                  <a:cubicBezTo>
                    <a:pt x="173" y="203"/>
                    <a:pt x="175" y="202"/>
                    <a:pt x="175" y="201"/>
                  </a:cubicBezTo>
                  <a:cubicBezTo>
                    <a:pt x="176" y="199"/>
                    <a:pt x="175" y="198"/>
                    <a:pt x="174" y="197"/>
                  </a:cubicBezTo>
                  <a:cubicBezTo>
                    <a:pt x="174" y="197"/>
                    <a:pt x="174" y="197"/>
                    <a:pt x="161" y="186"/>
                  </a:cubicBezTo>
                  <a:cubicBezTo>
                    <a:pt x="161" y="186"/>
                    <a:pt x="161" y="186"/>
                    <a:pt x="161" y="183"/>
                  </a:cubicBezTo>
                  <a:cubicBezTo>
                    <a:pt x="161" y="183"/>
                    <a:pt x="161" y="183"/>
                    <a:pt x="236" y="183"/>
                  </a:cubicBezTo>
                  <a:cubicBezTo>
                    <a:pt x="238" y="183"/>
                    <a:pt x="239" y="181"/>
                    <a:pt x="239" y="180"/>
                  </a:cubicBezTo>
                  <a:cubicBezTo>
                    <a:pt x="239" y="180"/>
                    <a:pt x="239" y="180"/>
                    <a:pt x="239" y="79"/>
                  </a:cubicBezTo>
                  <a:cubicBezTo>
                    <a:pt x="239" y="77"/>
                    <a:pt x="238" y="76"/>
                    <a:pt x="236" y="76"/>
                  </a:cubicBezTo>
                  <a:cubicBezTo>
                    <a:pt x="236" y="76"/>
                    <a:pt x="236" y="76"/>
                    <a:pt x="55" y="76"/>
                  </a:cubicBezTo>
                  <a:moveTo>
                    <a:pt x="717" y="63"/>
                  </a:moveTo>
                  <a:cubicBezTo>
                    <a:pt x="714" y="63"/>
                    <a:pt x="711" y="64"/>
                    <a:pt x="709" y="67"/>
                  </a:cubicBezTo>
                  <a:cubicBezTo>
                    <a:pt x="705" y="70"/>
                    <a:pt x="705" y="77"/>
                    <a:pt x="709" y="81"/>
                  </a:cubicBezTo>
                  <a:cubicBezTo>
                    <a:pt x="709" y="81"/>
                    <a:pt x="723" y="95"/>
                    <a:pt x="729" y="117"/>
                  </a:cubicBezTo>
                  <a:cubicBezTo>
                    <a:pt x="738" y="146"/>
                    <a:pt x="731" y="175"/>
                    <a:pt x="708" y="205"/>
                  </a:cubicBezTo>
                  <a:cubicBezTo>
                    <a:pt x="705" y="209"/>
                    <a:pt x="705" y="216"/>
                    <a:pt x="710" y="219"/>
                  </a:cubicBezTo>
                  <a:cubicBezTo>
                    <a:pt x="712" y="221"/>
                    <a:pt x="714" y="221"/>
                    <a:pt x="717" y="221"/>
                  </a:cubicBezTo>
                  <a:cubicBezTo>
                    <a:pt x="720" y="221"/>
                    <a:pt x="723" y="220"/>
                    <a:pt x="725" y="217"/>
                  </a:cubicBezTo>
                  <a:cubicBezTo>
                    <a:pt x="759" y="174"/>
                    <a:pt x="757" y="136"/>
                    <a:pt x="750" y="110"/>
                  </a:cubicBezTo>
                  <a:cubicBezTo>
                    <a:pt x="741" y="84"/>
                    <a:pt x="725" y="67"/>
                    <a:pt x="724" y="67"/>
                  </a:cubicBezTo>
                  <a:cubicBezTo>
                    <a:pt x="722" y="64"/>
                    <a:pt x="719" y="63"/>
                    <a:pt x="717" y="63"/>
                  </a:cubicBezTo>
                  <a:moveTo>
                    <a:pt x="561" y="63"/>
                  </a:moveTo>
                  <a:cubicBezTo>
                    <a:pt x="559" y="63"/>
                    <a:pt x="556" y="64"/>
                    <a:pt x="554" y="67"/>
                  </a:cubicBezTo>
                  <a:cubicBezTo>
                    <a:pt x="553" y="67"/>
                    <a:pt x="537" y="84"/>
                    <a:pt x="529" y="110"/>
                  </a:cubicBezTo>
                  <a:cubicBezTo>
                    <a:pt x="521" y="135"/>
                    <a:pt x="520" y="173"/>
                    <a:pt x="551" y="216"/>
                  </a:cubicBezTo>
                  <a:cubicBezTo>
                    <a:pt x="552" y="216"/>
                    <a:pt x="552" y="217"/>
                    <a:pt x="553" y="217"/>
                  </a:cubicBezTo>
                  <a:cubicBezTo>
                    <a:pt x="555" y="220"/>
                    <a:pt x="558" y="221"/>
                    <a:pt x="562" y="221"/>
                  </a:cubicBezTo>
                  <a:cubicBezTo>
                    <a:pt x="564" y="221"/>
                    <a:pt x="566" y="221"/>
                    <a:pt x="568" y="219"/>
                  </a:cubicBezTo>
                  <a:cubicBezTo>
                    <a:pt x="572" y="217"/>
                    <a:pt x="572" y="212"/>
                    <a:pt x="572" y="208"/>
                  </a:cubicBezTo>
                  <a:cubicBezTo>
                    <a:pt x="571" y="207"/>
                    <a:pt x="571" y="206"/>
                    <a:pt x="570" y="205"/>
                  </a:cubicBezTo>
                  <a:cubicBezTo>
                    <a:pt x="517" y="137"/>
                    <a:pt x="567" y="83"/>
                    <a:pt x="569" y="81"/>
                  </a:cubicBezTo>
                  <a:cubicBezTo>
                    <a:pt x="573" y="77"/>
                    <a:pt x="573" y="70"/>
                    <a:pt x="569" y="67"/>
                  </a:cubicBezTo>
                  <a:cubicBezTo>
                    <a:pt x="567" y="64"/>
                    <a:pt x="564" y="63"/>
                    <a:pt x="561" y="63"/>
                  </a:cubicBezTo>
                  <a:moveTo>
                    <a:pt x="639" y="2"/>
                  </a:moveTo>
                  <a:cubicBezTo>
                    <a:pt x="675" y="2"/>
                    <a:pt x="711" y="15"/>
                    <a:pt x="739" y="43"/>
                  </a:cubicBezTo>
                  <a:cubicBezTo>
                    <a:pt x="794" y="98"/>
                    <a:pt x="794" y="187"/>
                    <a:pt x="739" y="242"/>
                  </a:cubicBezTo>
                  <a:cubicBezTo>
                    <a:pt x="686" y="295"/>
                    <a:pt x="602" y="297"/>
                    <a:pt x="547" y="249"/>
                  </a:cubicBezTo>
                  <a:cubicBezTo>
                    <a:pt x="547" y="249"/>
                    <a:pt x="547" y="249"/>
                    <a:pt x="449" y="347"/>
                  </a:cubicBezTo>
                  <a:cubicBezTo>
                    <a:pt x="447" y="348"/>
                    <a:pt x="445" y="350"/>
                    <a:pt x="442" y="350"/>
                  </a:cubicBezTo>
                  <a:cubicBezTo>
                    <a:pt x="439" y="350"/>
                    <a:pt x="437" y="348"/>
                    <a:pt x="435" y="347"/>
                  </a:cubicBezTo>
                  <a:cubicBezTo>
                    <a:pt x="424" y="336"/>
                    <a:pt x="409" y="330"/>
                    <a:pt x="393" y="330"/>
                  </a:cubicBezTo>
                  <a:cubicBezTo>
                    <a:pt x="388" y="330"/>
                    <a:pt x="383" y="325"/>
                    <a:pt x="383" y="319"/>
                  </a:cubicBezTo>
                  <a:cubicBezTo>
                    <a:pt x="383" y="313"/>
                    <a:pt x="388" y="308"/>
                    <a:pt x="393" y="308"/>
                  </a:cubicBezTo>
                  <a:cubicBezTo>
                    <a:pt x="411" y="308"/>
                    <a:pt x="428" y="314"/>
                    <a:pt x="442" y="325"/>
                  </a:cubicBezTo>
                  <a:cubicBezTo>
                    <a:pt x="442" y="325"/>
                    <a:pt x="442" y="325"/>
                    <a:pt x="532" y="235"/>
                  </a:cubicBezTo>
                  <a:cubicBezTo>
                    <a:pt x="484" y="179"/>
                    <a:pt x="486" y="95"/>
                    <a:pt x="539" y="43"/>
                  </a:cubicBezTo>
                  <a:cubicBezTo>
                    <a:pt x="567" y="15"/>
                    <a:pt x="603" y="2"/>
                    <a:pt x="639" y="2"/>
                  </a:cubicBezTo>
                  <a:moveTo>
                    <a:pt x="146" y="0"/>
                  </a:moveTo>
                  <a:cubicBezTo>
                    <a:pt x="182" y="0"/>
                    <a:pt x="218" y="13"/>
                    <a:pt x="246" y="41"/>
                  </a:cubicBezTo>
                  <a:cubicBezTo>
                    <a:pt x="298" y="93"/>
                    <a:pt x="301" y="177"/>
                    <a:pt x="253" y="232"/>
                  </a:cubicBezTo>
                  <a:lnTo>
                    <a:pt x="352" y="331"/>
                  </a:lnTo>
                  <a:cubicBezTo>
                    <a:pt x="356" y="335"/>
                    <a:pt x="356" y="342"/>
                    <a:pt x="352" y="346"/>
                  </a:cubicBezTo>
                  <a:cubicBezTo>
                    <a:pt x="341" y="357"/>
                    <a:pt x="335" y="371"/>
                    <a:pt x="335" y="387"/>
                  </a:cubicBezTo>
                  <a:cubicBezTo>
                    <a:pt x="335" y="393"/>
                    <a:pt x="330" y="397"/>
                    <a:pt x="325" y="397"/>
                  </a:cubicBezTo>
                  <a:cubicBezTo>
                    <a:pt x="319" y="397"/>
                    <a:pt x="314" y="393"/>
                    <a:pt x="314" y="387"/>
                  </a:cubicBezTo>
                  <a:cubicBezTo>
                    <a:pt x="314" y="369"/>
                    <a:pt x="320" y="353"/>
                    <a:pt x="330" y="339"/>
                  </a:cubicBezTo>
                  <a:cubicBezTo>
                    <a:pt x="330" y="339"/>
                    <a:pt x="330" y="339"/>
                    <a:pt x="238" y="247"/>
                  </a:cubicBezTo>
                  <a:cubicBezTo>
                    <a:pt x="183" y="294"/>
                    <a:pt x="99" y="292"/>
                    <a:pt x="46" y="240"/>
                  </a:cubicBezTo>
                  <a:cubicBezTo>
                    <a:pt x="-8" y="185"/>
                    <a:pt x="-8" y="96"/>
                    <a:pt x="46" y="41"/>
                  </a:cubicBezTo>
                  <a:cubicBezTo>
                    <a:pt x="74" y="13"/>
                    <a:pt x="110" y="0"/>
                    <a:pt x="146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0" name="textbox 390"/>
            <p:cNvSpPr/>
            <p:nvPr/>
          </p:nvSpPr>
          <p:spPr>
            <a:xfrm>
              <a:off x="711809" y="256082"/>
              <a:ext cx="936625" cy="2940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8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渠道管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635507" y="2345436"/>
            <a:ext cx="1839467" cy="737615"/>
            <a:chExt cx="1839467" cy="737615"/>
          </a:xfrm>
        </p:grpSpPr>
        <p:pic>
          <p:nvPicPr>
            <p:cNvPr id="391" name="picture 39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839467" cy="737615"/>
            </a:xfrm>
            <a:prstGeom prst="rect">
              <a:avLst/>
            </a:prstGeom>
          </p:spPr>
        </p:pic>
        <p:sp>
          <p:nvSpPr>
            <p:cNvPr id="392" name="textbox 392"/>
            <p:cNvSpPr/>
            <p:nvPr/>
          </p:nvSpPr>
          <p:spPr>
            <a:xfrm>
              <a:off x="703046" y="248208"/>
              <a:ext cx="937894" cy="293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8000"/>
                </a:lnSpc>
              </a:pPr>
              <a:r>
                <a:rPr sz="18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</a:t>
              </a:r>
              <a:r>
                <a:rPr sz="18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93" name="path"/>
            <p:cNvSpPr/>
            <p:nvPr/>
          </p:nvSpPr>
          <p:spPr>
            <a:xfrm>
              <a:off x="198120" y="121920"/>
              <a:ext cx="286512" cy="486282"/>
            </a:xfrm>
            <a:custGeom>
              <a:rect l="0" t="0" r="0" b="0"/>
              <a:pathLst>
                <a:path w="451" h="765">
                  <a:moveTo>
                    <a:pt x="146" y="720"/>
                  </a:moveTo>
                  <a:cubicBezTo>
                    <a:pt x="146" y="720"/>
                    <a:pt x="146" y="720"/>
                    <a:pt x="146" y="731"/>
                  </a:cubicBezTo>
                  <a:cubicBezTo>
                    <a:pt x="187" y="747"/>
                    <a:pt x="224" y="743"/>
                    <a:pt x="224" y="743"/>
                  </a:cubicBezTo>
                  <a:cubicBezTo>
                    <a:pt x="225" y="743"/>
                    <a:pt x="226" y="743"/>
                    <a:pt x="226" y="743"/>
                  </a:cubicBezTo>
                  <a:cubicBezTo>
                    <a:pt x="226" y="743"/>
                    <a:pt x="264" y="747"/>
                    <a:pt x="304" y="731"/>
                  </a:cubicBezTo>
                  <a:cubicBezTo>
                    <a:pt x="304" y="731"/>
                    <a:pt x="304" y="731"/>
                    <a:pt x="304" y="720"/>
                  </a:cubicBezTo>
                  <a:cubicBezTo>
                    <a:pt x="304" y="720"/>
                    <a:pt x="304" y="720"/>
                    <a:pt x="146" y="720"/>
                  </a:cubicBezTo>
                  <a:moveTo>
                    <a:pt x="104" y="671"/>
                  </a:moveTo>
                  <a:cubicBezTo>
                    <a:pt x="104" y="671"/>
                    <a:pt x="104" y="671"/>
                    <a:pt x="104" y="701"/>
                  </a:cubicBezTo>
                  <a:cubicBezTo>
                    <a:pt x="104" y="701"/>
                    <a:pt x="104" y="701"/>
                    <a:pt x="347" y="701"/>
                  </a:cubicBezTo>
                  <a:cubicBezTo>
                    <a:pt x="347" y="701"/>
                    <a:pt x="347" y="701"/>
                    <a:pt x="347" y="671"/>
                  </a:cubicBezTo>
                  <a:cubicBezTo>
                    <a:pt x="347" y="671"/>
                    <a:pt x="347" y="671"/>
                    <a:pt x="104" y="671"/>
                  </a:cubicBezTo>
                  <a:moveTo>
                    <a:pt x="104" y="623"/>
                  </a:moveTo>
                  <a:cubicBezTo>
                    <a:pt x="104" y="623"/>
                    <a:pt x="104" y="623"/>
                    <a:pt x="104" y="651"/>
                  </a:cubicBezTo>
                  <a:cubicBezTo>
                    <a:pt x="104" y="651"/>
                    <a:pt x="104" y="651"/>
                    <a:pt x="347" y="651"/>
                  </a:cubicBezTo>
                  <a:cubicBezTo>
                    <a:pt x="347" y="651"/>
                    <a:pt x="347" y="651"/>
                    <a:pt x="347" y="623"/>
                  </a:cubicBezTo>
                  <a:cubicBezTo>
                    <a:pt x="347" y="623"/>
                    <a:pt x="347" y="623"/>
                    <a:pt x="104" y="623"/>
                  </a:cubicBezTo>
                  <a:moveTo>
                    <a:pt x="104" y="566"/>
                  </a:moveTo>
                  <a:cubicBezTo>
                    <a:pt x="104" y="566"/>
                    <a:pt x="104" y="566"/>
                    <a:pt x="104" y="604"/>
                  </a:cubicBezTo>
                  <a:cubicBezTo>
                    <a:pt x="104" y="604"/>
                    <a:pt x="104" y="604"/>
                    <a:pt x="347" y="604"/>
                  </a:cubicBezTo>
                  <a:cubicBezTo>
                    <a:pt x="347" y="604"/>
                    <a:pt x="347" y="604"/>
                    <a:pt x="347" y="566"/>
                  </a:cubicBezTo>
                  <a:cubicBezTo>
                    <a:pt x="347" y="566"/>
                    <a:pt x="347" y="566"/>
                    <a:pt x="104" y="566"/>
                  </a:cubicBezTo>
                  <a:moveTo>
                    <a:pt x="178" y="340"/>
                  </a:moveTo>
                  <a:cubicBezTo>
                    <a:pt x="184" y="340"/>
                    <a:pt x="188" y="345"/>
                    <a:pt x="188" y="350"/>
                  </a:cubicBezTo>
                  <a:cubicBezTo>
                    <a:pt x="188" y="355"/>
                    <a:pt x="184" y="360"/>
                    <a:pt x="178" y="360"/>
                  </a:cubicBezTo>
                  <a:cubicBezTo>
                    <a:pt x="173" y="360"/>
                    <a:pt x="169" y="355"/>
                    <a:pt x="169" y="350"/>
                  </a:cubicBezTo>
                  <a:cubicBezTo>
                    <a:pt x="169" y="345"/>
                    <a:pt x="173" y="340"/>
                    <a:pt x="178" y="340"/>
                  </a:cubicBezTo>
                  <a:moveTo>
                    <a:pt x="115" y="289"/>
                  </a:moveTo>
                  <a:cubicBezTo>
                    <a:pt x="121" y="289"/>
                    <a:pt x="126" y="294"/>
                    <a:pt x="126" y="299"/>
                  </a:cubicBezTo>
                  <a:cubicBezTo>
                    <a:pt x="126" y="305"/>
                    <a:pt x="121" y="310"/>
                    <a:pt x="115" y="310"/>
                  </a:cubicBezTo>
                  <a:cubicBezTo>
                    <a:pt x="110" y="310"/>
                    <a:pt x="105" y="305"/>
                    <a:pt x="105" y="299"/>
                  </a:cubicBezTo>
                  <a:cubicBezTo>
                    <a:pt x="105" y="294"/>
                    <a:pt x="110" y="289"/>
                    <a:pt x="115" y="289"/>
                  </a:cubicBezTo>
                  <a:moveTo>
                    <a:pt x="258" y="278"/>
                  </a:moveTo>
                  <a:cubicBezTo>
                    <a:pt x="263" y="278"/>
                    <a:pt x="268" y="282"/>
                    <a:pt x="268" y="287"/>
                  </a:cubicBezTo>
                  <a:cubicBezTo>
                    <a:pt x="268" y="293"/>
                    <a:pt x="263" y="297"/>
                    <a:pt x="258" y="297"/>
                  </a:cubicBezTo>
                  <a:cubicBezTo>
                    <a:pt x="252" y="297"/>
                    <a:pt x="248" y="293"/>
                    <a:pt x="248" y="287"/>
                  </a:cubicBezTo>
                  <a:cubicBezTo>
                    <a:pt x="248" y="282"/>
                    <a:pt x="252" y="278"/>
                    <a:pt x="258" y="278"/>
                  </a:cubicBezTo>
                  <a:moveTo>
                    <a:pt x="340" y="263"/>
                  </a:moveTo>
                  <a:cubicBezTo>
                    <a:pt x="325" y="263"/>
                    <a:pt x="312" y="276"/>
                    <a:pt x="312" y="292"/>
                  </a:cubicBezTo>
                  <a:cubicBezTo>
                    <a:pt x="312" y="298"/>
                    <a:pt x="314" y="304"/>
                    <a:pt x="317" y="309"/>
                  </a:cubicBezTo>
                  <a:cubicBezTo>
                    <a:pt x="293" y="335"/>
                    <a:pt x="260" y="349"/>
                    <a:pt x="225" y="349"/>
                  </a:cubicBezTo>
                  <a:cubicBezTo>
                    <a:pt x="219" y="349"/>
                    <a:pt x="213" y="349"/>
                    <a:pt x="207" y="348"/>
                  </a:cubicBezTo>
                  <a:cubicBezTo>
                    <a:pt x="206" y="333"/>
                    <a:pt x="193" y="321"/>
                    <a:pt x="178" y="321"/>
                  </a:cubicBezTo>
                  <a:cubicBezTo>
                    <a:pt x="163" y="321"/>
                    <a:pt x="150" y="335"/>
                    <a:pt x="150" y="350"/>
                  </a:cubicBezTo>
                  <a:cubicBezTo>
                    <a:pt x="150" y="366"/>
                    <a:pt x="163" y="379"/>
                    <a:pt x="178" y="379"/>
                  </a:cubicBezTo>
                  <a:cubicBezTo>
                    <a:pt x="188" y="379"/>
                    <a:pt x="197" y="374"/>
                    <a:pt x="202" y="366"/>
                  </a:cubicBezTo>
                  <a:cubicBezTo>
                    <a:pt x="210" y="368"/>
                    <a:pt x="218" y="368"/>
                    <a:pt x="225" y="368"/>
                  </a:cubicBezTo>
                  <a:cubicBezTo>
                    <a:pt x="266" y="368"/>
                    <a:pt x="305" y="351"/>
                    <a:pt x="332" y="320"/>
                  </a:cubicBezTo>
                  <a:cubicBezTo>
                    <a:pt x="335" y="321"/>
                    <a:pt x="338" y="321"/>
                    <a:pt x="340" y="321"/>
                  </a:cubicBezTo>
                  <a:cubicBezTo>
                    <a:pt x="356" y="321"/>
                    <a:pt x="369" y="308"/>
                    <a:pt x="369" y="292"/>
                  </a:cubicBezTo>
                  <a:cubicBezTo>
                    <a:pt x="369" y="276"/>
                    <a:pt x="356" y="263"/>
                    <a:pt x="340" y="263"/>
                  </a:cubicBezTo>
                  <a:moveTo>
                    <a:pt x="296" y="185"/>
                  </a:moveTo>
                  <a:cubicBezTo>
                    <a:pt x="280" y="185"/>
                    <a:pt x="267" y="198"/>
                    <a:pt x="267" y="214"/>
                  </a:cubicBezTo>
                  <a:cubicBezTo>
                    <a:pt x="267" y="226"/>
                    <a:pt x="274" y="236"/>
                    <a:pt x="284" y="240"/>
                  </a:cubicBezTo>
                  <a:cubicBezTo>
                    <a:pt x="282" y="248"/>
                    <a:pt x="279" y="256"/>
                    <a:pt x="273" y="262"/>
                  </a:cubicBezTo>
                  <a:cubicBezTo>
                    <a:pt x="269" y="260"/>
                    <a:pt x="264" y="258"/>
                    <a:pt x="258" y="258"/>
                  </a:cubicBezTo>
                  <a:cubicBezTo>
                    <a:pt x="242" y="258"/>
                    <a:pt x="229" y="271"/>
                    <a:pt x="229" y="287"/>
                  </a:cubicBezTo>
                  <a:cubicBezTo>
                    <a:pt x="229" y="303"/>
                    <a:pt x="242" y="316"/>
                    <a:pt x="258" y="316"/>
                  </a:cubicBezTo>
                  <a:cubicBezTo>
                    <a:pt x="274" y="316"/>
                    <a:pt x="287" y="303"/>
                    <a:pt x="287" y="287"/>
                  </a:cubicBezTo>
                  <a:cubicBezTo>
                    <a:pt x="287" y="284"/>
                    <a:pt x="287" y="281"/>
                    <a:pt x="285" y="278"/>
                  </a:cubicBezTo>
                  <a:cubicBezTo>
                    <a:pt x="295" y="268"/>
                    <a:pt x="301" y="255"/>
                    <a:pt x="304" y="242"/>
                  </a:cubicBezTo>
                  <a:cubicBezTo>
                    <a:pt x="316" y="238"/>
                    <a:pt x="325" y="227"/>
                    <a:pt x="325" y="214"/>
                  </a:cubicBezTo>
                  <a:cubicBezTo>
                    <a:pt x="325" y="198"/>
                    <a:pt x="312" y="185"/>
                    <a:pt x="296" y="185"/>
                  </a:cubicBezTo>
                  <a:moveTo>
                    <a:pt x="355" y="183"/>
                  </a:moveTo>
                  <a:cubicBezTo>
                    <a:pt x="361" y="183"/>
                    <a:pt x="365" y="187"/>
                    <a:pt x="365" y="193"/>
                  </a:cubicBezTo>
                  <a:cubicBezTo>
                    <a:pt x="365" y="199"/>
                    <a:pt x="361" y="203"/>
                    <a:pt x="355" y="203"/>
                  </a:cubicBezTo>
                  <a:cubicBezTo>
                    <a:pt x="350" y="203"/>
                    <a:pt x="346" y="199"/>
                    <a:pt x="346" y="193"/>
                  </a:cubicBezTo>
                  <a:cubicBezTo>
                    <a:pt x="346" y="187"/>
                    <a:pt x="350" y="183"/>
                    <a:pt x="355" y="183"/>
                  </a:cubicBezTo>
                  <a:moveTo>
                    <a:pt x="244" y="149"/>
                  </a:moveTo>
                  <a:cubicBezTo>
                    <a:pt x="250" y="149"/>
                    <a:pt x="254" y="153"/>
                    <a:pt x="254" y="159"/>
                  </a:cubicBezTo>
                  <a:cubicBezTo>
                    <a:pt x="254" y="164"/>
                    <a:pt x="250" y="168"/>
                    <a:pt x="244" y="168"/>
                  </a:cubicBezTo>
                  <a:cubicBezTo>
                    <a:pt x="239" y="168"/>
                    <a:pt x="234" y="164"/>
                    <a:pt x="234" y="159"/>
                  </a:cubicBezTo>
                  <a:cubicBezTo>
                    <a:pt x="234" y="153"/>
                    <a:pt x="239" y="149"/>
                    <a:pt x="244" y="149"/>
                  </a:cubicBezTo>
                  <a:moveTo>
                    <a:pt x="103" y="142"/>
                  </a:moveTo>
                  <a:cubicBezTo>
                    <a:pt x="88" y="142"/>
                    <a:pt x="75" y="155"/>
                    <a:pt x="75" y="171"/>
                  </a:cubicBezTo>
                  <a:cubicBezTo>
                    <a:pt x="75" y="181"/>
                    <a:pt x="79" y="189"/>
                    <a:pt x="86" y="195"/>
                  </a:cubicBezTo>
                  <a:cubicBezTo>
                    <a:pt x="84" y="205"/>
                    <a:pt x="83" y="215"/>
                    <a:pt x="83" y="225"/>
                  </a:cubicBezTo>
                  <a:cubicBezTo>
                    <a:pt x="83" y="244"/>
                    <a:pt x="86" y="263"/>
                    <a:pt x="94" y="280"/>
                  </a:cubicBezTo>
                  <a:cubicBezTo>
                    <a:pt x="89" y="286"/>
                    <a:pt x="86" y="292"/>
                    <a:pt x="86" y="300"/>
                  </a:cubicBezTo>
                  <a:cubicBezTo>
                    <a:pt x="86" y="316"/>
                    <a:pt x="99" y="329"/>
                    <a:pt x="115" y="329"/>
                  </a:cubicBezTo>
                  <a:cubicBezTo>
                    <a:pt x="131" y="329"/>
                    <a:pt x="144" y="316"/>
                    <a:pt x="144" y="300"/>
                  </a:cubicBezTo>
                  <a:cubicBezTo>
                    <a:pt x="144" y="284"/>
                    <a:pt x="131" y="270"/>
                    <a:pt x="115" y="270"/>
                  </a:cubicBezTo>
                  <a:cubicBezTo>
                    <a:pt x="113" y="270"/>
                    <a:pt x="111" y="271"/>
                    <a:pt x="110" y="271"/>
                  </a:cubicBezTo>
                  <a:cubicBezTo>
                    <a:pt x="104" y="256"/>
                    <a:pt x="101" y="241"/>
                    <a:pt x="101" y="225"/>
                  </a:cubicBezTo>
                  <a:cubicBezTo>
                    <a:pt x="101" y="217"/>
                    <a:pt x="102" y="208"/>
                    <a:pt x="104" y="201"/>
                  </a:cubicBezTo>
                  <a:cubicBezTo>
                    <a:pt x="119" y="200"/>
                    <a:pt x="132" y="187"/>
                    <a:pt x="132" y="171"/>
                  </a:cubicBezTo>
                  <a:cubicBezTo>
                    <a:pt x="132" y="155"/>
                    <a:pt x="119" y="142"/>
                    <a:pt x="103" y="142"/>
                  </a:cubicBezTo>
                  <a:moveTo>
                    <a:pt x="245" y="130"/>
                  </a:moveTo>
                  <a:cubicBezTo>
                    <a:pt x="234" y="130"/>
                    <a:pt x="224" y="136"/>
                    <a:pt x="219" y="145"/>
                  </a:cubicBezTo>
                  <a:cubicBezTo>
                    <a:pt x="178" y="148"/>
                    <a:pt x="145" y="183"/>
                    <a:pt x="145" y="225"/>
                  </a:cubicBezTo>
                  <a:cubicBezTo>
                    <a:pt x="145" y="242"/>
                    <a:pt x="150" y="260"/>
                    <a:pt x="161" y="274"/>
                  </a:cubicBezTo>
                  <a:cubicBezTo>
                    <a:pt x="160" y="277"/>
                    <a:pt x="159" y="281"/>
                    <a:pt x="159" y="285"/>
                  </a:cubicBezTo>
                  <a:cubicBezTo>
                    <a:pt x="159" y="301"/>
                    <a:pt x="172" y="314"/>
                    <a:pt x="188" y="314"/>
                  </a:cubicBezTo>
                  <a:cubicBezTo>
                    <a:pt x="204" y="314"/>
                    <a:pt x="217" y="301"/>
                    <a:pt x="217" y="285"/>
                  </a:cubicBezTo>
                  <a:cubicBezTo>
                    <a:pt x="217" y="269"/>
                    <a:pt x="204" y="256"/>
                    <a:pt x="188" y="256"/>
                  </a:cubicBezTo>
                  <a:cubicBezTo>
                    <a:pt x="183" y="256"/>
                    <a:pt x="179" y="257"/>
                    <a:pt x="174" y="259"/>
                  </a:cubicBezTo>
                  <a:cubicBezTo>
                    <a:pt x="168" y="249"/>
                    <a:pt x="164" y="237"/>
                    <a:pt x="164" y="225"/>
                  </a:cubicBezTo>
                  <a:cubicBezTo>
                    <a:pt x="164" y="194"/>
                    <a:pt x="187" y="169"/>
                    <a:pt x="216" y="165"/>
                  </a:cubicBezTo>
                  <a:cubicBezTo>
                    <a:pt x="219" y="178"/>
                    <a:pt x="231" y="187"/>
                    <a:pt x="245" y="187"/>
                  </a:cubicBezTo>
                  <a:cubicBezTo>
                    <a:pt x="261" y="187"/>
                    <a:pt x="274" y="175"/>
                    <a:pt x="274" y="159"/>
                  </a:cubicBezTo>
                  <a:cubicBezTo>
                    <a:pt x="274" y="143"/>
                    <a:pt x="261" y="130"/>
                    <a:pt x="245" y="130"/>
                  </a:cubicBezTo>
                  <a:moveTo>
                    <a:pt x="155" y="103"/>
                  </a:moveTo>
                  <a:cubicBezTo>
                    <a:pt x="160" y="103"/>
                    <a:pt x="165" y="107"/>
                    <a:pt x="165" y="112"/>
                  </a:cubicBezTo>
                  <a:cubicBezTo>
                    <a:pt x="165" y="118"/>
                    <a:pt x="160" y="122"/>
                    <a:pt x="155" y="122"/>
                  </a:cubicBezTo>
                  <a:cubicBezTo>
                    <a:pt x="149" y="122"/>
                    <a:pt x="145" y="118"/>
                    <a:pt x="145" y="112"/>
                  </a:cubicBezTo>
                  <a:cubicBezTo>
                    <a:pt x="145" y="107"/>
                    <a:pt x="149" y="103"/>
                    <a:pt x="155" y="103"/>
                  </a:cubicBezTo>
                  <a:moveTo>
                    <a:pt x="225" y="81"/>
                  </a:moveTo>
                  <a:cubicBezTo>
                    <a:pt x="207" y="81"/>
                    <a:pt x="191" y="85"/>
                    <a:pt x="175" y="91"/>
                  </a:cubicBezTo>
                  <a:cubicBezTo>
                    <a:pt x="169" y="86"/>
                    <a:pt x="162" y="83"/>
                    <a:pt x="155" y="83"/>
                  </a:cubicBezTo>
                  <a:cubicBezTo>
                    <a:pt x="139" y="83"/>
                    <a:pt x="126" y="96"/>
                    <a:pt x="126" y="112"/>
                  </a:cubicBezTo>
                  <a:cubicBezTo>
                    <a:pt x="126" y="128"/>
                    <a:pt x="139" y="141"/>
                    <a:pt x="155" y="141"/>
                  </a:cubicBezTo>
                  <a:cubicBezTo>
                    <a:pt x="171" y="141"/>
                    <a:pt x="184" y="128"/>
                    <a:pt x="184" y="112"/>
                  </a:cubicBezTo>
                  <a:cubicBezTo>
                    <a:pt x="184" y="111"/>
                    <a:pt x="184" y="110"/>
                    <a:pt x="183" y="108"/>
                  </a:cubicBezTo>
                  <a:cubicBezTo>
                    <a:pt x="197" y="103"/>
                    <a:pt x="211" y="101"/>
                    <a:pt x="225" y="101"/>
                  </a:cubicBezTo>
                  <a:cubicBezTo>
                    <a:pt x="273" y="101"/>
                    <a:pt x="317" y="128"/>
                    <a:pt x="337" y="172"/>
                  </a:cubicBezTo>
                  <a:cubicBezTo>
                    <a:pt x="331" y="177"/>
                    <a:pt x="327" y="185"/>
                    <a:pt x="327" y="193"/>
                  </a:cubicBezTo>
                  <a:cubicBezTo>
                    <a:pt x="327" y="210"/>
                    <a:pt x="340" y="222"/>
                    <a:pt x="356" y="222"/>
                  </a:cubicBezTo>
                  <a:cubicBezTo>
                    <a:pt x="372" y="222"/>
                    <a:pt x="384" y="210"/>
                    <a:pt x="384" y="193"/>
                  </a:cubicBezTo>
                  <a:cubicBezTo>
                    <a:pt x="384" y="177"/>
                    <a:pt x="372" y="164"/>
                    <a:pt x="356" y="164"/>
                  </a:cubicBezTo>
                  <a:cubicBezTo>
                    <a:pt x="355" y="164"/>
                    <a:pt x="355" y="165"/>
                    <a:pt x="354" y="165"/>
                  </a:cubicBezTo>
                  <a:cubicBezTo>
                    <a:pt x="331" y="114"/>
                    <a:pt x="281" y="81"/>
                    <a:pt x="225" y="81"/>
                  </a:cubicBezTo>
                  <a:moveTo>
                    <a:pt x="225" y="36"/>
                  </a:moveTo>
                  <a:cubicBezTo>
                    <a:pt x="330" y="36"/>
                    <a:pt x="414" y="121"/>
                    <a:pt x="414" y="226"/>
                  </a:cubicBezTo>
                  <a:cubicBezTo>
                    <a:pt x="414" y="271"/>
                    <a:pt x="398" y="315"/>
                    <a:pt x="369" y="350"/>
                  </a:cubicBezTo>
                  <a:cubicBezTo>
                    <a:pt x="359" y="359"/>
                    <a:pt x="301" y="419"/>
                    <a:pt x="301" y="491"/>
                  </a:cubicBezTo>
                  <a:cubicBezTo>
                    <a:pt x="301" y="531"/>
                    <a:pt x="301" y="531"/>
                    <a:pt x="301" y="531"/>
                  </a:cubicBezTo>
                  <a:cubicBezTo>
                    <a:pt x="150" y="531"/>
                    <a:pt x="150" y="531"/>
                    <a:pt x="150" y="531"/>
                  </a:cubicBezTo>
                  <a:cubicBezTo>
                    <a:pt x="150" y="491"/>
                    <a:pt x="150" y="491"/>
                    <a:pt x="150" y="491"/>
                  </a:cubicBezTo>
                  <a:cubicBezTo>
                    <a:pt x="150" y="419"/>
                    <a:pt x="91" y="359"/>
                    <a:pt x="82" y="350"/>
                  </a:cubicBezTo>
                  <a:cubicBezTo>
                    <a:pt x="52" y="315"/>
                    <a:pt x="36" y="271"/>
                    <a:pt x="36" y="226"/>
                  </a:cubicBezTo>
                  <a:cubicBezTo>
                    <a:pt x="36" y="121"/>
                    <a:pt x="121" y="36"/>
                    <a:pt x="225" y="36"/>
                  </a:cubicBezTo>
                  <a:moveTo>
                    <a:pt x="225" y="19"/>
                  </a:moveTo>
                  <a:cubicBezTo>
                    <a:pt x="111" y="19"/>
                    <a:pt x="18" y="112"/>
                    <a:pt x="18" y="226"/>
                  </a:cubicBezTo>
                  <a:cubicBezTo>
                    <a:pt x="18" y="276"/>
                    <a:pt x="36" y="324"/>
                    <a:pt x="68" y="362"/>
                  </a:cubicBezTo>
                  <a:cubicBezTo>
                    <a:pt x="74" y="367"/>
                    <a:pt x="132" y="424"/>
                    <a:pt x="132" y="491"/>
                  </a:cubicBezTo>
                  <a:cubicBezTo>
                    <a:pt x="132" y="491"/>
                    <a:pt x="132" y="491"/>
                    <a:pt x="132" y="548"/>
                  </a:cubicBezTo>
                  <a:cubicBezTo>
                    <a:pt x="132" y="548"/>
                    <a:pt x="132" y="548"/>
                    <a:pt x="318" y="548"/>
                  </a:cubicBezTo>
                  <a:cubicBezTo>
                    <a:pt x="318" y="548"/>
                    <a:pt x="318" y="548"/>
                    <a:pt x="318" y="491"/>
                  </a:cubicBezTo>
                  <a:cubicBezTo>
                    <a:pt x="318" y="424"/>
                    <a:pt x="376" y="367"/>
                    <a:pt x="382" y="362"/>
                  </a:cubicBezTo>
                  <a:cubicBezTo>
                    <a:pt x="415" y="324"/>
                    <a:pt x="432" y="276"/>
                    <a:pt x="432" y="226"/>
                  </a:cubicBezTo>
                  <a:cubicBezTo>
                    <a:pt x="432" y="112"/>
                    <a:pt x="339" y="19"/>
                    <a:pt x="225" y="19"/>
                  </a:cubicBezTo>
                  <a:moveTo>
                    <a:pt x="225" y="0"/>
                  </a:moveTo>
                  <a:cubicBezTo>
                    <a:pt x="350" y="0"/>
                    <a:pt x="451" y="101"/>
                    <a:pt x="451" y="226"/>
                  </a:cubicBezTo>
                  <a:cubicBezTo>
                    <a:pt x="451" y="280"/>
                    <a:pt x="431" y="333"/>
                    <a:pt x="396" y="374"/>
                  </a:cubicBezTo>
                  <a:cubicBezTo>
                    <a:pt x="396" y="374"/>
                    <a:pt x="396" y="374"/>
                    <a:pt x="395" y="375"/>
                  </a:cubicBezTo>
                  <a:cubicBezTo>
                    <a:pt x="395" y="375"/>
                    <a:pt x="337" y="430"/>
                    <a:pt x="337" y="490"/>
                  </a:cubicBezTo>
                  <a:cubicBezTo>
                    <a:pt x="337" y="490"/>
                    <a:pt x="337" y="490"/>
                    <a:pt x="337" y="547"/>
                  </a:cubicBezTo>
                  <a:cubicBezTo>
                    <a:pt x="337" y="547"/>
                    <a:pt x="337" y="547"/>
                    <a:pt x="347" y="547"/>
                  </a:cubicBezTo>
                  <a:cubicBezTo>
                    <a:pt x="357" y="547"/>
                    <a:pt x="366" y="556"/>
                    <a:pt x="366" y="566"/>
                  </a:cubicBezTo>
                  <a:cubicBezTo>
                    <a:pt x="366" y="566"/>
                    <a:pt x="366" y="566"/>
                    <a:pt x="366" y="604"/>
                  </a:cubicBezTo>
                  <a:cubicBezTo>
                    <a:pt x="366" y="608"/>
                    <a:pt x="365" y="611"/>
                    <a:pt x="363" y="613"/>
                  </a:cubicBezTo>
                  <a:cubicBezTo>
                    <a:pt x="365" y="616"/>
                    <a:pt x="366" y="619"/>
                    <a:pt x="366" y="622"/>
                  </a:cubicBezTo>
                  <a:cubicBezTo>
                    <a:pt x="366" y="622"/>
                    <a:pt x="366" y="622"/>
                    <a:pt x="366" y="652"/>
                  </a:cubicBezTo>
                  <a:cubicBezTo>
                    <a:pt x="366" y="655"/>
                    <a:pt x="365" y="658"/>
                    <a:pt x="363" y="661"/>
                  </a:cubicBezTo>
                  <a:cubicBezTo>
                    <a:pt x="365" y="664"/>
                    <a:pt x="366" y="667"/>
                    <a:pt x="366" y="670"/>
                  </a:cubicBezTo>
                  <a:cubicBezTo>
                    <a:pt x="366" y="670"/>
                    <a:pt x="366" y="670"/>
                    <a:pt x="366" y="701"/>
                  </a:cubicBezTo>
                  <a:cubicBezTo>
                    <a:pt x="366" y="711"/>
                    <a:pt x="357" y="720"/>
                    <a:pt x="347" y="720"/>
                  </a:cubicBezTo>
                  <a:cubicBezTo>
                    <a:pt x="347" y="720"/>
                    <a:pt x="347" y="720"/>
                    <a:pt x="324" y="720"/>
                  </a:cubicBezTo>
                  <a:cubicBezTo>
                    <a:pt x="324" y="720"/>
                    <a:pt x="324" y="720"/>
                    <a:pt x="324" y="737"/>
                  </a:cubicBezTo>
                  <a:cubicBezTo>
                    <a:pt x="324" y="740"/>
                    <a:pt x="321" y="744"/>
                    <a:pt x="318" y="745"/>
                  </a:cubicBezTo>
                  <a:cubicBezTo>
                    <a:pt x="284" y="760"/>
                    <a:pt x="252" y="763"/>
                    <a:pt x="236" y="763"/>
                  </a:cubicBezTo>
                  <a:cubicBezTo>
                    <a:pt x="231" y="763"/>
                    <a:pt x="227" y="763"/>
                    <a:pt x="225" y="762"/>
                  </a:cubicBezTo>
                  <a:cubicBezTo>
                    <a:pt x="218" y="763"/>
                    <a:pt x="177" y="765"/>
                    <a:pt x="132" y="745"/>
                  </a:cubicBezTo>
                  <a:cubicBezTo>
                    <a:pt x="129" y="744"/>
                    <a:pt x="127" y="740"/>
                    <a:pt x="127" y="737"/>
                  </a:cubicBezTo>
                  <a:cubicBezTo>
                    <a:pt x="127" y="737"/>
                    <a:pt x="127" y="737"/>
                    <a:pt x="127" y="720"/>
                  </a:cubicBezTo>
                  <a:cubicBezTo>
                    <a:pt x="127" y="720"/>
                    <a:pt x="127" y="720"/>
                    <a:pt x="105" y="720"/>
                  </a:cubicBezTo>
                  <a:cubicBezTo>
                    <a:pt x="94" y="720"/>
                    <a:pt x="86" y="711"/>
                    <a:pt x="86" y="701"/>
                  </a:cubicBezTo>
                  <a:cubicBezTo>
                    <a:pt x="86" y="701"/>
                    <a:pt x="86" y="701"/>
                    <a:pt x="86" y="670"/>
                  </a:cubicBezTo>
                  <a:cubicBezTo>
                    <a:pt x="86" y="667"/>
                    <a:pt x="87" y="664"/>
                    <a:pt x="89" y="661"/>
                  </a:cubicBezTo>
                  <a:cubicBezTo>
                    <a:pt x="87" y="658"/>
                    <a:pt x="86" y="655"/>
                    <a:pt x="86" y="652"/>
                  </a:cubicBezTo>
                  <a:cubicBezTo>
                    <a:pt x="86" y="652"/>
                    <a:pt x="86" y="652"/>
                    <a:pt x="86" y="622"/>
                  </a:cubicBezTo>
                  <a:cubicBezTo>
                    <a:pt x="86" y="619"/>
                    <a:pt x="87" y="616"/>
                    <a:pt x="89" y="613"/>
                  </a:cubicBezTo>
                  <a:cubicBezTo>
                    <a:pt x="87" y="611"/>
                    <a:pt x="86" y="608"/>
                    <a:pt x="86" y="604"/>
                  </a:cubicBezTo>
                  <a:cubicBezTo>
                    <a:pt x="86" y="604"/>
                    <a:pt x="86" y="604"/>
                    <a:pt x="86" y="566"/>
                  </a:cubicBezTo>
                  <a:cubicBezTo>
                    <a:pt x="86" y="556"/>
                    <a:pt x="94" y="547"/>
                    <a:pt x="105" y="547"/>
                  </a:cubicBezTo>
                  <a:cubicBezTo>
                    <a:pt x="105" y="547"/>
                    <a:pt x="105" y="547"/>
                    <a:pt x="113" y="547"/>
                  </a:cubicBezTo>
                  <a:cubicBezTo>
                    <a:pt x="113" y="547"/>
                    <a:pt x="113" y="547"/>
                    <a:pt x="113" y="490"/>
                  </a:cubicBezTo>
                  <a:cubicBezTo>
                    <a:pt x="113" y="430"/>
                    <a:pt x="56" y="375"/>
                    <a:pt x="55" y="375"/>
                  </a:cubicBezTo>
                  <a:cubicBezTo>
                    <a:pt x="55" y="375"/>
                    <a:pt x="55" y="375"/>
                    <a:pt x="55" y="374"/>
                  </a:cubicBezTo>
                  <a:cubicBezTo>
                    <a:pt x="19" y="333"/>
                    <a:pt x="0" y="280"/>
                    <a:pt x="0" y="226"/>
                  </a:cubicBezTo>
                  <a:cubicBezTo>
                    <a:pt x="0" y="101"/>
                    <a:pt x="101" y="0"/>
                    <a:pt x="225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4" name="textbox 394"/>
          <p:cNvSpPr/>
          <p:nvPr/>
        </p:nvSpPr>
        <p:spPr>
          <a:xfrm>
            <a:off x="8282971" y="2514974"/>
            <a:ext cx="3051175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重点是加快创意到产品的测试和打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磨，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并降低大量上市创新产品的风险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5" name="textbox 395"/>
          <p:cNvSpPr/>
          <p:nvPr/>
        </p:nvSpPr>
        <p:spPr>
          <a:xfrm>
            <a:off x="8282971" y="3528180"/>
            <a:ext cx="3051175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重点是建立快速。批量化产出个人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化内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容、个人化运营消费者购物之旅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6" name="textbox 396"/>
          <p:cNvSpPr/>
          <p:nvPr/>
        </p:nvSpPr>
        <p:spPr>
          <a:xfrm>
            <a:off x="8282258" y="5554464"/>
            <a:ext cx="3039110" cy="445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8000"/>
              </a:lnSpc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未来重点是针对网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络协同数字化，善用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数据洞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察分析方法，实现数据价值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7" name="textbox 397"/>
          <p:cNvSpPr/>
          <p:nvPr/>
        </p:nvSpPr>
        <p:spPr>
          <a:xfrm>
            <a:off x="8413880" y="1774795"/>
            <a:ext cx="276542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未来数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字化能力建设的重点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8" name="textbox 398"/>
          <p:cNvSpPr/>
          <p:nvPr/>
        </p:nvSpPr>
        <p:spPr>
          <a:xfrm>
            <a:off x="4241467" y="1764967"/>
            <a:ext cx="207391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95"/>
              </a:lnSpc>
            </a:pPr>
            <a:r>
              <a:rPr sz="1800" spc="-10">
                <a:ln w="6540" cap="flat" cmpd="sng">
                  <a:solidFill>
                    <a:srgbClr val="29B974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当前现状与差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距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99" name="picture 39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840736" y="2086355"/>
            <a:ext cx="4900041" cy="76200"/>
          </a:xfrm>
          <a:prstGeom prst="rect">
            <a:avLst/>
          </a:prstGeom>
        </p:spPr>
      </p:pic>
      <p:sp>
        <p:nvSpPr>
          <p:cNvPr id="400" name="textbox 400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401" name="picture 40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292083" y="2086355"/>
            <a:ext cx="3030855" cy="76200"/>
          </a:xfrm>
          <a:prstGeom prst="rect">
            <a:avLst/>
          </a:prstGeom>
        </p:spPr>
      </p:pic>
      <p:grpSp>
        <p:nvGrpSpPr>
          <p:cNvPr id="94" name="group 94"/>
          <p:cNvGrpSpPr/>
          <p:nvPr/>
        </p:nvGrpSpPr>
        <p:grpSpPr>
          <a:xfrm rot="21600000">
            <a:off x="2791967" y="4556759"/>
            <a:ext cx="324611" cy="323088"/>
            <a:chExt cx="324611" cy="323088"/>
          </a:xfrm>
        </p:grpSpPr>
        <p:sp>
          <p:nvSpPr>
            <p:cNvPr id="402" name="path"/>
            <p:cNvSpPr/>
            <p:nvPr/>
          </p:nvSpPr>
          <p:spPr>
            <a:xfrm>
              <a:off x="0" y="0"/>
              <a:ext cx="324611" cy="323088"/>
            </a:xfrm>
            <a:custGeom>
              <a:rect l="0" t="0" r="0" b="0"/>
              <a:pathLst>
                <a:path w="511" h="508">
                  <a:moveTo>
                    <a:pt x="7" y="254"/>
                  </a:moveTo>
                  <a:cubicBezTo>
                    <a:pt x="7" y="117"/>
                    <a:pt x="118" y="7"/>
                    <a:pt x="255" y="7"/>
                  </a:cubicBezTo>
                  <a:cubicBezTo>
                    <a:pt x="392" y="7"/>
                    <a:pt x="503" y="117"/>
                    <a:pt x="503" y="254"/>
                  </a:cubicBezTo>
                  <a:cubicBezTo>
                    <a:pt x="503" y="391"/>
                    <a:pt x="392" y="501"/>
                    <a:pt x="255" y="501"/>
                  </a:cubicBezTo>
                  <a:cubicBezTo>
                    <a:pt x="118" y="501"/>
                    <a:pt x="7" y="391"/>
                    <a:pt x="7" y="254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3" name="path"/>
            <p:cNvSpPr/>
            <p:nvPr/>
          </p:nvSpPr>
          <p:spPr>
            <a:xfrm>
              <a:off x="162305" y="4572"/>
              <a:ext cx="157733" cy="313944"/>
            </a:xfrm>
            <a:custGeom>
              <a:rect l="0" t="0" r="0" b="0"/>
              <a:pathLst>
                <a:path w="248" h="492">
                  <a:moveTo>
                    <a:pt x="0" y="0"/>
                  </a:moveTo>
                  <a:cubicBezTo>
                    <a:pt x="137" y="0"/>
                    <a:pt x="248" y="110"/>
                    <a:pt x="248" y="247"/>
                  </a:cubicBezTo>
                  <a:cubicBezTo>
                    <a:pt x="248" y="383"/>
                    <a:pt x="137" y="494"/>
                    <a:pt x="0" y="494"/>
                  </a:cubicBezTo>
                  <a:lnTo>
                    <a:pt x="0" y="2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4" name="path"/>
            <p:cNvSpPr/>
            <p:nvPr/>
          </p:nvSpPr>
          <p:spPr>
            <a:xfrm>
              <a:off x="157733" y="0"/>
              <a:ext cx="166877" cy="323088"/>
            </a:xfrm>
            <a:custGeom>
              <a:rect l="0" t="0" r="0" b="0"/>
              <a:pathLst>
                <a:path w="262" h="508">
                  <a:moveTo>
                    <a:pt x="7" y="7"/>
                  </a:moveTo>
                  <a:cubicBezTo>
                    <a:pt x="144" y="7"/>
                    <a:pt x="255" y="117"/>
                    <a:pt x="255" y="254"/>
                  </a:cubicBezTo>
                  <a:cubicBezTo>
                    <a:pt x="255" y="391"/>
                    <a:pt x="144" y="501"/>
                    <a:pt x="7" y="501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6" name="group 96"/>
          <p:cNvGrpSpPr/>
          <p:nvPr/>
        </p:nvGrpSpPr>
        <p:grpSpPr>
          <a:xfrm rot="21600000">
            <a:off x="2763011" y="2583179"/>
            <a:ext cx="323088" cy="323088"/>
            <a:chExt cx="323088" cy="323088"/>
          </a:xfrm>
        </p:grpSpPr>
        <p:sp>
          <p:nvSpPr>
            <p:cNvPr id="405" name="path"/>
            <p:cNvSpPr/>
            <p:nvPr/>
          </p:nvSpPr>
          <p:spPr>
            <a:xfrm>
              <a:off x="0" y="0"/>
              <a:ext cx="323088" cy="323088"/>
            </a:xfrm>
            <a:custGeom>
              <a:rect l="0" t="0" r="0" b="0"/>
              <a:pathLst>
                <a:path w="508" h="508">
                  <a:moveTo>
                    <a:pt x="7" y="254"/>
                  </a:moveTo>
                  <a:cubicBezTo>
                    <a:pt x="7" y="117"/>
                    <a:pt x="117" y="7"/>
                    <a:pt x="254" y="7"/>
                  </a:cubicBezTo>
                  <a:cubicBezTo>
                    <a:pt x="391" y="7"/>
                    <a:pt x="501" y="117"/>
                    <a:pt x="501" y="254"/>
                  </a:cubicBezTo>
                  <a:cubicBezTo>
                    <a:pt x="501" y="390"/>
                    <a:pt x="391" y="501"/>
                    <a:pt x="254" y="501"/>
                  </a:cubicBezTo>
                  <a:cubicBezTo>
                    <a:pt x="117" y="501"/>
                    <a:pt x="7" y="390"/>
                    <a:pt x="7" y="254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6" name="path"/>
            <p:cNvSpPr/>
            <p:nvPr/>
          </p:nvSpPr>
          <p:spPr>
            <a:xfrm>
              <a:off x="161544" y="4571"/>
              <a:ext cx="156972" cy="313944"/>
            </a:xfrm>
            <a:custGeom>
              <a:rect l="0" t="0" r="0" b="0"/>
              <a:pathLst>
                <a:path w="246" h="492">
                  <a:moveTo>
                    <a:pt x="0" y="0"/>
                  </a:moveTo>
                  <a:cubicBezTo>
                    <a:pt x="136" y="0"/>
                    <a:pt x="247" y="110"/>
                    <a:pt x="247" y="247"/>
                  </a:cubicBezTo>
                  <a:cubicBezTo>
                    <a:pt x="247" y="383"/>
                    <a:pt x="136" y="494"/>
                    <a:pt x="0" y="494"/>
                  </a:cubicBezTo>
                  <a:lnTo>
                    <a:pt x="0" y="2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7" name="path"/>
            <p:cNvSpPr/>
            <p:nvPr/>
          </p:nvSpPr>
          <p:spPr>
            <a:xfrm>
              <a:off x="156972" y="0"/>
              <a:ext cx="166116" cy="323087"/>
            </a:xfrm>
            <a:custGeom>
              <a:rect l="0" t="0" r="0" b="0"/>
              <a:pathLst>
                <a:path w="261" h="508">
                  <a:moveTo>
                    <a:pt x="7" y="7"/>
                  </a:moveTo>
                  <a:cubicBezTo>
                    <a:pt x="143" y="7"/>
                    <a:pt x="254" y="117"/>
                    <a:pt x="254" y="254"/>
                  </a:cubicBezTo>
                  <a:cubicBezTo>
                    <a:pt x="254" y="390"/>
                    <a:pt x="143" y="501"/>
                    <a:pt x="7" y="501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8" name="group 98"/>
          <p:cNvGrpSpPr/>
          <p:nvPr/>
        </p:nvGrpSpPr>
        <p:grpSpPr>
          <a:xfrm rot="21600000">
            <a:off x="2763011" y="5597651"/>
            <a:ext cx="323088" cy="323088"/>
            <a:chExt cx="323088" cy="323088"/>
          </a:xfrm>
        </p:grpSpPr>
        <p:sp>
          <p:nvSpPr>
            <p:cNvPr id="408" name="path"/>
            <p:cNvSpPr/>
            <p:nvPr/>
          </p:nvSpPr>
          <p:spPr>
            <a:xfrm>
              <a:off x="0" y="0"/>
              <a:ext cx="323088" cy="323088"/>
            </a:xfrm>
            <a:custGeom>
              <a:rect l="0" t="0" r="0" b="0"/>
              <a:pathLst>
                <a:path w="508" h="508">
                  <a:moveTo>
                    <a:pt x="7" y="254"/>
                  </a:moveTo>
                  <a:cubicBezTo>
                    <a:pt x="7" y="117"/>
                    <a:pt x="117" y="7"/>
                    <a:pt x="254" y="7"/>
                  </a:cubicBezTo>
                  <a:cubicBezTo>
                    <a:pt x="391" y="7"/>
                    <a:pt x="501" y="117"/>
                    <a:pt x="501" y="254"/>
                  </a:cubicBezTo>
                  <a:cubicBezTo>
                    <a:pt x="501" y="390"/>
                    <a:pt x="391" y="501"/>
                    <a:pt x="254" y="501"/>
                  </a:cubicBezTo>
                  <a:cubicBezTo>
                    <a:pt x="117" y="501"/>
                    <a:pt x="7" y="390"/>
                    <a:pt x="7" y="254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9" name="path"/>
            <p:cNvSpPr/>
            <p:nvPr/>
          </p:nvSpPr>
          <p:spPr>
            <a:xfrm>
              <a:off x="4572" y="4572"/>
              <a:ext cx="313944" cy="313944"/>
            </a:xfrm>
            <a:custGeom>
              <a:rect l="0" t="0" r="0" b="0"/>
              <a:pathLst>
                <a:path w="492" h="492">
                  <a:moveTo>
                    <a:pt x="247" y="0"/>
                  </a:moveTo>
                  <a:cubicBezTo>
                    <a:pt x="383" y="0"/>
                    <a:pt x="494" y="110"/>
                    <a:pt x="494" y="247"/>
                  </a:cubicBezTo>
                  <a:cubicBezTo>
                    <a:pt x="494" y="383"/>
                    <a:pt x="383" y="494"/>
                    <a:pt x="247" y="494"/>
                  </a:cubicBezTo>
                  <a:cubicBezTo>
                    <a:pt x="110" y="494"/>
                    <a:pt x="0" y="383"/>
                    <a:pt x="0" y="247"/>
                  </a:cubicBezTo>
                  <a:lnTo>
                    <a:pt x="247" y="247"/>
                  </a:lnTo>
                  <a:lnTo>
                    <a:pt x="24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0" name="path"/>
            <p:cNvSpPr/>
            <p:nvPr/>
          </p:nvSpPr>
          <p:spPr>
            <a:xfrm>
              <a:off x="0" y="0"/>
              <a:ext cx="323088" cy="323088"/>
            </a:xfrm>
            <a:custGeom>
              <a:rect l="0" t="0" r="0" b="0"/>
              <a:pathLst>
                <a:path w="508" h="508">
                  <a:moveTo>
                    <a:pt x="254" y="7"/>
                  </a:moveTo>
                  <a:cubicBezTo>
                    <a:pt x="391" y="7"/>
                    <a:pt x="501" y="117"/>
                    <a:pt x="501" y="254"/>
                  </a:cubicBezTo>
                  <a:cubicBezTo>
                    <a:pt x="501" y="390"/>
                    <a:pt x="391" y="501"/>
                    <a:pt x="254" y="501"/>
                  </a:cubicBezTo>
                  <a:cubicBezTo>
                    <a:pt x="117" y="501"/>
                    <a:pt x="7" y="390"/>
                    <a:pt x="7" y="254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0" name="group 100"/>
          <p:cNvGrpSpPr/>
          <p:nvPr/>
        </p:nvGrpSpPr>
        <p:grpSpPr>
          <a:xfrm rot="21600000">
            <a:off x="2763011" y="3535679"/>
            <a:ext cx="323088" cy="323088"/>
            <a:chExt cx="323088" cy="323088"/>
          </a:xfrm>
        </p:grpSpPr>
        <p:sp>
          <p:nvSpPr>
            <p:cNvPr id="411" name="path"/>
            <p:cNvSpPr/>
            <p:nvPr/>
          </p:nvSpPr>
          <p:spPr>
            <a:xfrm>
              <a:off x="0" y="0"/>
              <a:ext cx="323088" cy="323088"/>
            </a:xfrm>
            <a:custGeom>
              <a:rect l="0" t="0" r="0" b="0"/>
              <a:pathLst>
                <a:path w="508" h="508">
                  <a:moveTo>
                    <a:pt x="7" y="254"/>
                  </a:moveTo>
                  <a:cubicBezTo>
                    <a:pt x="7" y="117"/>
                    <a:pt x="117" y="7"/>
                    <a:pt x="254" y="7"/>
                  </a:cubicBezTo>
                  <a:cubicBezTo>
                    <a:pt x="391" y="7"/>
                    <a:pt x="501" y="117"/>
                    <a:pt x="501" y="254"/>
                  </a:cubicBezTo>
                  <a:cubicBezTo>
                    <a:pt x="501" y="391"/>
                    <a:pt x="391" y="501"/>
                    <a:pt x="254" y="501"/>
                  </a:cubicBezTo>
                  <a:cubicBezTo>
                    <a:pt x="117" y="501"/>
                    <a:pt x="7" y="391"/>
                    <a:pt x="7" y="254"/>
                  </a:cubicBezTo>
                </a:path>
              </a:pathLst>
            </a:custGeom>
            <a:noFill/>
            <a:ln w="9143" cap="rnd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161544" y="4571"/>
              <a:ext cx="156972" cy="156972"/>
            </a:xfrm>
            <a:custGeom>
              <a:rect l="0" t="0" r="0" b="0"/>
              <a:pathLst>
                <a:path w="246" h="246">
                  <a:moveTo>
                    <a:pt x="0" y="0"/>
                  </a:moveTo>
                  <a:cubicBezTo>
                    <a:pt x="136" y="0"/>
                    <a:pt x="247" y="110"/>
                    <a:pt x="247" y="247"/>
                  </a:cubicBezTo>
                  <a:lnTo>
                    <a:pt x="0" y="2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path"/>
            <p:cNvSpPr/>
            <p:nvPr/>
          </p:nvSpPr>
          <p:spPr>
            <a:xfrm>
              <a:off x="156972" y="0"/>
              <a:ext cx="166116" cy="166115"/>
            </a:xfrm>
            <a:custGeom>
              <a:rect l="0" t="0" r="0" b="0"/>
              <a:pathLst>
                <a:path w="261" h="261">
                  <a:moveTo>
                    <a:pt x="7" y="7"/>
                  </a:moveTo>
                  <a:cubicBezTo>
                    <a:pt x="143" y="7"/>
                    <a:pt x="254" y="117"/>
                    <a:pt x="254" y="254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4" name="textbox 414"/>
          <p:cNvSpPr/>
          <p:nvPr/>
        </p:nvSpPr>
        <p:spPr>
          <a:xfrm>
            <a:off x="11415980" y="6427733"/>
            <a:ext cx="14668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17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" name="group 102"/>
          <p:cNvGrpSpPr/>
          <p:nvPr/>
        </p:nvGrpSpPr>
        <p:grpSpPr>
          <a:xfrm rot="21600000">
            <a:off x="6277355" y="1854708"/>
            <a:ext cx="4878324" cy="2206751"/>
            <a:chExt cx="4878324" cy="2206751"/>
          </a:xfrm>
        </p:grpSpPr>
        <p:sp>
          <p:nvSpPr>
            <p:cNvPr id="415" name="path"/>
            <p:cNvSpPr/>
            <p:nvPr/>
          </p:nvSpPr>
          <p:spPr>
            <a:xfrm>
              <a:off x="0" y="0"/>
              <a:ext cx="4878324" cy="2206751"/>
            </a:xfrm>
            <a:custGeom>
              <a:rect l="0" t="0" r="0" b="0"/>
              <a:pathLst>
                <a:path w="7682" h="3475">
                  <a:moveTo>
                    <a:pt x="0" y="3475"/>
                  </a:moveTo>
                  <a:lnTo>
                    <a:pt x="7682" y="3475"/>
                  </a:lnTo>
                  <a:lnTo>
                    <a:pt x="7682" y="0"/>
                  </a:lnTo>
                  <a:lnTo>
                    <a:pt x="0" y="0"/>
                  </a:lnTo>
                  <a:lnTo>
                    <a:pt x="0" y="3475"/>
                  </a:lnTo>
                  <a:close/>
                </a:path>
              </a:pathLst>
            </a:custGeom>
            <a:solidFill>
              <a:srgbClr val="D1F5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6" name="path"/>
            <p:cNvSpPr/>
            <p:nvPr/>
          </p:nvSpPr>
          <p:spPr>
            <a:xfrm>
              <a:off x="74676" y="385572"/>
              <a:ext cx="4756404" cy="1674875"/>
            </a:xfrm>
            <a:custGeom>
              <a:rect l="0" t="0" r="0" b="0"/>
              <a:pathLst>
                <a:path w="7490" h="2637">
                  <a:moveTo>
                    <a:pt x="0" y="755"/>
                  </a:moveTo>
                  <a:lnTo>
                    <a:pt x="1792" y="755"/>
                  </a:lnTo>
                  <a:lnTo>
                    <a:pt x="1792" y="0"/>
                  </a:lnTo>
                  <a:lnTo>
                    <a:pt x="0" y="0"/>
                  </a:lnTo>
                  <a:lnTo>
                    <a:pt x="0" y="755"/>
                  </a:lnTo>
                  <a:close/>
                </a:path>
                <a:path w="7490" h="2637">
                  <a:moveTo>
                    <a:pt x="3796" y="1696"/>
                  </a:moveTo>
                  <a:lnTo>
                    <a:pt x="5592" y="1696"/>
                  </a:lnTo>
                  <a:lnTo>
                    <a:pt x="5592" y="940"/>
                  </a:lnTo>
                  <a:lnTo>
                    <a:pt x="3796" y="940"/>
                  </a:lnTo>
                  <a:lnTo>
                    <a:pt x="3796" y="1696"/>
                  </a:lnTo>
                  <a:close/>
                </a:path>
                <a:path w="7490" h="2637">
                  <a:moveTo>
                    <a:pt x="3796" y="755"/>
                  </a:moveTo>
                  <a:lnTo>
                    <a:pt x="5592" y="755"/>
                  </a:lnTo>
                  <a:lnTo>
                    <a:pt x="5592" y="0"/>
                  </a:lnTo>
                  <a:lnTo>
                    <a:pt x="3796" y="0"/>
                  </a:lnTo>
                  <a:lnTo>
                    <a:pt x="3796" y="755"/>
                  </a:lnTo>
                  <a:close/>
                </a:path>
                <a:path w="7490" h="2637">
                  <a:moveTo>
                    <a:pt x="5695" y="1696"/>
                  </a:moveTo>
                  <a:lnTo>
                    <a:pt x="7490" y="1696"/>
                  </a:lnTo>
                  <a:lnTo>
                    <a:pt x="7490" y="940"/>
                  </a:lnTo>
                  <a:lnTo>
                    <a:pt x="5695" y="940"/>
                  </a:lnTo>
                  <a:lnTo>
                    <a:pt x="5695" y="1696"/>
                  </a:lnTo>
                  <a:close/>
                </a:path>
                <a:path w="7490" h="2637">
                  <a:moveTo>
                    <a:pt x="5695" y="755"/>
                  </a:moveTo>
                  <a:lnTo>
                    <a:pt x="7490" y="755"/>
                  </a:lnTo>
                  <a:lnTo>
                    <a:pt x="7490" y="0"/>
                  </a:lnTo>
                  <a:lnTo>
                    <a:pt x="5695" y="0"/>
                  </a:lnTo>
                  <a:lnTo>
                    <a:pt x="5695" y="755"/>
                  </a:lnTo>
                  <a:close/>
                </a:path>
                <a:path w="7490" h="2637">
                  <a:moveTo>
                    <a:pt x="5695" y="2637"/>
                  </a:moveTo>
                  <a:lnTo>
                    <a:pt x="7490" y="2637"/>
                  </a:lnTo>
                  <a:lnTo>
                    <a:pt x="7490" y="1883"/>
                  </a:lnTo>
                  <a:lnTo>
                    <a:pt x="5695" y="1883"/>
                  </a:lnTo>
                  <a:lnTo>
                    <a:pt x="5695" y="2637"/>
                  </a:lnTo>
                  <a:close/>
                </a:path>
                <a:path w="7490" h="2637">
                  <a:moveTo>
                    <a:pt x="1898" y="1696"/>
                  </a:moveTo>
                  <a:lnTo>
                    <a:pt x="3691" y="1696"/>
                  </a:lnTo>
                  <a:lnTo>
                    <a:pt x="3691" y="940"/>
                  </a:lnTo>
                  <a:lnTo>
                    <a:pt x="1898" y="940"/>
                  </a:lnTo>
                  <a:lnTo>
                    <a:pt x="1898" y="1696"/>
                  </a:lnTo>
                  <a:close/>
                </a:path>
                <a:path w="7490" h="2637">
                  <a:moveTo>
                    <a:pt x="1898" y="755"/>
                  </a:moveTo>
                  <a:lnTo>
                    <a:pt x="3691" y="755"/>
                  </a:lnTo>
                  <a:lnTo>
                    <a:pt x="3691" y="0"/>
                  </a:lnTo>
                  <a:lnTo>
                    <a:pt x="1898" y="0"/>
                  </a:lnTo>
                  <a:lnTo>
                    <a:pt x="1898" y="755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7" name="rect"/>
          <p:cNvSpPr/>
          <p:nvPr/>
        </p:nvSpPr>
        <p:spPr>
          <a:xfrm>
            <a:off x="9898380" y="2240280"/>
            <a:ext cx="9143" cy="480059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18" name="table 418"/>
          <p:cNvGraphicFramePr>
            <a:graphicFrameLocks noGrp="1"/>
          </p:cNvGraphicFramePr>
          <p:nvPr/>
        </p:nvGraphicFramePr>
        <p:xfrm>
          <a:off x="1395983" y="1850136"/>
          <a:ext cx="9763758" cy="4424041"/>
        </p:xfrm>
        <a:graphic>
          <a:graphicData uri="http://schemas.openxmlformats.org/drawingml/2006/table">
            <a:tbl>
              <a:tblPr/>
              <a:tblGrid>
                <a:gridCol w="1207135"/>
                <a:gridCol w="67310"/>
                <a:gridCol w="1157605"/>
                <a:gridCol w="1186180"/>
                <a:gridCol w="67310"/>
                <a:gridCol w="597534"/>
                <a:gridCol w="562609"/>
                <a:gridCol w="1316355"/>
                <a:gridCol w="1138555"/>
                <a:gridCol w="66675"/>
                <a:gridCol w="1139825"/>
                <a:gridCol w="65405"/>
                <a:gridCol w="1139825"/>
                <a:gridCol w="51435"/>
              </a:tblGrid>
              <a:tr h="389890"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7569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8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部</a:t>
                      </a:r>
                      <a:r>
                        <a:rPr sz="18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门内部继续推动效率提升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5224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800" spc="-1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先行切入</a:t>
                      </a:r>
                      <a:r>
                        <a:rPr sz="1800" spc="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，快速推进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3380" indent="-17907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端到端可视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与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追溯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5095" indent="63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灵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活供应商  发现与认证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3820" indent="4318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划性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有针 对的分销铺市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03530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字化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4335" algn="l" rtl="0" eaLnBrk="0">
                        <a:lnSpc>
                          <a:spcPct val="98000"/>
                        </a:lnSpc>
                        <a:spcBef>
                          <a:spcPts val="1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调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研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4825" indent="-26543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上下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游协同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规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划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5900" indent="-8890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直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接互动的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念测试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10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差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异化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准确执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465" algn="l" rtl="0" eaLnBrk="0">
                        <a:lnSpc>
                          <a:spcPct val="97000"/>
                        </a:lnSpc>
                        <a:spcBef>
                          <a:spcPts val="10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行的动销方案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763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全维度画像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4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25"/>
                        </a:lnSpc>
                      </a:pPr>
                      <a:endParaRPr lang="en-US" altLang="en-US" sz="7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25"/>
                        </a:lnSpc>
                      </a:pPr>
                      <a:endParaRPr lang="en-US" altLang="en-US" sz="7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25"/>
                        </a:lnSpc>
                      </a:pPr>
                      <a:endParaRPr lang="en-US" altLang="en-US" sz="7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59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8194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智能供应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3995" indent="-8953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低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成本快速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创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意采集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5730" indent="9080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活动    数字化管理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5605" indent="-26987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数字化试销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平台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5730" indent="-3111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实时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精细的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销商管理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0340" indent="-5270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人化内容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产生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触达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019"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2725" algn="l" rtl="0" eaLnBrk="0">
                        <a:lnSpc>
                          <a:spcPct val="89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质量测试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3995" algn="l" rtl="0" eaLnBrk="0">
                        <a:lnSpc>
                          <a:spcPct val="98000"/>
                        </a:lnSpc>
                        <a:spcBef>
                          <a:spcPts val="1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仿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真系统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6535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3065" algn="l" rtl="0" eaLnBrk="0">
                        <a:lnSpc>
                          <a:spcPct val="99000"/>
                        </a:lnSpc>
                        <a:spcBef>
                          <a:spcPts val="1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2564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5435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37540">
                <a:tc gridSpan="1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428490" algn="l" rtl="0" eaLnBrk="0">
                        <a:lnSpc>
                          <a:spcPct val="97000"/>
                        </a:lnSpc>
                      </a:pPr>
                      <a:r>
                        <a:rPr sz="18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暂缓推</a:t>
                      </a:r>
                      <a:r>
                        <a:rPr sz="18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19" name="textbox 419"/>
          <p:cNvSpPr/>
          <p:nvPr/>
        </p:nvSpPr>
        <p:spPr>
          <a:xfrm>
            <a:off x="639876" y="620420"/>
            <a:ext cx="10061575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回顾：通过战略价值和一次性投入的风险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评估，梳理了八个优先推进的应用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20" name="picture 4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7818" y="1536953"/>
            <a:ext cx="127000" cy="4732959"/>
          </a:xfrm>
          <a:prstGeom prst="rect">
            <a:avLst/>
          </a:prstGeom>
        </p:spPr>
      </p:pic>
      <p:pic>
        <p:nvPicPr>
          <p:cNvPr id="421" name="picture 4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01318" y="6206997"/>
            <a:ext cx="10162921" cy="127000"/>
          </a:xfrm>
          <a:prstGeom prst="rect">
            <a:avLst/>
          </a:prstGeom>
        </p:spPr>
      </p:pic>
      <p:sp>
        <p:nvSpPr>
          <p:cNvPr id="422" name="textbox 422"/>
          <p:cNvSpPr/>
          <p:nvPr/>
        </p:nvSpPr>
        <p:spPr>
          <a:xfrm>
            <a:off x="858855" y="2801038"/>
            <a:ext cx="298450" cy="221742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50"/>
              </a:lnSpc>
            </a:pPr>
            <a:r>
              <a:rPr sz="1600" i="1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</a:t>
            </a:r>
            <a:r>
              <a:rPr sz="16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16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次性投入的</a:t>
            </a:r>
            <a:r>
              <a:rPr sz="1600" i="1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</a:t>
            </a:r>
            <a:r>
              <a:rPr sz="1600" i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23" name="table 423"/>
          <p:cNvGraphicFramePr>
            <a:graphicFrameLocks noGrp="1"/>
          </p:cNvGraphicFramePr>
          <p:nvPr/>
        </p:nvGraphicFramePr>
        <p:xfrm>
          <a:off x="4501896" y="4799076"/>
          <a:ext cx="1148715" cy="482600"/>
        </p:xfrm>
        <a:graphic>
          <a:graphicData uri="http://schemas.openxmlformats.org/drawingml/2006/table">
            <a:tbl>
              <a:tblPr/>
              <a:tblGrid>
                <a:gridCol w="1148715"/>
              </a:tblGrid>
              <a:tr h="482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9075" indent="180340" algn="l" rtl="0" eaLnBrk="0">
                        <a:lnSpc>
                          <a:spcPct val="94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智能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  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仓储物流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24" name="table 424"/>
          <p:cNvGraphicFramePr>
            <a:graphicFrameLocks noGrp="1"/>
          </p:cNvGraphicFramePr>
          <p:nvPr/>
        </p:nvGraphicFramePr>
        <p:xfrm>
          <a:off x="5705856" y="4251959"/>
          <a:ext cx="1148715" cy="480695"/>
        </p:xfrm>
        <a:graphic>
          <a:graphicData uri="http://schemas.openxmlformats.org/drawingml/2006/table">
            <a:tbl>
              <a:tblPr/>
              <a:tblGrid>
                <a:gridCol w="1148715"/>
              </a:tblGrid>
              <a:tr h="4806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9065" indent="8382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实时全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400" spc="-2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的竞争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策略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25" name="table 425"/>
          <p:cNvGraphicFramePr>
            <a:graphicFrameLocks noGrp="1"/>
          </p:cNvGraphicFramePr>
          <p:nvPr/>
        </p:nvGraphicFramePr>
        <p:xfrm>
          <a:off x="4501896" y="4251959"/>
          <a:ext cx="1148715" cy="480695"/>
        </p:xfrm>
        <a:graphic>
          <a:graphicData uri="http://schemas.openxmlformats.org/drawingml/2006/table">
            <a:tbl>
              <a:tblPr/>
              <a:tblGrid>
                <a:gridCol w="1148715"/>
              </a:tblGrid>
              <a:tr h="4806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098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能制造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26" name="table 426"/>
          <p:cNvGraphicFramePr>
            <a:graphicFrameLocks noGrp="1"/>
          </p:cNvGraphicFramePr>
          <p:nvPr/>
        </p:nvGraphicFramePr>
        <p:xfrm>
          <a:off x="9968484" y="3432048"/>
          <a:ext cx="1144269" cy="480695"/>
        </p:xfrm>
        <a:graphic>
          <a:graphicData uri="http://schemas.openxmlformats.org/drawingml/2006/table">
            <a:tbl>
              <a:tblPr/>
              <a:tblGrid>
                <a:gridCol w="1144269"/>
              </a:tblGrid>
              <a:tr h="4806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4335" indent="-266065" algn="l" rtl="0" eaLnBrk="0">
                        <a:lnSpc>
                          <a:spcPct val="95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人化营销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27" name="textbox 427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428" name="textbox 428"/>
          <p:cNvSpPr/>
          <p:nvPr/>
        </p:nvSpPr>
        <p:spPr>
          <a:xfrm>
            <a:off x="6058006" y="6365245"/>
            <a:ext cx="897889" cy="26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600" i="1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战略价</a:t>
            </a:r>
            <a:r>
              <a:rPr sz="1600" i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值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9" name="textbox 429"/>
          <p:cNvSpPr/>
          <p:nvPr/>
        </p:nvSpPr>
        <p:spPr>
          <a:xfrm>
            <a:off x="696384" y="5987685"/>
            <a:ext cx="62166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i="1" spc="1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相对</a:t>
            </a:r>
            <a:r>
              <a:rPr sz="1400" i="1" spc="1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0" name="textbox 430"/>
          <p:cNvSpPr/>
          <p:nvPr/>
        </p:nvSpPr>
        <p:spPr>
          <a:xfrm>
            <a:off x="10396306" y="6363710"/>
            <a:ext cx="621030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400" i="1" spc="1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相对</a:t>
            </a:r>
            <a:r>
              <a:rPr sz="1400" i="1" spc="1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</a:t>
            </a:r>
            <a:endParaRPr lang="en-US" altLang="en-US" sz="1400"/>
          </a:p>
        </p:txBody>
      </p:sp>
      <p:sp>
        <p:nvSpPr>
          <p:cNvPr id="431" name="textbox 431"/>
          <p:cNvSpPr/>
          <p:nvPr/>
        </p:nvSpPr>
        <p:spPr>
          <a:xfrm>
            <a:off x="696404" y="1737481"/>
            <a:ext cx="6210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i="1" spc="1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相对</a:t>
            </a:r>
            <a:r>
              <a:rPr sz="1400" i="1" spc="1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2" name="textbox 432"/>
          <p:cNvSpPr/>
          <p:nvPr/>
        </p:nvSpPr>
        <p:spPr>
          <a:xfrm>
            <a:off x="1568790" y="6363710"/>
            <a:ext cx="6210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400" i="1" spc="1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相对</a:t>
            </a:r>
            <a:r>
              <a:rPr sz="1400" i="1" spc="1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</a:t>
            </a:r>
            <a:endParaRPr lang="en-US" altLang="en-US" sz="1400"/>
          </a:p>
        </p:txBody>
      </p:sp>
      <p:sp>
        <p:nvSpPr>
          <p:cNvPr id="433" name="textbox 433"/>
          <p:cNvSpPr/>
          <p:nvPr/>
        </p:nvSpPr>
        <p:spPr>
          <a:xfrm>
            <a:off x="11415980" y="6426468"/>
            <a:ext cx="14668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18</a:t>
            </a:r>
            <a:endParaRPr lang="en-US" altLang="en-US" sz="900"/>
          </a:p>
        </p:txBody>
      </p:sp>
      <p:sp>
        <p:nvSpPr>
          <p:cNvPr id="434" name="path"/>
          <p:cNvSpPr/>
          <p:nvPr/>
        </p:nvSpPr>
        <p:spPr>
          <a:xfrm>
            <a:off x="5081015" y="3910583"/>
            <a:ext cx="1138427" cy="9144"/>
          </a:xfrm>
          <a:custGeom>
            <a:rect l="0" t="0" r="0" b="0"/>
            <a:pathLst>
              <a:path w="1792" h="14">
                <a:moveTo>
                  <a:pt x="0" y="7"/>
                </a:moveTo>
                <a:lnTo>
                  <a:pt x="1792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5" name="path"/>
          <p:cNvSpPr/>
          <p:nvPr/>
        </p:nvSpPr>
        <p:spPr>
          <a:xfrm>
            <a:off x="2670047" y="3375660"/>
            <a:ext cx="1138428" cy="9143"/>
          </a:xfrm>
          <a:custGeom>
            <a:rect l="0" t="0" r="0" b="0"/>
            <a:pathLst>
              <a:path w="1792" h="14">
                <a:moveTo>
                  <a:pt x="1792" y="7"/>
                </a:moveTo>
                <a:lnTo>
                  <a:pt x="0" y="7"/>
                </a:lnTo>
              </a:path>
            </a:pathLst>
          </a:custGeom>
          <a:noFill/>
          <a:ln w="9143" cap="flat">
            <a:solidFill>
              <a:srgbClr val="6E6F73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6" name="path"/>
          <p:cNvSpPr/>
          <p:nvPr/>
        </p:nvSpPr>
        <p:spPr>
          <a:xfrm>
            <a:off x="5081015" y="3432048"/>
            <a:ext cx="1138427" cy="9143"/>
          </a:xfrm>
          <a:custGeom>
            <a:rect l="0" t="0" r="0" b="0"/>
            <a:pathLst>
              <a:path w="1792" h="14">
                <a:moveTo>
                  <a:pt x="1792" y="7"/>
                </a:moveTo>
                <a:lnTo>
                  <a:pt x="0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7" name="rect"/>
          <p:cNvSpPr/>
          <p:nvPr/>
        </p:nvSpPr>
        <p:spPr>
          <a:xfrm>
            <a:off x="2598419" y="2837688"/>
            <a:ext cx="9144" cy="480059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8" name="path"/>
          <p:cNvSpPr/>
          <p:nvPr/>
        </p:nvSpPr>
        <p:spPr>
          <a:xfrm>
            <a:off x="6347460" y="2240280"/>
            <a:ext cx="9143" cy="480059"/>
          </a:xfrm>
          <a:custGeom>
            <a:rect l="0" t="0" r="0" b="0"/>
            <a:pathLst>
              <a:path w="14" h="755">
                <a:moveTo>
                  <a:pt x="7" y="0"/>
                </a:moveTo>
                <a:lnTo>
                  <a:pt x="7" y="755"/>
                </a:lnTo>
                <a:close/>
              </a:path>
            </a:pathLst>
          </a:custGeom>
          <a:noFill/>
          <a:ln w="9143" cap="flat">
            <a:solidFill>
              <a:srgbClr val="29BA74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9" name="path"/>
          <p:cNvSpPr/>
          <p:nvPr/>
        </p:nvSpPr>
        <p:spPr>
          <a:xfrm>
            <a:off x="7485888" y="2240280"/>
            <a:ext cx="9143" cy="480059"/>
          </a:xfrm>
          <a:custGeom>
            <a:rect l="0" t="0" r="0" b="0"/>
            <a:pathLst>
              <a:path w="14" h="755">
                <a:moveTo>
                  <a:pt x="7" y="755"/>
                </a:moveTo>
                <a:lnTo>
                  <a:pt x="7" y="0"/>
                </a:lnTo>
              </a:path>
            </a:pathLst>
          </a:custGeom>
          <a:noFill/>
          <a:ln w="9143" cap="flat">
            <a:solidFill>
              <a:srgbClr val="29BA74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rect"/>
          <p:cNvSpPr/>
          <p:nvPr/>
        </p:nvSpPr>
        <p:spPr>
          <a:xfrm>
            <a:off x="2485644" y="1667255"/>
            <a:ext cx="7060693" cy="114300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1" name="rect"/>
          <p:cNvSpPr/>
          <p:nvPr/>
        </p:nvSpPr>
        <p:spPr>
          <a:xfrm>
            <a:off x="2485644" y="5391911"/>
            <a:ext cx="7060693" cy="114300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2" name="rect"/>
          <p:cNvSpPr/>
          <p:nvPr/>
        </p:nvSpPr>
        <p:spPr>
          <a:xfrm>
            <a:off x="2485644" y="4149852"/>
            <a:ext cx="7060693" cy="1142999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3" name="rect"/>
          <p:cNvSpPr/>
          <p:nvPr/>
        </p:nvSpPr>
        <p:spPr>
          <a:xfrm>
            <a:off x="2485644" y="2909316"/>
            <a:ext cx="7060693" cy="1142999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4" name="textbox 444"/>
          <p:cNvSpPr/>
          <p:nvPr/>
        </p:nvSpPr>
        <p:spPr>
          <a:xfrm>
            <a:off x="620979" y="605790"/>
            <a:ext cx="10385425" cy="724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96000"/>
              </a:lnSpc>
            </a:pPr>
            <a:r>
              <a:rPr sz="24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这八个优先级较高的应用不是孤立运营的，  它们在</a:t>
            </a:r>
            <a:r>
              <a:rPr sz="2400" spc="-50">
                <a:solidFill>
                  <a:srgbClr val="29B9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24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的四个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业务闭环中都扮 </a:t>
            </a: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 了承上启下的关键角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色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45" name="table 445"/>
          <p:cNvGraphicFramePr>
            <a:graphicFrameLocks noGrp="1"/>
          </p:cNvGraphicFramePr>
          <p:nvPr/>
        </p:nvGraphicFramePr>
        <p:xfrm>
          <a:off x="745236" y="3113532"/>
          <a:ext cx="1089024" cy="403225"/>
        </p:xfrm>
        <a:graphic>
          <a:graphicData uri="http://schemas.openxmlformats.org/drawingml/2006/table">
            <a:tbl>
              <a:tblPr/>
              <a:tblGrid>
                <a:gridCol w="1089024"/>
              </a:tblGrid>
              <a:tr h="403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46" name="rect"/>
          <p:cNvSpPr/>
          <p:nvPr/>
        </p:nvSpPr>
        <p:spPr>
          <a:xfrm>
            <a:off x="749808" y="3113532"/>
            <a:ext cx="1080515" cy="399288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47" name="table 447"/>
          <p:cNvGraphicFramePr>
            <a:graphicFrameLocks noGrp="1"/>
          </p:cNvGraphicFramePr>
          <p:nvPr/>
        </p:nvGraphicFramePr>
        <p:xfrm>
          <a:off x="669036" y="1879092"/>
          <a:ext cx="1244600" cy="4444998"/>
        </p:xfrm>
        <a:graphic>
          <a:graphicData uri="http://schemas.openxmlformats.org/drawingml/2006/table">
            <a:tbl>
              <a:tblPr/>
              <a:tblGrid>
                <a:gridCol w="1244600"/>
              </a:tblGrid>
              <a:tr h="1828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4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4193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维度画像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  <a:tr h="3279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8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0535" indent="-226695" algn="l" rtl="0" eaLnBrk="0">
                        <a:lnSpc>
                          <a:spcPct val="94000"/>
                        </a:lnSpc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上下游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协同</a:t>
                      </a: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规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划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  <a:tr h="184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48" name="textbox 448"/>
          <p:cNvSpPr/>
          <p:nvPr/>
        </p:nvSpPr>
        <p:spPr>
          <a:xfrm>
            <a:off x="10015856" y="1932552"/>
            <a:ext cx="1769745" cy="3120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2705" indent="635" algn="l" rtl="0" eaLnBrk="0">
              <a:lnSpc>
                <a:spcPct val="99000"/>
              </a:lnSpc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销和概念验证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是产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定型和销售潜力确  认的最关键环节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48895" algn="r" rtl="0" eaLnBrk="0">
              <a:lnSpc>
                <a:spcPct val="90000"/>
              </a:lnSpc>
              <a:spcBef>
                <a:spcPts val="430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人化顾客运营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是集  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群化模式的全面细化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而集群化运营又提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了针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对全面业务结果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26085" algn="l" rtl="0" eaLnBrk="0">
              <a:lnSpc>
                <a:spcPct val="98000"/>
              </a:lnSpc>
              <a:spcBef>
                <a:spcPct val="0"/>
              </a:spcBef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的补充验证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3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3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9060" algn="l" rtl="0" eaLnBrk="0">
              <a:lnSpc>
                <a:spcPct val="90000"/>
              </a:lnSpc>
              <a:spcBef>
                <a:spcPts val="420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管理和动销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00330" algn="l" rtl="0" eaLnBrk="0">
              <a:lnSpc>
                <a:spcPct val="90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撬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动终端销售的最关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633730" algn="l" rtl="0" eaLnBrk="0">
              <a:lnSpc>
                <a:spcPct val="97000"/>
              </a:lnSpc>
              <a:spcBef>
                <a:spcPts val="10"/>
              </a:spcBef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键举措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49" name="picture 4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74135" y="1901952"/>
            <a:ext cx="6123432" cy="443484"/>
          </a:xfrm>
          <a:prstGeom prst="rect">
            <a:avLst/>
          </a:prstGeom>
        </p:spPr>
      </p:pic>
      <p:graphicFrame>
        <p:nvGraphicFramePr>
          <p:cNvPr id="450" name="table 450"/>
          <p:cNvGraphicFramePr>
            <a:graphicFrameLocks noGrp="1"/>
          </p:cNvGraphicFramePr>
          <p:nvPr/>
        </p:nvGraphicFramePr>
        <p:xfrm>
          <a:off x="745236" y="3634740"/>
          <a:ext cx="1089025" cy="1979289"/>
        </p:xfrm>
        <a:graphic>
          <a:graphicData uri="http://schemas.openxmlformats.org/drawingml/2006/table">
            <a:tbl>
              <a:tblPr/>
              <a:tblGrid>
                <a:gridCol w="1089025"/>
              </a:tblGrid>
              <a:tr h="4038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7160" algn="l" rtl="0" eaLnBrk="0">
                        <a:lnSpc>
                          <a:spcPct val="90000"/>
                        </a:lnSpc>
                        <a:spcBef>
                          <a:spcPct val="0"/>
                        </a:spcBef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差异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2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准确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200" spc="-2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的动销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方案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  <a:tr h="1263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95"/>
                        </a:lnSpc>
                      </a:pPr>
                      <a:endParaRPr lang="en-US" altLang="en-US" sz="8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75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64465" indent="-26035" algn="l" rtl="0" eaLnBrk="0">
                        <a:lnSpc>
                          <a:spcPct val="94000"/>
                        </a:lnSpc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实时</a:t>
                      </a:r>
                      <a:r>
                        <a:rPr sz="1200" b="1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精细的</a:t>
                      </a: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销商管理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  <a:tr h="1282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10"/>
                        </a:lnSpc>
                      </a:pPr>
                      <a:endParaRPr lang="en-US" altLang="en-US" sz="8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75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41935" indent="-7556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直接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互动的</a:t>
                      </a: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概念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测试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  <a:tr h="1263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95"/>
                        </a:lnSpc>
                      </a:pPr>
                      <a:endParaRPr lang="en-US" altLang="en-US" sz="8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4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6875" indent="-23177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数字化试销</a:t>
                      </a: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平台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sp>
        <p:nvSpPr>
          <p:cNvPr id="451" name="textbox 451"/>
          <p:cNvSpPr/>
          <p:nvPr/>
        </p:nvSpPr>
        <p:spPr>
          <a:xfrm>
            <a:off x="11415980" y="6426468"/>
            <a:ext cx="14668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19</a:t>
            </a:r>
            <a:endParaRPr lang="en-US" altLang="en-US" sz="900"/>
          </a:p>
        </p:txBody>
      </p:sp>
      <p:sp>
        <p:nvSpPr>
          <p:cNvPr id="452" name="path"/>
          <p:cNvSpPr/>
          <p:nvPr/>
        </p:nvSpPr>
        <p:spPr>
          <a:xfrm>
            <a:off x="9973056" y="5391911"/>
            <a:ext cx="1885188" cy="1143000"/>
          </a:xfrm>
          <a:custGeom>
            <a:rect l="0" t="0" r="0" b="0"/>
            <a:pathLst>
              <a:path w="2968" h="1800">
                <a:moveTo>
                  <a:pt x="0" y="1800"/>
                </a:moveTo>
                <a:lnTo>
                  <a:pt x="2968" y="1800"/>
                </a:lnTo>
                <a:lnTo>
                  <a:pt x="2968" y="0"/>
                </a:lnTo>
                <a:lnTo>
                  <a:pt x="0" y="0"/>
                </a:lnTo>
                <a:lnTo>
                  <a:pt x="0" y="1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53" name="table 453"/>
          <p:cNvGraphicFramePr>
            <a:graphicFrameLocks noGrp="1"/>
          </p:cNvGraphicFramePr>
          <p:nvPr/>
        </p:nvGraphicFramePr>
        <p:xfrm>
          <a:off x="5910072" y="1897380"/>
          <a:ext cx="3591559" cy="461645"/>
        </p:xfrm>
        <a:graphic>
          <a:graphicData uri="http://schemas.openxmlformats.org/drawingml/2006/table">
            <a:tbl>
              <a:tblPr/>
              <a:tblGrid>
                <a:gridCol w="1101725"/>
                <a:gridCol w="146050"/>
                <a:gridCol w="1097280"/>
                <a:gridCol w="144779"/>
                <a:gridCol w="1101725"/>
              </a:tblGrid>
              <a:tr h="4362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875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样品开发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414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应商寻源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5920" indent="-271780" algn="l" rtl="0" eaLnBrk="0">
                        <a:lnSpc>
                          <a:spcPct val="94000"/>
                        </a:lnSpc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数字化试销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平台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25"/>
                        </a:lnSpc>
                      </a:pPr>
                      <a:endParaRPr lang="en-US" altLang="en-US" sz="1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25"/>
                        </a:lnSpc>
                      </a:pPr>
                      <a:endParaRPr lang="en-US" altLang="en-US" sz="1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54" name="table 454"/>
          <p:cNvGraphicFramePr>
            <a:graphicFrameLocks noGrp="1"/>
          </p:cNvGraphicFramePr>
          <p:nvPr/>
        </p:nvGraphicFramePr>
        <p:xfrm>
          <a:off x="4936236" y="5713476"/>
          <a:ext cx="1323975" cy="441325"/>
        </p:xfrm>
        <a:graphic>
          <a:graphicData uri="http://schemas.openxmlformats.org/drawingml/2006/table">
            <a:tbl>
              <a:tblPr/>
              <a:tblGrid>
                <a:gridCol w="1323975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3815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下游协同规划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5" name="table 455"/>
          <p:cNvGraphicFramePr>
            <a:graphicFrameLocks noGrp="1"/>
          </p:cNvGraphicFramePr>
          <p:nvPr/>
        </p:nvGraphicFramePr>
        <p:xfrm>
          <a:off x="6783324" y="5814059"/>
          <a:ext cx="1133475" cy="241999"/>
        </p:xfrm>
        <a:graphic>
          <a:graphicData uri="http://schemas.openxmlformats.org/drawingml/2006/table">
            <a:tbl>
              <a:tblPr/>
              <a:tblGrid>
                <a:gridCol w="1133475"/>
              </a:tblGrid>
              <a:tr h="2400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306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56" name="picture 4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56020" y="5615940"/>
            <a:ext cx="533019" cy="643127"/>
          </a:xfrm>
          <a:prstGeom prst="rect">
            <a:avLst/>
          </a:prstGeom>
        </p:spPr>
      </p:pic>
      <p:pic>
        <p:nvPicPr>
          <p:cNvPr id="457" name="picture 45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065007" y="5899403"/>
            <a:ext cx="263017" cy="76200"/>
          </a:xfrm>
          <a:prstGeom prst="rect">
            <a:avLst/>
          </a:prstGeom>
        </p:spPr>
      </p:pic>
      <p:graphicFrame>
        <p:nvGraphicFramePr>
          <p:cNvPr id="458" name="table 458"/>
          <p:cNvGraphicFramePr>
            <a:graphicFrameLocks noGrp="1"/>
          </p:cNvGraphicFramePr>
          <p:nvPr/>
        </p:nvGraphicFramePr>
        <p:xfrm>
          <a:off x="6623304" y="5455920"/>
          <a:ext cx="1445894" cy="955039"/>
        </p:xfrm>
        <a:graphic>
          <a:graphicData uri="http://schemas.openxmlformats.org/drawingml/2006/table">
            <a:tbl>
              <a:tblPr/>
              <a:tblGrid>
                <a:gridCol w="1445894"/>
              </a:tblGrid>
              <a:tr h="9550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59" name="picture 45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413759" y="3361944"/>
            <a:ext cx="6042659" cy="222503"/>
          </a:xfrm>
          <a:prstGeom prst="rect">
            <a:avLst/>
          </a:prstGeom>
        </p:spPr>
      </p:pic>
      <p:sp>
        <p:nvSpPr>
          <p:cNvPr id="460" name="textbox 460"/>
          <p:cNvSpPr/>
          <p:nvPr/>
        </p:nvSpPr>
        <p:spPr>
          <a:xfrm>
            <a:off x="2482263" y="1418976"/>
            <a:ext cx="5706109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八个优先级较高的应用在业务闭环中都处于承上启下的核心位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61" name="textbox 461"/>
          <p:cNvSpPr/>
          <p:nvPr/>
        </p:nvSpPr>
        <p:spPr>
          <a:xfrm>
            <a:off x="10105121" y="5668460"/>
            <a:ext cx="1626870" cy="617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ct val="90000"/>
              </a:lnSpc>
            </a:pP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下游协同规划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是提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0000"/>
              </a:lnSpc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升供应链网络灵活性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0096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运行效率的核心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62" name="table 462"/>
          <p:cNvGraphicFramePr>
            <a:graphicFrameLocks noGrp="1"/>
          </p:cNvGraphicFramePr>
          <p:nvPr/>
        </p:nvGraphicFramePr>
        <p:xfrm>
          <a:off x="4666488" y="1897380"/>
          <a:ext cx="1106170" cy="441325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9390" indent="-8890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直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接互动的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念测试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63" name="picture 46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181599" y="2340864"/>
            <a:ext cx="3773042" cy="239648"/>
          </a:xfrm>
          <a:prstGeom prst="rect">
            <a:avLst/>
          </a:prstGeom>
        </p:spPr>
      </p:pic>
      <p:graphicFrame>
        <p:nvGraphicFramePr>
          <p:cNvPr id="464" name="table 464"/>
          <p:cNvGraphicFramePr>
            <a:graphicFrameLocks noGrp="1"/>
          </p:cNvGraphicFramePr>
          <p:nvPr/>
        </p:nvGraphicFramePr>
        <p:xfrm>
          <a:off x="8034528" y="4497323"/>
          <a:ext cx="557530" cy="441325"/>
        </p:xfrm>
        <a:graphic>
          <a:graphicData uri="http://schemas.openxmlformats.org/drawingml/2006/table">
            <a:tbl>
              <a:tblPr/>
              <a:tblGrid>
                <a:gridCol w="55753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3505" indent="63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巡查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核实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5" name="table 465"/>
          <p:cNvGraphicFramePr>
            <a:graphicFrameLocks noGrp="1"/>
          </p:cNvGraphicFramePr>
          <p:nvPr/>
        </p:nvGraphicFramePr>
        <p:xfrm>
          <a:off x="5550408" y="4497323"/>
          <a:ext cx="557529" cy="441325"/>
        </p:xfrm>
        <a:graphic>
          <a:graphicData uri="http://schemas.openxmlformats.org/drawingml/2006/table">
            <a:tbl>
              <a:tblPr/>
              <a:tblGrid>
                <a:gridCol w="557529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4775" indent="-190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制定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6" name="table 466"/>
          <p:cNvGraphicFramePr>
            <a:graphicFrameLocks noGrp="1"/>
          </p:cNvGraphicFramePr>
          <p:nvPr/>
        </p:nvGraphicFramePr>
        <p:xfrm>
          <a:off x="6379464" y="4497323"/>
          <a:ext cx="557530" cy="441325"/>
        </p:xfrm>
        <a:graphic>
          <a:graphicData uri="http://schemas.openxmlformats.org/drawingml/2006/table">
            <a:tbl>
              <a:tblPr/>
              <a:tblGrid>
                <a:gridCol w="55753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160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7" name="table 467"/>
          <p:cNvGraphicFramePr>
            <a:graphicFrameLocks noGrp="1"/>
          </p:cNvGraphicFramePr>
          <p:nvPr/>
        </p:nvGraphicFramePr>
        <p:xfrm>
          <a:off x="8862059" y="4497323"/>
          <a:ext cx="557530" cy="441325"/>
        </p:xfrm>
        <a:graphic>
          <a:graphicData uri="http://schemas.openxmlformats.org/drawingml/2006/table">
            <a:tbl>
              <a:tblPr/>
              <a:tblGrid>
                <a:gridCol w="55753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2870" indent="635" algn="l" rtl="0" eaLnBrk="0">
                        <a:lnSpc>
                          <a:spcPct val="94000"/>
                        </a:lnSpc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结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果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8" name="table 468"/>
          <p:cNvGraphicFramePr>
            <a:graphicFrameLocks noGrp="1"/>
          </p:cNvGraphicFramePr>
          <p:nvPr/>
        </p:nvGraphicFramePr>
        <p:xfrm>
          <a:off x="7206995" y="4497323"/>
          <a:ext cx="557530" cy="441325"/>
        </p:xfrm>
        <a:graphic>
          <a:graphicData uri="http://schemas.openxmlformats.org/drawingml/2006/table">
            <a:tbl>
              <a:tblPr/>
              <a:tblGrid>
                <a:gridCol w="55753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287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传递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69" name="picture 46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798819" y="4273550"/>
            <a:ext cx="3355213" cy="234950"/>
          </a:xfrm>
          <a:prstGeom prst="rect">
            <a:avLst/>
          </a:prstGeom>
        </p:spPr>
      </p:pic>
      <p:graphicFrame>
        <p:nvGraphicFramePr>
          <p:cNvPr id="470" name="table 470"/>
          <p:cNvGraphicFramePr>
            <a:graphicFrameLocks noGrp="1"/>
          </p:cNvGraphicFramePr>
          <p:nvPr/>
        </p:nvGraphicFramePr>
        <p:xfrm>
          <a:off x="3369564" y="4488180"/>
          <a:ext cx="1746250" cy="409448"/>
        </p:xfrm>
        <a:graphic>
          <a:graphicData uri="http://schemas.openxmlformats.org/drawingml/2006/table">
            <a:tbl>
              <a:tblPr/>
              <a:tblGrid>
                <a:gridCol w="1746250"/>
              </a:tblGrid>
              <a:tr h="4044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940" algn="l" rtl="0" eaLnBrk="0">
                        <a:lnSpc>
                          <a:spcPct val="89000"/>
                        </a:lnSpc>
                        <a:spcBef>
                          <a:spcPct val="0"/>
                        </a:spcBef>
                      </a:pPr>
                      <a:r>
                        <a:rPr sz="1400" i="1" spc="2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</a:t>
                      </a:r>
                      <a:r>
                        <a:rPr sz="1400" i="1" spc="2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940" algn="l" rtl="0" eaLnBrk="0">
                        <a:lnSpc>
                          <a:spcPct val="94000"/>
                        </a:lnSpc>
                        <a:spcBef>
                          <a:spcPts val="10"/>
                        </a:spcBef>
                      </a:pPr>
                      <a:r>
                        <a:rPr sz="1400" i="1" spc="2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</a:t>
                      </a:r>
                      <a:r>
                        <a:rPr sz="1400" i="1" spc="2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71" name="rect"/>
          <p:cNvSpPr/>
          <p:nvPr/>
        </p:nvSpPr>
        <p:spPr>
          <a:xfrm>
            <a:off x="3374135" y="5013959"/>
            <a:ext cx="1737359" cy="237744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72" name="table 472"/>
          <p:cNvGraphicFramePr>
            <a:graphicFrameLocks noGrp="1"/>
          </p:cNvGraphicFramePr>
          <p:nvPr/>
        </p:nvGraphicFramePr>
        <p:xfrm>
          <a:off x="3369564" y="4895088"/>
          <a:ext cx="1746250" cy="355854"/>
        </p:xfrm>
        <a:graphic>
          <a:graphicData uri="http://schemas.openxmlformats.org/drawingml/2006/table">
            <a:tbl>
              <a:tblPr/>
              <a:tblGrid>
                <a:gridCol w="1746250"/>
              </a:tblGrid>
              <a:tr h="3543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44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  <a:tabLst>
                          <a:tab pos="517525"/>
                        </a:tabLst>
                      </a:pP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	</a:t>
                      </a: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竞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争策略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    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73" name="picture 47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687823" y="5899581"/>
            <a:ext cx="198501" cy="76301"/>
          </a:xfrm>
          <a:prstGeom prst="rect">
            <a:avLst/>
          </a:prstGeom>
        </p:spPr>
      </p:pic>
      <p:graphicFrame>
        <p:nvGraphicFramePr>
          <p:cNvPr id="474" name="table 474"/>
          <p:cNvGraphicFramePr>
            <a:graphicFrameLocks noGrp="1"/>
          </p:cNvGraphicFramePr>
          <p:nvPr/>
        </p:nvGraphicFramePr>
        <p:xfrm>
          <a:off x="3369564" y="5722620"/>
          <a:ext cx="1322704" cy="422909"/>
        </p:xfrm>
        <a:graphic>
          <a:graphicData uri="http://schemas.openxmlformats.org/drawingml/2006/table">
            <a:tbl>
              <a:tblPr/>
              <a:tblGrid>
                <a:gridCol w="1322704"/>
              </a:tblGrid>
              <a:tr h="422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751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售端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75" name="table 475"/>
          <p:cNvGraphicFramePr>
            <a:graphicFrameLocks noGrp="1"/>
          </p:cNvGraphicFramePr>
          <p:nvPr/>
        </p:nvGraphicFramePr>
        <p:xfrm>
          <a:off x="7673340" y="3072384"/>
          <a:ext cx="1746250" cy="241427"/>
        </p:xfrm>
        <a:graphic>
          <a:graphicData uri="http://schemas.openxmlformats.org/drawingml/2006/table">
            <a:tbl>
              <a:tblPr/>
              <a:tblGrid>
                <a:gridCol w="1746250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353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销组合优化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76" name="rect"/>
          <p:cNvSpPr/>
          <p:nvPr/>
        </p:nvSpPr>
        <p:spPr>
          <a:xfrm>
            <a:off x="5579363" y="3076955"/>
            <a:ext cx="1737360" cy="237744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77" name="table 477"/>
          <p:cNvGraphicFramePr>
            <a:graphicFrameLocks noGrp="1"/>
          </p:cNvGraphicFramePr>
          <p:nvPr/>
        </p:nvGraphicFramePr>
        <p:xfrm>
          <a:off x="5574791" y="3072384"/>
          <a:ext cx="1746249" cy="240029"/>
        </p:xfrm>
        <a:graphic>
          <a:graphicData uri="http://schemas.openxmlformats.org/drawingml/2006/table">
            <a:tbl>
              <a:tblPr/>
              <a:tblGrid>
                <a:gridCol w="1746249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620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营销活动数字化管理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78" name="table 478"/>
          <p:cNvGraphicFramePr>
            <a:graphicFrameLocks noGrp="1"/>
          </p:cNvGraphicFramePr>
          <p:nvPr/>
        </p:nvGraphicFramePr>
        <p:xfrm>
          <a:off x="3369564" y="3072384"/>
          <a:ext cx="1746250" cy="240029"/>
        </p:xfrm>
        <a:graphic>
          <a:graphicData uri="http://schemas.openxmlformats.org/drawingml/2006/table">
            <a:tbl>
              <a:tblPr/>
              <a:tblGrid>
                <a:gridCol w="1746250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019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群数字化洞察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79" name="picture 47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210811" y="2957449"/>
            <a:ext cx="4348988" cy="126110"/>
          </a:xfrm>
          <a:prstGeom prst="rect">
            <a:avLst/>
          </a:prstGeom>
        </p:spPr>
      </p:pic>
      <p:graphicFrame>
        <p:nvGraphicFramePr>
          <p:cNvPr id="480" name="table 480"/>
          <p:cNvGraphicFramePr>
            <a:graphicFrameLocks noGrp="1"/>
          </p:cNvGraphicFramePr>
          <p:nvPr/>
        </p:nvGraphicFramePr>
        <p:xfrm>
          <a:off x="3369564" y="1897380"/>
          <a:ext cx="1106170" cy="441325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441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9390" indent="-91440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低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成本快速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创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意采集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81" name="table 481"/>
          <p:cNvGraphicFramePr>
            <a:graphicFrameLocks noGrp="1"/>
          </p:cNvGraphicFramePr>
          <p:nvPr/>
        </p:nvGraphicFramePr>
        <p:xfrm>
          <a:off x="8377428" y="5722620"/>
          <a:ext cx="1095375" cy="428371"/>
        </p:xfrm>
        <a:graphic>
          <a:graphicData uri="http://schemas.openxmlformats.org/drawingml/2006/table">
            <a:tbl>
              <a:tblPr/>
              <a:tblGrid>
                <a:gridCol w="1095375"/>
              </a:tblGrid>
              <a:tr h="422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85115" indent="-17907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端到端可视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与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追溯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2" name="table 482"/>
          <p:cNvGraphicFramePr>
            <a:graphicFrameLocks noGrp="1"/>
          </p:cNvGraphicFramePr>
          <p:nvPr/>
        </p:nvGraphicFramePr>
        <p:xfrm>
          <a:off x="3732276" y="3741419"/>
          <a:ext cx="1654809" cy="240475"/>
        </p:xfrm>
        <a:graphic>
          <a:graphicData uri="http://schemas.openxmlformats.org/drawingml/2006/table">
            <a:tbl>
              <a:tblPr/>
              <a:tblGrid>
                <a:gridCol w="1654809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544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全维度画像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sp>
        <p:nvSpPr>
          <p:cNvPr id="483" name="rect"/>
          <p:cNvSpPr/>
          <p:nvPr/>
        </p:nvSpPr>
        <p:spPr>
          <a:xfrm>
            <a:off x="5571744" y="3745991"/>
            <a:ext cx="1645920" cy="237744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84" name="table 484"/>
          <p:cNvGraphicFramePr>
            <a:graphicFrameLocks noGrp="1"/>
          </p:cNvGraphicFramePr>
          <p:nvPr/>
        </p:nvGraphicFramePr>
        <p:xfrm>
          <a:off x="5567172" y="3741419"/>
          <a:ext cx="1654810" cy="240475"/>
        </p:xfrm>
        <a:graphic>
          <a:graphicData uri="http://schemas.openxmlformats.org/drawingml/2006/table">
            <a:tbl>
              <a:tblPr/>
              <a:tblGrid>
                <a:gridCol w="1654810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94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人化内容产生触达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85" name="table 485"/>
          <p:cNvGraphicFramePr>
            <a:graphicFrameLocks noGrp="1"/>
          </p:cNvGraphicFramePr>
          <p:nvPr/>
        </p:nvGraphicFramePr>
        <p:xfrm>
          <a:off x="7400544" y="3741419"/>
          <a:ext cx="1654809" cy="241110"/>
        </p:xfrm>
        <a:graphic>
          <a:graphicData uri="http://schemas.openxmlformats.org/drawingml/2006/table">
            <a:tbl>
              <a:tblPr/>
              <a:tblGrid>
                <a:gridCol w="1654809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701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个人化营销验证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pic>
        <p:nvPicPr>
          <p:cNvPr id="486" name="picture 48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529327" y="3624960"/>
            <a:ext cx="3711955" cy="126110"/>
          </a:xfrm>
          <a:prstGeom prst="rect">
            <a:avLst/>
          </a:prstGeom>
        </p:spPr>
      </p:pic>
      <p:graphicFrame>
        <p:nvGraphicFramePr>
          <p:cNvPr id="487" name="table 487"/>
          <p:cNvGraphicFramePr>
            <a:graphicFrameLocks noGrp="1"/>
          </p:cNvGraphicFramePr>
          <p:nvPr/>
        </p:nvGraphicFramePr>
        <p:xfrm>
          <a:off x="745236" y="2583180"/>
          <a:ext cx="1089024" cy="401954"/>
        </p:xfrm>
        <a:graphic>
          <a:graphicData uri="http://schemas.openxmlformats.org/drawingml/2006/table">
            <a:tbl>
              <a:tblPr/>
              <a:tblGrid>
                <a:gridCol w="1089024"/>
              </a:tblGrid>
              <a:tr h="401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2725" indent="-4699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人化内容</a:t>
                      </a: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2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产生</a:t>
                      </a:r>
                      <a:r>
                        <a:rPr sz="12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2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触达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8" name="table 488"/>
          <p:cNvGraphicFramePr>
            <a:graphicFrameLocks noGrp="1"/>
          </p:cNvGraphicFramePr>
          <p:nvPr/>
        </p:nvGraphicFramePr>
        <p:xfrm>
          <a:off x="3369564" y="4194047"/>
          <a:ext cx="1746250" cy="241999"/>
        </p:xfrm>
        <a:graphic>
          <a:graphicData uri="http://schemas.openxmlformats.org/drawingml/2006/table">
            <a:tbl>
              <a:tblPr/>
              <a:tblGrid>
                <a:gridCol w="1746250"/>
              </a:tblGrid>
              <a:tr h="240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862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销商管理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sp>
        <p:nvSpPr>
          <p:cNvPr id="489" name="textbox 489"/>
          <p:cNvSpPr/>
          <p:nvPr/>
        </p:nvSpPr>
        <p:spPr>
          <a:xfrm>
            <a:off x="2568016" y="5712967"/>
            <a:ext cx="707390" cy="540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4000"/>
              </a:lnSpc>
            </a:pP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</a:t>
            </a:r>
            <a:r>
              <a:rPr sz="18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-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</a:t>
            </a:r>
            <a:r>
              <a:rPr sz="18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90" name="table 490"/>
          <p:cNvGraphicFramePr>
            <a:graphicFrameLocks noGrp="1"/>
          </p:cNvGraphicFramePr>
          <p:nvPr/>
        </p:nvGraphicFramePr>
        <p:xfrm>
          <a:off x="6783324" y="6097523"/>
          <a:ext cx="1133475" cy="241745"/>
        </p:xfrm>
        <a:graphic>
          <a:graphicData uri="http://schemas.openxmlformats.org/drawingml/2006/table">
            <a:tbl>
              <a:tblPr/>
              <a:tblGrid>
                <a:gridCol w="1133475"/>
              </a:tblGrid>
              <a:tr h="2400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1795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物</a:t>
                      </a:r>
                      <a:r>
                        <a:rPr sz="14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1" name="table 491"/>
          <p:cNvGraphicFramePr>
            <a:graphicFrameLocks noGrp="1"/>
          </p:cNvGraphicFramePr>
          <p:nvPr/>
        </p:nvGraphicFramePr>
        <p:xfrm>
          <a:off x="6783324" y="5530595"/>
          <a:ext cx="1133475" cy="241999"/>
        </p:xfrm>
        <a:graphic>
          <a:graphicData uri="http://schemas.openxmlformats.org/drawingml/2006/table">
            <a:tbl>
              <a:tblPr/>
              <a:tblGrid>
                <a:gridCol w="1133475"/>
              </a:tblGrid>
              <a:tr h="2400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989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92" name="textbox 492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493" name="textbox 493"/>
          <p:cNvSpPr/>
          <p:nvPr/>
        </p:nvSpPr>
        <p:spPr>
          <a:xfrm>
            <a:off x="898499" y="3140405"/>
            <a:ext cx="786765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41300" indent="-228600" algn="l" rtl="0" eaLnBrk="0">
              <a:lnSpc>
                <a:spcPct val="95000"/>
              </a:lnSpc>
            </a:pPr>
            <a:r>
              <a:rPr sz="12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2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人化营销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</a:t>
            </a:r>
            <a:r>
              <a:rPr sz="12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证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4" name="textbox 494"/>
          <p:cNvSpPr/>
          <p:nvPr/>
        </p:nvSpPr>
        <p:spPr>
          <a:xfrm>
            <a:off x="2565501" y="1987727"/>
            <a:ext cx="481330" cy="540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4000"/>
              </a:lnSpc>
            </a:pP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研发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5" name="textbox 495"/>
          <p:cNvSpPr/>
          <p:nvPr/>
        </p:nvSpPr>
        <p:spPr>
          <a:xfrm>
            <a:off x="2566415" y="3229406"/>
            <a:ext cx="480694" cy="540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94000"/>
              </a:lnSpc>
            </a:pP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</a:t>
            </a:r>
            <a:r>
              <a:rPr sz="1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</a:t>
            </a: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96" name="picture 49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111495" y="4311142"/>
            <a:ext cx="444880" cy="448817"/>
          </a:xfrm>
          <a:prstGeom prst="rect">
            <a:avLst/>
          </a:prstGeom>
        </p:spPr>
      </p:pic>
      <p:graphicFrame>
        <p:nvGraphicFramePr>
          <p:cNvPr id="497" name="table 497"/>
          <p:cNvGraphicFramePr>
            <a:graphicFrameLocks noGrp="1"/>
          </p:cNvGraphicFramePr>
          <p:nvPr/>
        </p:nvGraphicFramePr>
        <p:xfrm>
          <a:off x="3887723" y="4549140"/>
          <a:ext cx="557529" cy="283210"/>
        </p:xfrm>
        <a:graphic>
          <a:graphicData uri="http://schemas.openxmlformats.org/drawingml/2006/table">
            <a:tbl>
              <a:tblPr/>
              <a:tblGrid>
                <a:gridCol w="557529"/>
              </a:tblGrid>
              <a:tr h="2832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287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8" name="table 498"/>
          <p:cNvGraphicFramePr>
            <a:graphicFrameLocks noGrp="1"/>
          </p:cNvGraphicFramePr>
          <p:nvPr/>
        </p:nvGraphicFramePr>
        <p:xfrm>
          <a:off x="4498848" y="4549140"/>
          <a:ext cx="557529" cy="283210"/>
        </p:xfrm>
        <a:graphic>
          <a:graphicData uri="http://schemas.openxmlformats.org/drawingml/2006/table">
            <a:tbl>
              <a:tblPr/>
              <a:tblGrid>
                <a:gridCol w="557529"/>
              </a:tblGrid>
              <a:tr h="2832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223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99" name="textbox 499"/>
          <p:cNvSpPr/>
          <p:nvPr/>
        </p:nvSpPr>
        <p:spPr>
          <a:xfrm>
            <a:off x="2567787" y="4594656"/>
            <a:ext cx="479425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8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04" name="group 104"/>
          <p:cNvGrpSpPr/>
          <p:nvPr/>
        </p:nvGrpSpPr>
        <p:grpSpPr>
          <a:xfrm rot="21600000">
            <a:off x="9649967" y="5765291"/>
            <a:ext cx="307847" cy="306323"/>
            <a:chExt cx="307847" cy="306323"/>
          </a:xfrm>
        </p:grpSpPr>
        <p:sp>
          <p:nvSpPr>
            <p:cNvPr id="500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1" name="path"/>
            <p:cNvSpPr/>
            <p:nvPr/>
          </p:nvSpPr>
          <p:spPr>
            <a:xfrm>
              <a:off x="114300" y="53339"/>
              <a:ext cx="109727" cy="198119"/>
            </a:xfrm>
            <a:custGeom>
              <a:rect l="0" t="0" r="0" b="0"/>
              <a:pathLst>
                <a:path w="172" h="311">
                  <a:moveTo>
                    <a:pt x="16" y="0"/>
                  </a:moveTo>
                  <a:lnTo>
                    <a:pt x="0" y="19"/>
                  </a:lnTo>
                  <a:lnTo>
                    <a:pt x="135" y="156"/>
                  </a:lnTo>
                  <a:lnTo>
                    <a:pt x="0" y="294"/>
                  </a:lnTo>
                  <a:lnTo>
                    <a:pt x="16" y="311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6" name="group 106"/>
          <p:cNvGrpSpPr/>
          <p:nvPr/>
        </p:nvGrpSpPr>
        <p:grpSpPr>
          <a:xfrm rot="21600000">
            <a:off x="9624059" y="4515611"/>
            <a:ext cx="307847" cy="306323"/>
            <a:chExt cx="307847" cy="306323"/>
          </a:xfrm>
        </p:grpSpPr>
        <p:sp>
          <p:nvSpPr>
            <p:cNvPr id="502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3" name="path"/>
            <p:cNvSpPr/>
            <p:nvPr/>
          </p:nvSpPr>
          <p:spPr>
            <a:xfrm>
              <a:off x="114299" y="53340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6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8" name="group 108"/>
          <p:cNvGrpSpPr/>
          <p:nvPr/>
        </p:nvGrpSpPr>
        <p:grpSpPr>
          <a:xfrm rot="21600000">
            <a:off x="9599676" y="3320796"/>
            <a:ext cx="306323" cy="307847"/>
            <a:chExt cx="306323" cy="307847"/>
          </a:xfrm>
        </p:grpSpPr>
        <p:sp>
          <p:nvSpPr>
            <p:cNvPr id="504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5" name="path"/>
            <p:cNvSpPr/>
            <p:nvPr/>
          </p:nvSpPr>
          <p:spPr>
            <a:xfrm>
              <a:off x="112776" y="54863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5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5"/>
                  </a:lnTo>
                  <a:lnTo>
                    <a:pt x="152" y="139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0" name="group 110"/>
          <p:cNvGrpSpPr/>
          <p:nvPr/>
        </p:nvGrpSpPr>
        <p:grpSpPr>
          <a:xfrm rot="21600000">
            <a:off x="9558527" y="2100072"/>
            <a:ext cx="307847" cy="306323"/>
            <a:chExt cx="307847" cy="306323"/>
          </a:xfrm>
        </p:grpSpPr>
        <p:sp>
          <p:nvSpPr>
            <p:cNvPr id="506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7" name="path"/>
            <p:cNvSpPr/>
            <p:nvPr/>
          </p:nvSpPr>
          <p:spPr>
            <a:xfrm>
              <a:off x="114301" y="53339"/>
              <a:ext cx="109727" cy="199644"/>
            </a:xfrm>
            <a:custGeom>
              <a:rect l="0" t="0" r="0" b="0"/>
              <a:pathLst>
                <a:path w="172" h="314">
                  <a:moveTo>
                    <a:pt x="16" y="0"/>
                  </a:moveTo>
                  <a:lnTo>
                    <a:pt x="0" y="20"/>
                  </a:lnTo>
                  <a:lnTo>
                    <a:pt x="135" y="157"/>
                  </a:lnTo>
                  <a:lnTo>
                    <a:pt x="0" y="297"/>
                  </a:lnTo>
                  <a:lnTo>
                    <a:pt x="16" y="314"/>
                  </a:lnTo>
                  <a:lnTo>
                    <a:pt x="152" y="177"/>
                  </a:lnTo>
                  <a:lnTo>
                    <a:pt x="172" y="157"/>
                  </a:lnTo>
                  <a:lnTo>
                    <a:pt x="152" y="14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08" name="rect"/>
          <p:cNvSpPr/>
          <p:nvPr/>
        </p:nvSpPr>
        <p:spPr>
          <a:xfrm>
            <a:off x="2177795" y="1662684"/>
            <a:ext cx="9144" cy="487671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2" name="group 112"/>
          <p:cNvGrpSpPr/>
          <p:nvPr/>
        </p:nvGrpSpPr>
        <p:grpSpPr>
          <a:xfrm rot="21600000">
            <a:off x="2037588" y="3957828"/>
            <a:ext cx="288035" cy="288035"/>
            <a:chExt cx="288035" cy="288035"/>
          </a:xfrm>
        </p:grpSpPr>
        <p:sp>
          <p:nvSpPr>
            <p:cNvPr id="509" name="path"/>
            <p:cNvSpPr/>
            <p:nvPr/>
          </p:nvSpPr>
          <p:spPr>
            <a:xfrm>
              <a:off x="4572" y="4572"/>
              <a:ext cx="278892" cy="278891"/>
            </a:xfrm>
            <a:custGeom>
              <a:rect l="0" t="0" r="0" b="0"/>
              <a:pathLst>
                <a:path w="439" h="439">
                  <a:moveTo>
                    <a:pt x="0" y="219"/>
                  </a:moveTo>
                  <a:cubicBezTo>
                    <a:pt x="0" y="219"/>
                    <a:pt x="0" y="219"/>
                    <a:pt x="0" y="219"/>
                  </a:cubicBezTo>
                  <a:cubicBezTo>
                    <a:pt x="0" y="98"/>
                    <a:pt x="98" y="0"/>
                    <a:pt x="219" y="0"/>
                  </a:cubicBezTo>
                  <a:cubicBezTo>
                    <a:pt x="341" y="0"/>
                    <a:pt x="439" y="98"/>
                    <a:pt x="439" y="219"/>
                  </a:cubicBezTo>
                  <a:cubicBezTo>
                    <a:pt x="439" y="219"/>
                    <a:pt x="439" y="219"/>
                    <a:pt x="439" y="219"/>
                  </a:cubicBezTo>
                  <a:cubicBezTo>
                    <a:pt x="439" y="341"/>
                    <a:pt x="341" y="439"/>
                    <a:pt x="219" y="439"/>
                  </a:cubicBezTo>
                  <a:cubicBezTo>
                    <a:pt x="219" y="439"/>
                    <a:pt x="219" y="439"/>
                    <a:pt x="219" y="439"/>
                  </a:cubicBezTo>
                  <a:cubicBezTo>
                    <a:pt x="98" y="439"/>
                    <a:pt x="0" y="341"/>
                    <a:pt x="0" y="219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0" name="path"/>
            <p:cNvSpPr/>
            <p:nvPr/>
          </p:nvSpPr>
          <p:spPr>
            <a:xfrm>
              <a:off x="0" y="0"/>
              <a:ext cx="288035" cy="288035"/>
            </a:xfrm>
            <a:custGeom>
              <a:rect l="0" t="0" r="0" b="0"/>
              <a:pathLst>
                <a:path w="452" h="452">
                  <a:moveTo>
                    <a:pt x="7" y="226"/>
                  </a:moveTo>
                  <a:cubicBezTo>
                    <a:pt x="7" y="226"/>
                    <a:pt x="7" y="226"/>
                    <a:pt x="7" y="226"/>
                  </a:cubicBezTo>
                  <a:cubicBezTo>
                    <a:pt x="7" y="105"/>
                    <a:pt x="105" y="7"/>
                    <a:pt x="226" y="7"/>
                  </a:cubicBezTo>
                  <a:cubicBezTo>
                    <a:pt x="348" y="7"/>
                    <a:pt x="446" y="105"/>
                    <a:pt x="446" y="226"/>
                  </a:cubicBezTo>
                  <a:cubicBezTo>
                    <a:pt x="446" y="226"/>
                    <a:pt x="446" y="226"/>
                    <a:pt x="446" y="226"/>
                  </a:cubicBezTo>
                  <a:cubicBezTo>
                    <a:pt x="446" y="348"/>
                    <a:pt x="348" y="446"/>
                    <a:pt x="226" y="446"/>
                  </a:cubicBezTo>
                  <a:cubicBezTo>
                    <a:pt x="226" y="446"/>
                    <a:pt x="226" y="446"/>
                    <a:pt x="226" y="446"/>
                  </a:cubicBezTo>
                  <a:cubicBezTo>
                    <a:pt x="105" y="446"/>
                    <a:pt x="7" y="348"/>
                    <a:pt x="7" y="226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1" name="path"/>
            <p:cNvSpPr/>
            <p:nvPr/>
          </p:nvSpPr>
          <p:spPr>
            <a:xfrm>
              <a:off x="111252" y="42672"/>
              <a:ext cx="108204" cy="204216"/>
            </a:xfrm>
            <a:custGeom>
              <a:rect l="0" t="0" r="0" b="0"/>
              <a:pathLst>
                <a:path w="170" h="321">
                  <a:moveTo>
                    <a:pt x="11" y="321"/>
                  </a:moveTo>
                  <a:lnTo>
                    <a:pt x="0" y="310"/>
                  </a:lnTo>
                  <a:lnTo>
                    <a:pt x="147" y="160"/>
                  </a:lnTo>
                  <a:lnTo>
                    <a:pt x="0" y="11"/>
                  </a:lnTo>
                  <a:lnTo>
                    <a:pt x="11" y="0"/>
                  </a:lnTo>
                  <a:lnTo>
                    <a:pt x="170" y="160"/>
                  </a:lnTo>
                  <a:lnTo>
                    <a:pt x="11" y="32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4" name="group 114"/>
          <p:cNvGrpSpPr/>
          <p:nvPr/>
        </p:nvGrpSpPr>
        <p:grpSpPr>
          <a:xfrm rot="21600000">
            <a:off x="3369564" y="3741419"/>
            <a:ext cx="283463" cy="246888"/>
            <a:chExt cx="283463" cy="246888"/>
          </a:xfrm>
        </p:grpSpPr>
        <p:sp>
          <p:nvSpPr>
            <p:cNvPr id="512" name="rect"/>
            <p:cNvSpPr/>
            <p:nvPr/>
          </p:nvSpPr>
          <p:spPr>
            <a:xfrm>
              <a:off x="4571" y="4572"/>
              <a:ext cx="274320" cy="23774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3" name="path"/>
            <p:cNvSpPr/>
            <p:nvPr/>
          </p:nvSpPr>
          <p:spPr>
            <a:xfrm>
              <a:off x="0" y="0"/>
              <a:ext cx="283463" cy="246888"/>
            </a:xfrm>
            <a:custGeom>
              <a:rect l="0" t="0" r="0" b="0"/>
              <a:pathLst>
                <a:path w="446" h="388">
                  <a:moveTo>
                    <a:pt x="7" y="381"/>
                  </a:moveTo>
                  <a:lnTo>
                    <a:pt x="439" y="381"/>
                  </a:lnTo>
                  <a:lnTo>
                    <a:pt x="439" y="7"/>
                  </a:lnTo>
                  <a:lnTo>
                    <a:pt x="7" y="7"/>
                  </a:lnTo>
                  <a:lnTo>
                    <a:pt x="7" y="381"/>
                  </a:lnTo>
                  <a:close/>
                </a:path>
              </a:pathLst>
            </a:custGeom>
            <a:noFill/>
            <a:ln w="9143" cap="flat">
              <a:solidFill>
                <a:srgbClr val="9A9A9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4" name="textbox 514"/>
            <p:cNvSpPr/>
            <p:nvPr/>
          </p:nvSpPr>
          <p:spPr>
            <a:xfrm>
              <a:off x="48056" y="141434"/>
              <a:ext cx="204470" cy="92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525"/>
                </a:lnSpc>
              </a:pPr>
              <a:r>
                <a:rPr sz="1400" spc="-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..</a:t>
              </a:r>
              <a:r>
                <a:rPr sz="1400" spc="-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.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16" name="group 116"/>
          <p:cNvGrpSpPr/>
          <p:nvPr/>
        </p:nvGrpSpPr>
        <p:grpSpPr>
          <a:xfrm rot="21600000">
            <a:off x="9136380" y="3741419"/>
            <a:ext cx="283463" cy="246888"/>
            <a:chExt cx="283463" cy="246888"/>
          </a:xfrm>
        </p:grpSpPr>
        <p:sp>
          <p:nvSpPr>
            <p:cNvPr id="515" name="rect"/>
            <p:cNvSpPr/>
            <p:nvPr/>
          </p:nvSpPr>
          <p:spPr>
            <a:xfrm>
              <a:off x="4571" y="4572"/>
              <a:ext cx="274319" cy="23774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6" name="path"/>
            <p:cNvSpPr/>
            <p:nvPr/>
          </p:nvSpPr>
          <p:spPr>
            <a:xfrm>
              <a:off x="0" y="0"/>
              <a:ext cx="283463" cy="246888"/>
            </a:xfrm>
            <a:custGeom>
              <a:rect l="0" t="0" r="0" b="0"/>
              <a:pathLst>
                <a:path w="446" h="388">
                  <a:moveTo>
                    <a:pt x="7" y="381"/>
                  </a:moveTo>
                  <a:lnTo>
                    <a:pt x="439" y="381"/>
                  </a:lnTo>
                  <a:lnTo>
                    <a:pt x="439" y="7"/>
                  </a:lnTo>
                  <a:lnTo>
                    <a:pt x="7" y="7"/>
                  </a:lnTo>
                  <a:lnTo>
                    <a:pt x="7" y="381"/>
                  </a:lnTo>
                  <a:close/>
                </a:path>
              </a:pathLst>
            </a:custGeom>
            <a:noFill/>
            <a:ln w="9143" cap="flat">
              <a:solidFill>
                <a:srgbClr val="9A9A9A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7" name="textbox 517"/>
            <p:cNvSpPr/>
            <p:nvPr/>
          </p:nvSpPr>
          <p:spPr>
            <a:xfrm>
              <a:off x="49580" y="141434"/>
              <a:ext cx="204470" cy="92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525"/>
                </a:lnSpc>
              </a:pPr>
              <a:r>
                <a:rPr sz="1400" spc="-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..</a:t>
              </a:r>
              <a:r>
                <a:rPr sz="1400" spc="-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.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518" name="picture 51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111495" y="3157728"/>
            <a:ext cx="469265" cy="76200"/>
          </a:xfrm>
          <a:prstGeom prst="rect">
            <a:avLst/>
          </a:prstGeom>
        </p:spPr>
      </p:pic>
      <p:pic>
        <p:nvPicPr>
          <p:cNvPr id="519" name="picture 51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316723" y="3157728"/>
            <a:ext cx="360298" cy="76200"/>
          </a:xfrm>
          <a:prstGeom prst="rect">
            <a:avLst/>
          </a:prstGeom>
        </p:spPr>
      </p:pic>
      <p:pic>
        <p:nvPicPr>
          <p:cNvPr id="520" name="picture 52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103620" y="4683252"/>
            <a:ext cx="279019" cy="76200"/>
          </a:xfrm>
          <a:prstGeom prst="rect">
            <a:avLst/>
          </a:prstGeom>
        </p:spPr>
      </p:pic>
      <p:pic>
        <p:nvPicPr>
          <p:cNvPr id="521" name="picture 521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6932676" y="4683252"/>
            <a:ext cx="279018" cy="76200"/>
          </a:xfrm>
          <a:prstGeom prst="rect">
            <a:avLst/>
          </a:prstGeom>
        </p:spPr>
      </p:pic>
      <p:pic>
        <p:nvPicPr>
          <p:cNvPr id="522" name="picture 52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7760207" y="4683252"/>
            <a:ext cx="279018" cy="76200"/>
          </a:xfrm>
          <a:prstGeom prst="rect">
            <a:avLst/>
          </a:prstGeom>
        </p:spPr>
      </p:pic>
      <p:pic>
        <p:nvPicPr>
          <p:cNvPr id="523" name="picture 523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8587739" y="4683252"/>
            <a:ext cx="279018" cy="76200"/>
          </a:xfrm>
          <a:prstGeom prst="rect">
            <a:avLst/>
          </a:prstGeom>
        </p:spPr>
      </p:pic>
      <p:pic>
        <p:nvPicPr>
          <p:cNvPr id="524" name="picture 52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5382767" y="3826764"/>
            <a:ext cx="187833" cy="76200"/>
          </a:xfrm>
          <a:prstGeom prst="rect">
            <a:avLst/>
          </a:prstGeom>
        </p:spPr>
      </p:pic>
      <p:pic>
        <p:nvPicPr>
          <p:cNvPr id="525" name="picture 525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217664" y="3826764"/>
            <a:ext cx="164083" cy="76200"/>
          </a:xfrm>
          <a:prstGeom prst="rect">
            <a:avLst/>
          </a:prstGeom>
        </p:spPr>
      </p:pic>
      <p:sp>
        <p:nvSpPr>
          <p:cNvPr id="526" name="path"/>
          <p:cNvSpPr/>
          <p:nvPr/>
        </p:nvSpPr>
        <p:spPr>
          <a:xfrm>
            <a:off x="8400288" y="1901952"/>
            <a:ext cx="1097280" cy="9143"/>
          </a:xfrm>
          <a:custGeom>
            <a:rect l="0" t="0" r="0" b="0"/>
            <a:pathLst>
              <a:path w="1728" h="14">
                <a:moveTo>
                  <a:pt x="1728" y="7"/>
                </a:moveTo>
                <a:lnTo>
                  <a:pt x="0" y="7"/>
                </a:lnTo>
              </a:path>
            </a:pathLst>
          </a:custGeom>
          <a:noFill/>
          <a:ln w="9143" cap="flat">
            <a:solidFill>
              <a:srgbClr val="29BA74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7" name="rect"/>
          <p:cNvSpPr/>
          <p:nvPr/>
        </p:nvSpPr>
        <p:spPr>
          <a:xfrm>
            <a:off x="749808" y="5609844"/>
            <a:ext cx="1080515" cy="9144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8" name="rect"/>
          <p:cNvSpPr/>
          <p:nvPr/>
        </p:nvSpPr>
        <p:spPr>
          <a:xfrm>
            <a:off x="749808" y="3108960"/>
            <a:ext cx="1080515" cy="9143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9" name="picture 529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4204715" y="4895088"/>
            <a:ext cx="76200" cy="118872"/>
          </a:xfrm>
          <a:prstGeom prst="rect">
            <a:avLst/>
          </a:prstGeom>
        </p:spPr>
      </p:pic>
      <p:sp>
        <p:nvSpPr>
          <p:cNvPr id="530" name="rect"/>
          <p:cNvSpPr/>
          <p:nvPr/>
        </p:nvSpPr>
        <p:spPr>
          <a:xfrm>
            <a:off x="745236" y="5215128"/>
            <a:ext cx="9144" cy="399288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1" name="rect"/>
          <p:cNvSpPr/>
          <p:nvPr/>
        </p:nvSpPr>
        <p:spPr>
          <a:xfrm>
            <a:off x="745236" y="4690871"/>
            <a:ext cx="9144" cy="397764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32" name="table 532"/>
          <p:cNvGraphicFramePr>
            <a:graphicFrameLocks noGrp="1"/>
          </p:cNvGraphicFramePr>
          <p:nvPr/>
        </p:nvGraphicFramePr>
        <p:xfrm>
          <a:off x="763904" y="844296"/>
          <a:ext cx="9301480" cy="5270754"/>
        </p:xfrm>
        <a:graphic>
          <a:graphicData uri="http://schemas.openxmlformats.org/drawingml/2006/table">
            <a:tbl>
              <a:tblPr/>
              <a:tblGrid>
                <a:gridCol w="9301480"/>
              </a:tblGrid>
              <a:tr h="1558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13430" indent="-1905" algn="l" rtl="0" eaLnBrk="0">
                        <a:lnSpc>
                          <a:spcPct val="110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整合集群和个人两个层面的顾客运营，开展充分差异化的沟通</a:t>
                      </a:r>
                      <a:r>
                        <a:rPr sz="1500" spc="2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互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动，提升营销效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40430" algn="l" rtl="0" eaLnBrk="0">
                        <a:lnSpc>
                          <a:spcPct val="97000"/>
                        </a:lnSpc>
                        <a:spcBef>
                          <a:spcPts val="35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重点补齐个人化顾客运营这一短板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37915" indent="-196850" algn="l" rtl="0" eaLnBrk="0">
                        <a:lnSpc>
                          <a:spcPct val="99000"/>
                        </a:lnSpc>
                        <a:spcBef>
                          <a:spcPts val="35"/>
                        </a:spcBef>
                      </a:pPr>
                      <a:r>
                        <a:rPr sz="1400" spc="-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相关行为分析、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ROI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跟踪、组合优化等能够对接输入，  形成集</a:t>
                      </a:r>
                      <a:r>
                        <a:rPr sz="14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群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化顾客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运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营的一部分，各类分析相互印证，从而实现总体营销效率的持续优化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03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12795" algn="l" rtl="0" eaLnBrk="0">
                        <a:lnSpc>
                          <a:spcPts val="184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搭建完整的数字化产品创新体系，提高差异化产品的开发效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40430" algn="l" rtl="0" eaLnBrk="0">
                        <a:lnSpc>
                          <a:spcPct val="97000"/>
                        </a:lnSpc>
                        <a:spcBef>
                          <a:spcPts val="5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重点补齐概念开发与测试、新品试销机制两大短板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36645" indent="-196215" algn="l" rtl="0" eaLnBrk="0">
                        <a:lnSpc>
                          <a:spcPct val="98000"/>
                        </a:lnSpc>
                        <a:spcBef>
                          <a:spcPts val="60"/>
                        </a:spcBef>
                      </a:pPr>
                      <a:r>
                        <a:rPr sz="1400" spc="-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与现有的创意采集、  供应商寻源等环节对接，大幅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提升进入试销的新品 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量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00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13430" algn="l" rtl="0" eaLnBrk="0">
                        <a:lnSpc>
                          <a:spcPts val="184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渠道和终端管理从决策到执行的数字化，提高产品销售效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36010" indent="-194945" algn="l" rtl="0" eaLnBrk="0">
                        <a:lnSpc>
                          <a:spcPct val="99000"/>
                        </a:lnSpc>
                        <a:spcBef>
                          <a:spcPts val="50"/>
                        </a:spcBef>
                      </a:pPr>
                      <a:r>
                        <a:rPr sz="1400" spc="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根据不同的终端类型和建设目标，自动整合总体终端动销(如生动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化、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促销、分销等)方案并分解到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每个具体终端，  并结合经销商数据进行相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应的库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存控制、订货和渠道管理指导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40"/>
                        </a:spcBef>
                      </a:pPr>
                      <a:r>
                        <a:rPr sz="1400" spc="-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通过终端执行数据的快速反馈和分析，  帮助管理层对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方案进行优化决策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1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12795" indent="635" algn="l" rtl="0" eaLnBrk="0">
                        <a:lnSpc>
                          <a:spcPct val="11000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建设打通厂内、厂间和上下游环节的供应链网络协同体系，</a:t>
                      </a:r>
                      <a:r>
                        <a:rPr sz="1500" spc="8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低</a:t>
                      </a:r>
                      <a:r>
                        <a:rPr sz="15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本的满足灵活供货需求，保障质</a:t>
                      </a:r>
                      <a:r>
                        <a:rPr sz="1500" spc="2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量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40430" algn="l" rtl="0" eaLnBrk="0">
                        <a:lnSpc>
                          <a:spcPct val="97000"/>
                        </a:lnSpc>
                        <a:spcBef>
                          <a:spcPts val="40"/>
                        </a:spcBef>
                      </a:pPr>
                      <a:r>
                        <a:rPr sz="1400" spc="-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聚焦上下游网络规划这一短板，  主攻产销协同、需求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预测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37280" indent="-196850" algn="l" rtl="0" eaLnBrk="0">
                        <a:lnSpc>
                          <a:spcPct val="94000"/>
                        </a:lnSpc>
                        <a:spcBef>
                          <a:spcPts val="60"/>
                        </a:spcBef>
                      </a:pPr>
                      <a:r>
                        <a:rPr sz="1400" spc="-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通过供应链网络协同优化，对接渠道管理业务优化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对渠道的供货计划， 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对接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其它工厂间及厂内应用实现物流、生产和上游供应的效率提升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33" name="textbox 533"/>
          <p:cNvSpPr/>
          <p:nvPr/>
        </p:nvSpPr>
        <p:spPr>
          <a:xfrm>
            <a:off x="10295410" y="1994667"/>
            <a:ext cx="1313180" cy="2988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9000"/>
              </a:lnSpc>
            </a:pP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所有相关的</a:t>
            </a:r>
            <a:r>
              <a:rPr sz="16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务和职能都</a:t>
            </a:r>
            <a:r>
              <a:rPr sz="16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要参与到项</a:t>
            </a:r>
            <a:r>
              <a:rPr sz="16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中，以保证</a:t>
            </a:r>
            <a:r>
              <a:rPr sz="16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业务模式变</a:t>
            </a:r>
            <a:r>
              <a:rPr sz="16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革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的顺利对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1000"/>
              </a:lnSpc>
            </a:pPr>
            <a:endParaRPr lang="en-US" altLang="en-US" sz="4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1270" algn="l" rtl="0" eaLnBrk="0">
              <a:lnSpc>
                <a:spcPct val="101000"/>
              </a:lnSpc>
              <a:spcBef>
                <a:spcPts val="5"/>
              </a:spcBef>
            </a:pP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其它低优先</a:t>
            </a:r>
            <a:r>
              <a:rPr sz="16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的数字化应</a:t>
            </a:r>
            <a:r>
              <a:rPr sz="16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在部门内继</a:t>
            </a:r>
            <a:r>
              <a:rPr sz="16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续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推动或暂缓</a:t>
            </a:r>
            <a:r>
              <a:rPr sz="16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待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spc="1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后续评</a:t>
            </a:r>
            <a:r>
              <a:rPr sz="16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估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4" name="textbox 534"/>
          <p:cNvSpPr/>
          <p:nvPr/>
        </p:nvSpPr>
        <p:spPr>
          <a:xfrm>
            <a:off x="778941" y="186080"/>
            <a:ext cx="9147175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回顾：建议以八大应用为抓手，按业务闭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环划分成四个整体转型项目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5" name="textbox 535"/>
          <p:cNvSpPr/>
          <p:nvPr/>
        </p:nvSpPr>
        <p:spPr>
          <a:xfrm>
            <a:off x="2755772" y="864108"/>
            <a:ext cx="1202689" cy="1487169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400685" indent="-302895" algn="l" rtl="0" eaLnBrk="0">
              <a:lnSpc>
                <a:spcPct val="111000"/>
              </a:lnSpc>
              <a:spcBef>
                <a:spcPct val="0"/>
              </a:spcBef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36" name="table 536"/>
          <p:cNvGraphicFramePr>
            <a:graphicFrameLocks noGrp="1"/>
          </p:cNvGraphicFramePr>
          <p:nvPr/>
        </p:nvGraphicFramePr>
        <p:xfrm>
          <a:off x="763905" y="5017007"/>
          <a:ext cx="1482725" cy="1054100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1054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319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下游协同规划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sp>
        <p:nvSpPr>
          <p:cNvPr id="537" name="textbox 537"/>
          <p:cNvSpPr/>
          <p:nvPr/>
        </p:nvSpPr>
        <p:spPr>
          <a:xfrm>
            <a:off x="2755772" y="3631692"/>
            <a:ext cx="1202689" cy="129413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3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01955" indent="-305435" algn="l" rtl="0" eaLnBrk="0">
              <a:lnSpc>
                <a:spcPct val="111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数字化渠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</a:t>
            </a:r>
            <a:r>
              <a:rPr sz="1500" spc="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8" name="textbox 538"/>
          <p:cNvSpPr/>
          <p:nvPr/>
        </p:nvSpPr>
        <p:spPr>
          <a:xfrm>
            <a:off x="2755772" y="2462783"/>
            <a:ext cx="1202689" cy="107315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96215" indent="-99695" algn="l" rtl="0" eaLnBrk="0">
              <a:lnSpc>
                <a:spcPct val="111000"/>
              </a:lnSpc>
              <a:spcBef>
                <a:spcPct val="0"/>
              </a:spcBef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数字化产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创新体</a:t>
            </a:r>
            <a:r>
              <a:rPr sz="1500" spc="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39" name="textbox 539"/>
          <p:cNvSpPr/>
          <p:nvPr/>
        </p:nvSpPr>
        <p:spPr>
          <a:xfrm>
            <a:off x="2755772" y="5021580"/>
            <a:ext cx="1202689" cy="1072514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98450" indent="-200025" algn="l" rtl="0" eaLnBrk="0">
              <a:lnSpc>
                <a:spcPct val="111000"/>
              </a:lnSpc>
              <a:spcBef>
                <a:spcPts val="5"/>
              </a:spcBef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供应链上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游协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40" name="table 540"/>
          <p:cNvGraphicFramePr>
            <a:graphicFrameLocks noGrp="1"/>
          </p:cNvGraphicFramePr>
          <p:nvPr/>
        </p:nvGraphicFramePr>
        <p:xfrm>
          <a:off x="763905" y="4325112"/>
          <a:ext cx="1482725" cy="554355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5543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05435" indent="-22034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差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异化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准确执行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的动销方案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1" name="table 541"/>
          <p:cNvGraphicFramePr>
            <a:graphicFrameLocks noGrp="1"/>
          </p:cNvGraphicFramePr>
          <p:nvPr/>
        </p:nvGraphicFramePr>
        <p:xfrm>
          <a:off x="763905" y="3700271"/>
          <a:ext cx="1482725" cy="504189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5041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7180" indent="-3111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实时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精细的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400" spc="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销商管理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2" name="table 542"/>
          <p:cNvGraphicFramePr>
            <a:graphicFrameLocks noGrp="1"/>
          </p:cNvGraphicFramePr>
          <p:nvPr/>
        </p:nvGraphicFramePr>
        <p:xfrm>
          <a:off x="763905" y="844296"/>
          <a:ext cx="1482725" cy="457834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457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845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全维度画像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3" name="table 543"/>
          <p:cNvGraphicFramePr>
            <a:graphicFrameLocks noGrp="1"/>
          </p:cNvGraphicFramePr>
          <p:nvPr/>
        </p:nvGraphicFramePr>
        <p:xfrm>
          <a:off x="763905" y="1363980"/>
          <a:ext cx="1482725" cy="457834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457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51790" indent="-52705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人化内容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产生</a:t>
                      </a:r>
                      <a:r>
                        <a:rPr sz="14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触达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4" name="table 544"/>
          <p:cNvGraphicFramePr>
            <a:graphicFrameLocks noGrp="1"/>
          </p:cNvGraphicFramePr>
          <p:nvPr/>
        </p:nvGraphicFramePr>
        <p:xfrm>
          <a:off x="763905" y="2458212"/>
          <a:ext cx="1482725" cy="457834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4578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6250" algn="l" rtl="0" eaLnBrk="0">
                        <a:lnSpc>
                          <a:spcPct val="89000"/>
                        </a:lnSpc>
                      </a:pP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735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销平台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5" name="table 545"/>
          <p:cNvGraphicFramePr>
            <a:graphicFrameLocks noGrp="1"/>
          </p:cNvGraphicFramePr>
          <p:nvPr/>
        </p:nvGraphicFramePr>
        <p:xfrm>
          <a:off x="763905" y="3054096"/>
          <a:ext cx="1482725" cy="457835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4578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6715" indent="-8763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直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接互动的</a:t>
                      </a:r>
                      <a:r>
                        <a:rPr sz="14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念测试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6" name="table 546"/>
          <p:cNvGraphicFramePr>
            <a:graphicFrameLocks noGrp="1"/>
          </p:cNvGraphicFramePr>
          <p:nvPr/>
        </p:nvGraphicFramePr>
        <p:xfrm>
          <a:off x="763905" y="1885187"/>
          <a:ext cx="1482725" cy="456565"/>
        </p:xfrm>
        <a:graphic>
          <a:graphicData uri="http://schemas.openxmlformats.org/drawingml/2006/table">
            <a:tbl>
              <a:tblPr/>
              <a:tblGrid>
                <a:gridCol w="1482725"/>
              </a:tblGrid>
              <a:tr h="4565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7520" algn="l" rtl="0" eaLnBrk="0">
                        <a:lnSpc>
                          <a:spcPct val="89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8620" algn="l" rtl="0" eaLnBrk="0">
                        <a:lnSpc>
                          <a:spcPct val="98000"/>
                        </a:lnSpc>
                        <a:spcBef>
                          <a:spcPts val="1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</a:t>
                      </a:r>
                      <a:r>
                        <a:rPr sz="14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验证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</a:tr>
            </a:tbl>
          </a:graphicData>
        </a:graphic>
      </p:graphicFrame>
      <p:sp>
        <p:nvSpPr>
          <p:cNvPr id="547" name="textbox 547"/>
          <p:cNvSpPr/>
          <p:nvPr/>
        </p:nvSpPr>
        <p:spPr>
          <a:xfrm rot="16200000">
            <a:off x="10585308" y="444458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548" name="rect"/>
          <p:cNvSpPr/>
          <p:nvPr/>
        </p:nvSpPr>
        <p:spPr>
          <a:xfrm>
            <a:off x="10145648" y="849630"/>
            <a:ext cx="19812" cy="5223281"/>
          </a:xfrm>
          <a:prstGeom prst="rect">
            <a:avLst/>
          </a:pr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9" name="rect"/>
          <p:cNvSpPr/>
          <p:nvPr/>
        </p:nvSpPr>
        <p:spPr>
          <a:xfrm>
            <a:off x="2470784" y="2458212"/>
            <a:ext cx="9144" cy="1059687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8" name="group 118"/>
          <p:cNvGrpSpPr/>
          <p:nvPr/>
        </p:nvGrpSpPr>
        <p:grpSpPr>
          <a:xfrm rot="21600000">
            <a:off x="2318384" y="2830068"/>
            <a:ext cx="315467" cy="316992"/>
            <a:chExt cx="315467" cy="316992"/>
          </a:xfrm>
        </p:grpSpPr>
        <p:sp>
          <p:nvSpPr>
            <p:cNvPr id="550" name="path"/>
            <p:cNvSpPr/>
            <p:nvPr/>
          </p:nvSpPr>
          <p:spPr>
            <a:xfrm>
              <a:off x="4572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1" name="path"/>
            <p:cNvSpPr/>
            <p:nvPr/>
          </p:nvSpPr>
          <p:spPr>
            <a:xfrm>
              <a:off x="0" y="0"/>
              <a:ext cx="315467" cy="316992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2"/>
                    <a:pt x="248" y="492"/>
                  </a:cubicBezTo>
                  <a:cubicBezTo>
                    <a:pt x="248" y="492"/>
                    <a:pt x="248" y="492"/>
                    <a:pt x="248" y="492"/>
                  </a:cubicBezTo>
                  <a:cubicBezTo>
                    <a:pt x="115" y="492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2" name="path"/>
            <p:cNvSpPr/>
            <p:nvPr/>
          </p:nvSpPr>
          <p:spPr>
            <a:xfrm>
              <a:off x="120396" y="47243"/>
              <a:ext cx="120395" cy="224028"/>
            </a:xfrm>
            <a:custGeom>
              <a:rect l="0" t="0" r="0" b="0"/>
              <a:pathLst>
                <a:path w="189" h="352">
                  <a:moveTo>
                    <a:pt x="12" y="352"/>
                  </a:moveTo>
                  <a:lnTo>
                    <a:pt x="0" y="340"/>
                  </a:lnTo>
                  <a:lnTo>
                    <a:pt x="163" y="176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6"/>
                  </a:lnTo>
                  <a:lnTo>
                    <a:pt x="12" y="3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3" name="rect"/>
          <p:cNvSpPr/>
          <p:nvPr/>
        </p:nvSpPr>
        <p:spPr>
          <a:xfrm>
            <a:off x="2470784" y="5017007"/>
            <a:ext cx="9144" cy="105962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0" name="group 120"/>
          <p:cNvGrpSpPr/>
          <p:nvPr/>
        </p:nvGrpSpPr>
        <p:grpSpPr>
          <a:xfrm rot="21600000">
            <a:off x="2318384" y="5388863"/>
            <a:ext cx="315467" cy="316992"/>
            <a:chExt cx="315467" cy="316992"/>
          </a:xfrm>
        </p:grpSpPr>
        <p:sp>
          <p:nvSpPr>
            <p:cNvPr id="554" name="path"/>
            <p:cNvSpPr/>
            <p:nvPr/>
          </p:nvSpPr>
          <p:spPr>
            <a:xfrm>
              <a:off x="4572" y="4572"/>
              <a:ext cx="306323" cy="307848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5" name="path"/>
            <p:cNvSpPr/>
            <p:nvPr/>
          </p:nvSpPr>
          <p:spPr>
            <a:xfrm>
              <a:off x="0" y="0"/>
              <a:ext cx="315467" cy="316992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5"/>
                    <a:pt x="115" y="7"/>
                    <a:pt x="248" y="7"/>
                  </a:cubicBezTo>
                  <a:cubicBezTo>
                    <a:pt x="381" y="7"/>
                    <a:pt x="489" y="115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2"/>
                    <a:pt x="248" y="492"/>
                  </a:cubicBezTo>
                  <a:cubicBezTo>
                    <a:pt x="248" y="492"/>
                    <a:pt x="248" y="492"/>
                    <a:pt x="248" y="492"/>
                  </a:cubicBezTo>
                  <a:cubicBezTo>
                    <a:pt x="115" y="492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6" name="path"/>
            <p:cNvSpPr/>
            <p:nvPr/>
          </p:nvSpPr>
          <p:spPr>
            <a:xfrm>
              <a:off x="120396" y="47244"/>
              <a:ext cx="120395" cy="225552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7" name="rect"/>
          <p:cNvSpPr/>
          <p:nvPr/>
        </p:nvSpPr>
        <p:spPr>
          <a:xfrm>
            <a:off x="2470784" y="859536"/>
            <a:ext cx="9144" cy="1475612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2" name="group 122"/>
          <p:cNvGrpSpPr/>
          <p:nvPr/>
        </p:nvGrpSpPr>
        <p:grpSpPr>
          <a:xfrm rot="21600000">
            <a:off x="2318384" y="1438655"/>
            <a:ext cx="315467" cy="315468"/>
            <a:chExt cx="315467" cy="315468"/>
          </a:xfrm>
        </p:grpSpPr>
        <p:sp>
          <p:nvSpPr>
            <p:cNvPr id="558" name="path"/>
            <p:cNvSpPr/>
            <p:nvPr/>
          </p:nvSpPr>
          <p:spPr>
            <a:xfrm>
              <a:off x="4572" y="4572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241"/>
                    <a:pt x="0" y="241"/>
                    <a:pt x="0" y="241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1"/>
                  </a:cubicBezTo>
                  <a:cubicBezTo>
                    <a:pt x="482" y="241"/>
                    <a:pt x="482" y="241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241" y="482"/>
                    <a:pt x="241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9" name="path"/>
            <p:cNvSpPr/>
            <p:nvPr/>
          </p:nvSpPr>
          <p:spPr>
            <a:xfrm>
              <a:off x="0" y="0"/>
              <a:ext cx="315467" cy="315468"/>
            </a:xfrm>
            <a:custGeom>
              <a:rect l="0" t="0" r="0" b="0"/>
              <a:pathLst>
                <a:path w="496" h="496">
                  <a:moveTo>
                    <a:pt x="7" y="248"/>
                  </a:moveTo>
                  <a:cubicBezTo>
                    <a:pt x="7" y="248"/>
                    <a:pt x="7" y="248"/>
                    <a:pt x="7" y="248"/>
                  </a:cubicBezTo>
                  <a:cubicBezTo>
                    <a:pt x="7" y="115"/>
                    <a:pt x="115" y="7"/>
                    <a:pt x="248" y="7"/>
                  </a:cubicBezTo>
                  <a:cubicBezTo>
                    <a:pt x="381" y="7"/>
                    <a:pt x="489" y="115"/>
                    <a:pt x="489" y="248"/>
                  </a:cubicBezTo>
                  <a:cubicBezTo>
                    <a:pt x="489" y="248"/>
                    <a:pt x="489" y="248"/>
                    <a:pt x="489" y="248"/>
                  </a:cubicBezTo>
                  <a:cubicBezTo>
                    <a:pt x="489" y="381"/>
                    <a:pt x="381" y="489"/>
                    <a:pt x="248" y="489"/>
                  </a:cubicBezTo>
                  <a:cubicBezTo>
                    <a:pt x="248" y="489"/>
                    <a:pt x="248" y="489"/>
                    <a:pt x="248" y="489"/>
                  </a:cubicBezTo>
                  <a:cubicBezTo>
                    <a:pt x="115" y="489"/>
                    <a:pt x="7" y="381"/>
                    <a:pt x="7" y="248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0" name="path"/>
            <p:cNvSpPr/>
            <p:nvPr/>
          </p:nvSpPr>
          <p:spPr>
            <a:xfrm>
              <a:off x="120396" y="47244"/>
              <a:ext cx="120395" cy="224028"/>
            </a:xfrm>
            <a:custGeom>
              <a:rect l="0" t="0" r="0" b="0"/>
              <a:pathLst>
                <a:path w="189" h="352">
                  <a:moveTo>
                    <a:pt x="12" y="352"/>
                  </a:moveTo>
                  <a:lnTo>
                    <a:pt x="0" y="340"/>
                  </a:lnTo>
                  <a:lnTo>
                    <a:pt x="163" y="176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6"/>
                  </a:lnTo>
                  <a:lnTo>
                    <a:pt x="12" y="3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1" name="rect"/>
          <p:cNvSpPr/>
          <p:nvPr/>
        </p:nvSpPr>
        <p:spPr>
          <a:xfrm>
            <a:off x="2470784" y="3627119"/>
            <a:ext cx="9144" cy="1280286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4" name="group 124"/>
          <p:cNvGrpSpPr/>
          <p:nvPr/>
        </p:nvGrpSpPr>
        <p:grpSpPr>
          <a:xfrm rot="21600000">
            <a:off x="2318384" y="4110228"/>
            <a:ext cx="315467" cy="315467"/>
            <a:chExt cx="315467" cy="315467"/>
          </a:xfrm>
        </p:grpSpPr>
        <p:sp>
          <p:nvSpPr>
            <p:cNvPr id="562" name="path"/>
            <p:cNvSpPr/>
            <p:nvPr/>
          </p:nvSpPr>
          <p:spPr>
            <a:xfrm>
              <a:off x="4572" y="4572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241"/>
                    <a:pt x="0" y="241"/>
                    <a:pt x="0" y="241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1"/>
                  </a:cubicBezTo>
                  <a:cubicBezTo>
                    <a:pt x="482" y="241"/>
                    <a:pt x="482" y="241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241" y="482"/>
                    <a:pt x="241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3" name="path"/>
            <p:cNvSpPr/>
            <p:nvPr/>
          </p:nvSpPr>
          <p:spPr>
            <a:xfrm>
              <a:off x="0" y="0"/>
              <a:ext cx="315467" cy="315467"/>
            </a:xfrm>
            <a:custGeom>
              <a:rect l="0" t="0" r="0" b="0"/>
              <a:pathLst>
                <a:path w="496" h="496">
                  <a:moveTo>
                    <a:pt x="7" y="248"/>
                  </a:moveTo>
                  <a:cubicBezTo>
                    <a:pt x="7" y="248"/>
                    <a:pt x="7" y="248"/>
                    <a:pt x="7" y="248"/>
                  </a:cubicBezTo>
                  <a:cubicBezTo>
                    <a:pt x="7" y="115"/>
                    <a:pt x="115" y="7"/>
                    <a:pt x="248" y="7"/>
                  </a:cubicBezTo>
                  <a:cubicBezTo>
                    <a:pt x="381" y="7"/>
                    <a:pt x="489" y="115"/>
                    <a:pt x="489" y="248"/>
                  </a:cubicBezTo>
                  <a:cubicBezTo>
                    <a:pt x="489" y="248"/>
                    <a:pt x="489" y="248"/>
                    <a:pt x="489" y="248"/>
                  </a:cubicBezTo>
                  <a:cubicBezTo>
                    <a:pt x="489" y="381"/>
                    <a:pt x="381" y="489"/>
                    <a:pt x="248" y="489"/>
                  </a:cubicBezTo>
                  <a:cubicBezTo>
                    <a:pt x="248" y="489"/>
                    <a:pt x="248" y="489"/>
                    <a:pt x="248" y="489"/>
                  </a:cubicBezTo>
                  <a:cubicBezTo>
                    <a:pt x="115" y="489"/>
                    <a:pt x="7" y="381"/>
                    <a:pt x="7" y="248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4" name="path"/>
            <p:cNvSpPr/>
            <p:nvPr/>
          </p:nvSpPr>
          <p:spPr>
            <a:xfrm>
              <a:off x="120396" y="47243"/>
              <a:ext cx="120395" cy="224027"/>
            </a:xfrm>
            <a:custGeom>
              <a:rect l="0" t="0" r="0" b="0"/>
              <a:pathLst>
                <a:path w="189" h="352">
                  <a:moveTo>
                    <a:pt x="12" y="352"/>
                  </a:moveTo>
                  <a:lnTo>
                    <a:pt x="0" y="340"/>
                  </a:lnTo>
                  <a:lnTo>
                    <a:pt x="163" y="176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6"/>
                  </a:lnTo>
                  <a:lnTo>
                    <a:pt x="12" y="3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5" name="textbox 565"/>
          <p:cNvSpPr/>
          <p:nvPr/>
        </p:nvSpPr>
        <p:spPr>
          <a:xfrm>
            <a:off x="11546317" y="599212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0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group 126"/>
          <p:cNvGrpSpPr/>
          <p:nvPr/>
        </p:nvGrpSpPr>
        <p:grpSpPr>
          <a:xfrm rot="21600000">
            <a:off x="0" y="0"/>
            <a:ext cx="12192000" cy="6858000"/>
            <a:chExt cx="12192000" cy="6858000"/>
          </a:xfrm>
        </p:grpSpPr>
        <p:sp>
          <p:nvSpPr>
            <p:cNvPr id="566" name="path"/>
            <p:cNvSpPr/>
            <p:nvPr/>
          </p:nvSpPr>
          <p:spPr>
            <a:xfrm>
              <a:off x="0" y="0"/>
              <a:ext cx="12192000" cy="6858000"/>
            </a:xfrm>
            <a:custGeom>
              <a:rect l="0" t="0" r="0" b="0"/>
              <a:pathLst>
                <a:path w="19200" h="10800">
                  <a:moveTo>
                    <a:pt x="0" y="10800"/>
                  </a:moveTo>
                  <a:lnTo>
                    <a:pt x="19200" y="10800"/>
                  </a:lnTo>
                  <a:lnTo>
                    <a:pt x="19200" y="0"/>
                  </a:lnTo>
                  <a:lnTo>
                    <a:pt x="0" y="0"/>
                  </a:lnTo>
                  <a:lnTo>
                    <a:pt x="0" y="1080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7" name="path"/>
            <p:cNvSpPr/>
            <p:nvPr/>
          </p:nvSpPr>
          <p:spPr>
            <a:xfrm>
              <a:off x="629412" y="2098547"/>
              <a:ext cx="10936223" cy="4291584"/>
            </a:xfrm>
            <a:custGeom>
              <a:rect l="0" t="0" r="0" b="0"/>
              <a:pathLst>
                <a:path w="17222" h="6758">
                  <a:moveTo>
                    <a:pt x="0" y="1569"/>
                  </a:moveTo>
                  <a:lnTo>
                    <a:pt x="17220" y="1569"/>
                  </a:lnTo>
                  <a:lnTo>
                    <a:pt x="17220" y="0"/>
                  </a:lnTo>
                  <a:lnTo>
                    <a:pt x="0" y="0"/>
                  </a:lnTo>
                  <a:lnTo>
                    <a:pt x="0" y="1569"/>
                  </a:lnTo>
                  <a:close/>
                </a:path>
                <a:path w="17222" h="6758">
                  <a:moveTo>
                    <a:pt x="4" y="5032"/>
                  </a:moveTo>
                  <a:lnTo>
                    <a:pt x="17222" y="5032"/>
                  </a:lnTo>
                  <a:lnTo>
                    <a:pt x="17222" y="3465"/>
                  </a:lnTo>
                  <a:lnTo>
                    <a:pt x="4" y="3465"/>
                  </a:lnTo>
                  <a:lnTo>
                    <a:pt x="4" y="5032"/>
                  </a:lnTo>
                  <a:close/>
                </a:path>
                <a:path w="17222" h="6758">
                  <a:moveTo>
                    <a:pt x="0" y="6758"/>
                  </a:moveTo>
                  <a:lnTo>
                    <a:pt x="17220" y="6758"/>
                  </a:lnTo>
                  <a:lnTo>
                    <a:pt x="17220" y="5188"/>
                  </a:lnTo>
                  <a:lnTo>
                    <a:pt x="0" y="5188"/>
                  </a:lnTo>
                  <a:lnTo>
                    <a:pt x="0" y="6758"/>
                  </a:lnTo>
                  <a:close/>
                </a:path>
                <a:path w="17222" h="6758">
                  <a:moveTo>
                    <a:pt x="0" y="3288"/>
                  </a:moveTo>
                  <a:lnTo>
                    <a:pt x="17220" y="3288"/>
                  </a:lnTo>
                  <a:lnTo>
                    <a:pt x="17220" y="1720"/>
                  </a:lnTo>
                  <a:lnTo>
                    <a:pt x="0" y="1720"/>
                  </a:lnTo>
                  <a:lnTo>
                    <a:pt x="0" y="328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8" name="textbox 568"/>
          <p:cNvSpPr/>
          <p:nvPr/>
        </p:nvSpPr>
        <p:spPr>
          <a:xfrm>
            <a:off x="8018895" y="2162942"/>
            <a:ext cx="3543934" cy="4408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整体营销组合有效性评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  <a:spcBef>
                <a:spcPts val="67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个人化运营试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  <a:spcBef>
                <a:spcPts val="66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个人化运营模式推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第一轮单品项开发试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  <a:spcBef>
                <a:spcPts val="67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第二轮多品项平行开发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67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数据驱动的创新机制推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2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终端数字化管理试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68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终端数字化管理推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产销协同系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  <a:spcBef>
                <a:spcPts val="66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需求预测系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  <a:spcBef>
                <a:spcPts val="67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需求预测与产销协同推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7000"/>
              </a:lnSpc>
              <a:spcBef>
                <a:spcPts val="5"/>
              </a:spcBef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69" name="textbox 569"/>
          <p:cNvSpPr/>
          <p:nvPr/>
        </p:nvSpPr>
        <p:spPr>
          <a:xfrm>
            <a:off x="1814958" y="2184012"/>
            <a:ext cx="2723514" cy="4169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7620" algn="l" rtl="0" eaLnBrk="0">
              <a:lnSpc>
                <a:spcPct val="99000"/>
              </a:lnSpc>
            </a:pP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以批量化生产的方式在各</a:t>
            </a:r>
            <a:r>
              <a:rPr sz="14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触点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上为顾客提供个性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多样化内容，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填充每一个与顾客深入互动的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4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8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7145" indent="-3175" algn="l" rtl="0" eaLnBrk="0">
              <a:lnSpc>
                <a:spcPct val="102000"/>
              </a:lnSpc>
              <a:spcBef>
                <a:spcPts val="425"/>
              </a:spcBef>
            </a:pPr>
            <a:r>
              <a:rPr sz="14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批量化、低成本敏捷创新，输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多样化的产品，快速试错，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捕捉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多样化需</a:t>
            </a:r>
            <a:r>
              <a:rPr sz="1400" i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0" algn="l" rtl="0" eaLnBrk="0">
              <a:lnSpc>
                <a:spcPct val="101000"/>
              </a:lnSpc>
              <a:spcBef>
                <a:spcPts val="425"/>
              </a:spcBef>
            </a:pP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从总部到一线，通过系统自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智能分析，批量化输出针对不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终端和渠道充分差异化的方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大幅降低沟通、分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析、监控成本，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i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赋能一线精确执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7000"/>
              </a:lnSpc>
            </a:pP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2000"/>
              </a:lnSpc>
            </a:pP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不仅单个节点能够高效运作，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时整个供应链上下游网络协作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贯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通，基于对不确定性的分析预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i="1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做出快速反</a:t>
            </a:r>
            <a:r>
              <a:rPr sz="1400" i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70" name="textbox 570"/>
          <p:cNvSpPr/>
          <p:nvPr/>
        </p:nvSpPr>
        <p:spPr>
          <a:xfrm>
            <a:off x="5015750" y="2184012"/>
            <a:ext cx="2536825" cy="4169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形成一套运行通畅的个人化顾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客运营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模式，落地在各个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  <a:spcBef>
                <a:spcPts val="4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顾客运营投入和执行效率得到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  <a:spcBef>
                <a:spcPts val="42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形成一套运行通畅的数字化快 速创新机制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10185" indent="-197485" algn="l" rtl="0" eaLnBrk="0">
              <a:lnSpc>
                <a:spcPct val="99000"/>
              </a:lnSpc>
              <a:spcBef>
                <a:spcPts val="4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上市多组创新产品，包含多个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潜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力爆款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  <a:spcBef>
                <a:spcPts val="42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形成一套从总部到一线的由系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驱动、人工补足的决策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-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终端执行及销售效率得到提升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3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99000"/>
              </a:lnSpc>
              <a:spcBef>
                <a:spcPts val="42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补足需求预测和产销协同，形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套充分联动的协同规划系 统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供应链效率优于人工规划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28" name="group 128"/>
          <p:cNvGrpSpPr/>
          <p:nvPr/>
        </p:nvGrpSpPr>
        <p:grpSpPr>
          <a:xfrm rot="21600000">
            <a:off x="419100" y="2098548"/>
            <a:ext cx="1272539" cy="4291583"/>
            <a:chExt cx="1272539" cy="4291583"/>
          </a:xfrm>
        </p:grpSpPr>
        <p:pic>
          <p:nvPicPr>
            <p:cNvPr id="571" name="picture 57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272539" cy="4291583"/>
            </a:xfrm>
            <a:prstGeom prst="rect">
              <a:avLst/>
            </a:prstGeom>
          </p:spPr>
        </p:pic>
        <p:sp>
          <p:nvSpPr>
            <p:cNvPr id="572" name="textbox 572"/>
            <p:cNvSpPr/>
            <p:nvPr/>
          </p:nvSpPr>
          <p:spPr>
            <a:xfrm>
              <a:off x="-12700" y="-12700"/>
              <a:ext cx="1297939" cy="43414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3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94945" algn="l" rtl="0" eaLnBrk="0">
                <a:lnSpc>
                  <a:spcPct val="97000"/>
                </a:lnSpc>
                <a:spcBef>
                  <a:spcPts val="5"/>
                </a:spcBef>
              </a:pPr>
              <a:r>
                <a:rPr sz="180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顾客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运营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94945" algn="l" rtl="0" eaLnBrk="0">
                <a:lnSpc>
                  <a:spcPct val="98000"/>
                </a:lnSpc>
                <a:spcBef>
                  <a:spcPts val="545"/>
                </a:spcBef>
              </a:pPr>
              <a:r>
                <a:rPr sz="180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94945" algn="l" rtl="0" eaLnBrk="0">
                <a:lnSpc>
                  <a:spcPct val="98000"/>
                </a:lnSpc>
                <a:spcBef>
                  <a:spcPts val="545"/>
                </a:spcBef>
              </a:pPr>
              <a:r>
                <a:rPr sz="180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管理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4000"/>
                </a:lnSpc>
              </a:pPr>
              <a:endParaRPr lang="en-US" altLang="en-US" sz="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07340" algn="l" rtl="0" eaLnBrk="0">
                <a:lnSpc>
                  <a:spcPct val="98000"/>
                </a:lnSpc>
                <a:spcBef>
                  <a:spcPts val="5"/>
                </a:spcBef>
              </a:pPr>
              <a:r>
                <a:rPr sz="180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</a:t>
              </a: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应链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573" name="textbox 573"/>
          <p:cNvSpPr/>
          <p:nvPr/>
        </p:nvSpPr>
        <p:spPr>
          <a:xfrm>
            <a:off x="656569" y="624388"/>
            <a:ext cx="8182609" cy="525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</a:pPr>
            <a:r>
              <a:rPr sz="33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四个业务转型项目概览：项目目标和</a:t>
            </a:r>
            <a:r>
              <a:rPr sz="33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74" name="textbox 574"/>
          <p:cNvSpPr/>
          <p:nvPr/>
        </p:nvSpPr>
        <p:spPr>
          <a:xfrm>
            <a:off x="1744239" y="1440741"/>
            <a:ext cx="28594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923290" indent="-91059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为了实现长期数字化运营模式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率充分提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75" name="textbox 575"/>
          <p:cNvSpPr/>
          <p:nvPr/>
        </p:nvSpPr>
        <p:spPr>
          <a:xfrm>
            <a:off x="8532687" y="1440741"/>
            <a:ext cx="22510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17500" algn="l" rtl="0" eaLnBrk="0">
              <a:lnSpc>
                <a:spcPts val="1845"/>
              </a:lnSpc>
            </a:pPr>
            <a:r>
              <a:rPr sz="1500" spc="-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子项目切分原则</a:t>
            </a:r>
            <a:r>
              <a:rPr sz="15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  <a:spcBef>
                <a:spcPts val="80"/>
              </a:spcBef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主要依据涉及的业务范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围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76" name="textbox 576"/>
          <p:cNvSpPr/>
          <p:nvPr/>
        </p:nvSpPr>
        <p:spPr>
          <a:xfrm>
            <a:off x="5333285" y="1440741"/>
            <a:ext cx="204977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13665" indent="-10096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在试点推广阶段，首</a:t>
            </a:r>
            <a:r>
              <a:rPr sz="1500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建立数字化运营模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77" name="picture 57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22692" y="1929384"/>
            <a:ext cx="3665473" cy="76200"/>
          </a:xfrm>
          <a:prstGeom prst="rect">
            <a:avLst/>
          </a:prstGeom>
        </p:spPr>
      </p:pic>
      <p:sp>
        <p:nvSpPr>
          <p:cNvPr id="578" name="textbox 578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579" name="picture 57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91283" y="1929384"/>
            <a:ext cx="2560827" cy="76200"/>
          </a:xfrm>
          <a:prstGeom prst="rect">
            <a:avLst/>
          </a:prstGeom>
        </p:spPr>
      </p:pic>
      <p:pic>
        <p:nvPicPr>
          <p:cNvPr id="580" name="picture 58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247132" y="1929384"/>
            <a:ext cx="2152396" cy="76200"/>
          </a:xfrm>
          <a:prstGeom prst="rect">
            <a:avLst/>
          </a:prstGeom>
        </p:spPr>
      </p:pic>
      <p:grpSp>
        <p:nvGrpSpPr>
          <p:cNvPr id="130" name="group 130"/>
          <p:cNvGrpSpPr/>
          <p:nvPr/>
        </p:nvGrpSpPr>
        <p:grpSpPr>
          <a:xfrm rot="21600000">
            <a:off x="7591044" y="2442972"/>
            <a:ext cx="307847" cy="307847"/>
            <a:chExt cx="307847" cy="307847"/>
          </a:xfrm>
        </p:grpSpPr>
        <p:sp>
          <p:nvSpPr>
            <p:cNvPr id="581" name="path"/>
            <p:cNvSpPr/>
            <p:nvPr/>
          </p:nvSpPr>
          <p:spPr>
            <a:xfrm>
              <a:off x="0" y="0"/>
              <a:ext cx="307847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8" y="0"/>
                    <a:pt x="242" y="0"/>
                  </a:cubicBezTo>
                  <a:cubicBezTo>
                    <a:pt x="376" y="0"/>
                    <a:pt x="484" y="108"/>
                    <a:pt x="484" y="242"/>
                  </a:cubicBezTo>
                  <a:cubicBezTo>
                    <a:pt x="484" y="376"/>
                    <a:pt x="376" y="484"/>
                    <a:pt x="242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2" name="path"/>
            <p:cNvSpPr/>
            <p:nvPr/>
          </p:nvSpPr>
          <p:spPr>
            <a:xfrm>
              <a:off x="114300" y="54864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5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5"/>
                  </a:lnTo>
                  <a:lnTo>
                    <a:pt x="152" y="139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2" name="group 132"/>
          <p:cNvGrpSpPr/>
          <p:nvPr/>
        </p:nvGrpSpPr>
        <p:grpSpPr>
          <a:xfrm rot="21600000">
            <a:off x="7591044" y="3535679"/>
            <a:ext cx="307847" cy="306324"/>
            <a:chExt cx="307847" cy="306324"/>
          </a:xfrm>
        </p:grpSpPr>
        <p:sp>
          <p:nvSpPr>
            <p:cNvPr id="583" name="path"/>
            <p:cNvSpPr/>
            <p:nvPr/>
          </p:nvSpPr>
          <p:spPr>
            <a:xfrm>
              <a:off x="0" y="0"/>
              <a:ext cx="307847" cy="306324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8"/>
                    <a:pt x="108" y="0"/>
                    <a:pt x="242" y="0"/>
                  </a:cubicBezTo>
                  <a:cubicBezTo>
                    <a:pt x="376" y="0"/>
                    <a:pt x="484" y="108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4" name="path"/>
            <p:cNvSpPr/>
            <p:nvPr/>
          </p:nvSpPr>
          <p:spPr>
            <a:xfrm>
              <a:off x="114300" y="53340"/>
              <a:ext cx="109727" cy="199644"/>
            </a:xfrm>
            <a:custGeom>
              <a:rect l="0" t="0" r="0" b="0"/>
              <a:pathLst>
                <a:path w="172" h="314">
                  <a:moveTo>
                    <a:pt x="16" y="0"/>
                  </a:moveTo>
                  <a:lnTo>
                    <a:pt x="0" y="20"/>
                  </a:lnTo>
                  <a:lnTo>
                    <a:pt x="135" y="157"/>
                  </a:lnTo>
                  <a:lnTo>
                    <a:pt x="0" y="297"/>
                  </a:lnTo>
                  <a:lnTo>
                    <a:pt x="16" y="314"/>
                  </a:lnTo>
                  <a:lnTo>
                    <a:pt x="152" y="177"/>
                  </a:lnTo>
                  <a:lnTo>
                    <a:pt x="172" y="157"/>
                  </a:lnTo>
                  <a:lnTo>
                    <a:pt x="152" y="14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4" name="group 134"/>
          <p:cNvGrpSpPr/>
          <p:nvPr/>
        </p:nvGrpSpPr>
        <p:grpSpPr>
          <a:xfrm rot="21600000">
            <a:off x="7591044" y="5739383"/>
            <a:ext cx="307847" cy="306323"/>
            <a:chExt cx="307847" cy="306323"/>
          </a:xfrm>
        </p:grpSpPr>
        <p:sp>
          <p:nvSpPr>
            <p:cNvPr id="585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6" name="path"/>
            <p:cNvSpPr/>
            <p:nvPr/>
          </p:nvSpPr>
          <p:spPr>
            <a:xfrm>
              <a:off x="114300" y="53339"/>
              <a:ext cx="109727" cy="198119"/>
            </a:xfrm>
            <a:custGeom>
              <a:rect l="0" t="0" r="0" b="0"/>
              <a:pathLst>
                <a:path w="172" h="311">
                  <a:moveTo>
                    <a:pt x="16" y="0"/>
                  </a:moveTo>
                  <a:lnTo>
                    <a:pt x="0" y="19"/>
                  </a:lnTo>
                  <a:lnTo>
                    <a:pt x="135" y="156"/>
                  </a:lnTo>
                  <a:lnTo>
                    <a:pt x="0" y="294"/>
                  </a:lnTo>
                  <a:lnTo>
                    <a:pt x="16" y="311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6" name="group 136"/>
          <p:cNvGrpSpPr/>
          <p:nvPr/>
        </p:nvGrpSpPr>
        <p:grpSpPr>
          <a:xfrm rot="21600000">
            <a:off x="4511039" y="2429255"/>
            <a:ext cx="306323" cy="307847"/>
            <a:chExt cx="306323" cy="307847"/>
          </a:xfrm>
        </p:grpSpPr>
        <p:sp>
          <p:nvSpPr>
            <p:cNvPr id="587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7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7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8" name="path"/>
            <p:cNvSpPr/>
            <p:nvPr/>
          </p:nvSpPr>
          <p:spPr>
            <a:xfrm>
              <a:off x="114300" y="54864"/>
              <a:ext cx="109728" cy="198120"/>
            </a:xfrm>
            <a:custGeom>
              <a:rect l="0" t="0" r="0" b="0"/>
              <a:pathLst>
                <a:path w="172" h="312">
                  <a:moveTo>
                    <a:pt x="17" y="0"/>
                  </a:moveTo>
                  <a:lnTo>
                    <a:pt x="0" y="19"/>
                  </a:lnTo>
                  <a:lnTo>
                    <a:pt x="136" y="155"/>
                  </a:lnTo>
                  <a:lnTo>
                    <a:pt x="0" y="295"/>
                  </a:lnTo>
                  <a:lnTo>
                    <a:pt x="17" y="312"/>
                  </a:lnTo>
                  <a:lnTo>
                    <a:pt x="152" y="175"/>
                  </a:lnTo>
                  <a:lnTo>
                    <a:pt x="172" y="155"/>
                  </a:lnTo>
                  <a:lnTo>
                    <a:pt x="152" y="139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8" name="group 138"/>
          <p:cNvGrpSpPr/>
          <p:nvPr/>
        </p:nvGrpSpPr>
        <p:grpSpPr>
          <a:xfrm rot="21600000">
            <a:off x="7591044" y="4629911"/>
            <a:ext cx="307847" cy="306323"/>
            <a:chExt cx="307847" cy="306323"/>
          </a:xfrm>
        </p:grpSpPr>
        <p:sp>
          <p:nvSpPr>
            <p:cNvPr id="589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0" name="path"/>
            <p:cNvSpPr/>
            <p:nvPr/>
          </p:nvSpPr>
          <p:spPr>
            <a:xfrm>
              <a:off x="114300" y="54864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6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0" name="group 140"/>
          <p:cNvGrpSpPr/>
          <p:nvPr/>
        </p:nvGrpSpPr>
        <p:grpSpPr>
          <a:xfrm rot="21600000">
            <a:off x="4511039" y="3521964"/>
            <a:ext cx="306323" cy="306323"/>
            <a:chExt cx="306323" cy="306323"/>
          </a:xfrm>
        </p:grpSpPr>
        <p:sp>
          <p:nvSpPr>
            <p:cNvPr id="591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2" name="path"/>
            <p:cNvSpPr/>
            <p:nvPr/>
          </p:nvSpPr>
          <p:spPr>
            <a:xfrm>
              <a:off x="114300" y="53340"/>
              <a:ext cx="109728" cy="199644"/>
            </a:xfrm>
            <a:custGeom>
              <a:rect l="0" t="0" r="0" b="0"/>
              <a:pathLst>
                <a:path w="172" h="314">
                  <a:moveTo>
                    <a:pt x="17" y="0"/>
                  </a:moveTo>
                  <a:lnTo>
                    <a:pt x="0" y="20"/>
                  </a:lnTo>
                  <a:lnTo>
                    <a:pt x="136" y="157"/>
                  </a:lnTo>
                  <a:lnTo>
                    <a:pt x="0" y="297"/>
                  </a:lnTo>
                  <a:lnTo>
                    <a:pt x="17" y="314"/>
                  </a:lnTo>
                  <a:lnTo>
                    <a:pt x="152" y="177"/>
                  </a:lnTo>
                  <a:lnTo>
                    <a:pt x="172" y="157"/>
                  </a:lnTo>
                  <a:lnTo>
                    <a:pt x="152" y="14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2" name="group 142"/>
          <p:cNvGrpSpPr/>
          <p:nvPr/>
        </p:nvGrpSpPr>
        <p:grpSpPr>
          <a:xfrm rot="21600000">
            <a:off x="4511039" y="4616196"/>
            <a:ext cx="306323" cy="306323"/>
            <a:chExt cx="306323" cy="306323"/>
          </a:xfrm>
        </p:grpSpPr>
        <p:sp>
          <p:nvSpPr>
            <p:cNvPr id="593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4" name="path"/>
            <p:cNvSpPr/>
            <p:nvPr/>
          </p:nvSpPr>
          <p:spPr>
            <a:xfrm>
              <a:off x="114300" y="54863"/>
              <a:ext cx="109728" cy="198120"/>
            </a:xfrm>
            <a:custGeom>
              <a:rect l="0" t="0" r="0" b="0"/>
              <a:pathLst>
                <a:path w="172" h="312">
                  <a:moveTo>
                    <a:pt x="17" y="0"/>
                  </a:moveTo>
                  <a:lnTo>
                    <a:pt x="0" y="19"/>
                  </a:lnTo>
                  <a:lnTo>
                    <a:pt x="136" y="156"/>
                  </a:lnTo>
                  <a:lnTo>
                    <a:pt x="0" y="295"/>
                  </a:lnTo>
                  <a:lnTo>
                    <a:pt x="17" y="312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4" name="group 144"/>
          <p:cNvGrpSpPr/>
          <p:nvPr/>
        </p:nvGrpSpPr>
        <p:grpSpPr>
          <a:xfrm rot="21600000">
            <a:off x="4511039" y="5725667"/>
            <a:ext cx="306323" cy="306323"/>
            <a:chExt cx="306323" cy="306323"/>
          </a:xfrm>
        </p:grpSpPr>
        <p:sp>
          <p:nvSpPr>
            <p:cNvPr id="595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6" name="path"/>
            <p:cNvSpPr/>
            <p:nvPr/>
          </p:nvSpPr>
          <p:spPr>
            <a:xfrm>
              <a:off x="114300" y="53339"/>
              <a:ext cx="109728" cy="198119"/>
            </a:xfrm>
            <a:custGeom>
              <a:rect l="0" t="0" r="0" b="0"/>
              <a:pathLst>
                <a:path w="172" h="311">
                  <a:moveTo>
                    <a:pt x="17" y="0"/>
                  </a:moveTo>
                  <a:lnTo>
                    <a:pt x="0" y="19"/>
                  </a:lnTo>
                  <a:lnTo>
                    <a:pt x="136" y="156"/>
                  </a:lnTo>
                  <a:lnTo>
                    <a:pt x="0" y="294"/>
                  </a:lnTo>
                  <a:lnTo>
                    <a:pt x="17" y="311"/>
                  </a:lnTo>
                  <a:lnTo>
                    <a:pt x="152" y="175"/>
                  </a:lnTo>
                  <a:lnTo>
                    <a:pt x="172" y="156"/>
                  </a:lnTo>
                  <a:lnTo>
                    <a:pt x="152" y="13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7" name="textbox 597"/>
          <p:cNvSpPr/>
          <p:nvPr/>
        </p:nvSpPr>
        <p:spPr>
          <a:xfrm>
            <a:off x="618945" y="1927151"/>
            <a:ext cx="4892040" cy="1906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5000"/>
              </a:lnSpc>
            </a:pPr>
            <a:r>
              <a:rPr sz="15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尽管四大业务领域相互独立，可以平行推进，但集团</a:t>
            </a:r>
            <a:r>
              <a:rPr sz="15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体依然面临经验不足的挑战</a:t>
            </a: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..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.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indent="3810" algn="l" rtl="0" eaLnBrk="0">
              <a:lnSpc>
                <a:spcPct val="112000"/>
              </a:lnSpc>
              <a:spcBef>
                <a:spcPts val="890"/>
              </a:spcBef>
            </a:pPr>
            <a:r>
              <a:rPr sz="1500" spc="5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集团整体在统筹数字化变革方面经验尚不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充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分，      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 要积累经验，快速建立战略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7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261620" indent="-193040" algn="l" rtl="0" eaLnBrk="0">
              <a:lnSpc>
                <a:spcPct val="110000"/>
              </a:lnSpc>
              <a:spcBef>
                <a:spcPts val="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要切实为业务的核心驱动力服务，聚焦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总经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精力在他们真正关心的问题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98" name="textbox 598"/>
          <p:cNvSpPr/>
          <p:nvPr/>
        </p:nvSpPr>
        <p:spPr>
          <a:xfrm>
            <a:off x="621894" y="618896"/>
            <a:ext cx="10688955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4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业务数字化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转型项目优先级回顾：在转型启动初期，由于集团整体统筹经验尚不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充分，需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要优选项目率先推进，既保证聚焦关键问题，又能够较快的看到成效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99" name="textbox 599"/>
          <p:cNvSpPr/>
          <p:nvPr/>
        </p:nvSpPr>
        <p:spPr>
          <a:xfrm>
            <a:off x="6560612" y="1935612"/>
            <a:ext cx="4899659" cy="877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indent="-1270" algn="l" rtl="0" eaLnBrk="0">
              <a:lnSpc>
                <a:spcPct val="105000"/>
              </a:lnSpc>
            </a:pPr>
            <a:r>
              <a:rPr sz="15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建议考虑战略价值、紧迫性、是否适宜快速启动，  </a:t>
            </a:r>
            <a:r>
              <a:rPr sz="15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 </a:t>
            </a:r>
            <a:r>
              <a:rPr sz="15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率先推进的项</a:t>
            </a:r>
            <a:r>
              <a:rPr sz="15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1000"/>
              </a:lnSpc>
            </a:pP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精力有限的情况下，依据以下原则优选项目率先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进：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00" name="textbox 600"/>
          <p:cNvSpPr/>
          <p:nvPr/>
        </p:nvSpPr>
        <p:spPr>
          <a:xfrm>
            <a:off x="7513721" y="5504490"/>
            <a:ext cx="3876040" cy="74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6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其它条件相似时，已经有一定经验积累的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速启动，相关外部资源、合作伙伴配合还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到位的可以先着手准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01" name="textbox 601"/>
          <p:cNvSpPr/>
          <p:nvPr/>
        </p:nvSpPr>
        <p:spPr>
          <a:xfrm>
            <a:off x="674459" y="5504491"/>
            <a:ext cx="488315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10500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最初推进时要维持相对紧凑的推进节奏，有利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于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组工作方式快速走上正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02" name="textbox 602"/>
          <p:cNvSpPr/>
          <p:nvPr/>
        </p:nvSpPr>
        <p:spPr>
          <a:xfrm>
            <a:off x="674459" y="4417320"/>
            <a:ext cx="488315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010" indent="-194310" algn="l" rtl="0" eaLnBrk="0">
              <a:lnSpc>
                <a:spcPct val="10500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要密切关注行业趋势和最佳实践，重点弥补自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身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有较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大差距的业务领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03" name="textbox 603"/>
          <p:cNvSpPr/>
          <p:nvPr/>
        </p:nvSpPr>
        <p:spPr>
          <a:xfrm>
            <a:off x="7513923" y="4417319"/>
            <a:ext cx="38754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5000"/>
              </a:lnSpc>
            </a:pP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优先选择与行业标杆差距大的项目：  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迫性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较高、需要尽快追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赶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04" name="textbox 604"/>
          <p:cNvSpPr/>
          <p:nvPr/>
        </p:nvSpPr>
        <p:spPr>
          <a:xfrm>
            <a:off x="7514126" y="3367791"/>
            <a:ext cx="2658110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优先选择战略收益较高的项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46" name="group 146"/>
          <p:cNvGrpSpPr/>
          <p:nvPr/>
        </p:nvGrpSpPr>
        <p:grpSpPr>
          <a:xfrm rot="21600000">
            <a:off x="6601967" y="3381755"/>
            <a:ext cx="736092" cy="452627"/>
            <a:chExt cx="736092" cy="452627"/>
          </a:xfrm>
        </p:grpSpPr>
        <p:sp>
          <p:nvSpPr>
            <p:cNvPr id="605" name="path"/>
            <p:cNvSpPr/>
            <p:nvPr/>
          </p:nvSpPr>
          <p:spPr>
            <a:xfrm>
              <a:off x="0" y="0"/>
              <a:ext cx="736092" cy="452627"/>
            </a:xfrm>
            <a:custGeom>
              <a:rect l="0" t="0" r="0" b="0"/>
              <a:pathLst>
                <a:path w="1159" h="712">
                  <a:moveTo>
                    <a:pt x="314" y="523"/>
                  </a:moveTo>
                  <a:cubicBezTo>
                    <a:pt x="84" y="523"/>
                    <a:pt x="84" y="523"/>
                    <a:pt x="84" y="523"/>
                  </a:cubicBezTo>
                  <a:cubicBezTo>
                    <a:pt x="81" y="523"/>
                    <a:pt x="79" y="520"/>
                    <a:pt x="79" y="517"/>
                  </a:cubicBezTo>
                  <a:cubicBezTo>
                    <a:pt x="79" y="182"/>
                    <a:pt x="79" y="182"/>
                    <a:pt x="79" y="182"/>
                  </a:cubicBezTo>
                  <a:cubicBezTo>
                    <a:pt x="79" y="179"/>
                    <a:pt x="81" y="177"/>
                    <a:pt x="84" y="177"/>
                  </a:cubicBezTo>
                  <a:cubicBezTo>
                    <a:pt x="314" y="177"/>
                    <a:pt x="314" y="177"/>
                    <a:pt x="314" y="177"/>
                  </a:cubicBezTo>
                  <a:lnTo>
                    <a:pt x="314" y="523"/>
                  </a:lnTo>
                  <a:close/>
                  <a:moveTo>
                    <a:pt x="314" y="579"/>
                  </a:moveTo>
                  <a:cubicBezTo>
                    <a:pt x="24" y="579"/>
                    <a:pt x="24" y="579"/>
                    <a:pt x="24" y="579"/>
                  </a:cubicBezTo>
                  <a:cubicBezTo>
                    <a:pt x="24" y="120"/>
                    <a:pt x="24" y="120"/>
                    <a:pt x="24" y="120"/>
                  </a:cubicBezTo>
                  <a:cubicBezTo>
                    <a:pt x="314" y="120"/>
                    <a:pt x="314" y="120"/>
                    <a:pt x="314" y="120"/>
                  </a:cubicBezTo>
                  <a:cubicBezTo>
                    <a:pt x="314" y="98"/>
                    <a:pt x="314" y="98"/>
                    <a:pt x="314" y="98"/>
                  </a:cubicBezTo>
                  <a:cubicBezTo>
                    <a:pt x="315" y="96"/>
                    <a:pt x="315" y="96"/>
                    <a:pt x="315" y="96"/>
                  </a:cubicBezTo>
                  <a:cubicBezTo>
                    <a:pt x="12" y="96"/>
                    <a:pt x="12" y="96"/>
                    <a:pt x="12" y="96"/>
                  </a:cubicBezTo>
                  <a:cubicBezTo>
                    <a:pt x="5" y="96"/>
                    <a:pt x="0" y="101"/>
                    <a:pt x="0" y="108"/>
                  </a:cubicBezTo>
                  <a:cubicBezTo>
                    <a:pt x="0" y="591"/>
                    <a:pt x="0" y="591"/>
                    <a:pt x="0" y="591"/>
                  </a:cubicBezTo>
                  <a:cubicBezTo>
                    <a:pt x="0" y="598"/>
                    <a:pt x="5" y="603"/>
                    <a:pt x="12" y="603"/>
                  </a:cubicBezTo>
                  <a:cubicBezTo>
                    <a:pt x="314" y="603"/>
                    <a:pt x="314" y="603"/>
                    <a:pt x="314" y="603"/>
                  </a:cubicBezTo>
                  <a:lnTo>
                    <a:pt x="314" y="579"/>
                  </a:lnTo>
                  <a:close/>
                  <a:moveTo>
                    <a:pt x="361" y="48"/>
                  </a:moveTo>
                  <a:cubicBezTo>
                    <a:pt x="63" y="48"/>
                    <a:pt x="63" y="48"/>
                    <a:pt x="63" y="48"/>
                  </a:cubicBezTo>
                  <a:cubicBezTo>
                    <a:pt x="57" y="48"/>
                    <a:pt x="51" y="54"/>
                    <a:pt x="51" y="60"/>
                  </a:cubicBezTo>
                  <a:cubicBezTo>
                    <a:pt x="51" y="67"/>
                    <a:pt x="57" y="72"/>
                    <a:pt x="63" y="72"/>
                  </a:cubicBezTo>
                  <a:cubicBezTo>
                    <a:pt x="338" y="72"/>
                    <a:pt x="338" y="72"/>
                    <a:pt x="338" y="72"/>
                  </a:cubicBezTo>
                  <a:lnTo>
                    <a:pt x="361" y="48"/>
                  </a:lnTo>
                  <a:close/>
                  <a:moveTo>
                    <a:pt x="408" y="0"/>
                  </a:moveTo>
                  <a:cubicBezTo>
                    <a:pt x="110" y="0"/>
                    <a:pt x="110" y="0"/>
                    <a:pt x="110" y="0"/>
                  </a:cubicBezTo>
                  <a:cubicBezTo>
                    <a:pt x="103" y="0"/>
                    <a:pt x="98" y="5"/>
                    <a:pt x="98" y="12"/>
                  </a:cubicBezTo>
                  <a:cubicBezTo>
                    <a:pt x="98" y="19"/>
                    <a:pt x="103" y="24"/>
                    <a:pt x="110" y="24"/>
                  </a:cubicBezTo>
                  <a:cubicBezTo>
                    <a:pt x="385" y="24"/>
                    <a:pt x="385" y="24"/>
                    <a:pt x="385" y="24"/>
                  </a:cubicBezTo>
                  <a:lnTo>
                    <a:pt x="408" y="0"/>
                  </a:lnTo>
                  <a:close/>
                  <a:moveTo>
                    <a:pt x="1031" y="518"/>
                  </a:moveTo>
                  <a:cubicBezTo>
                    <a:pt x="1031" y="639"/>
                    <a:pt x="1031" y="639"/>
                    <a:pt x="1031" y="639"/>
                  </a:cubicBezTo>
                  <a:cubicBezTo>
                    <a:pt x="1031" y="661"/>
                    <a:pt x="1020" y="690"/>
                    <a:pt x="964" y="703"/>
                  </a:cubicBezTo>
                  <a:cubicBezTo>
                    <a:pt x="941" y="709"/>
                    <a:pt x="911" y="712"/>
                    <a:pt x="880" y="712"/>
                  </a:cubicBezTo>
                  <a:cubicBezTo>
                    <a:pt x="849" y="712"/>
                    <a:pt x="818" y="709"/>
                    <a:pt x="795" y="703"/>
                  </a:cubicBezTo>
                  <a:cubicBezTo>
                    <a:pt x="788" y="702"/>
                    <a:pt x="773" y="698"/>
                    <a:pt x="760" y="691"/>
                  </a:cubicBezTo>
                  <a:cubicBezTo>
                    <a:pt x="740" y="678"/>
                    <a:pt x="728" y="660"/>
                    <a:pt x="728" y="639"/>
                  </a:cubicBezTo>
                  <a:cubicBezTo>
                    <a:pt x="728" y="518"/>
                    <a:pt x="728" y="518"/>
                    <a:pt x="728" y="518"/>
                  </a:cubicBezTo>
                  <a:cubicBezTo>
                    <a:pt x="728" y="496"/>
                    <a:pt x="740" y="467"/>
                    <a:pt x="795" y="454"/>
                  </a:cubicBezTo>
                  <a:cubicBezTo>
                    <a:pt x="818" y="448"/>
                    <a:pt x="849" y="445"/>
                    <a:pt x="880" y="445"/>
                  </a:cubicBezTo>
                  <a:cubicBezTo>
                    <a:pt x="911" y="445"/>
                    <a:pt x="941" y="448"/>
                    <a:pt x="964" y="454"/>
                  </a:cubicBezTo>
                  <a:cubicBezTo>
                    <a:pt x="971" y="456"/>
                    <a:pt x="985" y="459"/>
                    <a:pt x="999" y="467"/>
                  </a:cubicBezTo>
                  <a:cubicBezTo>
                    <a:pt x="1020" y="479"/>
                    <a:pt x="1031" y="498"/>
                    <a:pt x="1031" y="518"/>
                  </a:cubicBezTo>
                  <a:moveTo>
                    <a:pt x="1007" y="518"/>
                  </a:moveTo>
                  <a:cubicBezTo>
                    <a:pt x="1007" y="489"/>
                    <a:pt x="970" y="480"/>
                    <a:pt x="959" y="477"/>
                  </a:cubicBezTo>
                  <a:cubicBezTo>
                    <a:pt x="937" y="472"/>
                    <a:pt x="909" y="469"/>
                    <a:pt x="880" y="469"/>
                  </a:cubicBezTo>
                  <a:cubicBezTo>
                    <a:pt x="850" y="469"/>
                    <a:pt x="822" y="472"/>
                    <a:pt x="801" y="477"/>
                  </a:cubicBezTo>
                  <a:cubicBezTo>
                    <a:pt x="789" y="480"/>
                    <a:pt x="752" y="489"/>
                    <a:pt x="752" y="518"/>
                  </a:cubicBezTo>
                  <a:cubicBezTo>
                    <a:pt x="752" y="639"/>
                    <a:pt x="752" y="639"/>
                    <a:pt x="752" y="639"/>
                  </a:cubicBezTo>
                  <a:cubicBezTo>
                    <a:pt x="752" y="668"/>
                    <a:pt x="789" y="677"/>
                    <a:pt x="801" y="680"/>
                  </a:cubicBezTo>
                  <a:cubicBezTo>
                    <a:pt x="822" y="686"/>
                    <a:pt x="850" y="688"/>
                    <a:pt x="880" y="688"/>
                  </a:cubicBezTo>
                  <a:cubicBezTo>
                    <a:pt x="909" y="688"/>
                    <a:pt x="937" y="686"/>
                    <a:pt x="959" y="680"/>
                  </a:cubicBezTo>
                  <a:cubicBezTo>
                    <a:pt x="970" y="677"/>
                    <a:pt x="1007" y="668"/>
                    <a:pt x="1007" y="639"/>
                  </a:cubicBezTo>
                  <a:lnTo>
                    <a:pt x="1007" y="518"/>
                  </a:lnTo>
                  <a:close/>
                  <a:moveTo>
                    <a:pt x="947" y="177"/>
                  </a:moveTo>
                  <a:cubicBezTo>
                    <a:pt x="955" y="177"/>
                    <a:pt x="963" y="176"/>
                    <a:pt x="971" y="175"/>
                  </a:cubicBezTo>
                  <a:cubicBezTo>
                    <a:pt x="971" y="108"/>
                    <a:pt x="971" y="108"/>
                    <a:pt x="971" y="108"/>
                  </a:cubicBezTo>
                  <a:cubicBezTo>
                    <a:pt x="971" y="101"/>
                    <a:pt x="966" y="96"/>
                    <a:pt x="959" y="96"/>
                  </a:cubicBezTo>
                  <a:cubicBezTo>
                    <a:pt x="683" y="96"/>
                    <a:pt x="683" y="96"/>
                    <a:pt x="683" y="96"/>
                  </a:cubicBezTo>
                  <a:cubicBezTo>
                    <a:pt x="662" y="117"/>
                    <a:pt x="662" y="117"/>
                    <a:pt x="662" y="117"/>
                  </a:cubicBezTo>
                  <a:cubicBezTo>
                    <a:pt x="662" y="120"/>
                    <a:pt x="662" y="120"/>
                    <a:pt x="662" y="120"/>
                  </a:cubicBezTo>
                  <a:cubicBezTo>
                    <a:pt x="947" y="120"/>
                    <a:pt x="947" y="120"/>
                    <a:pt x="947" y="120"/>
                  </a:cubicBezTo>
                  <a:lnTo>
                    <a:pt x="947" y="177"/>
                  </a:lnTo>
                  <a:close/>
                  <a:moveTo>
                    <a:pt x="998" y="174"/>
                  </a:moveTo>
                  <a:cubicBezTo>
                    <a:pt x="1001" y="174"/>
                    <a:pt x="1004" y="174"/>
                    <a:pt x="1007" y="174"/>
                  </a:cubicBezTo>
                  <a:cubicBezTo>
                    <a:pt x="1012" y="174"/>
                    <a:pt x="1017" y="174"/>
                    <a:pt x="1022" y="174"/>
                  </a:cubicBezTo>
                  <a:cubicBezTo>
                    <a:pt x="1022" y="60"/>
                    <a:pt x="1022" y="60"/>
                    <a:pt x="1022" y="60"/>
                  </a:cubicBezTo>
                  <a:cubicBezTo>
                    <a:pt x="1022" y="54"/>
                    <a:pt x="1017" y="48"/>
                    <a:pt x="1010" y="48"/>
                  </a:cubicBezTo>
                  <a:cubicBezTo>
                    <a:pt x="729" y="48"/>
                    <a:pt x="729" y="48"/>
                    <a:pt x="729" y="48"/>
                  </a:cubicBezTo>
                  <a:cubicBezTo>
                    <a:pt x="705" y="72"/>
                    <a:pt x="705" y="72"/>
                    <a:pt x="705" y="72"/>
                  </a:cubicBezTo>
                  <a:cubicBezTo>
                    <a:pt x="998" y="72"/>
                    <a:pt x="998" y="72"/>
                    <a:pt x="998" y="72"/>
                  </a:cubicBezTo>
                  <a:lnTo>
                    <a:pt x="998" y="174"/>
                  </a:lnTo>
                  <a:close/>
                  <a:moveTo>
                    <a:pt x="1045" y="175"/>
                  </a:moveTo>
                  <a:cubicBezTo>
                    <a:pt x="1053" y="176"/>
                    <a:pt x="1061" y="177"/>
                    <a:pt x="1069" y="178"/>
                  </a:cubicBezTo>
                  <a:cubicBezTo>
                    <a:pt x="1069" y="12"/>
                    <a:pt x="1069" y="12"/>
                    <a:pt x="1069" y="12"/>
                  </a:cubicBezTo>
                  <a:cubicBezTo>
                    <a:pt x="1069" y="5"/>
                    <a:pt x="1063" y="0"/>
                    <a:pt x="1057" y="0"/>
                  </a:cubicBezTo>
                  <a:cubicBezTo>
                    <a:pt x="775" y="0"/>
                    <a:pt x="775" y="0"/>
                    <a:pt x="775" y="0"/>
                  </a:cubicBezTo>
                  <a:cubicBezTo>
                    <a:pt x="752" y="24"/>
                    <a:pt x="752" y="24"/>
                    <a:pt x="752" y="24"/>
                  </a:cubicBezTo>
                  <a:cubicBezTo>
                    <a:pt x="1045" y="24"/>
                    <a:pt x="1045" y="24"/>
                    <a:pt x="1045" y="24"/>
                  </a:cubicBezTo>
                  <a:lnTo>
                    <a:pt x="1045" y="175"/>
                  </a:lnTo>
                  <a:close/>
                  <a:moveTo>
                    <a:pt x="704" y="579"/>
                  </a:moveTo>
                  <a:cubicBezTo>
                    <a:pt x="662" y="579"/>
                    <a:pt x="662" y="579"/>
                    <a:pt x="662" y="579"/>
                  </a:cubicBezTo>
                  <a:cubicBezTo>
                    <a:pt x="662" y="603"/>
                    <a:pt x="662" y="603"/>
                    <a:pt x="662" y="603"/>
                  </a:cubicBezTo>
                  <a:cubicBezTo>
                    <a:pt x="704" y="603"/>
                    <a:pt x="704" y="603"/>
                    <a:pt x="704" y="603"/>
                  </a:cubicBezTo>
                  <a:lnTo>
                    <a:pt x="704" y="579"/>
                  </a:lnTo>
                  <a:close/>
                  <a:moveTo>
                    <a:pt x="704" y="518"/>
                  </a:moveTo>
                  <a:cubicBezTo>
                    <a:pt x="704" y="493"/>
                    <a:pt x="715" y="448"/>
                    <a:pt x="789" y="430"/>
                  </a:cubicBezTo>
                  <a:cubicBezTo>
                    <a:pt x="802" y="428"/>
                    <a:pt x="816" y="425"/>
                    <a:pt x="832" y="424"/>
                  </a:cubicBezTo>
                  <a:cubicBezTo>
                    <a:pt x="832" y="271"/>
                    <a:pt x="832" y="271"/>
                    <a:pt x="832" y="271"/>
                  </a:cubicBezTo>
                  <a:cubicBezTo>
                    <a:pt x="832" y="249"/>
                    <a:pt x="840" y="212"/>
                    <a:pt x="892" y="191"/>
                  </a:cubicBezTo>
                  <a:cubicBezTo>
                    <a:pt x="892" y="182"/>
                    <a:pt x="892" y="182"/>
                    <a:pt x="892" y="182"/>
                  </a:cubicBezTo>
                  <a:cubicBezTo>
                    <a:pt x="892" y="179"/>
                    <a:pt x="890" y="177"/>
                    <a:pt x="887" y="177"/>
                  </a:cubicBezTo>
                  <a:cubicBezTo>
                    <a:pt x="662" y="177"/>
                    <a:pt x="662" y="177"/>
                    <a:pt x="662" y="177"/>
                  </a:cubicBezTo>
                  <a:cubicBezTo>
                    <a:pt x="662" y="523"/>
                    <a:pt x="662" y="523"/>
                    <a:pt x="662" y="523"/>
                  </a:cubicBezTo>
                  <a:cubicBezTo>
                    <a:pt x="704" y="523"/>
                    <a:pt x="704" y="523"/>
                    <a:pt x="704" y="523"/>
                  </a:cubicBezTo>
                  <a:lnTo>
                    <a:pt x="704" y="518"/>
                  </a:lnTo>
                  <a:close/>
                  <a:moveTo>
                    <a:pt x="1127" y="220"/>
                  </a:moveTo>
                  <a:cubicBezTo>
                    <a:pt x="1113" y="212"/>
                    <a:pt x="1099" y="208"/>
                    <a:pt x="1091" y="207"/>
                  </a:cubicBezTo>
                  <a:cubicBezTo>
                    <a:pt x="1068" y="201"/>
                    <a:pt x="1039" y="198"/>
                    <a:pt x="1007" y="198"/>
                  </a:cubicBezTo>
                  <a:cubicBezTo>
                    <a:pt x="976" y="198"/>
                    <a:pt x="945" y="201"/>
                    <a:pt x="923" y="207"/>
                  </a:cubicBezTo>
                  <a:cubicBezTo>
                    <a:pt x="867" y="220"/>
                    <a:pt x="856" y="249"/>
                    <a:pt x="856" y="271"/>
                  </a:cubicBezTo>
                  <a:cubicBezTo>
                    <a:pt x="856" y="421"/>
                    <a:pt x="856" y="421"/>
                    <a:pt x="856" y="421"/>
                  </a:cubicBezTo>
                  <a:cubicBezTo>
                    <a:pt x="863" y="421"/>
                    <a:pt x="872" y="421"/>
                    <a:pt x="880" y="421"/>
                  </a:cubicBezTo>
                  <a:cubicBezTo>
                    <a:pt x="880" y="421"/>
                    <a:pt x="880" y="421"/>
                    <a:pt x="880" y="421"/>
                  </a:cubicBezTo>
                  <a:cubicBezTo>
                    <a:pt x="880" y="271"/>
                    <a:pt x="880" y="271"/>
                    <a:pt x="880" y="271"/>
                  </a:cubicBezTo>
                  <a:cubicBezTo>
                    <a:pt x="880" y="242"/>
                    <a:pt x="917" y="233"/>
                    <a:pt x="929" y="230"/>
                  </a:cubicBezTo>
                  <a:cubicBezTo>
                    <a:pt x="950" y="225"/>
                    <a:pt x="978" y="222"/>
                    <a:pt x="1007" y="222"/>
                  </a:cubicBezTo>
                  <a:cubicBezTo>
                    <a:pt x="1037" y="222"/>
                    <a:pt x="1065" y="225"/>
                    <a:pt x="1086" y="230"/>
                  </a:cubicBezTo>
                  <a:cubicBezTo>
                    <a:pt x="1098" y="233"/>
                    <a:pt x="1135" y="242"/>
                    <a:pt x="1135" y="271"/>
                  </a:cubicBezTo>
                  <a:cubicBezTo>
                    <a:pt x="1135" y="577"/>
                    <a:pt x="1135" y="577"/>
                    <a:pt x="1135" y="577"/>
                  </a:cubicBezTo>
                  <a:cubicBezTo>
                    <a:pt x="1135" y="606"/>
                    <a:pt x="1098" y="615"/>
                    <a:pt x="1086" y="618"/>
                  </a:cubicBezTo>
                  <a:cubicBezTo>
                    <a:pt x="1077" y="620"/>
                    <a:pt x="1067" y="622"/>
                    <a:pt x="1055" y="624"/>
                  </a:cubicBezTo>
                  <a:cubicBezTo>
                    <a:pt x="1055" y="639"/>
                    <a:pt x="1055" y="639"/>
                    <a:pt x="1055" y="639"/>
                  </a:cubicBezTo>
                  <a:cubicBezTo>
                    <a:pt x="1055" y="642"/>
                    <a:pt x="1055" y="645"/>
                    <a:pt x="1055" y="648"/>
                  </a:cubicBezTo>
                  <a:cubicBezTo>
                    <a:pt x="1068" y="646"/>
                    <a:pt x="1081" y="645"/>
                    <a:pt x="1091" y="642"/>
                  </a:cubicBezTo>
                  <a:cubicBezTo>
                    <a:pt x="1147" y="628"/>
                    <a:pt x="1159" y="599"/>
                    <a:pt x="1159" y="577"/>
                  </a:cubicBezTo>
                  <a:cubicBezTo>
                    <a:pt x="1159" y="271"/>
                    <a:pt x="1159" y="271"/>
                    <a:pt x="1159" y="271"/>
                  </a:cubicBezTo>
                  <a:cubicBezTo>
                    <a:pt x="1159" y="250"/>
                    <a:pt x="1147" y="232"/>
                    <a:pt x="1127" y="22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6" name="path"/>
            <p:cNvSpPr/>
            <p:nvPr/>
          </p:nvSpPr>
          <p:spPr>
            <a:xfrm>
              <a:off x="214883" y="1523"/>
              <a:ext cx="490728" cy="420624"/>
            </a:xfrm>
            <a:custGeom>
              <a:rect l="0" t="0" r="0" b="0"/>
              <a:pathLst>
                <a:path w="772" h="662">
                  <a:moveTo>
                    <a:pt x="300" y="602"/>
                  </a:moveTo>
                  <a:cubicBezTo>
                    <a:pt x="0" y="602"/>
                    <a:pt x="0" y="602"/>
                    <a:pt x="0" y="602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401" y="0"/>
                    <a:pt x="401" y="0"/>
                    <a:pt x="401" y="0"/>
                  </a:cubicBezTo>
                  <a:cubicBezTo>
                    <a:pt x="300" y="104"/>
                    <a:pt x="300" y="104"/>
                    <a:pt x="300" y="104"/>
                  </a:cubicBezTo>
                  <a:lnTo>
                    <a:pt x="300" y="602"/>
                  </a:lnTo>
                  <a:close/>
                  <a:moveTo>
                    <a:pt x="772" y="363"/>
                  </a:moveTo>
                  <a:cubicBezTo>
                    <a:pt x="766" y="366"/>
                    <a:pt x="758" y="369"/>
                    <a:pt x="748" y="371"/>
                  </a:cubicBezTo>
                  <a:cubicBezTo>
                    <a:pt x="726" y="376"/>
                    <a:pt x="698" y="379"/>
                    <a:pt x="669" y="379"/>
                  </a:cubicBezTo>
                  <a:cubicBezTo>
                    <a:pt x="640" y="379"/>
                    <a:pt x="612" y="376"/>
                    <a:pt x="590" y="371"/>
                  </a:cubicBezTo>
                  <a:cubicBezTo>
                    <a:pt x="581" y="369"/>
                    <a:pt x="572" y="366"/>
                    <a:pt x="566" y="363"/>
                  </a:cubicBezTo>
                  <a:cubicBezTo>
                    <a:pt x="566" y="389"/>
                    <a:pt x="566" y="389"/>
                    <a:pt x="566" y="389"/>
                  </a:cubicBezTo>
                  <a:cubicBezTo>
                    <a:pt x="566" y="389"/>
                    <a:pt x="566" y="389"/>
                    <a:pt x="566" y="389"/>
                  </a:cubicBezTo>
                  <a:cubicBezTo>
                    <a:pt x="566" y="390"/>
                    <a:pt x="566" y="391"/>
                    <a:pt x="566" y="391"/>
                  </a:cubicBezTo>
                  <a:cubicBezTo>
                    <a:pt x="566" y="391"/>
                    <a:pt x="566" y="391"/>
                    <a:pt x="566" y="391"/>
                  </a:cubicBezTo>
                  <a:cubicBezTo>
                    <a:pt x="566" y="405"/>
                    <a:pt x="612" y="416"/>
                    <a:pt x="669" y="416"/>
                  </a:cubicBezTo>
                  <a:cubicBezTo>
                    <a:pt x="726" y="416"/>
                    <a:pt x="772" y="405"/>
                    <a:pt x="772" y="391"/>
                  </a:cubicBezTo>
                  <a:cubicBezTo>
                    <a:pt x="772" y="391"/>
                    <a:pt x="772" y="391"/>
                    <a:pt x="772" y="391"/>
                  </a:cubicBezTo>
                  <a:cubicBezTo>
                    <a:pt x="772" y="391"/>
                    <a:pt x="772" y="390"/>
                    <a:pt x="772" y="389"/>
                  </a:cubicBezTo>
                  <a:cubicBezTo>
                    <a:pt x="772" y="389"/>
                    <a:pt x="772" y="389"/>
                    <a:pt x="772" y="389"/>
                  </a:cubicBezTo>
                  <a:lnTo>
                    <a:pt x="772" y="363"/>
                  </a:lnTo>
                  <a:close/>
                  <a:moveTo>
                    <a:pt x="566" y="267"/>
                  </a:moveTo>
                  <a:cubicBezTo>
                    <a:pt x="566" y="268"/>
                    <a:pt x="566" y="268"/>
                    <a:pt x="566" y="268"/>
                  </a:cubicBezTo>
                  <a:cubicBezTo>
                    <a:pt x="566" y="268"/>
                    <a:pt x="566" y="268"/>
                    <a:pt x="566" y="268"/>
                  </a:cubicBezTo>
                  <a:cubicBezTo>
                    <a:pt x="566" y="282"/>
                    <a:pt x="612" y="294"/>
                    <a:pt x="669" y="294"/>
                  </a:cubicBezTo>
                  <a:cubicBezTo>
                    <a:pt x="726" y="294"/>
                    <a:pt x="772" y="282"/>
                    <a:pt x="772" y="268"/>
                  </a:cubicBezTo>
                  <a:cubicBezTo>
                    <a:pt x="772" y="268"/>
                    <a:pt x="772" y="268"/>
                    <a:pt x="772" y="268"/>
                  </a:cubicBezTo>
                  <a:cubicBezTo>
                    <a:pt x="772" y="268"/>
                    <a:pt x="772" y="268"/>
                    <a:pt x="772" y="267"/>
                  </a:cubicBezTo>
                  <a:cubicBezTo>
                    <a:pt x="772" y="267"/>
                    <a:pt x="772" y="267"/>
                    <a:pt x="772" y="267"/>
                  </a:cubicBezTo>
                  <a:cubicBezTo>
                    <a:pt x="769" y="253"/>
                    <a:pt x="724" y="243"/>
                    <a:pt x="669" y="243"/>
                  </a:cubicBezTo>
                  <a:cubicBezTo>
                    <a:pt x="614" y="243"/>
                    <a:pt x="569" y="253"/>
                    <a:pt x="566" y="267"/>
                  </a:cubicBezTo>
                  <a:cubicBezTo>
                    <a:pt x="566" y="267"/>
                    <a:pt x="566" y="267"/>
                    <a:pt x="566" y="267"/>
                  </a:cubicBezTo>
                  <a:moveTo>
                    <a:pt x="669" y="317"/>
                  </a:moveTo>
                  <a:cubicBezTo>
                    <a:pt x="640" y="317"/>
                    <a:pt x="612" y="315"/>
                    <a:pt x="590" y="309"/>
                  </a:cubicBezTo>
                  <a:cubicBezTo>
                    <a:pt x="581" y="307"/>
                    <a:pt x="572" y="304"/>
                    <a:pt x="566" y="301"/>
                  </a:cubicBezTo>
                  <a:cubicBezTo>
                    <a:pt x="566" y="328"/>
                    <a:pt x="566" y="328"/>
                    <a:pt x="566" y="328"/>
                  </a:cubicBezTo>
                  <a:cubicBezTo>
                    <a:pt x="566" y="328"/>
                    <a:pt x="566" y="328"/>
                    <a:pt x="566" y="328"/>
                  </a:cubicBezTo>
                  <a:cubicBezTo>
                    <a:pt x="566" y="329"/>
                    <a:pt x="566" y="329"/>
                    <a:pt x="566" y="330"/>
                  </a:cubicBezTo>
                  <a:cubicBezTo>
                    <a:pt x="566" y="330"/>
                    <a:pt x="566" y="330"/>
                    <a:pt x="566" y="330"/>
                  </a:cubicBezTo>
                  <a:cubicBezTo>
                    <a:pt x="566" y="344"/>
                    <a:pt x="612" y="355"/>
                    <a:pt x="669" y="355"/>
                  </a:cubicBezTo>
                  <a:cubicBezTo>
                    <a:pt x="726" y="355"/>
                    <a:pt x="772" y="344"/>
                    <a:pt x="772" y="330"/>
                  </a:cubicBezTo>
                  <a:cubicBezTo>
                    <a:pt x="772" y="330"/>
                    <a:pt x="772" y="330"/>
                    <a:pt x="772" y="330"/>
                  </a:cubicBezTo>
                  <a:cubicBezTo>
                    <a:pt x="772" y="329"/>
                    <a:pt x="772" y="329"/>
                    <a:pt x="772" y="328"/>
                  </a:cubicBezTo>
                  <a:cubicBezTo>
                    <a:pt x="772" y="328"/>
                    <a:pt x="772" y="328"/>
                    <a:pt x="772" y="328"/>
                  </a:cubicBezTo>
                  <a:cubicBezTo>
                    <a:pt x="772" y="301"/>
                    <a:pt x="772" y="301"/>
                    <a:pt x="772" y="301"/>
                  </a:cubicBezTo>
                  <a:cubicBezTo>
                    <a:pt x="766" y="304"/>
                    <a:pt x="758" y="307"/>
                    <a:pt x="748" y="309"/>
                  </a:cubicBezTo>
                  <a:cubicBezTo>
                    <a:pt x="726" y="315"/>
                    <a:pt x="698" y="317"/>
                    <a:pt x="669" y="317"/>
                  </a:cubicBezTo>
                  <a:moveTo>
                    <a:pt x="542" y="564"/>
                  </a:moveTo>
                  <a:cubicBezTo>
                    <a:pt x="512" y="564"/>
                    <a:pt x="484" y="561"/>
                    <a:pt x="463" y="556"/>
                  </a:cubicBezTo>
                  <a:cubicBezTo>
                    <a:pt x="453" y="554"/>
                    <a:pt x="445" y="551"/>
                    <a:pt x="438" y="547"/>
                  </a:cubicBezTo>
                  <a:cubicBezTo>
                    <a:pt x="438" y="575"/>
                    <a:pt x="438" y="575"/>
                    <a:pt x="438" y="575"/>
                  </a:cubicBezTo>
                  <a:cubicBezTo>
                    <a:pt x="439" y="575"/>
                    <a:pt x="439" y="575"/>
                    <a:pt x="439" y="575"/>
                  </a:cubicBezTo>
                  <a:cubicBezTo>
                    <a:pt x="438" y="575"/>
                    <a:pt x="438" y="576"/>
                    <a:pt x="438" y="576"/>
                  </a:cubicBezTo>
                  <a:cubicBezTo>
                    <a:pt x="438" y="576"/>
                    <a:pt x="438" y="576"/>
                    <a:pt x="438" y="576"/>
                  </a:cubicBezTo>
                  <a:cubicBezTo>
                    <a:pt x="438" y="590"/>
                    <a:pt x="485" y="602"/>
                    <a:pt x="542" y="602"/>
                  </a:cubicBezTo>
                  <a:cubicBezTo>
                    <a:pt x="599" y="602"/>
                    <a:pt x="645" y="590"/>
                    <a:pt x="645" y="576"/>
                  </a:cubicBezTo>
                  <a:cubicBezTo>
                    <a:pt x="645" y="576"/>
                    <a:pt x="645" y="576"/>
                    <a:pt x="645" y="576"/>
                  </a:cubicBezTo>
                  <a:cubicBezTo>
                    <a:pt x="645" y="576"/>
                    <a:pt x="645" y="575"/>
                    <a:pt x="645" y="575"/>
                  </a:cubicBezTo>
                  <a:cubicBezTo>
                    <a:pt x="645" y="575"/>
                    <a:pt x="645" y="575"/>
                    <a:pt x="645" y="575"/>
                  </a:cubicBezTo>
                  <a:cubicBezTo>
                    <a:pt x="645" y="547"/>
                    <a:pt x="645" y="547"/>
                    <a:pt x="645" y="547"/>
                  </a:cubicBezTo>
                  <a:cubicBezTo>
                    <a:pt x="638" y="551"/>
                    <a:pt x="630" y="554"/>
                    <a:pt x="621" y="556"/>
                  </a:cubicBezTo>
                  <a:cubicBezTo>
                    <a:pt x="599" y="561"/>
                    <a:pt x="571" y="564"/>
                    <a:pt x="542" y="564"/>
                  </a:cubicBezTo>
                  <a:moveTo>
                    <a:pt x="621" y="618"/>
                  </a:moveTo>
                  <a:cubicBezTo>
                    <a:pt x="599" y="623"/>
                    <a:pt x="571" y="626"/>
                    <a:pt x="542" y="626"/>
                  </a:cubicBezTo>
                  <a:cubicBezTo>
                    <a:pt x="512" y="626"/>
                    <a:pt x="484" y="623"/>
                    <a:pt x="463" y="618"/>
                  </a:cubicBezTo>
                  <a:cubicBezTo>
                    <a:pt x="453" y="615"/>
                    <a:pt x="445" y="612"/>
                    <a:pt x="438" y="609"/>
                  </a:cubicBezTo>
                  <a:cubicBezTo>
                    <a:pt x="438" y="636"/>
                    <a:pt x="438" y="636"/>
                    <a:pt x="438" y="636"/>
                  </a:cubicBezTo>
                  <a:cubicBezTo>
                    <a:pt x="439" y="636"/>
                    <a:pt x="439" y="636"/>
                    <a:pt x="439" y="636"/>
                  </a:cubicBezTo>
                  <a:cubicBezTo>
                    <a:pt x="438" y="637"/>
                    <a:pt x="438" y="637"/>
                    <a:pt x="438" y="637"/>
                  </a:cubicBezTo>
                  <a:cubicBezTo>
                    <a:pt x="439" y="651"/>
                    <a:pt x="485" y="662"/>
                    <a:pt x="542" y="662"/>
                  </a:cubicBezTo>
                  <a:cubicBezTo>
                    <a:pt x="598" y="662"/>
                    <a:pt x="644" y="651"/>
                    <a:pt x="645" y="637"/>
                  </a:cubicBezTo>
                  <a:cubicBezTo>
                    <a:pt x="645" y="637"/>
                    <a:pt x="645" y="637"/>
                    <a:pt x="645" y="636"/>
                  </a:cubicBezTo>
                  <a:cubicBezTo>
                    <a:pt x="645" y="636"/>
                    <a:pt x="645" y="636"/>
                    <a:pt x="645" y="636"/>
                  </a:cubicBezTo>
                  <a:cubicBezTo>
                    <a:pt x="645" y="609"/>
                    <a:pt x="645" y="609"/>
                    <a:pt x="645" y="609"/>
                  </a:cubicBezTo>
                  <a:cubicBezTo>
                    <a:pt x="638" y="612"/>
                    <a:pt x="630" y="615"/>
                    <a:pt x="621" y="618"/>
                  </a:cubicBezTo>
                  <a:moveTo>
                    <a:pt x="542" y="540"/>
                  </a:moveTo>
                  <a:cubicBezTo>
                    <a:pt x="598" y="540"/>
                    <a:pt x="644" y="529"/>
                    <a:pt x="645" y="516"/>
                  </a:cubicBezTo>
                  <a:cubicBezTo>
                    <a:pt x="644" y="502"/>
                    <a:pt x="598" y="491"/>
                    <a:pt x="542" y="491"/>
                  </a:cubicBezTo>
                  <a:cubicBezTo>
                    <a:pt x="485" y="491"/>
                    <a:pt x="440" y="502"/>
                    <a:pt x="438" y="516"/>
                  </a:cubicBezTo>
                  <a:cubicBezTo>
                    <a:pt x="440" y="529"/>
                    <a:pt x="485" y="540"/>
                    <a:pt x="542" y="540"/>
                  </a:cubicBezTo>
                  <a:moveTo>
                    <a:pt x="772" y="424"/>
                  </a:moveTo>
                  <a:cubicBezTo>
                    <a:pt x="766" y="427"/>
                    <a:pt x="758" y="430"/>
                    <a:pt x="748" y="433"/>
                  </a:cubicBezTo>
                  <a:cubicBezTo>
                    <a:pt x="726" y="438"/>
                    <a:pt x="698" y="440"/>
                    <a:pt x="669" y="440"/>
                  </a:cubicBezTo>
                  <a:cubicBezTo>
                    <a:pt x="668" y="440"/>
                    <a:pt x="668" y="440"/>
                    <a:pt x="668" y="440"/>
                  </a:cubicBezTo>
                  <a:cubicBezTo>
                    <a:pt x="669" y="442"/>
                    <a:pt x="672" y="443"/>
                    <a:pt x="674" y="444"/>
                  </a:cubicBezTo>
                  <a:cubicBezTo>
                    <a:pt x="688" y="453"/>
                    <a:pt x="699" y="463"/>
                    <a:pt x="707" y="476"/>
                  </a:cubicBezTo>
                  <a:cubicBezTo>
                    <a:pt x="745" y="473"/>
                    <a:pt x="772" y="463"/>
                    <a:pt x="772" y="453"/>
                  </a:cubicBezTo>
                  <a:cubicBezTo>
                    <a:pt x="772" y="453"/>
                    <a:pt x="772" y="453"/>
                    <a:pt x="772" y="453"/>
                  </a:cubicBezTo>
                  <a:cubicBezTo>
                    <a:pt x="772" y="452"/>
                    <a:pt x="772" y="451"/>
                    <a:pt x="772" y="451"/>
                  </a:cubicBezTo>
                  <a:cubicBezTo>
                    <a:pt x="772" y="451"/>
                    <a:pt x="772" y="451"/>
                    <a:pt x="772" y="451"/>
                  </a:cubicBezTo>
                  <a:lnTo>
                    <a:pt x="772" y="424"/>
                  </a:lnTo>
                  <a:close/>
                  <a:moveTo>
                    <a:pt x="772" y="485"/>
                  </a:moveTo>
                  <a:cubicBezTo>
                    <a:pt x="766" y="489"/>
                    <a:pt x="758" y="491"/>
                    <a:pt x="748" y="494"/>
                  </a:cubicBezTo>
                  <a:cubicBezTo>
                    <a:pt x="738" y="496"/>
                    <a:pt x="727" y="498"/>
                    <a:pt x="715" y="500"/>
                  </a:cubicBezTo>
                  <a:cubicBezTo>
                    <a:pt x="716" y="505"/>
                    <a:pt x="717" y="511"/>
                    <a:pt x="717" y="516"/>
                  </a:cubicBezTo>
                  <a:cubicBezTo>
                    <a:pt x="717" y="536"/>
                    <a:pt x="717" y="536"/>
                    <a:pt x="717" y="536"/>
                  </a:cubicBezTo>
                  <a:cubicBezTo>
                    <a:pt x="750" y="532"/>
                    <a:pt x="772" y="524"/>
                    <a:pt x="772" y="514"/>
                  </a:cubicBezTo>
                  <a:cubicBezTo>
                    <a:pt x="772" y="514"/>
                    <a:pt x="772" y="514"/>
                    <a:pt x="772" y="514"/>
                  </a:cubicBezTo>
                  <a:cubicBezTo>
                    <a:pt x="772" y="514"/>
                    <a:pt x="772" y="513"/>
                    <a:pt x="772" y="513"/>
                  </a:cubicBezTo>
                  <a:cubicBezTo>
                    <a:pt x="772" y="513"/>
                    <a:pt x="772" y="513"/>
                    <a:pt x="772" y="513"/>
                  </a:cubicBezTo>
                  <a:lnTo>
                    <a:pt x="772" y="485"/>
                  </a:lnTo>
                  <a:close/>
                  <a:moveTo>
                    <a:pt x="772" y="547"/>
                  </a:moveTo>
                  <a:cubicBezTo>
                    <a:pt x="766" y="550"/>
                    <a:pt x="758" y="553"/>
                    <a:pt x="748" y="556"/>
                  </a:cubicBezTo>
                  <a:cubicBezTo>
                    <a:pt x="738" y="558"/>
                    <a:pt x="729" y="559"/>
                    <a:pt x="717" y="561"/>
                  </a:cubicBezTo>
                  <a:cubicBezTo>
                    <a:pt x="717" y="597"/>
                    <a:pt x="717" y="597"/>
                    <a:pt x="717" y="597"/>
                  </a:cubicBezTo>
                  <a:cubicBezTo>
                    <a:pt x="749" y="593"/>
                    <a:pt x="772" y="585"/>
                    <a:pt x="772" y="575"/>
                  </a:cubicBezTo>
                  <a:cubicBezTo>
                    <a:pt x="772" y="575"/>
                    <a:pt x="772" y="574"/>
                    <a:pt x="772" y="574"/>
                  </a:cubicBezTo>
                  <a:cubicBezTo>
                    <a:pt x="772" y="574"/>
                    <a:pt x="772" y="574"/>
                    <a:pt x="772" y="574"/>
                  </a:cubicBezTo>
                  <a:lnTo>
                    <a:pt x="772" y="547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8" name="group 148"/>
          <p:cNvGrpSpPr/>
          <p:nvPr/>
        </p:nvGrpSpPr>
        <p:grpSpPr>
          <a:xfrm rot="21600000">
            <a:off x="6626352" y="4391914"/>
            <a:ext cx="688847" cy="483361"/>
            <a:chExt cx="688847" cy="483361"/>
          </a:xfrm>
        </p:grpSpPr>
        <p:sp>
          <p:nvSpPr>
            <p:cNvPr id="607" name="path"/>
            <p:cNvSpPr/>
            <p:nvPr/>
          </p:nvSpPr>
          <p:spPr>
            <a:xfrm>
              <a:off x="134111" y="0"/>
              <a:ext cx="548639" cy="398017"/>
            </a:xfrm>
            <a:custGeom>
              <a:rect l="0" t="0" r="0" b="0"/>
              <a:pathLst>
                <a:path w="863" h="626">
                  <a:moveTo>
                    <a:pt x="104" y="221"/>
                  </a:moveTo>
                  <a:cubicBezTo>
                    <a:pt x="102" y="218"/>
                    <a:pt x="98" y="219"/>
                    <a:pt x="97" y="222"/>
                  </a:cubicBezTo>
                  <a:cubicBezTo>
                    <a:pt x="92" y="226"/>
                    <a:pt x="92" y="226"/>
                    <a:pt x="92" y="226"/>
                  </a:cubicBezTo>
                  <a:cubicBezTo>
                    <a:pt x="91" y="228"/>
                    <a:pt x="91" y="231"/>
                    <a:pt x="91" y="232"/>
                  </a:cubicBezTo>
                  <a:cubicBezTo>
                    <a:pt x="97" y="245"/>
                    <a:pt x="105" y="251"/>
                    <a:pt x="107" y="253"/>
                  </a:cubicBezTo>
                  <a:cubicBezTo>
                    <a:pt x="108" y="254"/>
                    <a:pt x="108" y="254"/>
                    <a:pt x="110" y="255"/>
                  </a:cubicBezTo>
                  <a:cubicBezTo>
                    <a:pt x="113" y="258"/>
                    <a:pt x="120" y="263"/>
                    <a:pt x="130" y="266"/>
                  </a:cubicBezTo>
                  <a:cubicBezTo>
                    <a:pt x="132" y="266"/>
                    <a:pt x="134" y="266"/>
                    <a:pt x="135" y="264"/>
                  </a:cubicBezTo>
                  <a:cubicBezTo>
                    <a:pt x="140" y="259"/>
                    <a:pt x="140" y="259"/>
                    <a:pt x="140" y="259"/>
                  </a:cubicBezTo>
                  <a:cubicBezTo>
                    <a:pt x="142" y="257"/>
                    <a:pt x="142" y="253"/>
                    <a:pt x="139" y="252"/>
                  </a:cubicBezTo>
                  <a:cubicBezTo>
                    <a:pt x="104" y="221"/>
                    <a:pt x="104" y="221"/>
                    <a:pt x="104" y="221"/>
                  </a:cubicBezTo>
                  <a:moveTo>
                    <a:pt x="107" y="204"/>
                  </a:moveTo>
                  <a:cubicBezTo>
                    <a:pt x="104" y="203"/>
                    <a:pt x="101" y="203"/>
                    <a:pt x="99" y="205"/>
                  </a:cubicBezTo>
                  <a:cubicBezTo>
                    <a:pt x="97" y="208"/>
                    <a:pt x="97" y="211"/>
                    <a:pt x="99" y="212"/>
                  </a:cubicBezTo>
                  <a:cubicBezTo>
                    <a:pt x="149" y="254"/>
                    <a:pt x="149" y="254"/>
                    <a:pt x="149" y="254"/>
                  </a:cubicBezTo>
                  <a:cubicBezTo>
                    <a:pt x="151" y="256"/>
                    <a:pt x="155" y="256"/>
                    <a:pt x="156" y="254"/>
                  </a:cubicBezTo>
                  <a:cubicBezTo>
                    <a:pt x="158" y="251"/>
                    <a:pt x="158" y="248"/>
                    <a:pt x="156" y="246"/>
                  </a:cubicBezTo>
                  <a:cubicBezTo>
                    <a:pt x="107" y="204"/>
                    <a:pt x="107" y="204"/>
                    <a:pt x="107" y="204"/>
                  </a:cubicBezTo>
                  <a:moveTo>
                    <a:pt x="116" y="192"/>
                  </a:moveTo>
                  <a:cubicBezTo>
                    <a:pt x="114" y="191"/>
                    <a:pt x="110" y="191"/>
                    <a:pt x="109" y="193"/>
                  </a:cubicBezTo>
                  <a:cubicBezTo>
                    <a:pt x="107" y="196"/>
                    <a:pt x="107" y="199"/>
                    <a:pt x="110" y="200"/>
                  </a:cubicBezTo>
                  <a:cubicBezTo>
                    <a:pt x="158" y="242"/>
                    <a:pt x="158" y="242"/>
                    <a:pt x="158" y="242"/>
                  </a:cubicBezTo>
                  <a:cubicBezTo>
                    <a:pt x="161" y="244"/>
                    <a:pt x="164" y="243"/>
                    <a:pt x="166" y="242"/>
                  </a:cubicBezTo>
                  <a:cubicBezTo>
                    <a:pt x="168" y="239"/>
                    <a:pt x="168" y="236"/>
                    <a:pt x="165" y="235"/>
                  </a:cubicBezTo>
                  <a:cubicBezTo>
                    <a:pt x="116" y="192"/>
                    <a:pt x="116" y="192"/>
                    <a:pt x="116" y="192"/>
                  </a:cubicBezTo>
                  <a:moveTo>
                    <a:pt x="197" y="80"/>
                  </a:moveTo>
                  <a:cubicBezTo>
                    <a:pt x="181" y="81"/>
                    <a:pt x="166" y="89"/>
                    <a:pt x="155" y="102"/>
                  </a:cubicBezTo>
                  <a:cubicBezTo>
                    <a:pt x="145" y="114"/>
                    <a:pt x="140" y="128"/>
                    <a:pt x="140" y="143"/>
                  </a:cubicBezTo>
                  <a:cubicBezTo>
                    <a:pt x="140" y="143"/>
                    <a:pt x="140" y="143"/>
                    <a:pt x="140" y="145"/>
                  </a:cubicBezTo>
                  <a:cubicBezTo>
                    <a:pt x="140" y="145"/>
                    <a:pt x="142" y="164"/>
                    <a:pt x="132" y="176"/>
                  </a:cubicBezTo>
                  <a:cubicBezTo>
                    <a:pt x="132" y="176"/>
                    <a:pt x="132" y="176"/>
                    <a:pt x="121" y="188"/>
                  </a:cubicBezTo>
                  <a:cubicBezTo>
                    <a:pt x="121" y="188"/>
                    <a:pt x="121" y="188"/>
                    <a:pt x="126" y="192"/>
                  </a:cubicBezTo>
                  <a:cubicBezTo>
                    <a:pt x="126" y="192"/>
                    <a:pt x="166" y="226"/>
                    <a:pt x="170" y="230"/>
                  </a:cubicBezTo>
                  <a:cubicBezTo>
                    <a:pt x="170" y="230"/>
                    <a:pt x="170" y="230"/>
                    <a:pt x="181" y="217"/>
                  </a:cubicBezTo>
                  <a:cubicBezTo>
                    <a:pt x="191" y="206"/>
                    <a:pt x="210" y="205"/>
                    <a:pt x="210" y="204"/>
                  </a:cubicBezTo>
                  <a:cubicBezTo>
                    <a:pt x="210" y="204"/>
                    <a:pt x="210" y="204"/>
                    <a:pt x="211" y="204"/>
                  </a:cubicBezTo>
                  <a:cubicBezTo>
                    <a:pt x="226" y="202"/>
                    <a:pt x="240" y="194"/>
                    <a:pt x="249" y="183"/>
                  </a:cubicBezTo>
                  <a:cubicBezTo>
                    <a:pt x="271" y="156"/>
                    <a:pt x="268" y="117"/>
                    <a:pt x="243" y="95"/>
                  </a:cubicBezTo>
                  <a:cubicBezTo>
                    <a:pt x="230" y="83"/>
                    <a:pt x="213" y="79"/>
                    <a:pt x="197" y="80"/>
                  </a:cubicBezTo>
                  <a:moveTo>
                    <a:pt x="193" y="0"/>
                  </a:moveTo>
                  <a:cubicBezTo>
                    <a:pt x="197" y="0"/>
                    <a:pt x="200" y="2"/>
                    <a:pt x="202" y="4"/>
                  </a:cubicBezTo>
                  <a:cubicBezTo>
                    <a:pt x="203" y="6"/>
                    <a:pt x="306" y="131"/>
                    <a:pt x="454" y="156"/>
                  </a:cubicBezTo>
                  <a:cubicBezTo>
                    <a:pt x="459" y="157"/>
                    <a:pt x="462" y="161"/>
                    <a:pt x="463" y="166"/>
                  </a:cubicBezTo>
                  <a:cubicBezTo>
                    <a:pt x="463" y="167"/>
                    <a:pt x="469" y="205"/>
                    <a:pt x="484" y="256"/>
                  </a:cubicBezTo>
                  <a:cubicBezTo>
                    <a:pt x="454" y="255"/>
                    <a:pt x="404" y="257"/>
                    <a:pt x="360" y="275"/>
                  </a:cubicBezTo>
                  <a:cubicBezTo>
                    <a:pt x="354" y="278"/>
                    <a:pt x="351" y="285"/>
                    <a:pt x="353" y="291"/>
                  </a:cubicBezTo>
                  <a:cubicBezTo>
                    <a:pt x="356" y="296"/>
                    <a:pt x="360" y="300"/>
                    <a:pt x="365" y="300"/>
                  </a:cubicBezTo>
                  <a:cubicBezTo>
                    <a:pt x="366" y="300"/>
                    <a:pt x="368" y="299"/>
                    <a:pt x="369" y="298"/>
                  </a:cubicBezTo>
                  <a:cubicBezTo>
                    <a:pt x="413" y="279"/>
                    <a:pt x="465" y="279"/>
                    <a:pt x="491" y="280"/>
                  </a:cubicBezTo>
                  <a:cubicBezTo>
                    <a:pt x="499" y="302"/>
                    <a:pt x="507" y="325"/>
                    <a:pt x="518" y="348"/>
                  </a:cubicBezTo>
                  <a:cubicBezTo>
                    <a:pt x="487" y="349"/>
                    <a:pt x="447" y="354"/>
                    <a:pt x="422" y="366"/>
                  </a:cubicBezTo>
                  <a:cubicBezTo>
                    <a:pt x="416" y="369"/>
                    <a:pt x="414" y="376"/>
                    <a:pt x="417" y="382"/>
                  </a:cubicBezTo>
                  <a:cubicBezTo>
                    <a:pt x="419" y="386"/>
                    <a:pt x="423" y="389"/>
                    <a:pt x="428" y="389"/>
                  </a:cubicBezTo>
                  <a:cubicBezTo>
                    <a:pt x="430" y="389"/>
                    <a:pt x="432" y="388"/>
                    <a:pt x="433" y="388"/>
                  </a:cubicBezTo>
                  <a:cubicBezTo>
                    <a:pt x="457" y="376"/>
                    <a:pt x="500" y="372"/>
                    <a:pt x="530" y="371"/>
                  </a:cubicBezTo>
                  <a:cubicBezTo>
                    <a:pt x="542" y="393"/>
                    <a:pt x="555" y="415"/>
                    <a:pt x="571" y="435"/>
                  </a:cubicBezTo>
                  <a:cubicBezTo>
                    <a:pt x="544" y="437"/>
                    <a:pt x="511" y="442"/>
                    <a:pt x="495" y="450"/>
                  </a:cubicBezTo>
                  <a:cubicBezTo>
                    <a:pt x="489" y="453"/>
                    <a:pt x="486" y="460"/>
                    <a:pt x="489" y="466"/>
                  </a:cubicBezTo>
                  <a:cubicBezTo>
                    <a:pt x="491" y="470"/>
                    <a:pt x="496" y="472"/>
                    <a:pt x="500" y="472"/>
                  </a:cubicBezTo>
                  <a:cubicBezTo>
                    <a:pt x="502" y="472"/>
                    <a:pt x="503" y="472"/>
                    <a:pt x="506" y="471"/>
                  </a:cubicBezTo>
                  <a:cubicBezTo>
                    <a:pt x="520" y="464"/>
                    <a:pt x="563" y="459"/>
                    <a:pt x="591" y="457"/>
                  </a:cubicBezTo>
                  <a:cubicBezTo>
                    <a:pt x="608" y="475"/>
                    <a:pt x="627" y="490"/>
                    <a:pt x="649" y="501"/>
                  </a:cubicBezTo>
                  <a:cubicBezTo>
                    <a:pt x="670" y="505"/>
                    <a:pt x="825" y="536"/>
                    <a:pt x="863" y="626"/>
                  </a:cubicBezTo>
                  <a:cubicBezTo>
                    <a:pt x="862" y="626"/>
                    <a:pt x="861" y="626"/>
                    <a:pt x="860" y="626"/>
                  </a:cubicBezTo>
                  <a:cubicBezTo>
                    <a:pt x="860" y="626"/>
                    <a:pt x="860" y="626"/>
                    <a:pt x="556" y="626"/>
                  </a:cubicBezTo>
                  <a:cubicBezTo>
                    <a:pt x="556" y="626"/>
                    <a:pt x="556" y="626"/>
                    <a:pt x="8" y="222"/>
                  </a:cubicBezTo>
                  <a:cubicBezTo>
                    <a:pt x="8" y="222"/>
                    <a:pt x="8" y="222"/>
                    <a:pt x="7" y="222"/>
                  </a:cubicBezTo>
                  <a:cubicBezTo>
                    <a:pt x="5" y="220"/>
                    <a:pt x="2" y="219"/>
                    <a:pt x="0" y="218"/>
                  </a:cubicBezTo>
                  <a:cubicBezTo>
                    <a:pt x="24" y="189"/>
                    <a:pt x="76" y="129"/>
                    <a:pt x="183" y="4"/>
                  </a:cubicBezTo>
                  <a:cubicBezTo>
                    <a:pt x="186" y="1"/>
                    <a:pt x="190" y="0"/>
                    <a:pt x="193" y="0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8" name="path"/>
            <p:cNvSpPr/>
            <p:nvPr/>
          </p:nvSpPr>
          <p:spPr>
            <a:xfrm>
              <a:off x="0" y="151129"/>
              <a:ext cx="688847" cy="332232"/>
            </a:xfrm>
            <a:custGeom>
              <a:rect l="0" t="0" r="0" b="0"/>
              <a:pathLst>
                <a:path w="1084" h="523">
                  <a:moveTo>
                    <a:pt x="11" y="481"/>
                  </a:moveTo>
                  <a:cubicBezTo>
                    <a:pt x="11" y="481"/>
                    <a:pt x="11" y="481"/>
                    <a:pt x="451" y="481"/>
                  </a:cubicBezTo>
                  <a:cubicBezTo>
                    <a:pt x="458" y="481"/>
                    <a:pt x="463" y="487"/>
                    <a:pt x="463" y="493"/>
                  </a:cubicBezTo>
                  <a:cubicBezTo>
                    <a:pt x="463" y="500"/>
                    <a:pt x="458" y="506"/>
                    <a:pt x="451" y="506"/>
                  </a:cubicBezTo>
                  <a:cubicBezTo>
                    <a:pt x="451" y="506"/>
                    <a:pt x="451" y="506"/>
                    <a:pt x="11" y="506"/>
                  </a:cubicBezTo>
                  <a:cubicBezTo>
                    <a:pt x="5" y="506"/>
                    <a:pt x="0" y="500"/>
                    <a:pt x="0" y="493"/>
                  </a:cubicBezTo>
                  <a:cubicBezTo>
                    <a:pt x="0" y="487"/>
                    <a:pt x="5" y="481"/>
                    <a:pt x="11" y="481"/>
                  </a:cubicBezTo>
                  <a:moveTo>
                    <a:pt x="11" y="398"/>
                  </a:moveTo>
                  <a:cubicBezTo>
                    <a:pt x="11" y="398"/>
                    <a:pt x="11" y="398"/>
                    <a:pt x="327" y="398"/>
                  </a:cubicBezTo>
                  <a:cubicBezTo>
                    <a:pt x="334" y="398"/>
                    <a:pt x="339" y="403"/>
                    <a:pt x="339" y="410"/>
                  </a:cubicBezTo>
                  <a:cubicBezTo>
                    <a:pt x="339" y="416"/>
                    <a:pt x="334" y="421"/>
                    <a:pt x="327" y="421"/>
                  </a:cubicBezTo>
                  <a:cubicBezTo>
                    <a:pt x="327" y="421"/>
                    <a:pt x="327" y="421"/>
                    <a:pt x="11" y="421"/>
                  </a:cubicBezTo>
                  <a:cubicBezTo>
                    <a:pt x="5" y="421"/>
                    <a:pt x="0" y="416"/>
                    <a:pt x="0" y="410"/>
                  </a:cubicBezTo>
                  <a:cubicBezTo>
                    <a:pt x="0" y="403"/>
                    <a:pt x="5" y="398"/>
                    <a:pt x="11" y="398"/>
                  </a:cubicBezTo>
                  <a:moveTo>
                    <a:pt x="11" y="313"/>
                  </a:moveTo>
                  <a:cubicBezTo>
                    <a:pt x="11" y="313"/>
                    <a:pt x="11" y="313"/>
                    <a:pt x="216" y="313"/>
                  </a:cubicBezTo>
                  <a:cubicBezTo>
                    <a:pt x="223" y="313"/>
                    <a:pt x="228" y="318"/>
                    <a:pt x="228" y="325"/>
                  </a:cubicBezTo>
                  <a:cubicBezTo>
                    <a:pt x="228" y="332"/>
                    <a:pt x="223" y="337"/>
                    <a:pt x="216" y="337"/>
                  </a:cubicBezTo>
                  <a:cubicBezTo>
                    <a:pt x="216" y="337"/>
                    <a:pt x="216" y="337"/>
                    <a:pt x="11" y="337"/>
                  </a:cubicBezTo>
                  <a:cubicBezTo>
                    <a:pt x="5" y="337"/>
                    <a:pt x="0" y="332"/>
                    <a:pt x="0" y="325"/>
                  </a:cubicBezTo>
                  <a:cubicBezTo>
                    <a:pt x="0" y="318"/>
                    <a:pt x="5" y="313"/>
                    <a:pt x="11" y="313"/>
                  </a:cubicBezTo>
                  <a:moveTo>
                    <a:pt x="11" y="230"/>
                  </a:moveTo>
                  <a:cubicBezTo>
                    <a:pt x="110" y="230"/>
                    <a:pt x="110" y="230"/>
                    <a:pt x="110" y="230"/>
                  </a:cubicBezTo>
                  <a:cubicBezTo>
                    <a:pt x="117" y="230"/>
                    <a:pt x="122" y="235"/>
                    <a:pt x="122" y="241"/>
                  </a:cubicBezTo>
                  <a:cubicBezTo>
                    <a:pt x="122" y="248"/>
                    <a:pt x="117" y="253"/>
                    <a:pt x="110" y="253"/>
                  </a:cubicBezTo>
                  <a:cubicBezTo>
                    <a:pt x="11" y="253"/>
                    <a:pt x="11" y="253"/>
                    <a:pt x="11" y="253"/>
                  </a:cubicBezTo>
                  <a:cubicBezTo>
                    <a:pt x="5" y="253"/>
                    <a:pt x="0" y="248"/>
                    <a:pt x="0" y="241"/>
                  </a:cubicBezTo>
                  <a:cubicBezTo>
                    <a:pt x="0" y="235"/>
                    <a:pt x="5" y="230"/>
                    <a:pt x="11" y="230"/>
                  </a:cubicBezTo>
                  <a:moveTo>
                    <a:pt x="200" y="29"/>
                  </a:moveTo>
                  <a:cubicBezTo>
                    <a:pt x="200" y="29"/>
                    <a:pt x="200" y="29"/>
                    <a:pt x="185" y="48"/>
                  </a:cubicBezTo>
                  <a:cubicBezTo>
                    <a:pt x="178" y="57"/>
                    <a:pt x="175" y="69"/>
                    <a:pt x="176" y="80"/>
                  </a:cubicBezTo>
                  <a:cubicBezTo>
                    <a:pt x="178" y="92"/>
                    <a:pt x="184" y="102"/>
                    <a:pt x="193" y="109"/>
                  </a:cubicBezTo>
                  <a:cubicBezTo>
                    <a:pt x="193" y="109"/>
                    <a:pt x="193" y="109"/>
                    <a:pt x="690" y="472"/>
                  </a:cubicBezTo>
                  <a:cubicBezTo>
                    <a:pt x="702" y="482"/>
                    <a:pt x="715" y="488"/>
                    <a:pt x="730" y="493"/>
                  </a:cubicBezTo>
                  <a:cubicBezTo>
                    <a:pt x="742" y="497"/>
                    <a:pt x="754" y="498"/>
                    <a:pt x="767" y="498"/>
                  </a:cubicBezTo>
                  <a:cubicBezTo>
                    <a:pt x="767" y="498"/>
                    <a:pt x="767" y="498"/>
                    <a:pt x="1017" y="498"/>
                  </a:cubicBezTo>
                  <a:cubicBezTo>
                    <a:pt x="1041" y="498"/>
                    <a:pt x="1060" y="479"/>
                    <a:pt x="1060" y="456"/>
                  </a:cubicBezTo>
                  <a:cubicBezTo>
                    <a:pt x="1060" y="456"/>
                    <a:pt x="1060" y="456"/>
                    <a:pt x="1060" y="435"/>
                  </a:cubicBezTo>
                  <a:cubicBezTo>
                    <a:pt x="1060" y="435"/>
                    <a:pt x="1060" y="435"/>
                    <a:pt x="756" y="435"/>
                  </a:cubicBezTo>
                  <a:cubicBezTo>
                    <a:pt x="754" y="435"/>
                    <a:pt x="751" y="435"/>
                    <a:pt x="749" y="433"/>
                  </a:cubicBezTo>
                  <a:cubicBezTo>
                    <a:pt x="749" y="433"/>
                    <a:pt x="749" y="433"/>
                    <a:pt x="200" y="29"/>
                  </a:cubicBezTo>
                  <a:moveTo>
                    <a:pt x="197" y="0"/>
                  </a:moveTo>
                  <a:cubicBezTo>
                    <a:pt x="200" y="0"/>
                    <a:pt x="202" y="0"/>
                    <a:pt x="205" y="2"/>
                  </a:cubicBezTo>
                  <a:cubicBezTo>
                    <a:pt x="205" y="2"/>
                    <a:pt x="205" y="2"/>
                    <a:pt x="760" y="411"/>
                  </a:cubicBezTo>
                  <a:cubicBezTo>
                    <a:pt x="760" y="411"/>
                    <a:pt x="760" y="411"/>
                    <a:pt x="1072" y="411"/>
                  </a:cubicBezTo>
                  <a:cubicBezTo>
                    <a:pt x="1078" y="411"/>
                    <a:pt x="1083" y="416"/>
                    <a:pt x="1084" y="422"/>
                  </a:cubicBezTo>
                  <a:cubicBezTo>
                    <a:pt x="1084" y="422"/>
                    <a:pt x="1084" y="422"/>
                    <a:pt x="1084" y="423"/>
                  </a:cubicBezTo>
                  <a:cubicBezTo>
                    <a:pt x="1084" y="423"/>
                    <a:pt x="1084" y="423"/>
                    <a:pt x="1084" y="423"/>
                  </a:cubicBezTo>
                  <a:cubicBezTo>
                    <a:pt x="1084" y="423"/>
                    <a:pt x="1084" y="423"/>
                    <a:pt x="1084" y="456"/>
                  </a:cubicBezTo>
                  <a:cubicBezTo>
                    <a:pt x="1084" y="492"/>
                    <a:pt x="1054" y="523"/>
                    <a:pt x="1017" y="523"/>
                  </a:cubicBezTo>
                  <a:cubicBezTo>
                    <a:pt x="1017" y="523"/>
                    <a:pt x="1017" y="523"/>
                    <a:pt x="767" y="523"/>
                  </a:cubicBezTo>
                  <a:cubicBezTo>
                    <a:pt x="752" y="523"/>
                    <a:pt x="737" y="521"/>
                    <a:pt x="722" y="516"/>
                  </a:cubicBezTo>
                  <a:cubicBezTo>
                    <a:pt x="705" y="511"/>
                    <a:pt x="690" y="503"/>
                    <a:pt x="675" y="492"/>
                  </a:cubicBezTo>
                  <a:cubicBezTo>
                    <a:pt x="675" y="492"/>
                    <a:pt x="675" y="492"/>
                    <a:pt x="178" y="128"/>
                  </a:cubicBezTo>
                  <a:cubicBezTo>
                    <a:pt x="163" y="117"/>
                    <a:pt x="154" y="101"/>
                    <a:pt x="152" y="83"/>
                  </a:cubicBezTo>
                  <a:cubicBezTo>
                    <a:pt x="149" y="65"/>
                    <a:pt x="154" y="47"/>
                    <a:pt x="165" y="32"/>
                  </a:cubicBezTo>
                  <a:cubicBezTo>
                    <a:pt x="165" y="32"/>
                    <a:pt x="165" y="32"/>
                    <a:pt x="187" y="5"/>
                  </a:cubicBezTo>
                  <a:cubicBezTo>
                    <a:pt x="188" y="5"/>
                    <a:pt x="188" y="5"/>
                    <a:pt x="188" y="4"/>
                  </a:cubicBezTo>
                  <a:cubicBezTo>
                    <a:pt x="188" y="4"/>
                    <a:pt x="188" y="3"/>
                    <a:pt x="189" y="3"/>
                  </a:cubicBezTo>
                  <a:cubicBezTo>
                    <a:pt x="189" y="3"/>
                    <a:pt x="189" y="3"/>
                    <a:pt x="189" y="2"/>
                  </a:cubicBezTo>
                  <a:cubicBezTo>
                    <a:pt x="192" y="0"/>
                    <a:pt x="195" y="0"/>
                    <a:pt x="197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0" name="group 150"/>
          <p:cNvGrpSpPr/>
          <p:nvPr/>
        </p:nvGrpSpPr>
        <p:grpSpPr>
          <a:xfrm rot="21600000">
            <a:off x="6697979" y="5449823"/>
            <a:ext cx="554735" cy="550163"/>
            <a:chExt cx="554735" cy="550163"/>
          </a:xfrm>
        </p:grpSpPr>
        <p:sp>
          <p:nvSpPr>
            <p:cNvPr id="609" name="path"/>
            <p:cNvSpPr/>
            <p:nvPr/>
          </p:nvSpPr>
          <p:spPr>
            <a:xfrm>
              <a:off x="28956" y="67055"/>
              <a:ext cx="445007" cy="121919"/>
            </a:xfrm>
            <a:custGeom>
              <a:rect l="0" t="0" r="0" b="0"/>
              <a:pathLst>
                <a:path w="700" h="191">
                  <a:moveTo>
                    <a:pt x="401" y="66"/>
                  </a:moveTo>
                  <a:cubicBezTo>
                    <a:pt x="268" y="66"/>
                    <a:pt x="268" y="66"/>
                    <a:pt x="268" y="66"/>
                  </a:cubicBezTo>
                  <a:cubicBezTo>
                    <a:pt x="265" y="66"/>
                    <a:pt x="263" y="63"/>
                    <a:pt x="263" y="61"/>
                  </a:cubicBezTo>
                  <a:cubicBezTo>
                    <a:pt x="263" y="28"/>
                    <a:pt x="263" y="28"/>
                    <a:pt x="263" y="28"/>
                  </a:cubicBezTo>
                  <a:cubicBezTo>
                    <a:pt x="263" y="25"/>
                    <a:pt x="265" y="23"/>
                    <a:pt x="268" y="23"/>
                  </a:cubicBezTo>
                  <a:cubicBezTo>
                    <a:pt x="401" y="23"/>
                    <a:pt x="401" y="23"/>
                    <a:pt x="401" y="23"/>
                  </a:cubicBezTo>
                  <a:cubicBezTo>
                    <a:pt x="404" y="23"/>
                    <a:pt x="406" y="25"/>
                    <a:pt x="406" y="28"/>
                  </a:cubicBezTo>
                  <a:cubicBezTo>
                    <a:pt x="406" y="61"/>
                    <a:pt x="406" y="61"/>
                    <a:pt x="406" y="61"/>
                  </a:cubicBezTo>
                  <a:cubicBezTo>
                    <a:pt x="406" y="63"/>
                    <a:pt x="404" y="66"/>
                    <a:pt x="401" y="66"/>
                  </a:cubicBezTo>
                  <a:moveTo>
                    <a:pt x="406" y="123"/>
                  </a:moveTo>
                  <a:cubicBezTo>
                    <a:pt x="406" y="91"/>
                    <a:pt x="406" y="91"/>
                    <a:pt x="406" y="91"/>
                  </a:cubicBezTo>
                  <a:cubicBezTo>
                    <a:pt x="406" y="88"/>
                    <a:pt x="404" y="85"/>
                    <a:pt x="401" y="85"/>
                  </a:cubicBezTo>
                  <a:cubicBezTo>
                    <a:pt x="268" y="85"/>
                    <a:pt x="268" y="85"/>
                    <a:pt x="268" y="85"/>
                  </a:cubicBezTo>
                  <a:cubicBezTo>
                    <a:pt x="265" y="85"/>
                    <a:pt x="263" y="88"/>
                    <a:pt x="263" y="91"/>
                  </a:cubicBezTo>
                  <a:cubicBezTo>
                    <a:pt x="263" y="123"/>
                    <a:pt x="263" y="123"/>
                    <a:pt x="263" y="123"/>
                  </a:cubicBezTo>
                  <a:cubicBezTo>
                    <a:pt x="263" y="126"/>
                    <a:pt x="265" y="129"/>
                    <a:pt x="268" y="129"/>
                  </a:cubicBezTo>
                  <a:cubicBezTo>
                    <a:pt x="401" y="129"/>
                    <a:pt x="401" y="129"/>
                    <a:pt x="401" y="129"/>
                  </a:cubicBezTo>
                  <a:cubicBezTo>
                    <a:pt x="404" y="129"/>
                    <a:pt x="406" y="126"/>
                    <a:pt x="406" y="123"/>
                  </a:cubicBezTo>
                  <a:moveTo>
                    <a:pt x="406" y="186"/>
                  </a:moveTo>
                  <a:cubicBezTo>
                    <a:pt x="406" y="153"/>
                    <a:pt x="406" y="153"/>
                    <a:pt x="406" y="153"/>
                  </a:cubicBezTo>
                  <a:cubicBezTo>
                    <a:pt x="406" y="151"/>
                    <a:pt x="404" y="148"/>
                    <a:pt x="401" y="148"/>
                  </a:cubicBezTo>
                  <a:cubicBezTo>
                    <a:pt x="268" y="148"/>
                    <a:pt x="268" y="148"/>
                    <a:pt x="268" y="148"/>
                  </a:cubicBezTo>
                  <a:cubicBezTo>
                    <a:pt x="265" y="148"/>
                    <a:pt x="263" y="151"/>
                    <a:pt x="263" y="153"/>
                  </a:cubicBezTo>
                  <a:cubicBezTo>
                    <a:pt x="263" y="186"/>
                    <a:pt x="263" y="186"/>
                    <a:pt x="263" y="186"/>
                  </a:cubicBezTo>
                  <a:cubicBezTo>
                    <a:pt x="263" y="189"/>
                    <a:pt x="265" y="191"/>
                    <a:pt x="268" y="191"/>
                  </a:cubicBezTo>
                  <a:cubicBezTo>
                    <a:pt x="401" y="191"/>
                    <a:pt x="401" y="191"/>
                    <a:pt x="401" y="191"/>
                  </a:cubicBezTo>
                  <a:cubicBezTo>
                    <a:pt x="404" y="191"/>
                    <a:pt x="406" y="189"/>
                    <a:pt x="406" y="186"/>
                  </a:cubicBezTo>
                  <a:moveTo>
                    <a:pt x="142" y="61"/>
                  </a:moveTo>
                  <a:cubicBezTo>
                    <a:pt x="142" y="28"/>
                    <a:pt x="142" y="28"/>
                    <a:pt x="142" y="28"/>
                  </a:cubicBezTo>
                  <a:cubicBezTo>
                    <a:pt x="142" y="25"/>
                    <a:pt x="140" y="23"/>
                    <a:pt x="137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2" y="23"/>
                    <a:pt x="0" y="25"/>
                    <a:pt x="0" y="28"/>
                  </a:cubicBezTo>
                  <a:cubicBezTo>
                    <a:pt x="0" y="61"/>
                    <a:pt x="0" y="61"/>
                    <a:pt x="0" y="61"/>
                  </a:cubicBezTo>
                  <a:cubicBezTo>
                    <a:pt x="0" y="63"/>
                    <a:pt x="2" y="66"/>
                    <a:pt x="5" y="66"/>
                  </a:cubicBezTo>
                  <a:cubicBezTo>
                    <a:pt x="137" y="66"/>
                    <a:pt x="137" y="66"/>
                    <a:pt x="137" y="66"/>
                  </a:cubicBezTo>
                  <a:cubicBezTo>
                    <a:pt x="140" y="66"/>
                    <a:pt x="142" y="63"/>
                    <a:pt x="142" y="61"/>
                  </a:cubicBezTo>
                  <a:moveTo>
                    <a:pt x="142" y="123"/>
                  </a:moveTo>
                  <a:cubicBezTo>
                    <a:pt x="142" y="91"/>
                    <a:pt x="142" y="91"/>
                    <a:pt x="142" y="91"/>
                  </a:cubicBezTo>
                  <a:cubicBezTo>
                    <a:pt x="142" y="88"/>
                    <a:pt x="140" y="85"/>
                    <a:pt x="137" y="85"/>
                  </a:cubicBezTo>
                  <a:cubicBezTo>
                    <a:pt x="5" y="85"/>
                    <a:pt x="5" y="85"/>
                    <a:pt x="5" y="85"/>
                  </a:cubicBezTo>
                  <a:cubicBezTo>
                    <a:pt x="2" y="85"/>
                    <a:pt x="0" y="88"/>
                    <a:pt x="0" y="91"/>
                  </a:cubicBezTo>
                  <a:cubicBezTo>
                    <a:pt x="0" y="123"/>
                    <a:pt x="0" y="123"/>
                    <a:pt x="0" y="123"/>
                  </a:cubicBezTo>
                  <a:cubicBezTo>
                    <a:pt x="0" y="126"/>
                    <a:pt x="2" y="129"/>
                    <a:pt x="5" y="129"/>
                  </a:cubicBezTo>
                  <a:cubicBezTo>
                    <a:pt x="137" y="129"/>
                    <a:pt x="137" y="129"/>
                    <a:pt x="137" y="129"/>
                  </a:cubicBezTo>
                  <a:cubicBezTo>
                    <a:pt x="140" y="129"/>
                    <a:pt x="142" y="126"/>
                    <a:pt x="142" y="123"/>
                  </a:cubicBezTo>
                  <a:moveTo>
                    <a:pt x="142" y="186"/>
                  </a:moveTo>
                  <a:cubicBezTo>
                    <a:pt x="142" y="153"/>
                    <a:pt x="142" y="153"/>
                    <a:pt x="142" y="153"/>
                  </a:cubicBezTo>
                  <a:cubicBezTo>
                    <a:pt x="142" y="151"/>
                    <a:pt x="140" y="148"/>
                    <a:pt x="137" y="148"/>
                  </a:cubicBezTo>
                  <a:cubicBezTo>
                    <a:pt x="5" y="148"/>
                    <a:pt x="5" y="148"/>
                    <a:pt x="5" y="148"/>
                  </a:cubicBezTo>
                  <a:cubicBezTo>
                    <a:pt x="2" y="148"/>
                    <a:pt x="0" y="151"/>
                    <a:pt x="0" y="15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0" y="189"/>
                    <a:pt x="2" y="191"/>
                    <a:pt x="5" y="191"/>
                  </a:cubicBezTo>
                  <a:cubicBezTo>
                    <a:pt x="137" y="191"/>
                    <a:pt x="137" y="191"/>
                    <a:pt x="137" y="191"/>
                  </a:cubicBezTo>
                  <a:cubicBezTo>
                    <a:pt x="140" y="191"/>
                    <a:pt x="142" y="189"/>
                    <a:pt x="142" y="186"/>
                  </a:cubicBezTo>
                  <a:moveTo>
                    <a:pt x="682" y="36"/>
                  </a:moveTo>
                  <a:cubicBezTo>
                    <a:pt x="678" y="5"/>
                    <a:pt x="678" y="5"/>
                    <a:pt x="678" y="5"/>
                  </a:cubicBezTo>
                  <a:cubicBezTo>
                    <a:pt x="677" y="2"/>
                    <a:pt x="675" y="0"/>
                    <a:pt x="672" y="0"/>
                  </a:cubicBezTo>
                  <a:cubicBezTo>
                    <a:pt x="540" y="19"/>
                    <a:pt x="540" y="19"/>
                    <a:pt x="540" y="19"/>
                  </a:cubicBezTo>
                  <a:cubicBezTo>
                    <a:pt x="538" y="19"/>
                    <a:pt x="535" y="22"/>
                    <a:pt x="536" y="25"/>
                  </a:cubicBezTo>
                  <a:cubicBezTo>
                    <a:pt x="540" y="57"/>
                    <a:pt x="540" y="57"/>
                    <a:pt x="540" y="57"/>
                  </a:cubicBezTo>
                  <a:cubicBezTo>
                    <a:pt x="541" y="60"/>
                    <a:pt x="544" y="62"/>
                    <a:pt x="547" y="62"/>
                  </a:cubicBezTo>
                  <a:cubicBezTo>
                    <a:pt x="678" y="43"/>
                    <a:pt x="678" y="43"/>
                    <a:pt x="678" y="43"/>
                  </a:cubicBezTo>
                  <a:cubicBezTo>
                    <a:pt x="680" y="43"/>
                    <a:pt x="683" y="40"/>
                    <a:pt x="682" y="36"/>
                  </a:cubicBezTo>
                  <a:moveTo>
                    <a:pt x="691" y="99"/>
                  </a:moveTo>
                  <a:cubicBezTo>
                    <a:pt x="687" y="66"/>
                    <a:pt x="687" y="66"/>
                    <a:pt x="687" y="66"/>
                  </a:cubicBezTo>
                  <a:cubicBezTo>
                    <a:pt x="686" y="64"/>
                    <a:pt x="683" y="62"/>
                    <a:pt x="680" y="62"/>
                  </a:cubicBezTo>
                  <a:cubicBezTo>
                    <a:pt x="550" y="81"/>
                    <a:pt x="550" y="81"/>
                    <a:pt x="550" y="81"/>
                  </a:cubicBezTo>
                  <a:cubicBezTo>
                    <a:pt x="547" y="81"/>
                    <a:pt x="544" y="84"/>
                    <a:pt x="545" y="87"/>
                  </a:cubicBezTo>
                  <a:cubicBezTo>
                    <a:pt x="549" y="119"/>
                    <a:pt x="549" y="119"/>
                    <a:pt x="549" y="119"/>
                  </a:cubicBezTo>
                  <a:cubicBezTo>
                    <a:pt x="550" y="122"/>
                    <a:pt x="553" y="124"/>
                    <a:pt x="556" y="123"/>
                  </a:cubicBezTo>
                  <a:cubicBezTo>
                    <a:pt x="687" y="105"/>
                    <a:pt x="687" y="105"/>
                    <a:pt x="687" y="105"/>
                  </a:cubicBezTo>
                  <a:cubicBezTo>
                    <a:pt x="689" y="105"/>
                    <a:pt x="692" y="102"/>
                    <a:pt x="691" y="99"/>
                  </a:cubicBezTo>
                  <a:moveTo>
                    <a:pt x="700" y="161"/>
                  </a:moveTo>
                  <a:cubicBezTo>
                    <a:pt x="695" y="129"/>
                    <a:pt x="695" y="129"/>
                    <a:pt x="695" y="129"/>
                  </a:cubicBezTo>
                  <a:cubicBezTo>
                    <a:pt x="695" y="126"/>
                    <a:pt x="692" y="124"/>
                    <a:pt x="689" y="124"/>
                  </a:cubicBezTo>
                  <a:cubicBezTo>
                    <a:pt x="559" y="143"/>
                    <a:pt x="559" y="143"/>
                    <a:pt x="559" y="143"/>
                  </a:cubicBezTo>
                  <a:cubicBezTo>
                    <a:pt x="555" y="143"/>
                    <a:pt x="554" y="146"/>
                    <a:pt x="554" y="149"/>
                  </a:cubicBezTo>
                  <a:cubicBezTo>
                    <a:pt x="559" y="181"/>
                    <a:pt x="559" y="181"/>
                    <a:pt x="559" y="181"/>
                  </a:cubicBezTo>
                  <a:cubicBezTo>
                    <a:pt x="559" y="184"/>
                    <a:pt x="562" y="186"/>
                    <a:pt x="565" y="186"/>
                  </a:cubicBezTo>
                  <a:cubicBezTo>
                    <a:pt x="695" y="167"/>
                    <a:pt x="695" y="167"/>
                    <a:pt x="695" y="167"/>
                  </a:cubicBezTo>
                  <a:cubicBezTo>
                    <a:pt x="699" y="167"/>
                    <a:pt x="700" y="164"/>
                    <a:pt x="700" y="16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0" name="path"/>
            <p:cNvSpPr/>
            <p:nvPr/>
          </p:nvSpPr>
          <p:spPr>
            <a:xfrm>
              <a:off x="0" y="0"/>
              <a:ext cx="554735" cy="550163"/>
            </a:xfrm>
            <a:custGeom>
              <a:rect l="0" t="0" r="0" b="0"/>
              <a:pathLst>
                <a:path w="873" h="865">
                  <a:moveTo>
                    <a:pt x="117" y="798"/>
                  </a:moveTo>
                  <a:cubicBezTo>
                    <a:pt x="81" y="798"/>
                    <a:pt x="52" y="769"/>
                    <a:pt x="52" y="733"/>
                  </a:cubicBezTo>
                  <a:cubicBezTo>
                    <a:pt x="52" y="698"/>
                    <a:pt x="81" y="668"/>
                    <a:pt x="117" y="668"/>
                  </a:cubicBezTo>
                  <a:cubicBezTo>
                    <a:pt x="153" y="668"/>
                    <a:pt x="182" y="698"/>
                    <a:pt x="182" y="733"/>
                  </a:cubicBezTo>
                  <a:cubicBezTo>
                    <a:pt x="182" y="769"/>
                    <a:pt x="153" y="798"/>
                    <a:pt x="117" y="798"/>
                  </a:cubicBezTo>
                  <a:moveTo>
                    <a:pt x="117" y="692"/>
                  </a:moveTo>
                  <a:cubicBezTo>
                    <a:pt x="95" y="692"/>
                    <a:pt x="76" y="711"/>
                    <a:pt x="76" y="733"/>
                  </a:cubicBezTo>
                  <a:cubicBezTo>
                    <a:pt x="76" y="756"/>
                    <a:pt x="95" y="774"/>
                    <a:pt x="117" y="774"/>
                  </a:cubicBezTo>
                  <a:cubicBezTo>
                    <a:pt x="140" y="774"/>
                    <a:pt x="158" y="756"/>
                    <a:pt x="158" y="733"/>
                  </a:cubicBezTo>
                  <a:cubicBezTo>
                    <a:pt x="158" y="711"/>
                    <a:pt x="140" y="692"/>
                    <a:pt x="117" y="692"/>
                  </a:cubicBezTo>
                  <a:moveTo>
                    <a:pt x="379" y="805"/>
                  </a:moveTo>
                  <a:cubicBezTo>
                    <a:pt x="344" y="805"/>
                    <a:pt x="315" y="776"/>
                    <a:pt x="315" y="740"/>
                  </a:cubicBezTo>
                  <a:cubicBezTo>
                    <a:pt x="315" y="704"/>
                    <a:pt x="344" y="675"/>
                    <a:pt x="379" y="675"/>
                  </a:cubicBezTo>
                  <a:cubicBezTo>
                    <a:pt x="415" y="675"/>
                    <a:pt x="445" y="704"/>
                    <a:pt x="445" y="740"/>
                  </a:cubicBezTo>
                  <a:cubicBezTo>
                    <a:pt x="445" y="776"/>
                    <a:pt x="415" y="805"/>
                    <a:pt x="379" y="805"/>
                  </a:cubicBezTo>
                  <a:moveTo>
                    <a:pt x="379" y="699"/>
                  </a:moveTo>
                  <a:cubicBezTo>
                    <a:pt x="357" y="699"/>
                    <a:pt x="339" y="718"/>
                    <a:pt x="339" y="740"/>
                  </a:cubicBezTo>
                  <a:cubicBezTo>
                    <a:pt x="339" y="762"/>
                    <a:pt x="357" y="781"/>
                    <a:pt x="379" y="781"/>
                  </a:cubicBezTo>
                  <a:cubicBezTo>
                    <a:pt x="402" y="781"/>
                    <a:pt x="420" y="762"/>
                    <a:pt x="420" y="740"/>
                  </a:cubicBezTo>
                  <a:cubicBezTo>
                    <a:pt x="420" y="718"/>
                    <a:pt x="402" y="699"/>
                    <a:pt x="379" y="699"/>
                  </a:cubicBezTo>
                  <a:moveTo>
                    <a:pt x="741" y="794"/>
                  </a:moveTo>
                  <a:cubicBezTo>
                    <a:pt x="705" y="794"/>
                    <a:pt x="676" y="765"/>
                    <a:pt x="676" y="729"/>
                  </a:cubicBezTo>
                  <a:cubicBezTo>
                    <a:pt x="676" y="694"/>
                    <a:pt x="705" y="664"/>
                    <a:pt x="741" y="664"/>
                  </a:cubicBezTo>
                  <a:cubicBezTo>
                    <a:pt x="777" y="664"/>
                    <a:pt x="806" y="694"/>
                    <a:pt x="806" y="729"/>
                  </a:cubicBezTo>
                  <a:cubicBezTo>
                    <a:pt x="806" y="765"/>
                    <a:pt x="777" y="794"/>
                    <a:pt x="741" y="794"/>
                  </a:cubicBezTo>
                  <a:moveTo>
                    <a:pt x="741" y="688"/>
                  </a:moveTo>
                  <a:cubicBezTo>
                    <a:pt x="719" y="688"/>
                    <a:pt x="700" y="707"/>
                    <a:pt x="700" y="729"/>
                  </a:cubicBezTo>
                  <a:cubicBezTo>
                    <a:pt x="700" y="752"/>
                    <a:pt x="719" y="770"/>
                    <a:pt x="741" y="770"/>
                  </a:cubicBezTo>
                  <a:cubicBezTo>
                    <a:pt x="764" y="770"/>
                    <a:pt x="782" y="752"/>
                    <a:pt x="782" y="729"/>
                  </a:cubicBezTo>
                  <a:cubicBezTo>
                    <a:pt x="782" y="707"/>
                    <a:pt x="764" y="688"/>
                    <a:pt x="741" y="688"/>
                  </a:cubicBezTo>
                  <a:moveTo>
                    <a:pt x="217" y="866"/>
                  </a:moveTo>
                  <a:cubicBezTo>
                    <a:pt x="17" y="866"/>
                    <a:pt x="17" y="866"/>
                    <a:pt x="17" y="866"/>
                  </a:cubicBezTo>
                  <a:cubicBezTo>
                    <a:pt x="7" y="866"/>
                    <a:pt x="0" y="858"/>
                    <a:pt x="0" y="84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0" y="29"/>
                    <a:pt x="7" y="21"/>
                    <a:pt x="17" y="21"/>
                  </a:cubicBezTo>
                  <a:cubicBezTo>
                    <a:pt x="217" y="21"/>
                    <a:pt x="217" y="21"/>
                    <a:pt x="217" y="21"/>
                  </a:cubicBezTo>
                  <a:cubicBezTo>
                    <a:pt x="227" y="21"/>
                    <a:pt x="235" y="29"/>
                    <a:pt x="235" y="38"/>
                  </a:cubicBezTo>
                  <a:cubicBezTo>
                    <a:pt x="235" y="848"/>
                    <a:pt x="235" y="848"/>
                    <a:pt x="235" y="848"/>
                  </a:cubicBezTo>
                  <a:cubicBezTo>
                    <a:pt x="235" y="858"/>
                    <a:pt x="227" y="866"/>
                    <a:pt x="217" y="866"/>
                  </a:cubicBezTo>
                  <a:moveTo>
                    <a:pt x="24" y="842"/>
                  </a:moveTo>
                  <a:cubicBezTo>
                    <a:pt x="210" y="842"/>
                    <a:pt x="210" y="842"/>
                    <a:pt x="210" y="842"/>
                  </a:cubicBezTo>
                  <a:cubicBezTo>
                    <a:pt x="210" y="45"/>
                    <a:pt x="210" y="45"/>
                    <a:pt x="210" y="45"/>
                  </a:cubicBezTo>
                  <a:cubicBezTo>
                    <a:pt x="24" y="45"/>
                    <a:pt x="24" y="45"/>
                    <a:pt x="24" y="45"/>
                  </a:cubicBezTo>
                  <a:lnTo>
                    <a:pt x="24" y="842"/>
                  </a:lnTo>
                  <a:close/>
                  <a:moveTo>
                    <a:pt x="480" y="866"/>
                  </a:moveTo>
                  <a:cubicBezTo>
                    <a:pt x="280" y="866"/>
                    <a:pt x="280" y="866"/>
                    <a:pt x="280" y="866"/>
                  </a:cubicBezTo>
                  <a:cubicBezTo>
                    <a:pt x="270" y="866"/>
                    <a:pt x="262" y="858"/>
                    <a:pt x="262" y="848"/>
                  </a:cubicBezTo>
                  <a:cubicBezTo>
                    <a:pt x="262" y="38"/>
                    <a:pt x="262" y="38"/>
                    <a:pt x="262" y="38"/>
                  </a:cubicBezTo>
                  <a:cubicBezTo>
                    <a:pt x="262" y="29"/>
                    <a:pt x="270" y="21"/>
                    <a:pt x="280" y="21"/>
                  </a:cubicBezTo>
                  <a:cubicBezTo>
                    <a:pt x="480" y="21"/>
                    <a:pt x="480" y="21"/>
                    <a:pt x="480" y="21"/>
                  </a:cubicBezTo>
                  <a:cubicBezTo>
                    <a:pt x="490" y="21"/>
                    <a:pt x="497" y="29"/>
                    <a:pt x="497" y="38"/>
                  </a:cubicBezTo>
                  <a:cubicBezTo>
                    <a:pt x="497" y="848"/>
                    <a:pt x="497" y="848"/>
                    <a:pt x="497" y="848"/>
                  </a:cubicBezTo>
                  <a:cubicBezTo>
                    <a:pt x="497" y="858"/>
                    <a:pt x="490" y="866"/>
                    <a:pt x="480" y="866"/>
                  </a:cubicBezTo>
                  <a:moveTo>
                    <a:pt x="286" y="842"/>
                  </a:moveTo>
                  <a:cubicBezTo>
                    <a:pt x="473" y="842"/>
                    <a:pt x="473" y="842"/>
                    <a:pt x="473" y="842"/>
                  </a:cubicBezTo>
                  <a:cubicBezTo>
                    <a:pt x="473" y="45"/>
                    <a:pt x="473" y="45"/>
                    <a:pt x="473" y="45"/>
                  </a:cubicBezTo>
                  <a:cubicBezTo>
                    <a:pt x="286" y="45"/>
                    <a:pt x="286" y="45"/>
                    <a:pt x="286" y="45"/>
                  </a:cubicBezTo>
                  <a:lnTo>
                    <a:pt x="286" y="842"/>
                  </a:lnTo>
                  <a:close/>
                  <a:moveTo>
                    <a:pt x="656" y="866"/>
                  </a:moveTo>
                  <a:cubicBezTo>
                    <a:pt x="647" y="866"/>
                    <a:pt x="640" y="860"/>
                    <a:pt x="639" y="851"/>
                  </a:cubicBezTo>
                  <a:cubicBezTo>
                    <a:pt x="525" y="49"/>
                    <a:pt x="525" y="49"/>
                    <a:pt x="525" y="49"/>
                  </a:cubicBezTo>
                  <a:cubicBezTo>
                    <a:pt x="524" y="40"/>
                    <a:pt x="530" y="31"/>
                    <a:pt x="539" y="29"/>
                  </a:cubicBezTo>
                  <a:cubicBezTo>
                    <a:pt x="738" y="1"/>
                    <a:pt x="738" y="1"/>
                    <a:pt x="738" y="1"/>
                  </a:cubicBezTo>
                  <a:cubicBezTo>
                    <a:pt x="747" y="0"/>
                    <a:pt x="756" y="7"/>
                    <a:pt x="758" y="16"/>
                  </a:cubicBezTo>
                  <a:cubicBezTo>
                    <a:pt x="872" y="818"/>
                    <a:pt x="872" y="818"/>
                    <a:pt x="872" y="818"/>
                  </a:cubicBezTo>
                  <a:cubicBezTo>
                    <a:pt x="873" y="828"/>
                    <a:pt x="867" y="836"/>
                    <a:pt x="857" y="837"/>
                  </a:cubicBezTo>
                  <a:cubicBezTo>
                    <a:pt x="857" y="837"/>
                    <a:pt x="857" y="837"/>
                    <a:pt x="857" y="837"/>
                  </a:cubicBezTo>
                  <a:cubicBezTo>
                    <a:pt x="857" y="837"/>
                    <a:pt x="857" y="837"/>
                    <a:pt x="857" y="837"/>
                  </a:cubicBezTo>
                  <a:cubicBezTo>
                    <a:pt x="659" y="866"/>
                    <a:pt x="659" y="866"/>
                    <a:pt x="659" y="866"/>
                  </a:cubicBezTo>
                  <a:cubicBezTo>
                    <a:pt x="658" y="866"/>
                    <a:pt x="657" y="866"/>
                    <a:pt x="656" y="866"/>
                  </a:cubicBezTo>
                  <a:moveTo>
                    <a:pt x="549" y="52"/>
                  </a:moveTo>
                  <a:cubicBezTo>
                    <a:pt x="662" y="841"/>
                    <a:pt x="662" y="841"/>
                    <a:pt x="662" y="841"/>
                  </a:cubicBezTo>
                  <a:cubicBezTo>
                    <a:pt x="847" y="815"/>
                    <a:pt x="847" y="815"/>
                    <a:pt x="847" y="815"/>
                  </a:cubicBezTo>
                  <a:cubicBezTo>
                    <a:pt x="735" y="26"/>
                    <a:pt x="735" y="26"/>
                    <a:pt x="735" y="26"/>
                  </a:cubicBezTo>
                  <a:lnTo>
                    <a:pt x="549" y="52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11" name="rect"/>
          <p:cNvSpPr/>
          <p:nvPr/>
        </p:nvSpPr>
        <p:spPr>
          <a:xfrm>
            <a:off x="6091428" y="2484120"/>
            <a:ext cx="9143" cy="35445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2" name="group 152"/>
          <p:cNvGrpSpPr/>
          <p:nvPr/>
        </p:nvGrpSpPr>
        <p:grpSpPr>
          <a:xfrm rot="21600000">
            <a:off x="5964935" y="4125467"/>
            <a:ext cx="262127" cy="263652"/>
            <a:chExt cx="262127" cy="263652"/>
          </a:xfrm>
        </p:grpSpPr>
        <p:sp>
          <p:nvSpPr>
            <p:cNvPr id="612" name="path"/>
            <p:cNvSpPr/>
            <p:nvPr/>
          </p:nvSpPr>
          <p:spPr>
            <a:xfrm>
              <a:off x="4571" y="4572"/>
              <a:ext cx="252984" cy="254508"/>
            </a:xfrm>
            <a:custGeom>
              <a:rect l="0" t="0" r="0" b="0"/>
              <a:pathLst>
                <a:path w="398" h="400">
                  <a:moveTo>
                    <a:pt x="0" y="200"/>
                  </a:moveTo>
                  <a:cubicBezTo>
                    <a:pt x="0" y="200"/>
                    <a:pt x="0" y="200"/>
                    <a:pt x="0" y="200"/>
                  </a:cubicBezTo>
                  <a:cubicBezTo>
                    <a:pt x="0" y="90"/>
                    <a:pt x="89" y="0"/>
                    <a:pt x="199" y="0"/>
                  </a:cubicBezTo>
                  <a:cubicBezTo>
                    <a:pt x="309" y="0"/>
                    <a:pt x="398" y="90"/>
                    <a:pt x="398" y="200"/>
                  </a:cubicBezTo>
                  <a:cubicBezTo>
                    <a:pt x="398" y="200"/>
                    <a:pt x="398" y="200"/>
                    <a:pt x="398" y="200"/>
                  </a:cubicBezTo>
                  <a:cubicBezTo>
                    <a:pt x="398" y="311"/>
                    <a:pt x="309" y="400"/>
                    <a:pt x="199" y="400"/>
                  </a:cubicBezTo>
                  <a:cubicBezTo>
                    <a:pt x="199" y="400"/>
                    <a:pt x="199" y="400"/>
                    <a:pt x="199" y="400"/>
                  </a:cubicBezTo>
                  <a:cubicBezTo>
                    <a:pt x="89" y="400"/>
                    <a:pt x="0" y="311"/>
                    <a:pt x="0" y="200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3" name="path"/>
            <p:cNvSpPr/>
            <p:nvPr/>
          </p:nvSpPr>
          <p:spPr>
            <a:xfrm>
              <a:off x="0" y="0"/>
              <a:ext cx="262127" cy="263652"/>
            </a:xfrm>
            <a:custGeom>
              <a:rect l="0" t="0" r="0" b="0"/>
              <a:pathLst>
                <a:path w="412" h="415">
                  <a:moveTo>
                    <a:pt x="7" y="207"/>
                  </a:moveTo>
                  <a:cubicBezTo>
                    <a:pt x="7" y="207"/>
                    <a:pt x="7" y="207"/>
                    <a:pt x="7" y="207"/>
                  </a:cubicBezTo>
                  <a:cubicBezTo>
                    <a:pt x="7" y="97"/>
                    <a:pt x="96" y="7"/>
                    <a:pt x="206" y="7"/>
                  </a:cubicBezTo>
                  <a:cubicBezTo>
                    <a:pt x="316" y="7"/>
                    <a:pt x="405" y="97"/>
                    <a:pt x="405" y="207"/>
                  </a:cubicBezTo>
                  <a:cubicBezTo>
                    <a:pt x="405" y="207"/>
                    <a:pt x="405" y="207"/>
                    <a:pt x="405" y="207"/>
                  </a:cubicBezTo>
                  <a:cubicBezTo>
                    <a:pt x="405" y="318"/>
                    <a:pt x="316" y="408"/>
                    <a:pt x="206" y="408"/>
                  </a:cubicBezTo>
                  <a:cubicBezTo>
                    <a:pt x="206" y="408"/>
                    <a:pt x="206" y="408"/>
                    <a:pt x="206" y="408"/>
                  </a:cubicBezTo>
                  <a:cubicBezTo>
                    <a:pt x="96" y="408"/>
                    <a:pt x="7" y="318"/>
                    <a:pt x="7" y="207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4" name="path"/>
            <p:cNvSpPr/>
            <p:nvPr/>
          </p:nvSpPr>
          <p:spPr>
            <a:xfrm>
              <a:off x="102108" y="39624"/>
              <a:ext cx="99059" cy="185927"/>
            </a:xfrm>
            <a:custGeom>
              <a:rect l="0" t="0" r="0" b="0"/>
              <a:pathLst>
                <a:path w="155" h="292">
                  <a:moveTo>
                    <a:pt x="10" y="292"/>
                  </a:moveTo>
                  <a:lnTo>
                    <a:pt x="0" y="282"/>
                  </a:lnTo>
                  <a:lnTo>
                    <a:pt x="134" y="146"/>
                  </a:lnTo>
                  <a:lnTo>
                    <a:pt x="0" y="10"/>
                  </a:lnTo>
                  <a:lnTo>
                    <a:pt x="10" y="0"/>
                  </a:lnTo>
                  <a:lnTo>
                    <a:pt x="155" y="146"/>
                  </a:lnTo>
                  <a:lnTo>
                    <a:pt x="10" y="29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15" name="textbox 615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" name="path"/>
          <p:cNvSpPr/>
          <p:nvPr/>
        </p:nvSpPr>
        <p:spPr>
          <a:xfrm>
            <a:off x="629412" y="2185416"/>
            <a:ext cx="10934700" cy="4155947"/>
          </a:xfrm>
          <a:custGeom>
            <a:rect l="0" t="0" r="0" b="0"/>
            <a:pathLst>
              <a:path w="17220" h="6544">
                <a:moveTo>
                  <a:pt x="0" y="6544"/>
                </a:moveTo>
                <a:lnTo>
                  <a:pt x="17220" y="6544"/>
                </a:lnTo>
                <a:lnTo>
                  <a:pt x="17220" y="5248"/>
                </a:lnTo>
                <a:lnTo>
                  <a:pt x="0" y="5248"/>
                </a:lnTo>
                <a:lnTo>
                  <a:pt x="0" y="6544"/>
                </a:lnTo>
                <a:close/>
              </a:path>
              <a:path w="17220" h="6544">
                <a:moveTo>
                  <a:pt x="0" y="5083"/>
                </a:moveTo>
                <a:lnTo>
                  <a:pt x="17220" y="5083"/>
                </a:lnTo>
                <a:lnTo>
                  <a:pt x="17220" y="2923"/>
                </a:lnTo>
                <a:lnTo>
                  <a:pt x="0" y="2923"/>
                </a:lnTo>
                <a:lnTo>
                  <a:pt x="0" y="5083"/>
                </a:lnTo>
                <a:close/>
              </a:path>
              <a:path w="17220" h="6544">
                <a:moveTo>
                  <a:pt x="0" y="2757"/>
                </a:moveTo>
                <a:lnTo>
                  <a:pt x="17220" y="2757"/>
                </a:lnTo>
                <a:lnTo>
                  <a:pt x="17220" y="1461"/>
                </a:lnTo>
                <a:lnTo>
                  <a:pt x="0" y="1461"/>
                </a:lnTo>
                <a:lnTo>
                  <a:pt x="0" y="2757"/>
                </a:lnTo>
                <a:close/>
              </a:path>
              <a:path w="17220" h="6544">
                <a:moveTo>
                  <a:pt x="0" y="1295"/>
                </a:moveTo>
                <a:lnTo>
                  <a:pt x="17220" y="1295"/>
                </a:lnTo>
                <a:lnTo>
                  <a:pt x="17220" y="0"/>
                </a:lnTo>
                <a:lnTo>
                  <a:pt x="0" y="0"/>
                </a:lnTo>
                <a:lnTo>
                  <a:pt x="0" y="1295"/>
                </a:lnTo>
                <a:close/>
              </a:path>
            </a:pathLst>
          </a:cu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17" name="picture 6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4567" y="2286000"/>
            <a:ext cx="2194560" cy="621791"/>
          </a:xfrm>
          <a:prstGeom prst="rect">
            <a:avLst/>
          </a:prstGeom>
        </p:spPr>
      </p:pic>
      <p:pic>
        <p:nvPicPr>
          <p:cNvPr id="618" name="picture 6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4567" y="4416552"/>
            <a:ext cx="2194560" cy="620267"/>
          </a:xfrm>
          <a:prstGeom prst="rect">
            <a:avLst/>
          </a:prstGeom>
        </p:spPr>
      </p:pic>
      <p:pic>
        <p:nvPicPr>
          <p:cNvPr id="619" name="picture 6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4567" y="5618988"/>
            <a:ext cx="2194560" cy="620268"/>
          </a:xfrm>
          <a:prstGeom prst="rect">
            <a:avLst/>
          </a:prstGeom>
        </p:spPr>
      </p:pic>
      <p:pic>
        <p:nvPicPr>
          <p:cNvPr id="620" name="picture 6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34567" y="3214116"/>
            <a:ext cx="2194560" cy="621792"/>
          </a:xfrm>
          <a:prstGeom prst="rect">
            <a:avLst/>
          </a:prstGeom>
        </p:spPr>
      </p:pic>
      <p:graphicFrame>
        <p:nvGraphicFramePr>
          <p:cNvPr id="621" name="table 621"/>
          <p:cNvGraphicFramePr>
            <a:graphicFrameLocks noGrp="1"/>
          </p:cNvGraphicFramePr>
          <p:nvPr/>
        </p:nvGraphicFramePr>
        <p:xfrm>
          <a:off x="734567" y="2122931"/>
          <a:ext cx="10828019" cy="4233545"/>
        </p:xfrm>
        <a:graphic>
          <a:graphicData uri="http://schemas.openxmlformats.org/drawingml/2006/table">
            <a:tbl>
              <a:tblPr/>
              <a:tblGrid>
                <a:gridCol w="2233295"/>
                <a:gridCol w="4826000"/>
                <a:gridCol w="1238885"/>
                <a:gridCol w="1296669"/>
                <a:gridCol w="1233170"/>
              </a:tblGrid>
              <a:tr h="4233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9060" algn="l" rtl="0" eaLnBrk="0">
                        <a:lnSpc>
                          <a:spcPct val="76000"/>
                        </a:lnSpc>
                      </a:pPr>
                      <a:r>
                        <a:rPr sz="4300" i="1" spc="4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r>
                        <a:rPr sz="270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50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全方位顾客</a:t>
                      </a:r>
                      <a:r>
                        <a:rPr sz="150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运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800" algn="l" rtl="0" eaLnBrk="0">
                        <a:lnSpc>
                          <a:spcPct val="76000"/>
                        </a:lnSpc>
                        <a:spcBef>
                          <a:spcPts val="845"/>
                        </a:spcBef>
                      </a:pPr>
                      <a:r>
                        <a:rPr sz="4300" i="1" spc="8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r>
                        <a:rPr sz="27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数字化产品创</a:t>
                      </a:r>
                      <a:r>
                        <a:rPr sz="150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625" algn="l" rtl="0" eaLnBrk="0">
                        <a:lnSpc>
                          <a:spcPct val="76000"/>
                        </a:lnSpc>
                        <a:spcBef>
                          <a:spcPts val="850"/>
                        </a:spcBef>
                      </a:pPr>
                      <a:r>
                        <a:rPr sz="4300" i="1" spc="8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r>
                        <a:rPr sz="27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数字化渠道管</a:t>
                      </a:r>
                      <a:r>
                        <a:rPr sz="150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3815" algn="l" rtl="0" eaLnBrk="0">
                        <a:lnSpc>
                          <a:spcPct val="76000"/>
                        </a:lnSpc>
                        <a:spcBef>
                          <a:spcPct val="0"/>
                        </a:spcBef>
                      </a:pPr>
                      <a:r>
                        <a:rPr sz="4300" i="1" spc="10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4</a:t>
                      </a:r>
                      <a:r>
                        <a:rPr sz="150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供应链上下游网</a:t>
                      </a:r>
                      <a:r>
                        <a:rPr sz="150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络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735" indent="1270" algn="l" rtl="0" eaLnBrk="0">
                        <a:lnSpc>
                          <a:spcPct val="104000"/>
                        </a:lnSpc>
                      </a:pP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建议</a:t>
                      </a:r>
                      <a:r>
                        <a:rPr sz="1400" b="1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019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季度启动：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价值高、亟需赶上行业领先水平、 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启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动准备时间短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0640" indent="-635" algn="l" rtl="0" eaLnBrk="0">
                        <a:lnSpc>
                          <a:spcPct val="104000"/>
                        </a:lnSpc>
                        <a:spcBef>
                          <a:spcPts val="430"/>
                        </a:spcBef>
                      </a:pP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建议后续第二期(如</a:t>
                      </a:r>
                      <a:r>
                        <a:rPr sz="1400" b="1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2020</a:t>
                      </a: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年年底)启动：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战略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潜力巨大，  但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要一定时间建立外部合作基础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6675" indent="635" algn="l" rtl="0" eaLnBrk="0">
                        <a:lnSpc>
                          <a:spcPct val="102000"/>
                        </a:lnSpc>
                        <a:spcBef>
                          <a:spcPts val="420"/>
                        </a:spcBef>
                      </a:pPr>
                      <a:r>
                        <a:rPr sz="14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建议中长期(如</a:t>
                      </a:r>
                      <a:r>
                        <a:rPr sz="14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2021</a:t>
                      </a:r>
                      <a:r>
                        <a:rPr sz="14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年)启动：</a:t>
                      </a:r>
                      <a:r>
                        <a:rPr sz="14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价值高，但管理决策复杂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商自由度还很大，不适合立即启动                                 </a:t>
                      </a:r>
                      <a:r>
                        <a:rPr sz="1400" b="1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201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9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到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2020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年进行梳理准备，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理清与经销商的决策权限，并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选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择合适的切入点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6675" algn="l" rtl="0" eaLnBrk="0">
                        <a:lnSpc>
                          <a:spcPct val="98000"/>
                        </a:lnSpc>
                        <a:spcBef>
                          <a:spcPts val="55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在准备期，已经上线的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DMS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SFA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TPM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、经销商自动补货等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4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继续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推进，并可以点状的利用数字化技术手段提升效率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370" indent="635" algn="l" rtl="0" eaLnBrk="0">
                        <a:lnSpc>
                          <a:spcPct val="103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优先级最低，但可以随时启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动，建议根据组织能力灵活选择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：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价值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和与竞争的差距相对其它项目较小，但有丰富的经验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pSp>
        <p:nvGrpSpPr>
          <p:cNvPr id="154" name="group 154"/>
          <p:cNvGrpSpPr/>
          <p:nvPr/>
        </p:nvGrpSpPr>
        <p:grpSpPr>
          <a:xfrm rot="21600000">
            <a:off x="10392156" y="2122931"/>
            <a:ext cx="1170431" cy="4233672"/>
            <a:chExt cx="1170431" cy="4233672"/>
          </a:xfrm>
        </p:grpSpPr>
        <p:sp>
          <p:nvSpPr>
            <p:cNvPr id="622" name="path"/>
            <p:cNvSpPr/>
            <p:nvPr/>
          </p:nvSpPr>
          <p:spPr>
            <a:xfrm>
              <a:off x="0" y="62484"/>
              <a:ext cx="1170431" cy="4171188"/>
            </a:xfrm>
            <a:custGeom>
              <a:rect l="0" t="0" r="0" b="0"/>
              <a:pathLst>
                <a:path w="1843" h="6568">
                  <a:moveTo>
                    <a:pt x="0" y="6568"/>
                  </a:moveTo>
                  <a:lnTo>
                    <a:pt x="1843" y="6568"/>
                  </a:lnTo>
                  <a:lnTo>
                    <a:pt x="1843" y="0"/>
                  </a:lnTo>
                  <a:lnTo>
                    <a:pt x="0" y="0"/>
                  </a:lnTo>
                  <a:lnTo>
                    <a:pt x="0" y="6568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3" name="path"/>
            <p:cNvSpPr/>
            <p:nvPr/>
          </p:nvSpPr>
          <p:spPr>
            <a:xfrm>
              <a:off x="0" y="0"/>
              <a:ext cx="1170431" cy="45720"/>
            </a:xfrm>
            <a:custGeom>
              <a:rect l="0" t="0" r="0" b="0"/>
              <a:pathLst>
                <a:path w="1843" h="72">
                  <a:moveTo>
                    <a:pt x="0" y="72"/>
                  </a:moveTo>
                  <a:lnTo>
                    <a:pt x="1843" y="72"/>
                  </a:lnTo>
                  <a:lnTo>
                    <a:pt x="1843" y="0"/>
                  </a:lnTo>
                  <a:lnTo>
                    <a:pt x="0" y="0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6E6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4" name="path"/>
            <p:cNvSpPr/>
            <p:nvPr/>
          </p:nvSpPr>
          <p:spPr>
            <a:xfrm>
              <a:off x="339851" y="228600"/>
              <a:ext cx="490728" cy="490728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5" name="path"/>
            <p:cNvSpPr/>
            <p:nvPr/>
          </p:nvSpPr>
          <p:spPr>
            <a:xfrm>
              <a:off x="339851" y="228600"/>
              <a:ext cx="490728" cy="490728"/>
            </a:xfrm>
            <a:custGeom>
              <a:rect l="0" t="0" r="0" b="0"/>
              <a:pathLst>
                <a:path w="772" h="772">
                  <a:moveTo>
                    <a:pt x="386" y="0"/>
                  </a:move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  <a:cubicBezTo>
                    <a:pt x="0" y="172"/>
                    <a:pt x="173" y="0"/>
                    <a:pt x="386" y="0"/>
                  </a:cubicBezTo>
                  <a:moveTo>
                    <a:pt x="386" y="0"/>
                  </a:moveTo>
                  <a:lnTo>
                    <a:pt x="386" y="386"/>
                  </a:lnTo>
                  <a:lnTo>
                    <a:pt x="386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6" name="path"/>
            <p:cNvSpPr/>
            <p:nvPr/>
          </p:nvSpPr>
          <p:spPr>
            <a:xfrm>
              <a:off x="339851" y="1156716"/>
              <a:ext cx="490728" cy="490728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7" name="path"/>
            <p:cNvSpPr/>
            <p:nvPr/>
          </p:nvSpPr>
          <p:spPr>
            <a:xfrm>
              <a:off x="585215" y="1156716"/>
              <a:ext cx="245364" cy="490727"/>
            </a:xfrm>
            <a:custGeom>
              <a:rect l="0" t="0" r="0" b="0"/>
              <a:pathLst>
                <a:path w="386" h="772">
                  <a:moveTo>
                    <a:pt x="0" y="0"/>
                  </a:moveTo>
                  <a:cubicBezTo>
                    <a:pt x="213" y="0"/>
                    <a:pt x="386" y="172"/>
                    <a:pt x="386" y="386"/>
                  </a:cubicBezTo>
                  <a:cubicBezTo>
                    <a:pt x="386" y="599"/>
                    <a:pt x="213" y="772"/>
                    <a:pt x="0" y="772"/>
                  </a:cubicBezTo>
                  <a:lnTo>
                    <a:pt x="0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8" name="path"/>
            <p:cNvSpPr/>
            <p:nvPr/>
          </p:nvSpPr>
          <p:spPr>
            <a:xfrm>
              <a:off x="339851" y="3560064"/>
              <a:ext cx="490728" cy="492251"/>
            </a:xfrm>
            <a:custGeom>
              <a:rect l="0" t="0" r="0" b="0"/>
              <a:pathLst>
                <a:path w="772" h="775">
                  <a:moveTo>
                    <a:pt x="0" y="387"/>
                  </a:moveTo>
                  <a:cubicBezTo>
                    <a:pt x="0" y="173"/>
                    <a:pt x="173" y="0"/>
                    <a:pt x="386" y="0"/>
                  </a:cubicBezTo>
                  <a:cubicBezTo>
                    <a:pt x="599" y="0"/>
                    <a:pt x="772" y="173"/>
                    <a:pt x="772" y="387"/>
                  </a:cubicBezTo>
                  <a:cubicBezTo>
                    <a:pt x="772" y="601"/>
                    <a:pt x="599" y="775"/>
                    <a:pt x="386" y="775"/>
                  </a:cubicBezTo>
                  <a:cubicBezTo>
                    <a:pt x="173" y="775"/>
                    <a:pt x="0" y="601"/>
                    <a:pt x="0" y="387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9" name="path"/>
            <p:cNvSpPr/>
            <p:nvPr/>
          </p:nvSpPr>
          <p:spPr>
            <a:xfrm>
              <a:off x="339851" y="3560064"/>
              <a:ext cx="490728" cy="492252"/>
            </a:xfrm>
            <a:custGeom>
              <a:rect l="0" t="0" r="0" b="0"/>
              <a:pathLst>
                <a:path w="772" h="775">
                  <a:moveTo>
                    <a:pt x="386" y="0"/>
                  </a:moveTo>
                  <a:cubicBezTo>
                    <a:pt x="599" y="0"/>
                    <a:pt x="772" y="173"/>
                    <a:pt x="772" y="387"/>
                  </a:cubicBezTo>
                  <a:cubicBezTo>
                    <a:pt x="772" y="601"/>
                    <a:pt x="599" y="775"/>
                    <a:pt x="386" y="775"/>
                  </a:cubicBezTo>
                  <a:cubicBezTo>
                    <a:pt x="173" y="775"/>
                    <a:pt x="0" y="601"/>
                    <a:pt x="0" y="387"/>
                  </a:cubicBezTo>
                  <a:cubicBezTo>
                    <a:pt x="0" y="173"/>
                    <a:pt x="173" y="0"/>
                    <a:pt x="386" y="0"/>
                  </a:cubicBezTo>
                  <a:moveTo>
                    <a:pt x="386" y="0"/>
                  </a:moveTo>
                  <a:lnTo>
                    <a:pt x="386" y="387"/>
                  </a:lnTo>
                  <a:lnTo>
                    <a:pt x="386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0" name="path"/>
            <p:cNvSpPr/>
            <p:nvPr/>
          </p:nvSpPr>
          <p:spPr>
            <a:xfrm>
              <a:off x="339851" y="2359152"/>
              <a:ext cx="490728" cy="490727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1" name="path"/>
            <p:cNvSpPr/>
            <p:nvPr/>
          </p:nvSpPr>
          <p:spPr>
            <a:xfrm>
              <a:off x="585215" y="2359152"/>
              <a:ext cx="245364" cy="490727"/>
            </a:xfrm>
            <a:custGeom>
              <a:rect l="0" t="0" r="0" b="0"/>
              <a:pathLst>
                <a:path w="386" h="772">
                  <a:moveTo>
                    <a:pt x="0" y="0"/>
                  </a:moveTo>
                  <a:cubicBezTo>
                    <a:pt x="213" y="0"/>
                    <a:pt x="386" y="172"/>
                    <a:pt x="386" y="386"/>
                  </a:cubicBezTo>
                  <a:cubicBezTo>
                    <a:pt x="386" y="599"/>
                    <a:pt x="213" y="772"/>
                    <a:pt x="0" y="772"/>
                  </a:cubicBezTo>
                  <a:lnTo>
                    <a:pt x="0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6" name="group 156"/>
          <p:cNvGrpSpPr/>
          <p:nvPr/>
        </p:nvGrpSpPr>
        <p:grpSpPr>
          <a:xfrm rot="21600000">
            <a:off x="9093707" y="2122931"/>
            <a:ext cx="1173479" cy="4218432"/>
            <a:chExt cx="1173479" cy="4218432"/>
          </a:xfrm>
        </p:grpSpPr>
        <p:sp>
          <p:nvSpPr>
            <p:cNvPr id="632" name="path"/>
            <p:cNvSpPr/>
            <p:nvPr/>
          </p:nvSpPr>
          <p:spPr>
            <a:xfrm>
              <a:off x="0" y="45720"/>
              <a:ext cx="1171955" cy="4172711"/>
            </a:xfrm>
            <a:custGeom>
              <a:rect l="0" t="0" r="0" b="0"/>
              <a:pathLst>
                <a:path w="1845" h="6571">
                  <a:moveTo>
                    <a:pt x="0" y="6571"/>
                  </a:moveTo>
                  <a:lnTo>
                    <a:pt x="1845" y="6571"/>
                  </a:lnTo>
                  <a:lnTo>
                    <a:pt x="1845" y="0"/>
                  </a:lnTo>
                  <a:lnTo>
                    <a:pt x="0" y="0"/>
                  </a:lnTo>
                  <a:lnTo>
                    <a:pt x="0" y="6571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3" name="path"/>
            <p:cNvSpPr/>
            <p:nvPr/>
          </p:nvSpPr>
          <p:spPr>
            <a:xfrm>
              <a:off x="1523" y="0"/>
              <a:ext cx="1171955" cy="45720"/>
            </a:xfrm>
            <a:custGeom>
              <a:rect l="0" t="0" r="0" b="0"/>
              <a:pathLst>
                <a:path w="1845" h="72">
                  <a:moveTo>
                    <a:pt x="0" y="72"/>
                  </a:moveTo>
                  <a:lnTo>
                    <a:pt x="1845" y="72"/>
                  </a:lnTo>
                  <a:lnTo>
                    <a:pt x="1845" y="0"/>
                  </a:lnTo>
                  <a:lnTo>
                    <a:pt x="0" y="0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6E6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4" name="path"/>
            <p:cNvSpPr/>
            <p:nvPr/>
          </p:nvSpPr>
          <p:spPr>
            <a:xfrm>
              <a:off x="341376" y="228600"/>
              <a:ext cx="490728" cy="490728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5" name="path"/>
            <p:cNvSpPr/>
            <p:nvPr/>
          </p:nvSpPr>
          <p:spPr>
            <a:xfrm>
              <a:off x="341376" y="228600"/>
              <a:ext cx="490728" cy="490728"/>
            </a:xfrm>
            <a:custGeom>
              <a:rect l="0" t="0" r="0" b="0"/>
              <a:pathLst>
                <a:path w="772" h="772">
                  <a:moveTo>
                    <a:pt x="386" y="0"/>
                  </a:move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  <a:cubicBezTo>
                    <a:pt x="0" y="172"/>
                    <a:pt x="173" y="0"/>
                    <a:pt x="386" y="0"/>
                  </a:cubicBezTo>
                  <a:moveTo>
                    <a:pt x="386" y="0"/>
                  </a:moveTo>
                  <a:lnTo>
                    <a:pt x="386" y="386"/>
                  </a:lnTo>
                  <a:lnTo>
                    <a:pt x="386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6" name="path"/>
            <p:cNvSpPr/>
            <p:nvPr/>
          </p:nvSpPr>
          <p:spPr>
            <a:xfrm>
              <a:off x="341376" y="1156716"/>
              <a:ext cx="490728" cy="490728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7" name="path"/>
            <p:cNvSpPr/>
            <p:nvPr/>
          </p:nvSpPr>
          <p:spPr>
            <a:xfrm>
              <a:off x="341376" y="1156716"/>
              <a:ext cx="490728" cy="490727"/>
            </a:xfrm>
            <a:custGeom>
              <a:rect l="0" t="0" r="0" b="0"/>
              <a:pathLst>
                <a:path w="772" h="772">
                  <a:moveTo>
                    <a:pt x="386" y="0"/>
                  </a:move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  <a:lnTo>
                    <a:pt x="386" y="386"/>
                  </a:lnTo>
                  <a:lnTo>
                    <a:pt x="386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8" name="path"/>
            <p:cNvSpPr/>
            <p:nvPr/>
          </p:nvSpPr>
          <p:spPr>
            <a:xfrm>
              <a:off x="362711" y="3560064"/>
              <a:ext cx="492252" cy="492251"/>
            </a:xfrm>
            <a:custGeom>
              <a:rect l="0" t="0" r="0" b="0"/>
              <a:pathLst>
                <a:path w="775" h="775">
                  <a:moveTo>
                    <a:pt x="0" y="387"/>
                  </a:moveTo>
                  <a:cubicBezTo>
                    <a:pt x="0" y="173"/>
                    <a:pt x="173" y="0"/>
                    <a:pt x="387" y="0"/>
                  </a:cubicBezTo>
                  <a:cubicBezTo>
                    <a:pt x="601" y="0"/>
                    <a:pt x="775" y="173"/>
                    <a:pt x="775" y="387"/>
                  </a:cubicBezTo>
                  <a:cubicBezTo>
                    <a:pt x="775" y="601"/>
                    <a:pt x="601" y="775"/>
                    <a:pt x="387" y="775"/>
                  </a:cubicBezTo>
                  <a:cubicBezTo>
                    <a:pt x="173" y="775"/>
                    <a:pt x="0" y="601"/>
                    <a:pt x="0" y="387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9" name="path"/>
            <p:cNvSpPr/>
            <p:nvPr/>
          </p:nvSpPr>
          <p:spPr>
            <a:xfrm>
              <a:off x="608838" y="3560064"/>
              <a:ext cx="246126" cy="492252"/>
            </a:xfrm>
            <a:custGeom>
              <a:rect l="0" t="0" r="0" b="0"/>
              <a:pathLst>
                <a:path w="387" h="775">
                  <a:moveTo>
                    <a:pt x="0" y="0"/>
                  </a:moveTo>
                  <a:cubicBezTo>
                    <a:pt x="214" y="0"/>
                    <a:pt x="387" y="173"/>
                    <a:pt x="387" y="387"/>
                  </a:cubicBezTo>
                  <a:cubicBezTo>
                    <a:pt x="387" y="601"/>
                    <a:pt x="214" y="775"/>
                    <a:pt x="0" y="775"/>
                  </a:cubicBezTo>
                  <a:lnTo>
                    <a:pt x="0" y="3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0" name="path"/>
            <p:cNvSpPr/>
            <p:nvPr/>
          </p:nvSpPr>
          <p:spPr>
            <a:xfrm>
              <a:off x="341376" y="2359152"/>
              <a:ext cx="490728" cy="490727"/>
            </a:xfrm>
            <a:custGeom>
              <a:rect l="0" t="0" r="0" b="0"/>
              <a:pathLst>
                <a:path w="772" h="772">
                  <a:moveTo>
                    <a:pt x="0" y="386"/>
                  </a:moveTo>
                  <a:cubicBezTo>
                    <a:pt x="0" y="172"/>
                    <a:pt x="173" y="0"/>
                    <a:pt x="386" y="0"/>
                  </a:cubicBez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1" name="path"/>
            <p:cNvSpPr/>
            <p:nvPr/>
          </p:nvSpPr>
          <p:spPr>
            <a:xfrm>
              <a:off x="341376" y="2359152"/>
              <a:ext cx="490728" cy="490727"/>
            </a:xfrm>
            <a:custGeom>
              <a:rect l="0" t="0" r="0" b="0"/>
              <a:pathLst>
                <a:path w="772" h="772">
                  <a:moveTo>
                    <a:pt x="386" y="0"/>
                  </a:moveTo>
                  <a:cubicBezTo>
                    <a:pt x="599" y="0"/>
                    <a:pt x="772" y="172"/>
                    <a:pt x="772" y="386"/>
                  </a:cubicBezTo>
                  <a:cubicBezTo>
                    <a:pt x="772" y="599"/>
                    <a:pt x="599" y="772"/>
                    <a:pt x="386" y="772"/>
                  </a:cubicBezTo>
                  <a:cubicBezTo>
                    <a:pt x="173" y="772"/>
                    <a:pt x="0" y="599"/>
                    <a:pt x="0" y="386"/>
                  </a:cubicBezTo>
                  <a:lnTo>
                    <a:pt x="386" y="386"/>
                  </a:lnTo>
                  <a:lnTo>
                    <a:pt x="386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8" name="group 158"/>
          <p:cNvGrpSpPr/>
          <p:nvPr/>
        </p:nvGrpSpPr>
        <p:grpSpPr>
          <a:xfrm rot="21600000">
            <a:off x="7799831" y="2122931"/>
            <a:ext cx="1171955" cy="4218432"/>
            <a:chExt cx="1171955" cy="4218432"/>
          </a:xfrm>
        </p:grpSpPr>
        <p:sp>
          <p:nvSpPr>
            <p:cNvPr id="642" name="path"/>
            <p:cNvSpPr/>
            <p:nvPr/>
          </p:nvSpPr>
          <p:spPr>
            <a:xfrm>
              <a:off x="0" y="45720"/>
              <a:ext cx="1171955" cy="4172711"/>
            </a:xfrm>
            <a:custGeom>
              <a:rect l="0" t="0" r="0" b="0"/>
              <a:pathLst>
                <a:path w="1845" h="6571">
                  <a:moveTo>
                    <a:pt x="0" y="6571"/>
                  </a:moveTo>
                  <a:lnTo>
                    <a:pt x="1845" y="6571"/>
                  </a:lnTo>
                  <a:lnTo>
                    <a:pt x="1845" y="0"/>
                  </a:lnTo>
                  <a:lnTo>
                    <a:pt x="0" y="0"/>
                  </a:lnTo>
                  <a:lnTo>
                    <a:pt x="0" y="6571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3" name="path"/>
            <p:cNvSpPr/>
            <p:nvPr/>
          </p:nvSpPr>
          <p:spPr>
            <a:xfrm>
              <a:off x="0" y="0"/>
              <a:ext cx="1171955" cy="45720"/>
            </a:xfrm>
            <a:custGeom>
              <a:rect l="0" t="0" r="0" b="0"/>
              <a:pathLst>
                <a:path w="1845" h="72">
                  <a:moveTo>
                    <a:pt x="0" y="72"/>
                  </a:moveTo>
                  <a:lnTo>
                    <a:pt x="1845" y="72"/>
                  </a:lnTo>
                  <a:lnTo>
                    <a:pt x="1845" y="0"/>
                  </a:lnTo>
                  <a:lnTo>
                    <a:pt x="0" y="0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6E6F7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4" name="path"/>
            <p:cNvSpPr/>
            <p:nvPr/>
          </p:nvSpPr>
          <p:spPr>
            <a:xfrm>
              <a:off x="339852" y="228600"/>
              <a:ext cx="492252" cy="490728"/>
            </a:xfrm>
            <a:custGeom>
              <a:rect l="0" t="0" r="0" b="0"/>
              <a:pathLst>
                <a:path w="775" h="772">
                  <a:moveTo>
                    <a:pt x="0" y="386"/>
                  </a:moveTo>
                  <a:cubicBezTo>
                    <a:pt x="0" y="172"/>
                    <a:pt x="173" y="0"/>
                    <a:pt x="387" y="0"/>
                  </a:cubicBez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5" name="path"/>
            <p:cNvSpPr/>
            <p:nvPr/>
          </p:nvSpPr>
          <p:spPr>
            <a:xfrm>
              <a:off x="339852" y="228600"/>
              <a:ext cx="492252" cy="490728"/>
            </a:xfrm>
            <a:custGeom>
              <a:rect l="0" t="0" r="0" b="0"/>
              <a:pathLst>
                <a:path w="775" h="772">
                  <a:moveTo>
                    <a:pt x="387" y="0"/>
                  </a:move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  <a:cubicBezTo>
                    <a:pt x="0" y="172"/>
                    <a:pt x="173" y="0"/>
                    <a:pt x="387" y="0"/>
                  </a:cubicBezTo>
                  <a:moveTo>
                    <a:pt x="387" y="0"/>
                  </a:moveTo>
                  <a:lnTo>
                    <a:pt x="387" y="386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6" name="path"/>
            <p:cNvSpPr/>
            <p:nvPr/>
          </p:nvSpPr>
          <p:spPr>
            <a:xfrm>
              <a:off x="339852" y="1156716"/>
              <a:ext cx="492252" cy="490728"/>
            </a:xfrm>
            <a:custGeom>
              <a:rect l="0" t="0" r="0" b="0"/>
              <a:pathLst>
                <a:path w="775" h="772">
                  <a:moveTo>
                    <a:pt x="0" y="386"/>
                  </a:moveTo>
                  <a:cubicBezTo>
                    <a:pt x="0" y="172"/>
                    <a:pt x="173" y="0"/>
                    <a:pt x="387" y="0"/>
                  </a:cubicBez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7" name="path"/>
            <p:cNvSpPr/>
            <p:nvPr/>
          </p:nvSpPr>
          <p:spPr>
            <a:xfrm>
              <a:off x="339852" y="1156716"/>
              <a:ext cx="492252" cy="490727"/>
            </a:xfrm>
            <a:custGeom>
              <a:rect l="0" t="0" r="0" b="0"/>
              <a:pathLst>
                <a:path w="775" h="772">
                  <a:moveTo>
                    <a:pt x="387" y="0"/>
                  </a:move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  <a:cubicBezTo>
                    <a:pt x="0" y="172"/>
                    <a:pt x="173" y="0"/>
                    <a:pt x="387" y="0"/>
                  </a:cubicBezTo>
                  <a:moveTo>
                    <a:pt x="387" y="0"/>
                  </a:moveTo>
                  <a:lnTo>
                    <a:pt x="387" y="386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8" name="path"/>
            <p:cNvSpPr/>
            <p:nvPr/>
          </p:nvSpPr>
          <p:spPr>
            <a:xfrm>
              <a:off x="339852" y="3560064"/>
              <a:ext cx="492252" cy="492251"/>
            </a:xfrm>
            <a:custGeom>
              <a:rect l="0" t="0" r="0" b="0"/>
              <a:pathLst>
                <a:path w="775" h="775">
                  <a:moveTo>
                    <a:pt x="0" y="387"/>
                  </a:moveTo>
                  <a:cubicBezTo>
                    <a:pt x="0" y="173"/>
                    <a:pt x="173" y="0"/>
                    <a:pt x="387" y="0"/>
                  </a:cubicBezTo>
                  <a:cubicBezTo>
                    <a:pt x="601" y="0"/>
                    <a:pt x="775" y="173"/>
                    <a:pt x="775" y="387"/>
                  </a:cubicBezTo>
                  <a:cubicBezTo>
                    <a:pt x="775" y="601"/>
                    <a:pt x="601" y="775"/>
                    <a:pt x="387" y="775"/>
                  </a:cubicBezTo>
                  <a:cubicBezTo>
                    <a:pt x="173" y="775"/>
                    <a:pt x="0" y="601"/>
                    <a:pt x="0" y="387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9" name="path"/>
            <p:cNvSpPr/>
            <p:nvPr/>
          </p:nvSpPr>
          <p:spPr>
            <a:xfrm>
              <a:off x="585978" y="3560064"/>
              <a:ext cx="246126" cy="492252"/>
            </a:xfrm>
            <a:custGeom>
              <a:rect l="0" t="0" r="0" b="0"/>
              <a:pathLst>
                <a:path w="387" h="775">
                  <a:moveTo>
                    <a:pt x="0" y="0"/>
                  </a:moveTo>
                  <a:cubicBezTo>
                    <a:pt x="214" y="0"/>
                    <a:pt x="387" y="173"/>
                    <a:pt x="387" y="387"/>
                  </a:cubicBezTo>
                  <a:cubicBezTo>
                    <a:pt x="387" y="601"/>
                    <a:pt x="214" y="775"/>
                    <a:pt x="0" y="775"/>
                  </a:cubicBezTo>
                  <a:lnTo>
                    <a:pt x="0" y="3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0" name="path"/>
            <p:cNvSpPr/>
            <p:nvPr/>
          </p:nvSpPr>
          <p:spPr>
            <a:xfrm>
              <a:off x="339852" y="2359152"/>
              <a:ext cx="492252" cy="490727"/>
            </a:xfrm>
            <a:custGeom>
              <a:rect l="0" t="0" r="0" b="0"/>
              <a:pathLst>
                <a:path w="775" h="772">
                  <a:moveTo>
                    <a:pt x="0" y="386"/>
                  </a:moveTo>
                  <a:cubicBezTo>
                    <a:pt x="0" y="172"/>
                    <a:pt x="173" y="0"/>
                    <a:pt x="387" y="0"/>
                  </a:cubicBez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1" name="path"/>
            <p:cNvSpPr/>
            <p:nvPr/>
          </p:nvSpPr>
          <p:spPr>
            <a:xfrm>
              <a:off x="339852" y="2359152"/>
              <a:ext cx="492252" cy="490727"/>
            </a:xfrm>
            <a:custGeom>
              <a:rect l="0" t="0" r="0" b="0"/>
              <a:pathLst>
                <a:path w="775" h="772">
                  <a:moveTo>
                    <a:pt x="387" y="0"/>
                  </a:move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  <a:lnTo>
                    <a:pt x="387" y="386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2" name="textbox 652"/>
          <p:cNvSpPr/>
          <p:nvPr/>
        </p:nvSpPr>
        <p:spPr>
          <a:xfrm>
            <a:off x="619455" y="620420"/>
            <a:ext cx="8253094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优先级总览：战略价值大、紧迫性高、可快速启动的先行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53" name="textbox 653"/>
          <p:cNvSpPr/>
          <p:nvPr/>
        </p:nvSpPr>
        <p:spPr>
          <a:xfrm>
            <a:off x="621664" y="1486585"/>
            <a:ext cx="9021444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业务转型项目建议按以下顺序推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                                                       平衡考量三条原则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54" name="textbox 654"/>
          <p:cNvSpPr/>
          <p:nvPr/>
        </p:nvSpPr>
        <p:spPr>
          <a:xfrm>
            <a:off x="7878000" y="1869239"/>
            <a:ext cx="3620770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6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战略价值大</a:t>
            </a:r>
            <a:r>
              <a:rPr sz="15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1500" spc="6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紧迫性较高</a:t>
            </a:r>
            <a:r>
              <a:rPr sz="15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1500" spc="6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可快</a:t>
            </a:r>
            <a:r>
              <a:rPr sz="1500" spc="4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</a:t>
            </a:r>
            <a:r>
              <a:rPr sz="1500" spc="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55" name="textbox 655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656" name="textbox 656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ath"/>
          <p:cNvSpPr/>
          <p:nvPr/>
        </p:nvSpPr>
        <p:spPr>
          <a:xfrm>
            <a:off x="8685276" y="2168651"/>
            <a:ext cx="2619756" cy="4094988"/>
          </a:xfrm>
          <a:custGeom>
            <a:rect l="0" t="0" r="0" b="0"/>
            <a:pathLst>
              <a:path w="4125" h="6446">
                <a:moveTo>
                  <a:pt x="0" y="6424"/>
                </a:moveTo>
                <a:lnTo>
                  <a:pt x="2964" y="6424"/>
                </a:lnTo>
                <a:lnTo>
                  <a:pt x="2964" y="0"/>
                </a:lnTo>
                <a:lnTo>
                  <a:pt x="0" y="0"/>
                </a:lnTo>
                <a:lnTo>
                  <a:pt x="0" y="6424"/>
                </a:lnTo>
                <a:close/>
              </a:path>
              <a:path w="4125" h="6446">
                <a:moveTo>
                  <a:pt x="252" y="6448"/>
                </a:moveTo>
                <a:lnTo>
                  <a:pt x="4125" y="6448"/>
                </a:lnTo>
                <a:lnTo>
                  <a:pt x="4125" y="26"/>
                </a:lnTo>
                <a:lnTo>
                  <a:pt x="252" y="26"/>
                </a:lnTo>
                <a:lnTo>
                  <a:pt x="252" y="6448"/>
                </a:lnTo>
                <a:close/>
              </a:path>
            </a:pathLst>
          </a:custGeom>
          <a:solidFill>
            <a:srgbClr val="FFFFFF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8" name="rect"/>
          <p:cNvSpPr/>
          <p:nvPr/>
        </p:nvSpPr>
        <p:spPr>
          <a:xfrm>
            <a:off x="6071615" y="2168651"/>
            <a:ext cx="2400299" cy="4079748"/>
          </a:xfrm>
          <a:prstGeom prst="rect">
            <a:avLst/>
          </a:prstGeom>
          <a:solidFill>
            <a:srgbClr val="FFFFFF">
              <a:alpha val="49803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9" name="rect"/>
          <p:cNvSpPr/>
          <p:nvPr/>
        </p:nvSpPr>
        <p:spPr>
          <a:xfrm>
            <a:off x="3788663" y="2168651"/>
            <a:ext cx="2051303" cy="4079748"/>
          </a:xfrm>
          <a:prstGeom prst="rect">
            <a:avLst/>
          </a:prstGeom>
          <a:solidFill>
            <a:srgbClr val="FFFFFF">
              <a:alpha val="49803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0" name="group 160"/>
          <p:cNvGrpSpPr/>
          <p:nvPr/>
        </p:nvGrpSpPr>
        <p:grpSpPr>
          <a:xfrm rot="21600000">
            <a:off x="629412" y="2168652"/>
            <a:ext cx="10934700" cy="879476"/>
            <a:chExt cx="10934700" cy="879476"/>
          </a:xfrm>
        </p:grpSpPr>
        <p:sp>
          <p:nvSpPr>
            <p:cNvPr id="660" name="rect"/>
            <p:cNvSpPr/>
            <p:nvPr/>
          </p:nvSpPr>
          <p:spPr>
            <a:xfrm>
              <a:off x="0" y="0"/>
              <a:ext cx="10934700" cy="856488"/>
            </a:xfrm>
            <a:prstGeom prst="rect">
              <a:avLst/>
            </a:pr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661" name="picture 66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172211" y="120396"/>
              <a:ext cx="2496311" cy="620267"/>
            </a:xfrm>
            <a:prstGeom prst="rect">
              <a:avLst/>
            </a:prstGeom>
          </p:spPr>
        </p:pic>
        <p:sp>
          <p:nvSpPr>
            <p:cNvPr id="662" name="textbox 662"/>
            <p:cNvSpPr/>
            <p:nvPr/>
          </p:nvSpPr>
          <p:spPr>
            <a:xfrm>
              <a:off x="6135453" y="30170"/>
              <a:ext cx="1628139" cy="880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4445" algn="l" rtl="0" eaLnBrk="0">
                <a:lnSpc>
                  <a:spcPct val="100000"/>
                </a:lnSpc>
              </a:pPr>
              <a:r>
                <a:rPr sz="1400" spc="-10">
                  <a:solidFill>
                    <a:srgbClr val="565656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宋体" panose="02010600030101010101" pitchFamily="2" charset="-122"/>
                </a:rPr>
                <a:t>甲方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仅有简单频次控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，无自主积累的丰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富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内容标签和精准触 </a:t>
              </a:r>
              <a:r>
                <a:rPr sz="14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达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162" name="group 162"/>
            <p:cNvGrpSpPr/>
            <p:nvPr/>
          </p:nvGrpSpPr>
          <p:grpSpPr>
            <a:xfrm rot="21600000">
              <a:off x="5622035" y="265176"/>
              <a:ext cx="406908" cy="406908"/>
              <a:chExt cx="406908" cy="406908"/>
            </a:xfrm>
          </p:grpSpPr>
          <p:sp>
            <p:nvSpPr>
              <p:cNvPr id="663" name="path"/>
              <p:cNvSpPr/>
              <p:nvPr/>
            </p:nvSpPr>
            <p:spPr>
              <a:xfrm>
                <a:off x="0" y="0"/>
                <a:ext cx="406908" cy="406907"/>
              </a:xfrm>
              <a:custGeom>
                <a:rect l="0" t="0" r="0" b="0"/>
                <a:pathLst>
                  <a:path w="640" h="640">
                    <a:moveTo>
                      <a:pt x="0" y="320"/>
                    </a:moveTo>
                    <a:cubicBezTo>
                      <a:pt x="0" y="143"/>
                      <a:pt x="143" y="0"/>
                      <a:pt x="320" y="0"/>
                    </a:cubicBezTo>
                    <a:cubicBezTo>
                      <a:pt x="497" y="0"/>
                      <a:pt x="640" y="143"/>
                      <a:pt x="640" y="320"/>
                    </a:cubicBezTo>
                    <a:cubicBezTo>
                      <a:pt x="640" y="497"/>
                      <a:pt x="497" y="640"/>
                      <a:pt x="320" y="640"/>
                    </a:cubicBezTo>
                    <a:cubicBezTo>
                      <a:pt x="143" y="640"/>
                      <a:pt x="0" y="497"/>
                      <a:pt x="0" y="320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64" name="path"/>
              <p:cNvSpPr/>
              <p:nvPr/>
            </p:nvSpPr>
            <p:spPr>
              <a:xfrm>
                <a:off x="0" y="0"/>
                <a:ext cx="406907" cy="406908"/>
              </a:xfrm>
              <a:custGeom>
                <a:rect l="0" t="0" r="0" b="0"/>
                <a:pathLst>
                  <a:path w="640" h="640">
                    <a:moveTo>
                      <a:pt x="320" y="0"/>
                    </a:moveTo>
                    <a:cubicBezTo>
                      <a:pt x="497" y="0"/>
                      <a:pt x="640" y="143"/>
                      <a:pt x="640" y="320"/>
                    </a:cubicBezTo>
                    <a:cubicBezTo>
                      <a:pt x="640" y="497"/>
                      <a:pt x="497" y="640"/>
                      <a:pt x="320" y="640"/>
                    </a:cubicBezTo>
                    <a:cubicBezTo>
                      <a:pt x="143" y="640"/>
                      <a:pt x="0" y="497"/>
                      <a:pt x="0" y="320"/>
                    </a:cubicBezTo>
                    <a:cubicBezTo>
                      <a:pt x="0" y="143"/>
                      <a:pt x="143" y="0"/>
                      <a:pt x="320" y="0"/>
                    </a:cubicBezTo>
                    <a:moveTo>
                      <a:pt x="320" y="0"/>
                    </a:moveTo>
                    <a:lnTo>
                      <a:pt x="320" y="320"/>
                    </a:lnTo>
                    <a:lnTo>
                      <a:pt x="32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64" name="group 164"/>
            <p:cNvGrpSpPr/>
            <p:nvPr/>
          </p:nvGrpSpPr>
          <p:grpSpPr>
            <a:xfrm rot="21600000">
              <a:off x="8365235" y="222503"/>
              <a:ext cx="370332" cy="368808"/>
              <a:chExt cx="370332" cy="368808"/>
            </a:xfrm>
          </p:grpSpPr>
          <p:sp>
            <p:nvSpPr>
              <p:cNvPr id="665" name="path"/>
              <p:cNvSpPr/>
              <p:nvPr/>
            </p:nvSpPr>
            <p:spPr>
              <a:xfrm>
                <a:off x="0" y="0"/>
                <a:ext cx="370331" cy="368807"/>
              </a:xfrm>
              <a:custGeom>
                <a:rect l="0" t="0" r="0" b="0"/>
                <a:pathLst>
                  <a:path w="583" h="580">
                    <a:moveTo>
                      <a:pt x="0" y="290"/>
                    </a:moveTo>
                    <a:cubicBezTo>
                      <a:pt x="0" y="130"/>
                      <a:pt x="130" y="0"/>
                      <a:pt x="291" y="0"/>
                    </a:cubicBezTo>
                    <a:cubicBezTo>
                      <a:pt x="452" y="0"/>
                      <a:pt x="583" y="130"/>
                      <a:pt x="583" y="290"/>
                    </a:cubicBezTo>
                    <a:cubicBezTo>
                      <a:pt x="583" y="450"/>
                      <a:pt x="452" y="580"/>
                      <a:pt x="291" y="580"/>
                    </a:cubicBezTo>
                    <a:cubicBezTo>
                      <a:pt x="130" y="580"/>
                      <a:pt x="0" y="450"/>
                      <a:pt x="0" y="290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66" name="path"/>
              <p:cNvSpPr/>
              <p:nvPr/>
            </p:nvSpPr>
            <p:spPr>
              <a:xfrm>
                <a:off x="0" y="0"/>
                <a:ext cx="370332" cy="368808"/>
              </a:xfrm>
              <a:custGeom>
                <a:rect l="0" t="0" r="0" b="0"/>
                <a:pathLst>
                  <a:path w="583" h="580">
                    <a:moveTo>
                      <a:pt x="291" y="0"/>
                    </a:moveTo>
                    <a:cubicBezTo>
                      <a:pt x="452" y="0"/>
                      <a:pt x="583" y="130"/>
                      <a:pt x="583" y="290"/>
                    </a:cubicBezTo>
                    <a:cubicBezTo>
                      <a:pt x="583" y="450"/>
                      <a:pt x="452" y="580"/>
                      <a:pt x="291" y="580"/>
                    </a:cubicBezTo>
                    <a:cubicBezTo>
                      <a:pt x="130" y="580"/>
                      <a:pt x="0" y="450"/>
                      <a:pt x="0" y="290"/>
                    </a:cubicBezTo>
                    <a:cubicBezTo>
                      <a:pt x="0" y="130"/>
                      <a:pt x="130" y="0"/>
                      <a:pt x="291" y="0"/>
                    </a:cubicBezTo>
                    <a:moveTo>
                      <a:pt x="291" y="0"/>
                    </a:moveTo>
                    <a:lnTo>
                      <a:pt x="291" y="290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66" name="group 166"/>
          <p:cNvGrpSpPr/>
          <p:nvPr/>
        </p:nvGrpSpPr>
        <p:grpSpPr>
          <a:xfrm rot="21600000">
            <a:off x="632459" y="4326635"/>
            <a:ext cx="10933176" cy="856488"/>
            <a:chExt cx="10933176" cy="856488"/>
          </a:xfrm>
        </p:grpSpPr>
        <p:sp>
          <p:nvSpPr>
            <p:cNvPr id="667" name="rect"/>
            <p:cNvSpPr/>
            <p:nvPr/>
          </p:nvSpPr>
          <p:spPr>
            <a:xfrm>
              <a:off x="0" y="0"/>
              <a:ext cx="10933176" cy="856488"/>
            </a:xfrm>
            <a:prstGeom prst="rect">
              <a:avLst/>
            </a:pr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668" name="picture 66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69163" y="117348"/>
              <a:ext cx="2496311" cy="621792"/>
            </a:xfrm>
            <a:prstGeom prst="rect">
              <a:avLst/>
            </a:prstGeom>
          </p:spPr>
        </p:pic>
        <p:sp>
          <p:nvSpPr>
            <p:cNvPr id="669" name="textbox 669"/>
            <p:cNvSpPr/>
            <p:nvPr/>
          </p:nvSpPr>
          <p:spPr>
            <a:xfrm>
              <a:off x="260350" y="267970"/>
              <a:ext cx="2218690" cy="3505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76000"/>
                </a:lnSpc>
              </a:pPr>
              <a:r>
                <a:rPr sz="4300" i="1" spc="70" baseline="-60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r>
                <a:rPr sz="27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5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数字化渠道管</a:t>
              </a:r>
              <a:r>
                <a:rPr sz="15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168" name="group 168"/>
            <p:cNvGrpSpPr/>
            <p:nvPr/>
          </p:nvGrpSpPr>
          <p:grpSpPr>
            <a:xfrm rot="21600000">
              <a:off x="5603747" y="225551"/>
              <a:ext cx="406907" cy="405384"/>
              <a:chExt cx="406907" cy="405384"/>
            </a:xfrm>
          </p:grpSpPr>
          <p:sp>
            <p:nvSpPr>
              <p:cNvPr id="670" name="path"/>
              <p:cNvSpPr/>
              <p:nvPr/>
            </p:nvSpPr>
            <p:spPr>
              <a:xfrm>
                <a:off x="0" y="0"/>
                <a:ext cx="406907" cy="405384"/>
              </a:xfrm>
              <a:custGeom>
                <a:rect l="0" t="0" r="0" b="0"/>
                <a:pathLst>
                  <a:path w="640" h="638">
                    <a:moveTo>
                      <a:pt x="0" y="319"/>
                    </a:moveTo>
                    <a:cubicBezTo>
                      <a:pt x="0" y="143"/>
                      <a:pt x="143" y="0"/>
                      <a:pt x="320" y="0"/>
                    </a:cubicBezTo>
                    <a:cubicBezTo>
                      <a:pt x="497" y="0"/>
                      <a:pt x="640" y="143"/>
                      <a:pt x="640" y="319"/>
                    </a:cubicBezTo>
                    <a:cubicBezTo>
                      <a:pt x="640" y="495"/>
                      <a:pt x="497" y="638"/>
                      <a:pt x="320" y="638"/>
                    </a:cubicBezTo>
                    <a:cubicBezTo>
                      <a:pt x="143" y="638"/>
                      <a:pt x="0" y="495"/>
                      <a:pt x="0" y="319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71" name="path"/>
              <p:cNvSpPr/>
              <p:nvPr/>
            </p:nvSpPr>
            <p:spPr>
              <a:xfrm>
                <a:off x="0" y="0"/>
                <a:ext cx="406907" cy="405383"/>
              </a:xfrm>
              <a:custGeom>
                <a:rect l="0" t="0" r="0" b="0"/>
                <a:pathLst>
                  <a:path w="640" h="638">
                    <a:moveTo>
                      <a:pt x="320" y="0"/>
                    </a:moveTo>
                    <a:cubicBezTo>
                      <a:pt x="497" y="0"/>
                      <a:pt x="640" y="142"/>
                      <a:pt x="640" y="319"/>
                    </a:cubicBezTo>
                    <a:cubicBezTo>
                      <a:pt x="640" y="495"/>
                      <a:pt x="497" y="638"/>
                      <a:pt x="320" y="638"/>
                    </a:cubicBezTo>
                    <a:cubicBezTo>
                      <a:pt x="143" y="638"/>
                      <a:pt x="0" y="495"/>
                      <a:pt x="0" y="319"/>
                    </a:cubicBezTo>
                    <a:lnTo>
                      <a:pt x="320" y="319"/>
                    </a:lnTo>
                    <a:lnTo>
                      <a:pt x="32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0" name="group 170"/>
            <p:cNvGrpSpPr/>
            <p:nvPr/>
          </p:nvGrpSpPr>
          <p:grpSpPr>
            <a:xfrm rot="21600000">
              <a:off x="8362188" y="243839"/>
              <a:ext cx="370332" cy="368808"/>
              <a:chExt cx="370332" cy="368808"/>
            </a:xfrm>
          </p:grpSpPr>
          <p:sp>
            <p:nvSpPr>
              <p:cNvPr id="672" name="path"/>
              <p:cNvSpPr/>
              <p:nvPr/>
            </p:nvSpPr>
            <p:spPr>
              <a:xfrm>
                <a:off x="0" y="0"/>
                <a:ext cx="370331" cy="368808"/>
              </a:xfrm>
              <a:custGeom>
                <a:rect l="0" t="0" r="0" b="0"/>
                <a:pathLst>
                  <a:path w="583" h="580">
                    <a:moveTo>
                      <a:pt x="0" y="290"/>
                    </a:moveTo>
                    <a:cubicBezTo>
                      <a:pt x="0" y="130"/>
                      <a:pt x="130" y="0"/>
                      <a:pt x="291" y="0"/>
                    </a:cubicBezTo>
                    <a:cubicBezTo>
                      <a:pt x="452" y="0"/>
                      <a:pt x="583" y="130"/>
                      <a:pt x="583" y="290"/>
                    </a:cubicBezTo>
                    <a:cubicBezTo>
                      <a:pt x="583" y="450"/>
                      <a:pt x="452" y="580"/>
                      <a:pt x="291" y="580"/>
                    </a:cubicBezTo>
                    <a:cubicBezTo>
                      <a:pt x="130" y="580"/>
                      <a:pt x="0" y="450"/>
                      <a:pt x="0" y="290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73" name="path"/>
              <p:cNvSpPr/>
              <p:nvPr/>
            </p:nvSpPr>
            <p:spPr>
              <a:xfrm>
                <a:off x="185166" y="0"/>
                <a:ext cx="185166" cy="368808"/>
              </a:xfrm>
              <a:custGeom>
                <a:rect l="0" t="0" r="0" b="0"/>
                <a:pathLst>
                  <a:path w="291" h="580">
                    <a:moveTo>
                      <a:pt x="0" y="0"/>
                    </a:moveTo>
                    <a:cubicBezTo>
                      <a:pt x="160" y="0"/>
                      <a:pt x="291" y="130"/>
                      <a:pt x="291" y="290"/>
                    </a:cubicBezTo>
                    <a:cubicBezTo>
                      <a:pt x="291" y="450"/>
                      <a:pt x="160" y="580"/>
                      <a:pt x="0" y="580"/>
                    </a:cubicBezTo>
                    <a:lnTo>
                      <a:pt x="0" y="29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72" name="group 172"/>
          <p:cNvGrpSpPr/>
          <p:nvPr/>
        </p:nvGrpSpPr>
        <p:grpSpPr>
          <a:xfrm rot="21600000">
            <a:off x="629412" y="3261359"/>
            <a:ext cx="10934700" cy="854964"/>
            <a:chExt cx="10934700" cy="854964"/>
          </a:xfrm>
        </p:grpSpPr>
        <p:sp>
          <p:nvSpPr>
            <p:cNvPr id="674" name="rect"/>
            <p:cNvSpPr/>
            <p:nvPr/>
          </p:nvSpPr>
          <p:spPr>
            <a:xfrm>
              <a:off x="0" y="0"/>
              <a:ext cx="10934700" cy="854964"/>
            </a:xfrm>
            <a:prstGeom prst="rect">
              <a:avLst/>
            </a:pr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675" name="picture 67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72211" y="117348"/>
              <a:ext cx="2496311" cy="620267"/>
            </a:xfrm>
            <a:prstGeom prst="rect">
              <a:avLst/>
            </a:prstGeom>
          </p:spPr>
        </p:pic>
        <p:sp>
          <p:nvSpPr>
            <p:cNvPr id="676" name="textbox 676"/>
            <p:cNvSpPr/>
            <p:nvPr/>
          </p:nvSpPr>
          <p:spPr>
            <a:xfrm>
              <a:off x="8932171" y="121405"/>
              <a:ext cx="1805939" cy="6610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4445" algn="l" rtl="0" eaLnBrk="0">
                <a:lnSpc>
                  <a:spcPct val="99000"/>
                </a:lnSpc>
              </a:pP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ODM</a:t>
              </a:r>
              <a:r>
                <a:rPr sz="14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合作、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终端合作等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系尚待梳理建立，需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要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先进行经验的积累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174" name="group 174"/>
            <p:cNvGrpSpPr/>
            <p:nvPr/>
          </p:nvGrpSpPr>
          <p:grpSpPr>
            <a:xfrm rot="21600000">
              <a:off x="5606795" y="224028"/>
              <a:ext cx="406907" cy="406908"/>
              <a:chExt cx="406907" cy="406908"/>
            </a:xfrm>
          </p:grpSpPr>
          <p:sp>
            <p:nvSpPr>
              <p:cNvPr id="677" name="path"/>
              <p:cNvSpPr/>
              <p:nvPr/>
            </p:nvSpPr>
            <p:spPr>
              <a:xfrm>
                <a:off x="0" y="0"/>
                <a:ext cx="406907" cy="406908"/>
              </a:xfrm>
              <a:custGeom>
                <a:rect l="0" t="0" r="0" b="0"/>
                <a:pathLst>
                  <a:path w="640" h="640">
                    <a:moveTo>
                      <a:pt x="0" y="320"/>
                    </a:moveTo>
                    <a:cubicBezTo>
                      <a:pt x="0" y="143"/>
                      <a:pt x="143" y="0"/>
                      <a:pt x="320" y="0"/>
                    </a:cubicBezTo>
                    <a:cubicBezTo>
                      <a:pt x="497" y="0"/>
                      <a:pt x="640" y="143"/>
                      <a:pt x="640" y="320"/>
                    </a:cubicBezTo>
                    <a:cubicBezTo>
                      <a:pt x="640" y="497"/>
                      <a:pt x="497" y="640"/>
                      <a:pt x="320" y="640"/>
                    </a:cubicBezTo>
                    <a:cubicBezTo>
                      <a:pt x="143" y="640"/>
                      <a:pt x="0" y="497"/>
                      <a:pt x="0" y="320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78" name="path"/>
              <p:cNvSpPr/>
              <p:nvPr/>
            </p:nvSpPr>
            <p:spPr>
              <a:xfrm>
                <a:off x="0" y="0"/>
                <a:ext cx="406907" cy="406908"/>
              </a:xfrm>
              <a:custGeom>
                <a:rect l="0" t="0" r="0" b="0"/>
                <a:pathLst>
                  <a:path w="640" h="640">
                    <a:moveTo>
                      <a:pt x="320" y="0"/>
                    </a:moveTo>
                    <a:cubicBezTo>
                      <a:pt x="497" y="0"/>
                      <a:pt x="640" y="143"/>
                      <a:pt x="640" y="320"/>
                    </a:cubicBezTo>
                    <a:cubicBezTo>
                      <a:pt x="640" y="497"/>
                      <a:pt x="497" y="640"/>
                      <a:pt x="320" y="640"/>
                    </a:cubicBezTo>
                    <a:cubicBezTo>
                      <a:pt x="143" y="640"/>
                      <a:pt x="0" y="497"/>
                      <a:pt x="0" y="320"/>
                    </a:cubicBezTo>
                    <a:lnTo>
                      <a:pt x="320" y="320"/>
                    </a:lnTo>
                    <a:lnTo>
                      <a:pt x="32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6" name="group 176"/>
            <p:cNvGrpSpPr/>
            <p:nvPr/>
          </p:nvGrpSpPr>
          <p:grpSpPr>
            <a:xfrm rot="21600000">
              <a:off x="8365235" y="242316"/>
              <a:ext cx="370332" cy="370332"/>
              <a:chExt cx="370332" cy="370332"/>
            </a:xfrm>
          </p:grpSpPr>
          <p:sp>
            <p:nvSpPr>
              <p:cNvPr id="679" name="path"/>
              <p:cNvSpPr/>
              <p:nvPr/>
            </p:nvSpPr>
            <p:spPr>
              <a:xfrm>
                <a:off x="0" y="0"/>
                <a:ext cx="370331" cy="370332"/>
              </a:xfrm>
              <a:custGeom>
                <a:rect l="0" t="0" r="0" b="0"/>
                <a:pathLst>
                  <a:path w="583" h="583">
                    <a:moveTo>
                      <a:pt x="0" y="291"/>
                    </a:moveTo>
                    <a:cubicBezTo>
                      <a:pt x="0" y="130"/>
                      <a:pt x="130" y="0"/>
                      <a:pt x="291" y="0"/>
                    </a:cubicBezTo>
                    <a:cubicBezTo>
                      <a:pt x="452" y="0"/>
                      <a:pt x="583" y="130"/>
                      <a:pt x="583" y="291"/>
                    </a:cubicBezTo>
                    <a:cubicBezTo>
                      <a:pt x="583" y="452"/>
                      <a:pt x="452" y="583"/>
                      <a:pt x="291" y="583"/>
                    </a:cubicBezTo>
                    <a:cubicBezTo>
                      <a:pt x="130" y="583"/>
                      <a:pt x="0" y="452"/>
                      <a:pt x="0" y="291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80" name="path"/>
              <p:cNvSpPr/>
              <p:nvPr/>
            </p:nvSpPr>
            <p:spPr>
              <a:xfrm>
                <a:off x="185166" y="0"/>
                <a:ext cx="185166" cy="370332"/>
              </a:xfrm>
              <a:custGeom>
                <a:rect l="0" t="0" r="0" b="0"/>
                <a:pathLst>
                  <a:path w="291" h="583">
                    <a:moveTo>
                      <a:pt x="0" y="0"/>
                    </a:moveTo>
                    <a:cubicBezTo>
                      <a:pt x="160" y="0"/>
                      <a:pt x="291" y="130"/>
                      <a:pt x="291" y="291"/>
                    </a:cubicBezTo>
                    <a:cubicBezTo>
                      <a:pt x="291" y="452"/>
                      <a:pt x="160" y="583"/>
                      <a:pt x="0" y="583"/>
                    </a:cubicBezTo>
                    <a:lnTo>
                      <a:pt x="0" y="29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78" name="group 178"/>
          <p:cNvGrpSpPr/>
          <p:nvPr/>
        </p:nvGrpSpPr>
        <p:grpSpPr>
          <a:xfrm rot="21600000">
            <a:off x="629412" y="5393435"/>
            <a:ext cx="10934700" cy="854963"/>
            <a:chExt cx="10934700" cy="854963"/>
          </a:xfrm>
        </p:grpSpPr>
        <p:sp>
          <p:nvSpPr>
            <p:cNvPr id="681" name="rect"/>
            <p:cNvSpPr/>
            <p:nvPr/>
          </p:nvSpPr>
          <p:spPr>
            <a:xfrm>
              <a:off x="0" y="0"/>
              <a:ext cx="10934700" cy="854963"/>
            </a:xfrm>
            <a:prstGeom prst="rect">
              <a:avLst/>
            </a:pr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682" name="picture 68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172211" y="117347"/>
              <a:ext cx="2496311" cy="620268"/>
            </a:xfrm>
            <a:prstGeom prst="rect">
              <a:avLst/>
            </a:prstGeom>
          </p:spPr>
        </p:pic>
        <p:sp>
          <p:nvSpPr>
            <p:cNvPr id="683" name="textbox 683"/>
            <p:cNvSpPr/>
            <p:nvPr/>
          </p:nvSpPr>
          <p:spPr>
            <a:xfrm>
              <a:off x="8931636" y="121710"/>
              <a:ext cx="1806575" cy="660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99000"/>
                </a:lnSpc>
              </a:pP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在供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应链领域已经进行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了不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少探索，也进行了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敏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捷工作的尝试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grpSp>
          <p:nvGrpSpPr>
            <p:cNvPr id="180" name="group 180"/>
            <p:cNvGrpSpPr/>
            <p:nvPr/>
          </p:nvGrpSpPr>
          <p:grpSpPr>
            <a:xfrm rot="21600000">
              <a:off x="5606795" y="224028"/>
              <a:ext cx="406907" cy="406908"/>
              <a:chExt cx="406907" cy="406908"/>
            </a:xfrm>
          </p:grpSpPr>
          <p:sp>
            <p:nvSpPr>
              <p:cNvPr id="684" name="path"/>
              <p:cNvSpPr/>
              <p:nvPr/>
            </p:nvSpPr>
            <p:spPr>
              <a:xfrm>
                <a:off x="0" y="0"/>
                <a:ext cx="406907" cy="406907"/>
              </a:xfrm>
              <a:custGeom>
                <a:rect l="0" t="0" r="0" b="0"/>
                <a:pathLst>
                  <a:path w="640" h="640">
                    <a:moveTo>
                      <a:pt x="0" y="320"/>
                    </a:moveTo>
                    <a:cubicBezTo>
                      <a:pt x="0" y="143"/>
                      <a:pt x="143" y="0"/>
                      <a:pt x="320" y="0"/>
                    </a:cubicBezTo>
                    <a:cubicBezTo>
                      <a:pt x="497" y="0"/>
                      <a:pt x="640" y="143"/>
                      <a:pt x="640" y="320"/>
                    </a:cubicBezTo>
                    <a:cubicBezTo>
                      <a:pt x="640" y="497"/>
                      <a:pt x="497" y="640"/>
                      <a:pt x="320" y="640"/>
                    </a:cubicBezTo>
                    <a:cubicBezTo>
                      <a:pt x="143" y="640"/>
                      <a:pt x="0" y="497"/>
                      <a:pt x="0" y="320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85" name="path"/>
              <p:cNvSpPr/>
              <p:nvPr/>
            </p:nvSpPr>
            <p:spPr>
              <a:xfrm>
                <a:off x="203453" y="0"/>
                <a:ext cx="203453" cy="406908"/>
              </a:xfrm>
              <a:custGeom>
                <a:rect l="0" t="0" r="0" b="0"/>
                <a:pathLst>
                  <a:path w="320" h="640">
                    <a:moveTo>
                      <a:pt x="0" y="0"/>
                    </a:moveTo>
                    <a:cubicBezTo>
                      <a:pt x="177" y="0"/>
                      <a:pt x="320" y="143"/>
                      <a:pt x="320" y="320"/>
                    </a:cubicBezTo>
                    <a:cubicBezTo>
                      <a:pt x="320" y="497"/>
                      <a:pt x="177" y="640"/>
                      <a:pt x="0" y="640"/>
                    </a:cubicBezTo>
                    <a:lnTo>
                      <a:pt x="0" y="3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82" name="group 182"/>
            <p:cNvGrpSpPr/>
            <p:nvPr/>
          </p:nvGrpSpPr>
          <p:grpSpPr>
            <a:xfrm rot="21600000">
              <a:off x="8365235" y="242315"/>
              <a:ext cx="370332" cy="370332"/>
              <a:chExt cx="370332" cy="370332"/>
            </a:xfrm>
          </p:grpSpPr>
          <p:sp>
            <p:nvSpPr>
              <p:cNvPr id="686" name="path"/>
              <p:cNvSpPr/>
              <p:nvPr/>
            </p:nvSpPr>
            <p:spPr>
              <a:xfrm>
                <a:off x="0" y="0"/>
                <a:ext cx="370331" cy="370332"/>
              </a:xfrm>
              <a:custGeom>
                <a:rect l="0" t="0" r="0" b="0"/>
                <a:pathLst>
                  <a:path w="583" h="583">
                    <a:moveTo>
                      <a:pt x="0" y="291"/>
                    </a:moveTo>
                    <a:cubicBezTo>
                      <a:pt x="0" y="130"/>
                      <a:pt x="130" y="0"/>
                      <a:pt x="291" y="0"/>
                    </a:cubicBezTo>
                    <a:cubicBezTo>
                      <a:pt x="452" y="0"/>
                      <a:pt x="583" y="130"/>
                      <a:pt x="583" y="291"/>
                    </a:cubicBezTo>
                    <a:cubicBezTo>
                      <a:pt x="583" y="452"/>
                      <a:pt x="452" y="583"/>
                      <a:pt x="291" y="583"/>
                    </a:cubicBezTo>
                    <a:cubicBezTo>
                      <a:pt x="130" y="583"/>
                      <a:pt x="0" y="452"/>
                      <a:pt x="0" y="291"/>
                    </a:cubicBezTo>
                  </a:path>
                </a:pathLst>
              </a:custGeom>
              <a:solidFill>
                <a:srgbClr val="C8C8C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87" name="path"/>
              <p:cNvSpPr/>
              <p:nvPr/>
            </p:nvSpPr>
            <p:spPr>
              <a:xfrm>
                <a:off x="0" y="0"/>
                <a:ext cx="370332" cy="370332"/>
              </a:xfrm>
              <a:custGeom>
                <a:rect l="0" t="0" r="0" b="0"/>
                <a:pathLst>
                  <a:path w="583" h="583">
                    <a:moveTo>
                      <a:pt x="291" y="0"/>
                    </a:moveTo>
                    <a:cubicBezTo>
                      <a:pt x="452" y="0"/>
                      <a:pt x="583" y="130"/>
                      <a:pt x="583" y="291"/>
                    </a:cubicBezTo>
                    <a:cubicBezTo>
                      <a:pt x="583" y="452"/>
                      <a:pt x="452" y="583"/>
                      <a:pt x="291" y="583"/>
                    </a:cubicBezTo>
                    <a:cubicBezTo>
                      <a:pt x="130" y="583"/>
                      <a:pt x="0" y="452"/>
                      <a:pt x="0" y="291"/>
                    </a:cubicBezTo>
                    <a:cubicBezTo>
                      <a:pt x="0" y="130"/>
                      <a:pt x="130" y="0"/>
                      <a:pt x="291" y="0"/>
                    </a:cubicBezTo>
                    <a:moveTo>
                      <a:pt x="291" y="0"/>
                    </a:move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688" name="textbox 688"/>
          <p:cNvSpPr/>
          <p:nvPr/>
        </p:nvSpPr>
        <p:spPr>
          <a:xfrm>
            <a:off x="9538923" y="4236282"/>
            <a:ext cx="1807210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5715" algn="l" rtl="0" eaLnBrk="0">
              <a:lnSpc>
                <a:spcPct val="99000"/>
              </a:lnSpc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*经销商目前在终端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中仍然扮演重要角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色，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需要对决策权限进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行切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分、平衡收益风险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择合适的切入点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89" name="textbox 689"/>
          <p:cNvSpPr/>
          <p:nvPr/>
        </p:nvSpPr>
        <p:spPr>
          <a:xfrm>
            <a:off x="619759" y="620420"/>
            <a:ext cx="4900295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后备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：各业务数字化转型项目的特点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0" name="textbox 690"/>
          <p:cNvSpPr/>
          <p:nvPr/>
        </p:nvSpPr>
        <p:spPr>
          <a:xfrm>
            <a:off x="9576113" y="2338304"/>
            <a:ext cx="1805939" cy="666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3810" algn="l" rtl="0" eaLnBrk="0">
              <a:lnSpc>
                <a:spcPct val="100000"/>
              </a:lnSpc>
            </a:pPr>
            <a:r>
              <a:rPr sz="1400" spc="-1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甲方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已经在点状的实应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大部分相关工具和数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，重点改变工作方法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1" name="textbox 691"/>
          <p:cNvSpPr/>
          <p:nvPr/>
        </p:nvSpPr>
        <p:spPr>
          <a:xfrm>
            <a:off x="6763795" y="4448930"/>
            <a:ext cx="1767204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佳实践已经实现动   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销数字化决策、执行、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析的管理闭环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2" name="textbox 692"/>
          <p:cNvSpPr/>
          <p:nvPr/>
        </p:nvSpPr>
        <p:spPr>
          <a:xfrm>
            <a:off x="4524155" y="4448930"/>
            <a:ext cx="1270635" cy="897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2000"/>
              </a:lnSpc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直接推动终端产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出</a:t>
            </a:r>
            <a:r>
              <a:rPr sz="1400" spc="-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1400" spc="-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但</a:t>
            </a:r>
            <a:r>
              <a:rPr sz="1400" spc="-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4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伊</a:t>
            </a:r>
            <a:r>
              <a:rPr sz="1400" spc="-36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 </a:t>
            </a:r>
            <a:r>
              <a:rPr sz="1400" spc="-4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利</a:t>
            </a:r>
            <a:r>
              <a:rPr sz="1400" spc="-36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 </a:t>
            </a:r>
            <a:r>
              <a:rPr sz="1400" spc="-4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利</a:t>
            </a:r>
            <a:r>
              <a:rPr sz="1400" spc="0">
                <a:solidFill>
                  <a:srgbClr val="5656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 </a:t>
            </a:r>
            <a:r>
              <a:rPr sz="14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 前 的 基 础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 好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3" name="textbox 693"/>
          <p:cNvSpPr/>
          <p:nvPr/>
        </p:nvSpPr>
        <p:spPr>
          <a:xfrm>
            <a:off x="4059275" y="1524685"/>
            <a:ext cx="1848485" cy="605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平衡考量三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条原则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2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321310" algn="l" rtl="0" eaLnBrk="0">
              <a:lnSpc>
                <a:spcPts val="1855"/>
              </a:lnSpc>
              <a:spcBef>
                <a:spcPct val="0"/>
              </a:spcBef>
            </a:pPr>
            <a:r>
              <a:rPr sz="1500" spc="8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战略价值</a:t>
            </a:r>
            <a:r>
              <a:rPr sz="1500" spc="7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4" name="textbox 694"/>
          <p:cNvSpPr/>
          <p:nvPr/>
        </p:nvSpPr>
        <p:spPr>
          <a:xfrm>
            <a:off x="6764508" y="3382765"/>
            <a:ext cx="1628139" cy="661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佳实践已应用数字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的消费者互动平台 和试销平台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5" name="textbox 695"/>
          <p:cNvSpPr/>
          <p:nvPr/>
        </p:nvSpPr>
        <p:spPr>
          <a:xfrm>
            <a:off x="6764865" y="5515146"/>
            <a:ext cx="1628139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99000"/>
              </a:lnSpc>
            </a:pP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单点优化效率较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且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行业内仍无网络优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完备的最佳实践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6" name="textbox 696"/>
          <p:cNvSpPr/>
          <p:nvPr/>
        </p:nvSpPr>
        <p:spPr>
          <a:xfrm>
            <a:off x="4522015" y="5621826"/>
            <a:ext cx="127253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3175" algn="l" rtl="0" eaLnBrk="0">
              <a:lnSpc>
                <a:spcPct val="99000"/>
              </a:lnSpc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要贡献在灵活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度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和效率提升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7" name="textbox 697"/>
          <p:cNvSpPr/>
          <p:nvPr/>
        </p:nvSpPr>
        <p:spPr>
          <a:xfrm>
            <a:off x="4522193" y="3489445"/>
            <a:ext cx="127253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590" indent="-8890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生意规模扩大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的核心驱动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8" name="textbox 698"/>
          <p:cNvSpPr/>
          <p:nvPr/>
        </p:nvSpPr>
        <p:spPr>
          <a:xfrm>
            <a:off x="4522193" y="2428107"/>
            <a:ext cx="1272539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590" indent="-8890" algn="l" rtl="0" eaLnBrk="0">
              <a:lnSpc>
                <a:spcPct val="99000"/>
              </a:lnSpc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扩大产品销售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的核心驱动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99" name="textbox 699"/>
          <p:cNvSpPr/>
          <p:nvPr/>
        </p:nvSpPr>
        <p:spPr>
          <a:xfrm>
            <a:off x="908685" y="5664200"/>
            <a:ext cx="2203450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76000"/>
              </a:lnSpc>
            </a:pPr>
            <a:r>
              <a:rPr sz="4300" i="1" spc="70" baseline="-6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27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5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供应链上下游网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络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00" name="textbox 700"/>
          <p:cNvSpPr/>
          <p:nvPr/>
        </p:nvSpPr>
        <p:spPr>
          <a:xfrm>
            <a:off x="915670" y="3528060"/>
            <a:ext cx="2114550" cy="350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76000"/>
              </a:lnSpc>
            </a:pPr>
            <a:r>
              <a:rPr sz="4300" i="1" spc="150" baseline="-6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2700" spc="1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500" spc="1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数字化产品创</a:t>
            </a:r>
            <a:r>
              <a:rPr sz="1500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01" name="textbox 701"/>
          <p:cNvSpPr/>
          <p:nvPr/>
        </p:nvSpPr>
        <p:spPr>
          <a:xfrm>
            <a:off x="944245" y="2441575"/>
            <a:ext cx="2167255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76000"/>
              </a:lnSpc>
            </a:pPr>
            <a:r>
              <a:rPr sz="4300" i="1" spc="30" baseline="-6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27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500" spc="3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02" name="path"/>
          <p:cNvSpPr/>
          <p:nvPr/>
        </p:nvSpPr>
        <p:spPr>
          <a:xfrm>
            <a:off x="3788663" y="2122931"/>
            <a:ext cx="7490460" cy="45720"/>
          </a:xfrm>
          <a:custGeom>
            <a:rect l="0" t="0" r="0" b="0"/>
            <a:pathLst>
              <a:path w="11796" h="72">
                <a:moveTo>
                  <a:pt x="0" y="72"/>
                </a:moveTo>
                <a:lnTo>
                  <a:pt x="3230" y="72"/>
                </a:lnTo>
                <a:lnTo>
                  <a:pt x="3230" y="0"/>
                </a:lnTo>
                <a:lnTo>
                  <a:pt x="0" y="0"/>
                </a:lnTo>
                <a:lnTo>
                  <a:pt x="0" y="72"/>
                </a:lnTo>
                <a:close/>
              </a:path>
              <a:path w="11796" h="72">
                <a:moveTo>
                  <a:pt x="3571" y="72"/>
                </a:moveTo>
                <a:lnTo>
                  <a:pt x="7401" y="72"/>
                </a:lnTo>
                <a:lnTo>
                  <a:pt x="7401" y="0"/>
                </a:lnTo>
                <a:lnTo>
                  <a:pt x="3571" y="0"/>
                </a:lnTo>
                <a:lnTo>
                  <a:pt x="3571" y="72"/>
                </a:lnTo>
                <a:close/>
              </a:path>
              <a:path w="11796" h="72">
                <a:moveTo>
                  <a:pt x="7792" y="72"/>
                </a:moveTo>
                <a:lnTo>
                  <a:pt x="11796" y="72"/>
                </a:lnTo>
                <a:lnTo>
                  <a:pt x="11796" y="0"/>
                </a:lnTo>
                <a:lnTo>
                  <a:pt x="7792" y="0"/>
                </a:lnTo>
                <a:lnTo>
                  <a:pt x="7792" y="72"/>
                </a:lnTo>
                <a:close/>
              </a:path>
            </a:pathLst>
          </a:cu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3" name="textbox 703"/>
          <p:cNvSpPr/>
          <p:nvPr/>
        </p:nvSpPr>
        <p:spPr>
          <a:xfrm>
            <a:off x="621664" y="1524685"/>
            <a:ext cx="1393189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业务转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型项目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04" name="textbox 704"/>
          <p:cNvSpPr/>
          <p:nvPr/>
        </p:nvSpPr>
        <p:spPr>
          <a:xfrm rot="16200000">
            <a:off x="9098280" y="3986530"/>
            <a:ext cx="3681095" cy="2354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705" name="textbox 705"/>
          <p:cNvSpPr/>
          <p:nvPr/>
        </p:nvSpPr>
        <p:spPr>
          <a:xfrm>
            <a:off x="9472721" y="1869239"/>
            <a:ext cx="1034414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9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可快速启</a:t>
            </a:r>
            <a:r>
              <a:rPr sz="1500" spc="8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06" name="textbox 706"/>
          <p:cNvSpPr/>
          <p:nvPr/>
        </p:nvSpPr>
        <p:spPr>
          <a:xfrm>
            <a:off x="6757663" y="1869239"/>
            <a:ext cx="1034414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9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紧迫性较</a:t>
            </a:r>
            <a:r>
              <a:rPr sz="1500" spc="8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84" name="group 184"/>
          <p:cNvGrpSpPr/>
          <p:nvPr/>
        </p:nvGrpSpPr>
        <p:grpSpPr>
          <a:xfrm rot="21600000">
            <a:off x="4002023" y="3503676"/>
            <a:ext cx="370332" cy="370332"/>
            <a:chExt cx="370332" cy="370332"/>
          </a:xfrm>
        </p:grpSpPr>
        <p:sp>
          <p:nvSpPr>
            <p:cNvPr id="707" name="path"/>
            <p:cNvSpPr/>
            <p:nvPr/>
          </p:nvSpPr>
          <p:spPr>
            <a:xfrm>
              <a:off x="0" y="0"/>
              <a:ext cx="370332" cy="370332"/>
            </a:xfrm>
            <a:custGeom>
              <a:rect l="0" t="0" r="0" b="0"/>
              <a:pathLst>
                <a:path w="583" h="583">
                  <a:moveTo>
                    <a:pt x="0" y="291"/>
                  </a:moveTo>
                  <a:cubicBezTo>
                    <a:pt x="0" y="130"/>
                    <a:pt x="130" y="0"/>
                    <a:pt x="291" y="0"/>
                  </a:cubicBezTo>
                  <a:cubicBezTo>
                    <a:pt x="452" y="0"/>
                    <a:pt x="583" y="130"/>
                    <a:pt x="583" y="291"/>
                  </a:cubicBezTo>
                  <a:cubicBezTo>
                    <a:pt x="583" y="452"/>
                    <a:pt x="452" y="583"/>
                    <a:pt x="291" y="583"/>
                  </a:cubicBezTo>
                  <a:cubicBezTo>
                    <a:pt x="130" y="583"/>
                    <a:pt x="0" y="452"/>
                    <a:pt x="0" y="29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8" name="path"/>
            <p:cNvSpPr/>
            <p:nvPr/>
          </p:nvSpPr>
          <p:spPr>
            <a:xfrm>
              <a:off x="0" y="0"/>
              <a:ext cx="370331" cy="370332"/>
            </a:xfrm>
            <a:custGeom>
              <a:rect l="0" t="0" r="0" b="0"/>
              <a:pathLst>
                <a:path w="583" h="583">
                  <a:moveTo>
                    <a:pt x="291" y="0"/>
                  </a:moveTo>
                  <a:cubicBezTo>
                    <a:pt x="452" y="0"/>
                    <a:pt x="583" y="130"/>
                    <a:pt x="583" y="291"/>
                  </a:cubicBezTo>
                  <a:cubicBezTo>
                    <a:pt x="583" y="452"/>
                    <a:pt x="452" y="583"/>
                    <a:pt x="291" y="583"/>
                  </a:cubicBezTo>
                  <a:cubicBezTo>
                    <a:pt x="130" y="583"/>
                    <a:pt x="0" y="452"/>
                    <a:pt x="0" y="291"/>
                  </a:cubicBezTo>
                  <a:cubicBezTo>
                    <a:pt x="0" y="130"/>
                    <a:pt x="130" y="0"/>
                    <a:pt x="291" y="0"/>
                  </a:cubicBezTo>
                  <a:moveTo>
                    <a:pt x="291" y="0"/>
                  </a:moveTo>
                  <a:lnTo>
                    <a:pt x="291" y="291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6" name="group 186"/>
          <p:cNvGrpSpPr/>
          <p:nvPr/>
        </p:nvGrpSpPr>
        <p:grpSpPr>
          <a:xfrm rot="21600000">
            <a:off x="4005071" y="5635752"/>
            <a:ext cx="368808" cy="370332"/>
            <a:chExt cx="368808" cy="370332"/>
          </a:xfrm>
        </p:grpSpPr>
        <p:sp>
          <p:nvSpPr>
            <p:cNvPr id="709" name="path"/>
            <p:cNvSpPr/>
            <p:nvPr/>
          </p:nvSpPr>
          <p:spPr>
            <a:xfrm>
              <a:off x="0" y="0"/>
              <a:ext cx="368808" cy="370332"/>
            </a:xfrm>
            <a:custGeom>
              <a:rect l="0" t="0" r="0" b="0"/>
              <a:pathLst>
                <a:path w="580" h="583">
                  <a:moveTo>
                    <a:pt x="0" y="291"/>
                  </a:moveTo>
                  <a:cubicBezTo>
                    <a:pt x="0" y="130"/>
                    <a:pt x="130" y="0"/>
                    <a:pt x="290" y="0"/>
                  </a:cubicBezTo>
                  <a:cubicBezTo>
                    <a:pt x="450" y="0"/>
                    <a:pt x="580" y="130"/>
                    <a:pt x="580" y="291"/>
                  </a:cubicBezTo>
                  <a:cubicBezTo>
                    <a:pt x="580" y="452"/>
                    <a:pt x="450" y="583"/>
                    <a:pt x="290" y="583"/>
                  </a:cubicBezTo>
                  <a:cubicBezTo>
                    <a:pt x="130" y="583"/>
                    <a:pt x="0" y="452"/>
                    <a:pt x="0" y="29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0" name="path"/>
            <p:cNvSpPr/>
            <p:nvPr/>
          </p:nvSpPr>
          <p:spPr>
            <a:xfrm>
              <a:off x="184403" y="0"/>
              <a:ext cx="184403" cy="370332"/>
            </a:xfrm>
            <a:custGeom>
              <a:rect l="0" t="0" r="0" b="0"/>
              <a:pathLst>
                <a:path w="290" h="583">
                  <a:moveTo>
                    <a:pt x="0" y="0"/>
                  </a:moveTo>
                  <a:cubicBezTo>
                    <a:pt x="160" y="0"/>
                    <a:pt x="290" y="130"/>
                    <a:pt x="290" y="291"/>
                  </a:cubicBezTo>
                  <a:cubicBezTo>
                    <a:pt x="290" y="452"/>
                    <a:pt x="160" y="583"/>
                    <a:pt x="0" y="583"/>
                  </a:cubicBezTo>
                  <a:lnTo>
                    <a:pt x="0" y="2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8" name="group 188"/>
          <p:cNvGrpSpPr/>
          <p:nvPr/>
        </p:nvGrpSpPr>
        <p:grpSpPr>
          <a:xfrm rot="21600000">
            <a:off x="4005071" y="2430779"/>
            <a:ext cx="368808" cy="370332"/>
            <a:chExt cx="368808" cy="370332"/>
          </a:xfrm>
        </p:grpSpPr>
        <p:sp>
          <p:nvSpPr>
            <p:cNvPr id="711" name="path"/>
            <p:cNvSpPr/>
            <p:nvPr/>
          </p:nvSpPr>
          <p:spPr>
            <a:xfrm>
              <a:off x="0" y="0"/>
              <a:ext cx="368808" cy="370331"/>
            </a:xfrm>
            <a:custGeom>
              <a:rect l="0" t="0" r="0" b="0"/>
              <a:pathLst>
                <a:path w="580" h="583">
                  <a:moveTo>
                    <a:pt x="0" y="291"/>
                  </a:moveTo>
                  <a:cubicBezTo>
                    <a:pt x="0" y="130"/>
                    <a:pt x="130" y="0"/>
                    <a:pt x="290" y="0"/>
                  </a:cubicBezTo>
                  <a:cubicBezTo>
                    <a:pt x="450" y="0"/>
                    <a:pt x="580" y="130"/>
                    <a:pt x="580" y="291"/>
                  </a:cubicBezTo>
                  <a:cubicBezTo>
                    <a:pt x="580" y="452"/>
                    <a:pt x="450" y="583"/>
                    <a:pt x="290" y="583"/>
                  </a:cubicBezTo>
                  <a:cubicBezTo>
                    <a:pt x="130" y="583"/>
                    <a:pt x="0" y="452"/>
                    <a:pt x="0" y="29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2" name="path"/>
            <p:cNvSpPr/>
            <p:nvPr/>
          </p:nvSpPr>
          <p:spPr>
            <a:xfrm>
              <a:off x="0" y="0"/>
              <a:ext cx="368807" cy="370332"/>
            </a:xfrm>
            <a:custGeom>
              <a:rect l="0" t="0" r="0" b="0"/>
              <a:pathLst>
                <a:path w="580" h="583">
                  <a:moveTo>
                    <a:pt x="290" y="0"/>
                  </a:moveTo>
                  <a:cubicBezTo>
                    <a:pt x="450" y="0"/>
                    <a:pt x="580" y="130"/>
                    <a:pt x="580" y="291"/>
                  </a:cubicBezTo>
                  <a:cubicBezTo>
                    <a:pt x="580" y="452"/>
                    <a:pt x="450" y="583"/>
                    <a:pt x="290" y="583"/>
                  </a:cubicBezTo>
                  <a:cubicBezTo>
                    <a:pt x="130" y="583"/>
                    <a:pt x="0" y="452"/>
                    <a:pt x="0" y="291"/>
                  </a:cubicBezTo>
                  <a:cubicBezTo>
                    <a:pt x="0" y="130"/>
                    <a:pt x="130" y="0"/>
                    <a:pt x="290" y="0"/>
                  </a:cubicBezTo>
                  <a:moveTo>
                    <a:pt x="290" y="0"/>
                  </a:moveTo>
                  <a:lnTo>
                    <a:pt x="290" y="291"/>
                  </a:lnTo>
                  <a:lnTo>
                    <a:pt x="29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90" name="group 190"/>
          <p:cNvGrpSpPr/>
          <p:nvPr/>
        </p:nvGrpSpPr>
        <p:grpSpPr>
          <a:xfrm rot="21600000">
            <a:off x="4005071" y="4570476"/>
            <a:ext cx="368808" cy="368808"/>
            <a:chExt cx="368808" cy="368808"/>
          </a:xfrm>
        </p:grpSpPr>
        <p:sp>
          <p:nvSpPr>
            <p:cNvPr id="713" name="path"/>
            <p:cNvSpPr/>
            <p:nvPr/>
          </p:nvSpPr>
          <p:spPr>
            <a:xfrm>
              <a:off x="0" y="0"/>
              <a:ext cx="368808" cy="368808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30"/>
                    <a:pt x="130" y="0"/>
                    <a:pt x="290" y="0"/>
                  </a:cubicBezTo>
                  <a:cubicBezTo>
                    <a:pt x="450" y="0"/>
                    <a:pt x="580" y="130"/>
                    <a:pt x="580" y="290"/>
                  </a:cubicBezTo>
                  <a:cubicBezTo>
                    <a:pt x="580" y="450"/>
                    <a:pt x="450" y="580"/>
                    <a:pt x="290" y="580"/>
                  </a:cubicBezTo>
                  <a:cubicBezTo>
                    <a:pt x="130" y="580"/>
                    <a:pt x="0" y="450"/>
                    <a:pt x="0" y="290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4" name="path"/>
            <p:cNvSpPr/>
            <p:nvPr/>
          </p:nvSpPr>
          <p:spPr>
            <a:xfrm>
              <a:off x="0" y="0"/>
              <a:ext cx="368807" cy="368808"/>
            </a:xfrm>
            <a:custGeom>
              <a:rect l="0" t="0" r="0" b="0"/>
              <a:pathLst>
                <a:path w="580" h="580">
                  <a:moveTo>
                    <a:pt x="290" y="0"/>
                  </a:moveTo>
                  <a:cubicBezTo>
                    <a:pt x="450" y="0"/>
                    <a:pt x="580" y="130"/>
                    <a:pt x="580" y="290"/>
                  </a:cubicBezTo>
                  <a:cubicBezTo>
                    <a:pt x="580" y="450"/>
                    <a:pt x="450" y="580"/>
                    <a:pt x="290" y="580"/>
                  </a:cubicBezTo>
                  <a:cubicBezTo>
                    <a:pt x="130" y="580"/>
                    <a:pt x="0" y="450"/>
                    <a:pt x="0" y="290"/>
                  </a:cubicBezTo>
                  <a:lnTo>
                    <a:pt x="290" y="290"/>
                  </a:lnTo>
                  <a:lnTo>
                    <a:pt x="29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15" name="textbox 715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textbox 716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5</a:t>
            </a:r>
            <a:endParaRPr lang="en-US" altLang="en-US" sz="900"/>
          </a:p>
        </p:txBody>
      </p:sp>
      <p:sp>
        <p:nvSpPr>
          <p:cNvPr id="717" name="rect"/>
          <p:cNvSpPr/>
          <p:nvPr/>
        </p:nvSpPr>
        <p:spPr>
          <a:xfrm>
            <a:off x="999743" y="1630679"/>
            <a:ext cx="10564369" cy="4826508"/>
          </a:xfrm>
          <a:prstGeom prst="rect">
            <a:avLst/>
          </a:prstGeom>
          <a:solidFill>
            <a:srgbClr val="F4F4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8" name="textbox 718"/>
          <p:cNvSpPr/>
          <p:nvPr/>
        </p:nvSpPr>
        <p:spPr>
          <a:xfrm>
            <a:off x="7209894" y="1709160"/>
            <a:ext cx="4295775" cy="4658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algn="l" rtl="0" eaLnBrk="0">
              <a:lnSpc>
                <a:spcPct val="98000"/>
              </a:lnSpc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直接推动工作方式转型：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9090" indent="-196850" algn="l" rtl="0" eaLnBrk="0">
              <a:lnSpc>
                <a:spcPct val="99000"/>
              </a:lnSpc>
              <a:spcBef>
                <a:spcPts val="2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通过跨部门协作，自主挖掘多样化内容，大幅提升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顾客旅程的全面性和精准度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8455" indent="-196850" algn="l" rtl="0" eaLnBrk="0">
              <a:lnSpc>
                <a:spcPct val="99000"/>
              </a:lnSpc>
              <a:spcBef>
                <a:spcPts val="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外部合作关系和基本的顾客联系已经具备，主要是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依靠内部能力深化运营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6510" algn="l" rtl="0" eaLnBrk="0">
              <a:lnSpc>
                <a:spcPct val="96000"/>
              </a:lnSpc>
              <a:spcBef>
                <a:spcPts val="1000"/>
              </a:spcBef>
            </a:pPr>
            <a:r>
              <a:rPr sz="14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需要先建立内外部平台，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再推动工作方式</a:t>
            </a:r>
            <a:r>
              <a:rPr sz="1400" spc="-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8455" indent="-196850" algn="l" rtl="0" eaLnBrk="0">
              <a:lnSpc>
                <a:spcPct val="99000"/>
              </a:lnSpc>
              <a:spcBef>
                <a:spcPts val="5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未来聚焦概念测试、试销环节建立基于数据分析的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速测试反馈机制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8455" indent="-196850" algn="l" rtl="0" eaLnBrk="0">
              <a:lnSpc>
                <a:spcPct val="99000"/>
              </a:lnSpc>
              <a:spcBef>
                <a:spcPts val="3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对外建立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、零售终端合作关系建立概念生产和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销平台，内部需针对概念测试建立顾客互动平台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635" algn="l" rtl="0" eaLnBrk="0">
              <a:lnSpc>
                <a:spcPct val="104000"/>
              </a:lnSpc>
              <a:spcBef>
                <a:spcPts val="830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对最重要的终端管理决策，还需要在内外部充分梳理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决策边界、规则，找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准转型切入点：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42900" indent="-201295" algn="l" rtl="0" eaLnBrk="0">
              <a:lnSpc>
                <a:spcPct val="98000"/>
              </a:lnSpc>
              <a:spcBef>
                <a:spcPts val="65"/>
              </a:spcBef>
            </a:pPr>
            <a:r>
              <a:rPr sz="1400" spc="-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经销商和***在终端决策中的权限边界还不</a:t>
            </a: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清晰，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*应当将哪些决策纳入数字化管理还需要明确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7820" indent="-196215" algn="l" rtl="0" eaLnBrk="0">
              <a:lnSpc>
                <a:spcPct val="99000"/>
              </a:lnSpc>
              <a:spcBef>
                <a:spcPts val="5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内部对终端促销、生动化等关键业务动作的决策规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则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还需要充分解析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1035"/>
              </a:spcBef>
            </a:pPr>
            <a:r>
              <a:rPr sz="1400" spc="-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整体工作框架已经具备，</a:t>
            </a:r>
            <a:r>
              <a:rPr sz="14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可以直接推动转</a:t>
            </a:r>
            <a:r>
              <a:rPr sz="14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1605" algn="l" rtl="0" eaLnBrk="0">
              <a:lnSpc>
                <a:spcPct val="97000"/>
              </a:lnSpc>
              <a:spcBef>
                <a:spcPts val="5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未来主要聚焦在内部工作方法和模型的进一步优化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8455" indent="-196215" algn="l" rtl="0" eaLnBrk="0">
              <a:lnSpc>
                <a:spcPct val="99000"/>
              </a:lnSpc>
              <a:spcBef>
                <a:spcPts val="3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需求预测相关的、更丰富的数据采集可以在项目中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步推进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19" name="textbox 719"/>
          <p:cNvSpPr/>
          <p:nvPr/>
        </p:nvSpPr>
        <p:spPr>
          <a:xfrm>
            <a:off x="4483608" y="1630679"/>
            <a:ext cx="2468879" cy="4845050"/>
          </a:xfrm>
          <a:prstGeom prst="rect">
            <a:avLst/>
          </a:prstGeom>
          <a:solidFill>
            <a:srgbClr val="F9F9F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29565" indent="-198120" algn="l" rtl="0" eaLnBrk="0">
              <a:lnSpc>
                <a:spcPct val="102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点状应用大部分工具如     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CRM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、互联网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DMP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、电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商和线下零售精准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27660" algn="l" rtl="0" eaLnBrk="0">
              <a:lnSpc>
                <a:spcPct val="98000"/>
              </a:lnSpc>
              <a:spcBef>
                <a:spcPts val="50"/>
              </a:spcBef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社交媒体等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4645" indent="-203835" algn="l" rtl="0" eaLnBrk="0">
              <a:lnSpc>
                <a:spcPct val="104000"/>
              </a:lnSpc>
              <a:spcBef>
                <a:spcPts val="42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对试销、概念测试平台有 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了初步的尝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28930" indent="-197485" algn="l" rtl="0" eaLnBrk="0">
              <a:lnSpc>
                <a:spcPct val="99000"/>
              </a:lnSpc>
              <a:spcBef>
                <a:spcPts val="42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TPM/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云商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/SF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A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在管理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视化、前端数据采集方   面实现了效率提升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27025" indent="-195580" algn="l" rtl="0" eaLnBrk="0">
              <a:lnSpc>
                <a:spcPct val="98000"/>
              </a:lnSpc>
              <a:spcBef>
                <a:spcPts val="6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针对经销商库存已经初步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落地了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数字化决策工具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327025" indent="-195580" algn="l" rtl="0" eaLnBrk="0">
              <a:lnSpc>
                <a:spcPct val="99000"/>
              </a:lnSpc>
              <a:spcBef>
                <a:spcPct val="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已经对产销协同、需求预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测的优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化进行尝试，有了 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模型建立、测试的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验， 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对敏捷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工作方法也有尝试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92" name="group 192"/>
          <p:cNvGrpSpPr/>
          <p:nvPr/>
        </p:nvGrpSpPr>
        <p:grpSpPr>
          <a:xfrm rot="21600000">
            <a:off x="3090672" y="1630679"/>
            <a:ext cx="1171956" cy="4826508"/>
            <a:chExt cx="1171956" cy="4826508"/>
          </a:xfrm>
        </p:grpSpPr>
        <p:sp>
          <p:nvSpPr>
            <p:cNvPr id="720" name="path"/>
            <p:cNvSpPr/>
            <p:nvPr/>
          </p:nvSpPr>
          <p:spPr>
            <a:xfrm>
              <a:off x="0" y="0"/>
              <a:ext cx="1171956" cy="4826508"/>
            </a:xfrm>
            <a:custGeom>
              <a:rect l="0" t="0" r="0" b="0"/>
              <a:pathLst>
                <a:path w="1845" h="7600">
                  <a:moveTo>
                    <a:pt x="0" y="7600"/>
                  </a:moveTo>
                  <a:lnTo>
                    <a:pt x="1845" y="7600"/>
                  </a:lnTo>
                  <a:lnTo>
                    <a:pt x="1845" y="0"/>
                  </a:lnTo>
                  <a:lnTo>
                    <a:pt x="0" y="0"/>
                  </a:lnTo>
                  <a:lnTo>
                    <a:pt x="0" y="7600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1" name="path"/>
            <p:cNvSpPr/>
            <p:nvPr/>
          </p:nvSpPr>
          <p:spPr>
            <a:xfrm>
              <a:off x="339851" y="2842260"/>
              <a:ext cx="492252" cy="492252"/>
            </a:xfrm>
            <a:custGeom>
              <a:rect l="0" t="0" r="0" b="0"/>
              <a:pathLst>
                <a:path w="775" h="775">
                  <a:moveTo>
                    <a:pt x="0" y="387"/>
                  </a:moveTo>
                  <a:cubicBezTo>
                    <a:pt x="0" y="173"/>
                    <a:pt x="173" y="0"/>
                    <a:pt x="387" y="0"/>
                  </a:cubicBezTo>
                  <a:cubicBezTo>
                    <a:pt x="601" y="0"/>
                    <a:pt x="775" y="173"/>
                    <a:pt x="775" y="387"/>
                  </a:cubicBezTo>
                  <a:cubicBezTo>
                    <a:pt x="775" y="601"/>
                    <a:pt x="601" y="775"/>
                    <a:pt x="387" y="775"/>
                  </a:cubicBezTo>
                  <a:cubicBezTo>
                    <a:pt x="173" y="775"/>
                    <a:pt x="0" y="601"/>
                    <a:pt x="0" y="387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2" name="path"/>
            <p:cNvSpPr/>
            <p:nvPr/>
          </p:nvSpPr>
          <p:spPr>
            <a:xfrm>
              <a:off x="585977" y="2842260"/>
              <a:ext cx="246126" cy="492251"/>
            </a:xfrm>
            <a:custGeom>
              <a:rect l="0" t="0" r="0" b="0"/>
              <a:pathLst>
                <a:path w="387" h="775">
                  <a:moveTo>
                    <a:pt x="0" y="0"/>
                  </a:moveTo>
                  <a:cubicBezTo>
                    <a:pt x="214" y="0"/>
                    <a:pt x="387" y="173"/>
                    <a:pt x="387" y="387"/>
                  </a:cubicBezTo>
                  <a:cubicBezTo>
                    <a:pt x="387" y="601"/>
                    <a:pt x="214" y="775"/>
                    <a:pt x="0" y="775"/>
                  </a:cubicBezTo>
                  <a:lnTo>
                    <a:pt x="0" y="3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3" name="path"/>
            <p:cNvSpPr/>
            <p:nvPr/>
          </p:nvSpPr>
          <p:spPr>
            <a:xfrm>
              <a:off x="339851" y="4029455"/>
              <a:ext cx="492252" cy="492251"/>
            </a:xfrm>
            <a:custGeom>
              <a:rect l="0" t="0" r="0" b="0"/>
              <a:pathLst>
                <a:path w="775" h="775">
                  <a:moveTo>
                    <a:pt x="0" y="387"/>
                  </a:moveTo>
                  <a:cubicBezTo>
                    <a:pt x="0" y="173"/>
                    <a:pt x="173" y="0"/>
                    <a:pt x="387" y="0"/>
                  </a:cubicBezTo>
                  <a:cubicBezTo>
                    <a:pt x="601" y="0"/>
                    <a:pt x="775" y="173"/>
                    <a:pt x="775" y="387"/>
                  </a:cubicBezTo>
                  <a:cubicBezTo>
                    <a:pt x="775" y="601"/>
                    <a:pt x="601" y="775"/>
                    <a:pt x="387" y="775"/>
                  </a:cubicBezTo>
                  <a:cubicBezTo>
                    <a:pt x="173" y="775"/>
                    <a:pt x="0" y="601"/>
                    <a:pt x="0" y="387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4" name="path"/>
            <p:cNvSpPr/>
            <p:nvPr/>
          </p:nvSpPr>
          <p:spPr>
            <a:xfrm>
              <a:off x="339851" y="4029455"/>
              <a:ext cx="492252" cy="492252"/>
            </a:xfrm>
            <a:custGeom>
              <a:rect l="0" t="0" r="0" b="0"/>
              <a:pathLst>
                <a:path w="775" h="775">
                  <a:moveTo>
                    <a:pt x="387" y="0"/>
                  </a:moveTo>
                  <a:cubicBezTo>
                    <a:pt x="601" y="0"/>
                    <a:pt x="775" y="173"/>
                    <a:pt x="775" y="387"/>
                  </a:cubicBezTo>
                  <a:cubicBezTo>
                    <a:pt x="775" y="601"/>
                    <a:pt x="601" y="775"/>
                    <a:pt x="387" y="775"/>
                  </a:cubicBezTo>
                  <a:cubicBezTo>
                    <a:pt x="173" y="775"/>
                    <a:pt x="0" y="601"/>
                    <a:pt x="0" y="387"/>
                  </a:cubicBezTo>
                  <a:cubicBezTo>
                    <a:pt x="0" y="173"/>
                    <a:pt x="173" y="0"/>
                    <a:pt x="387" y="0"/>
                  </a:cubicBezTo>
                  <a:moveTo>
                    <a:pt x="387" y="0"/>
                  </a:moveTo>
                  <a:lnTo>
                    <a:pt x="387" y="387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5" name="path"/>
            <p:cNvSpPr/>
            <p:nvPr/>
          </p:nvSpPr>
          <p:spPr>
            <a:xfrm>
              <a:off x="339851" y="358140"/>
              <a:ext cx="492252" cy="490728"/>
            </a:xfrm>
            <a:custGeom>
              <a:rect l="0" t="0" r="0" b="0"/>
              <a:pathLst>
                <a:path w="775" h="772">
                  <a:moveTo>
                    <a:pt x="0" y="386"/>
                  </a:moveTo>
                  <a:cubicBezTo>
                    <a:pt x="0" y="172"/>
                    <a:pt x="173" y="0"/>
                    <a:pt x="387" y="0"/>
                  </a:cubicBez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6" name="path"/>
            <p:cNvSpPr/>
            <p:nvPr/>
          </p:nvSpPr>
          <p:spPr>
            <a:xfrm>
              <a:off x="339851" y="358140"/>
              <a:ext cx="492252" cy="490728"/>
            </a:xfrm>
            <a:custGeom>
              <a:rect l="0" t="0" r="0" b="0"/>
              <a:pathLst>
                <a:path w="775" h="772">
                  <a:moveTo>
                    <a:pt x="387" y="0"/>
                  </a:move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  <a:cubicBezTo>
                    <a:pt x="0" y="172"/>
                    <a:pt x="173" y="0"/>
                    <a:pt x="387" y="0"/>
                  </a:cubicBezTo>
                  <a:moveTo>
                    <a:pt x="387" y="0"/>
                  </a:moveTo>
                  <a:lnTo>
                    <a:pt x="387" y="386"/>
                  </a:lnTo>
                  <a:lnTo>
                    <a:pt x="387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7" name="path"/>
            <p:cNvSpPr/>
            <p:nvPr/>
          </p:nvSpPr>
          <p:spPr>
            <a:xfrm>
              <a:off x="339851" y="1546860"/>
              <a:ext cx="492252" cy="490728"/>
            </a:xfrm>
            <a:custGeom>
              <a:rect l="0" t="0" r="0" b="0"/>
              <a:pathLst>
                <a:path w="775" h="772">
                  <a:moveTo>
                    <a:pt x="0" y="386"/>
                  </a:moveTo>
                  <a:cubicBezTo>
                    <a:pt x="0" y="172"/>
                    <a:pt x="173" y="0"/>
                    <a:pt x="387" y="0"/>
                  </a:cubicBezTo>
                  <a:cubicBezTo>
                    <a:pt x="601" y="0"/>
                    <a:pt x="775" y="172"/>
                    <a:pt x="775" y="386"/>
                  </a:cubicBezTo>
                  <a:cubicBezTo>
                    <a:pt x="775" y="599"/>
                    <a:pt x="601" y="772"/>
                    <a:pt x="387" y="772"/>
                  </a:cubicBezTo>
                  <a:cubicBezTo>
                    <a:pt x="173" y="772"/>
                    <a:pt x="0" y="599"/>
                    <a:pt x="0" y="386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8" name="path"/>
            <p:cNvSpPr/>
            <p:nvPr/>
          </p:nvSpPr>
          <p:spPr>
            <a:xfrm>
              <a:off x="585977" y="1546860"/>
              <a:ext cx="246126" cy="490727"/>
            </a:xfrm>
            <a:custGeom>
              <a:rect l="0" t="0" r="0" b="0"/>
              <a:pathLst>
                <a:path w="387" h="772">
                  <a:moveTo>
                    <a:pt x="0" y="0"/>
                  </a:moveTo>
                  <a:cubicBezTo>
                    <a:pt x="214" y="0"/>
                    <a:pt x="387" y="172"/>
                    <a:pt x="387" y="386"/>
                  </a:cubicBezTo>
                  <a:cubicBezTo>
                    <a:pt x="387" y="599"/>
                    <a:pt x="214" y="772"/>
                    <a:pt x="0" y="772"/>
                  </a:cubicBezTo>
                  <a:lnTo>
                    <a:pt x="0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29" name="textbox 729"/>
          <p:cNvSpPr/>
          <p:nvPr/>
        </p:nvSpPr>
        <p:spPr>
          <a:xfrm>
            <a:off x="619759" y="620420"/>
            <a:ext cx="7338694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后备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：各业务数字化转型项目是否具备快速启动的条件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94" name="group 194"/>
          <p:cNvGrpSpPr/>
          <p:nvPr/>
        </p:nvGrpSpPr>
        <p:grpSpPr>
          <a:xfrm rot="21600000">
            <a:off x="458723" y="3112008"/>
            <a:ext cx="2496311" cy="621792"/>
            <a:chExt cx="2496311" cy="621792"/>
          </a:xfrm>
        </p:grpSpPr>
        <p:pic>
          <p:nvPicPr>
            <p:cNvPr id="730" name="picture 73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96311" cy="621792"/>
            </a:xfrm>
            <a:prstGeom prst="rect">
              <a:avLst/>
            </a:prstGeom>
          </p:spPr>
        </p:pic>
        <p:sp>
          <p:nvSpPr>
            <p:cNvPr id="731" name="textbox 731"/>
            <p:cNvSpPr/>
            <p:nvPr/>
          </p:nvSpPr>
          <p:spPr>
            <a:xfrm>
              <a:off x="-12700" y="-12700"/>
              <a:ext cx="2522220" cy="704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4300" algn="l" rtl="0" eaLnBrk="0">
                <a:lnSpc>
                  <a:spcPct val="76000"/>
                </a:lnSpc>
              </a:pPr>
              <a:r>
                <a:rPr sz="4300" i="1" spc="70" baseline="-60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2</a:t>
              </a:r>
              <a:r>
                <a:rPr sz="27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5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数字化产品创</a:t>
              </a:r>
              <a:r>
                <a:rPr sz="15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96" name="group 196"/>
          <p:cNvGrpSpPr/>
          <p:nvPr/>
        </p:nvGrpSpPr>
        <p:grpSpPr>
          <a:xfrm rot="21600000">
            <a:off x="458723" y="1923288"/>
            <a:ext cx="2496311" cy="621791"/>
            <a:chExt cx="2496311" cy="621791"/>
          </a:xfrm>
        </p:grpSpPr>
        <p:pic>
          <p:nvPicPr>
            <p:cNvPr id="732" name="picture 73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96311" cy="621791"/>
            </a:xfrm>
            <a:prstGeom prst="rect">
              <a:avLst/>
            </a:prstGeom>
          </p:spPr>
        </p:pic>
        <p:sp>
          <p:nvSpPr>
            <p:cNvPr id="733" name="textbox 733"/>
            <p:cNvSpPr/>
            <p:nvPr/>
          </p:nvSpPr>
          <p:spPr>
            <a:xfrm>
              <a:off x="-12700" y="-12700"/>
              <a:ext cx="2522220" cy="7054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9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2560" algn="l" rtl="0" eaLnBrk="0">
                <a:lnSpc>
                  <a:spcPct val="76000"/>
                </a:lnSpc>
              </a:pPr>
              <a:r>
                <a:rPr sz="4300" i="1" spc="30" baseline="-60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</a:t>
              </a:r>
              <a:r>
                <a:rPr sz="27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500" spc="3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全方位顾客运</a:t>
              </a:r>
              <a:r>
                <a:rPr sz="1500" spc="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98" name="group 198"/>
          <p:cNvGrpSpPr/>
          <p:nvPr/>
        </p:nvGrpSpPr>
        <p:grpSpPr>
          <a:xfrm rot="21600000">
            <a:off x="458723" y="5596128"/>
            <a:ext cx="2496311" cy="620268"/>
            <a:chExt cx="2496311" cy="620268"/>
          </a:xfrm>
        </p:grpSpPr>
        <p:pic>
          <p:nvPicPr>
            <p:cNvPr id="734" name="picture 7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96311" cy="620268"/>
            </a:xfrm>
            <a:prstGeom prst="rect">
              <a:avLst/>
            </a:prstGeom>
          </p:spPr>
        </p:pic>
        <p:sp>
          <p:nvSpPr>
            <p:cNvPr id="735" name="textbox 735"/>
            <p:cNvSpPr/>
            <p:nvPr/>
          </p:nvSpPr>
          <p:spPr>
            <a:xfrm>
              <a:off x="-12700" y="-12700"/>
              <a:ext cx="2522220" cy="7054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07315" algn="l" rtl="0" eaLnBrk="0">
                <a:lnSpc>
                  <a:spcPct val="76000"/>
                </a:lnSpc>
                <a:spcBef>
                  <a:spcPts val="5"/>
                </a:spcBef>
              </a:pPr>
              <a:r>
                <a:rPr sz="4300" i="1" spc="90" baseline="-60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4</a:t>
              </a:r>
              <a:r>
                <a:rPr sz="2700" spc="9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500" spc="9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供应链上下游网</a:t>
              </a:r>
              <a:r>
                <a:rPr sz="1500" spc="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络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0" name="group 200"/>
          <p:cNvGrpSpPr/>
          <p:nvPr/>
        </p:nvGrpSpPr>
        <p:grpSpPr>
          <a:xfrm rot="21600000">
            <a:off x="458723" y="4408932"/>
            <a:ext cx="2496311" cy="620267"/>
            <a:chExt cx="2496311" cy="620267"/>
          </a:xfrm>
        </p:grpSpPr>
        <p:pic>
          <p:nvPicPr>
            <p:cNvPr id="736" name="picture 73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96311" cy="620267"/>
            </a:xfrm>
            <a:prstGeom prst="rect">
              <a:avLst/>
            </a:prstGeom>
          </p:spPr>
        </p:pic>
        <p:sp>
          <p:nvSpPr>
            <p:cNvPr id="737" name="textbox 737"/>
            <p:cNvSpPr/>
            <p:nvPr/>
          </p:nvSpPr>
          <p:spPr>
            <a:xfrm>
              <a:off x="-12700" y="-12700"/>
              <a:ext cx="2522220" cy="7035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1125" algn="l" rtl="0" eaLnBrk="0">
                <a:lnSpc>
                  <a:spcPct val="76000"/>
                </a:lnSpc>
                <a:spcBef>
                  <a:spcPts val="5"/>
                </a:spcBef>
              </a:pPr>
              <a:r>
                <a:rPr sz="4300" i="1" spc="70" baseline="-60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r>
                <a:rPr sz="27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500" spc="7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数字化渠道管</a:t>
              </a:r>
              <a:r>
                <a:rPr sz="1500" spc="5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738" name="textbox 738"/>
          <p:cNvSpPr/>
          <p:nvPr/>
        </p:nvSpPr>
        <p:spPr>
          <a:xfrm>
            <a:off x="8143081" y="1291214"/>
            <a:ext cx="2455545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启动转型还需要完成的工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39" name="textbox 739"/>
          <p:cNvSpPr/>
          <p:nvPr/>
        </p:nvSpPr>
        <p:spPr>
          <a:xfrm>
            <a:off x="4470907" y="1272032"/>
            <a:ext cx="2063750" cy="299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marL="343535" algn="l" rtl="0" eaLnBrk="0">
              <a:lnSpc>
                <a:spcPts val="1850"/>
              </a:lnSpc>
              <a:spcBef>
                <a:spcPct val="0"/>
              </a:spcBef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***目前的实践积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累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2" name="group 202"/>
          <p:cNvGrpSpPr/>
          <p:nvPr/>
        </p:nvGrpSpPr>
        <p:grpSpPr>
          <a:xfrm rot="21600000">
            <a:off x="4483607" y="1284732"/>
            <a:ext cx="301752" cy="254508"/>
            <a:chExt cx="301752" cy="254508"/>
          </a:xfrm>
        </p:grpSpPr>
        <p:sp>
          <p:nvSpPr>
            <p:cNvPr id="740" name="path"/>
            <p:cNvSpPr/>
            <p:nvPr/>
          </p:nvSpPr>
          <p:spPr>
            <a:xfrm>
              <a:off x="0" y="1524"/>
              <a:ext cx="254508" cy="252984"/>
            </a:xfrm>
            <a:custGeom>
              <a:rect l="0" t="0" r="0" b="0"/>
              <a:pathLst>
                <a:path w="400" h="398">
                  <a:moveTo>
                    <a:pt x="376" y="228"/>
                  </a:moveTo>
                  <a:cubicBezTo>
                    <a:pt x="376" y="372"/>
                    <a:pt x="376" y="372"/>
                    <a:pt x="376" y="372"/>
                  </a:cubicBezTo>
                  <a:cubicBezTo>
                    <a:pt x="376" y="373"/>
                    <a:pt x="375" y="374"/>
                    <a:pt x="374" y="374"/>
                  </a:cubicBezTo>
                  <a:cubicBezTo>
                    <a:pt x="26" y="374"/>
                    <a:pt x="26" y="374"/>
                    <a:pt x="26" y="374"/>
                  </a:cubicBezTo>
                  <a:cubicBezTo>
                    <a:pt x="25" y="374"/>
                    <a:pt x="23" y="373"/>
                    <a:pt x="23" y="372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3" y="25"/>
                    <a:pt x="25" y="23"/>
                    <a:pt x="26" y="23"/>
                  </a:cubicBezTo>
                  <a:cubicBezTo>
                    <a:pt x="345" y="23"/>
                    <a:pt x="345" y="23"/>
                    <a:pt x="345" y="23"/>
                  </a:cubicBezTo>
                  <a:cubicBezTo>
                    <a:pt x="358" y="0"/>
                    <a:pt x="358" y="0"/>
                    <a:pt x="358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372"/>
                    <a:pt x="0" y="372"/>
                    <a:pt x="0" y="372"/>
                  </a:cubicBezTo>
                  <a:cubicBezTo>
                    <a:pt x="0" y="386"/>
                    <a:pt x="12" y="398"/>
                    <a:pt x="26" y="398"/>
                  </a:cubicBezTo>
                  <a:cubicBezTo>
                    <a:pt x="374" y="398"/>
                    <a:pt x="374" y="398"/>
                    <a:pt x="374" y="398"/>
                  </a:cubicBezTo>
                  <a:cubicBezTo>
                    <a:pt x="388" y="398"/>
                    <a:pt x="400" y="386"/>
                    <a:pt x="400" y="372"/>
                  </a:cubicBezTo>
                  <a:cubicBezTo>
                    <a:pt x="400" y="218"/>
                    <a:pt x="400" y="218"/>
                    <a:pt x="400" y="218"/>
                  </a:cubicBezTo>
                  <a:lnTo>
                    <a:pt x="376" y="228"/>
                  </a:ln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1" name="path"/>
            <p:cNvSpPr/>
            <p:nvPr/>
          </p:nvSpPr>
          <p:spPr>
            <a:xfrm>
              <a:off x="50292" y="0"/>
              <a:ext cx="251460" cy="198120"/>
            </a:xfrm>
            <a:custGeom>
              <a:rect l="0" t="0" r="0" b="0"/>
              <a:pathLst>
                <a:path w="396" h="312">
                  <a:moveTo>
                    <a:pt x="192" y="263"/>
                  </a:moveTo>
                  <a:lnTo>
                    <a:pt x="396" y="45"/>
                  </a:lnTo>
                  <a:lnTo>
                    <a:pt x="347" y="0"/>
                  </a:lnTo>
                  <a:lnTo>
                    <a:pt x="145" y="217"/>
                  </a:lnTo>
                  <a:lnTo>
                    <a:pt x="46" y="119"/>
                  </a:lnTo>
                  <a:lnTo>
                    <a:pt x="0" y="166"/>
                  </a:lnTo>
                  <a:lnTo>
                    <a:pt x="100" y="265"/>
                  </a:lnTo>
                  <a:lnTo>
                    <a:pt x="100" y="265"/>
                  </a:lnTo>
                  <a:lnTo>
                    <a:pt x="116" y="281"/>
                  </a:lnTo>
                  <a:lnTo>
                    <a:pt x="146" y="312"/>
                  </a:lnTo>
                  <a:lnTo>
                    <a:pt x="147" y="311"/>
                  </a:lnTo>
                  <a:lnTo>
                    <a:pt x="148" y="311"/>
                  </a:lnTo>
                  <a:lnTo>
                    <a:pt x="165" y="292"/>
                  </a:lnTo>
                  <a:lnTo>
                    <a:pt x="192" y="263"/>
                  </a:lnTo>
                  <a:lnTo>
                    <a:pt x="192" y="263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42" name="path"/>
          <p:cNvSpPr/>
          <p:nvPr/>
        </p:nvSpPr>
        <p:spPr>
          <a:xfrm>
            <a:off x="3090672" y="1584959"/>
            <a:ext cx="8473440" cy="45720"/>
          </a:xfrm>
          <a:custGeom>
            <a:rect l="0" t="0" r="0" b="0"/>
            <a:pathLst>
              <a:path w="13344" h="72">
                <a:moveTo>
                  <a:pt x="0" y="72"/>
                </a:moveTo>
                <a:lnTo>
                  <a:pt x="1845" y="72"/>
                </a:lnTo>
                <a:lnTo>
                  <a:pt x="1845" y="0"/>
                </a:lnTo>
                <a:lnTo>
                  <a:pt x="0" y="0"/>
                </a:lnTo>
                <a:lnTo>
                  <a:pt x="0" y="72"/>
                </a:lnTo>
                <a:close/>
              </a:path>
              <a:path w="13344" h="72">
                <a:moveTo>
                  <a:pt x="6432" y="72"/>
                </a:moveTo>
                <a:lnTo>
                  <a:pt x="13344" y="72"/>
                </a:lnTo>
                <a:lnTo>
                  <a:pt x="13344" y="0"/>
                </a:lnTo>
                <a:lnTo>
                  <a:pt x="6432" y="0"/>
                </a:lnTo>
                <a:lnTo>
                  <a:pt x="6432" y="72"/>
                </a:lnTo>
                <a:close/>
              </a:path>
              <a:path w="13344" h="72">
                <a:moveTo>
                  <a:pt x="2193" y="72"/>
                </a:moveTo>
                <a:lnTo>
                  <a:pt x="6081" y="72"/>
                </a:lnTo>
                <a:lnTo>
                  <a:pt x="6081" y="0"/>
                </a:lnTo>
                <a:lnTo>
                  <a:pt x="2193" y="0"/>
                </a:lnTo>
                <a:lnTo>
                  <a:pt x="2193" y="72"/>
                </a:lnTo>
                <a:close/>
              </a:path>
            </a:pathLst>
          </a:cu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3" name="textbox 74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744" name="textbox 744"/>
          <p:cNvSpPr/>
          <p:nvPr/>
        </p:nvSpPr>
        <p:spPr>
          <a:xfrm>
            <a:off x="3162719" y="1291214"/>
            <a:ext cx="1034414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可快速启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745" name="picture 74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74992" y="1175892"/>
            <a:ext cx="340994" cy="363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204"/>
          <p:cNvGrpSpPr/>
          <p:nvPr/>
        </p:nvGrpSpPr>
        <p:grpSpPr>
          <a:xfrm rot="21600000">
            <a:off x="5728715" y="1999488"/>
            <a:ext cx="5835396" cy="1196340"/>
            <a:chExt cx="5835396" cy="1196340"/>
          </a:xfrm>
        </p:grpSpPr>
        <p:pic>
          <p:nvPicPr>
            <p:cNvPr id="746" name="picture 7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835396" cy="1196340"/>
            </a:xfrm>
            <a:prstGeom prst="rect">
              <a:avLst/>
            </a:prstGeom>
          </p:spPr>
        </p:pic>
        <p:sp>
          <p:nvSpPr>
            <p:cNvPr id="747" name="textbox 747"/>
            <p:cNvSpPr/>
            <p:nvPr/>
          </p:nvSpPr>
          <p:spPr>
            <a:xfrm>
              <a:off x="1212933" y="40188"/>
              <a:ext cx="4613909" cy="1111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100000"/>
                </a:lnSpc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***事业部(已确定聚焦舒化奶产品线，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</a:t>
              </a: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立刻行</a:t>
              </a:r>
              <a:r>
                <a:rPr sz="15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动)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255" algn="l" rtl="0" eaLnBrk="0">
                <a:lnSpc>
                  <a:spcPct val="97000"/>
                </a:lnSpc>
                <a:spcBef>
                  <a:spcPts val="85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具备明确产品定位和十亿级别的销售基础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255" algn="l" rtl="0" eaLnBrk="0">
                <a:lnSpc>
                  <a:spcPct val="97000"/>
                </a:lnSpc>
                <a:spcBef>
                  <a:spcPts val="40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在部分触点上，具有初步应用数字化营销工具的经验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31470" indent="-196215" algn="l" rtl="0" eaLnBrk="0">
                <a:lnSpc>
                  <a:spcPct val="99000"/>
                </a:lnSpc>
                <a:spcBef>
                  <a:spcPts val="40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目前面临增长瓶颈，在如何准确定位目标客群、深入占 </a:t>
              </a:r>
              <a:r>
                <a:rPr sz="14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领顾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客心智方面亟待突破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748" name="textbox 748"/>
          <p:cNvSpPr/>
          <p:nvPr/>
        </p:nvSpPr>
        <p:spPr>
          <a:xfrm>
            <a:off x="621588" y="610666"/>
            <a:ext cx="10416540" cy="709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010" indent="-194310" algn="l" rtl="0" eaLnBrk="0">
              <a:lnSpc>
                <a:spcPct val="94000"/>
              </a:lnSpc>
            </a:pP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根据业务改善价值、代表性、可行性确定试点范围：  </a:t>
            </a: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2019</a:t>
            </a: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年重点在甲方事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业部 </a:t>
            </a:r>
            <a:r>
              <a:rPr sz="24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(舒化奶产品线)进行顾客运营的</a:t>
            </a:r>
            <a:r>
              <a:rPr sz="24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6" name="group 206"/>
          <p:cNvGrpSpPr/>
          <p:nvPr/>
        </p:nvGrpSpPr>
        <p:grpSpPr>
          <a:xfrm rot="21600000">
            <a:off x="5728715" y="3451859"/>
            <a:ext cx="5835396" cy="990600"/>
            <a:chExt cx="5835396" cy="990600"/>
          </a:xfrm>
        </p:grpSpPr>
        <p:pic>
          <p:nvPicPr>
            <p:cNvPr id="749" name="picture 74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835396" cy="990600"/>
            </a:xfrm>
            <a:prstGeom prst="rect">
              <a:avLst/>
            </a:prstGeom>
          </p:spPr>
        </p:pic>
        <p:sp>
          <p:nvSpPr>
            <p:cNvPr id="750" name="textbox 750"/>
            <p:cNvSpPr/>
            <p:nvPr/>
          </p:nvSpPr>
          <p:spPr>
            <a:xfrm>
              <a:off x="1212933" y="72828"/>
              <a:ext cx="4613909" cy="898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100000"/>
                </a:lnSpc>
              </a:pPr>
              <a:r>
                <a:rPr sz="1500" spc="16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***事业部(考虑后续第二期试</a:t>
              </a:r>
              <a:r>
                <a:rPr sz="1500" spc="1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点</a:t>
              </a:r>
              <a:r>
                <a:rPr sz="15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)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34010" indent="-198755" algn="l" rtl="0" eaLnBrk="0">
                <a:lnSpc>
                  <a:spcPct val="99000"/>
                </a:lnSpc>
                <a:spcBef>
                  <a:spcPts val="80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既有产品的市占率已经很高，亟需新品类进一步驱动增 长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255" algn="l" rtl="0" eaLnBrk="0">
                <a:lnSpc>
                  <a:spcPct val="97000"/>
                </a:lnSpc>
                <a:spcBef>
                  <a:spcPts val="35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技术储备较为完备，储备的待研发新品多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08" name="group 208"/>
          <p:cNvGrpSpPr/>
          <p:nvPr/>
        </p:nvGrpSpPr>
        <p:grpSpPr>
          <a:xfrm rot="21600000">
            <a:off x="5728715" y="4561331"/>
            <a:ext cx="5835396" cy="989076"/>
            <a:chExt cx="5835396" cy="989076"/>
          </a:xfrm>
        </p:grpSpPr>
        <p:pic>
          <p:nvPicPr>
            <p:cNvPr id="751" name="picture 75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835396" cy="989076"/>
            </a:xfrm>
            <a:prstGeom prst="rect">
              <a:avLst/>
            </a:prstGeom>
          </p:spPr>
        </p:pic>
        <p:sp>
          <p:nvSpPr>
            <p:cNvPr id="752" name="textbox 752"/>
            <p:cNvSpPr/>
            <p:nvPr/>
          </p:nvSpPr>
          <p:spPr>
            <a:xfrm>
              <a:off x="-12700" y="-12700"/>
              <a:ext cx="5861050" cy="1032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6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38250" algn="l" rtl="0" eaLnBrk="0">
                <a:lnSpc>
                  <a:spcPct val="92000"/>
                </a:lnSpc>
              </a:pPr>
              <a:r>
                <a:rPr sz="1500" spc="16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***事业部(考虑在中长期试点</a:t>
              </a:r>
              <a:r>
                <a:rPr sz="1500" spc="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)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5570" algn="l" rtl="0" eaLnBrk="0">
                <a:lnSpc>
                  <a:spcPts val="1870"/>
                </a:lnSpc>
              </a:pPr>
              <a:r>
                <a:rPr sz="1500" spc="6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渠道管理</a:t>
              </a:r>
              <a:r>
                <a:rPr sz="1500" spc="6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  </a:t>
              </a:r>
              <a:r>
                <a:rPr sz="1300" spc="6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 </a:t>
              </a:r>
              <a:r>
                <a:rPr sz="1300" spc="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具有典型性，  全面覆盖所有关键</a:t>
              </a:r>
              <a:r>
                <a:rPr sz="1300" spc="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决</a:t>
              </a:r>
              <a:r>
                <a:rPr sz="13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策内容</a:t>
              </a:r>
              <a:endParaRPr lang="en-US" altLang="en-US" sz="13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60805" algn="l" rtl="0" eaLnBrk="0">
                <a:lnSpc>
                  <a:spcPct val="97000"/>
                </a:lnSpc>
                <a:spcBef>
                  <a:spcPts val="30"/>
                </a:spcBef>
              </a:pPr>
              <a:r>
                <a:rPr sz="1400" spc="-1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</a:t>
              </a:r>
              <a:r>
                <a:rPr sz="14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</a:t>
              </a:r>
              <a:r>
                <a:rPr sz="14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业务体量大，少量的效率提升可带来巨大价值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753" name="table 753"/>
          <p:cNvGraphicFramePr>
            <a:graphicFrameLocks noGrp="1"/>
          </p:cNvGraphicFramePr>
          <p:nvPr/>
        </p:nvGraphicFramePr>
        <p:xfrm>
          <a:off x="1064349" y="5011347"/>
          <a:ext cx="3862070" cy="1435100"/>
        </p:xfrm>
        <a:graphic>
          <a:graphicData uri="http://schemas.openxmlformats.org/drawingml/2006/table">
            <a:tbl>
              <a:tblPr/>
              <a:tblGrid>
                <a:gridCol w="819150"/>
                <a:gridCol w="3042920"/>
              </a:tblGrid>
              <a:tr h="1435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可行</a:t>
                      </a:r>
                      <a:r>
                        <a:rPr sz="1500" spc="6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2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3385" indent="-196215" algn="l" rtl="0" eaLnBrk="0">
                        <a:lnSpc>
                          <a:spcPct val="104000"/>
                        </a:lnSpc>
                      </a:pPr>
                      <a:r>
                        <a:rPr sz="15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既有资源：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数据资产有一定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积 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累，足够开展试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08940" indent="-191770" algn="l" rtl="0" eaLnBrk="0">
                        <a:lnSpc>
                          <a:spcPct val="104000"/>
                        </a:lnSpc>
                        <a:spcBef>
                          <a:spcPts val="45"/>
                        </a:spcBef>
                      </a:pPr>
                      <a:r>
                        <a:rPr sz="1500" spc="6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6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首期试点顾客运营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：事业部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队改变的意愿强，对数字化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顾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客运营能够带来的价值认知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度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高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54" name="textbox 754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6</a:t>
            </a:r>
            <a:endParaRPr lang="en-US" altLang="en-US" sz="900"/>
          </a:p>
        </p:txBody>
      </p:sp>
      <p:pic>
        <p:nvPicPr>
          <p:cNvPr id="755" name="picture 75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048755" y="5669279"/>
            <a:ext cx="5515355" cy="990600"/>
          </a:xfrm>
          <a:prstGeom prst="rect">
            <a:avLst/>
          </a:prstGeom>
        </p:spPr>
      </p:pic>
      <p:graphicFrame>
        <p:nvGraphicFramePr>
          <p:cNvPr id="756" name="table 756"/>
          <p:cNvGraphicFramePr>
            <a:graphicFrameLocks noGrp="1"/>
          </p:cNvGraphicFramePr>
          <p:nvPr/>
        </p:nvGraphicFramePr>
        <p:xfrm>
          <a:off x="1014983" y="3704844"/>
          <a:ext cx="3911598" cy="1071372"/>
        </p:xfrm>
        <a:graphic>
          <a:graphicData uri="http://schemas.openxmlformats.org/drawingml/2006/table">
            <a:tbl>
              <a:tblPr/>
              <a:tblGrid>
                <a:gridCol w="896619"/>
                <a:gridCol w="3014979"/>
              </a:tblGrid>
              <a:tr h="10712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625" algn="l" rtl="0" eaLnBrk="0">
                        <a:lnSpc>
                          <a:spcPct val="94000"/>
                        </a:lnSpc>
                      </a:pPr>
                      <a:r>
                        <a:rPr sz="1500" spc="9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代表</a:t>
                      </a:r>
                      <a:r>
                        <a:rPr sz="1500" spc="8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98780" indent="-210185" algn="l" rtl="0" eaLnBrk="0">
                        <a:lnSpc>
                          <a:spcPct val="105000"/>
                        </a:lnSpc>
                        <a:spcBef>
                          <a:spcPct val="0"/>
                        </a:spcBef>
                      </a:pPr>
                      <a:r>
                        <a:rPr sz="1500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业务范围多样性：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地域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品牌 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客群等类型丰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4810" indent="-196215" algn="l" rtl="0" eaLnBrk="0">
                        <a:lnSpc>
                          <a:spcPct val="105000"/>
                        </a:lnSpc>
                        <a:spcBef>
                          <a:spcPts val="60"/>
                        </a:spcBef>
                      </a:pPr>
                      <a:r>
                        <a:rPr sz="15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覆盖面：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业务流程完善，问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题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覆盖面广，具有代表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57" name="textbox 757"/>
          <p:cNvSpPr/>
          <p:nvPr/>
        </p:nvSpPr>
        <p:spPr>
          <a:xfrm>
            <a:off x="2087867" y="1963299"/>
            <a:ext cx="2852420" cy="1480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22250" indent="-209550" algn="l" rtl="0" eaLnBrk="0">
              <a:lnSpc>
                <a:spcPct val="105000"/>
              </a:lnSpc>
            </a:pPr>
            <a:r>
              <a:rPr sz="15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试点价值：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通过试点，业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门掌握新模式，获得业务提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05740" indent="-193040" algn="l" rtl="0" eaLnBrk="0">
              <a:lnSpc>
                <a:spcPct val="106000"/>
              </a:lnSpc>
              <a:spcBef>
                <a:spcPts val="50"/>
              </a:spcBef>
            </a:pPr>
            <a:r>
              <a:rPr sz="15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业务体量：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体量合适，既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 </a:t>
            </a:r>
            <a:r>
              <a:rPr sz="1500" spc="2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大(百亿单品)避免风险；</a:t>
            </a:r>
            <a:r>
              <a:rPr sz="1500" spc="2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也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有一定体量能够体现顾客运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的价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值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58" name="textbox 758"/>
          <p:cNvSpPr/>
          <p:nvPr/>
        </p:nvSpPr>
        <p:spPr>
          <a:xfrm>
            <a:off x="6937188" y="5741625"/>
            <a:ext cx="4618354" cy="90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灵活选择，择机推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0" algn="l" rtl="0" eaLnBrk="0">
              <a:lnSpc>
                <a:spcPct val="97000"/>
              </a:lnSpc>
              <a:spcBef>
                <a:spcPts val="4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根据集团管理资源，灵活选择推进时间，可以随时开始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5915" indent="-196215" algn="l" rtl="0" eaLnBrk="0">
              <a:lnSpc>
                <a:spcPct val="99000"/>
              </a:lnSpc>
              <a:spcBef>
                <a:spcPts val="5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建议在供应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链体系较为完备的***或***事业部继续推  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10" name="group 210"/>
          <p:cNvGrpSpPr/>
          <p:nvPr/>
        </p:nvGrpSpPr>
        <p:grpSpPr>
          <a:xfrm rot="21600000">
            <a:off x="5728715" y="5853683"/>
            <a:ext cx="1097279" cy="621792"/>
            <a:chExt cx="1097279" cy="621792"/>
          </a:xfrm>
        </p:grpSpPr>
        <p:pic>
          <p:nvPicPr>
            <p:cNvPr id="759" name="picture 75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97279" cy="621792"/>
            </a:xfrm>
            <a:prstGeom prst="rect">
              <a:avLst/>
            </a:prstGeom>
          </p:spPr>
        </p:pic>
        <p:sp>
          <p:nvSpPr>
            <p:cNvPr id="760" name="textbox 760"/>
            <p:cNvSpPr/>
            <p:nvPr/>
          </p:nvSpPr>
          <p:spPr>
            <a:xfrm>
              <a:off x="-12700" y="-12700"/>
              <a:ext cx="1122680" cy="6680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17805" algn="l" rtl="0" eaLnBrk="0">
                <a:lnSpc>
                  <a:spcPts val="1860"/>
                </a:lnSpc>
                <a:spcBef>
                  <a:spcPct val="0"/>
                </a:spcBef>
              </a:pPr>
              <a:r>
                <a:rPr sz="1500" spc="9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</a:t>
              </a:r>
              <a:r>
                <a:rPr sz="1500" spc="8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链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12" name="group 212"/>
          <p:cNvGrpSpPr/>
          <p:nvPr/>
        </p:nvGrpSpPr>
        <p:grpSpPr>
          <a:xfrm rot="21600000">
            <a:off x="1014983" y="3704844"/>
            <a:ext cx="708660" cy="704087"/>
            <a:chExt cx="708660" cy="704087"/>
          </a:xfrm>
        </p:grpSpPr>
        <p:sp>
          <p:nvSpPr>
            <p:cNvPr id="761" name="path"/>
            <p:cNvSpPr/>
            <p:nvPr/>
          </p:nvSpPr>
          <p:spPr>
            <a:xfrm>
              <a:off x="38100" y="85343"/>
              <a:ext cx="568452" cy="156972"/>
            </a:xfrm>
            <a:custGeom>
              <a:rect l="0" t="0" r="0" b="0"/>
              <a:pathLst>
                <a:path w="895" h="246">
                  <a:moveTo>
                    <a:pt x="512" y="85"/>
                  </a:moveTo>
                  <a:cubicBezTo>
                    <a:pt x="343" y="85"/>
                    <a:pt x="343" y="85"/>
                    <a:pt x="343" y="85"/>
                  </a:cubicBezTo>
                  <a:cubicBezTo>
                    <a:pt x="339" y="85"/>
                    <a:pt x="336" y="82"/>
                    <a:pt x="336" y="78"/>
                  </a:cubicBezTo>
                  <a:cubicBezTo>
                    <a:pt x="336" y="36"/>
                    <a:pt x="336" y="36"/>
                    <a:pt x="336" y="36"/>
                  </a:cubicBezTo>
                  <a:cubicBezTo>
                    <a:pt x="336" y="32"/>
                    <a:pt x="339" y="29"/>
                    <a:pt x="343" y="29"/>
                  </a:cubicBezTo>
                  <a:cubicBezTo>
                    <a:pt x="512" y="29"/>
                    <a:pt x="512" y="29"/>
                    <a:pt x="512" y="29"/>
                  </a:cubicBezTo>
                  <a:cubicBezTo>
                    <a:pt x="516" y="29"/>
                    <a:pt x="519" y="32"/>
                    <a:pt x="519" y="36"/>
                  </a:cubicBezTo>
                  <a:cubicBezTo>
                    <a:pt x="519" y="78"/>
                    <a:pt x="519" y="78"/>
                    <a:pt x="519" y="78"/>
                  </a:cubicBezTo>
                  <a:cubicBezTo>
                    <a:pt x="519" y="82"/>
                    <a:pt x="516" y="85"/>
                    <a:pt x="512" y="85"/>
                  </a:cubicBezTo>
                  <a:moveTo>
                    <a:pt x="519" y="159"/>
                  </a:moveTo>
                  <a:cubicBezTo>
                    <a:pt x="519" y="117"/>
                    <a:pt x="519" y="117"/>
                    <a:pt x="519" y="117"/>
                  </a:cubicBezTo>
                  <a:cubicBezTo>
                    <a:pt x="519" y="113"/>
                    <a:pt x="516" y="110"/>
                    <a:pt x="512" y="110"/>
                  </a:cubicBezTo>
                  <a:cubicBezTo>
                    <a:pt x="343" y="110"/>
                    <a:pt x="343" y="110"/>
                    <a:pt x="343" y="110"/>
                  </a:cubicBezTo>
                  <a:cubicBezTo>
                    <a:pt x="339" y="110"/>
                    <a:pt x="336" y="113"/>
                    <a:pt x="336" y="117"/>
                  </a:cubicBezTo>
                  <a:cubicBezTo>
                    <a:pt x="336" y="159"/>
                    <a:pt x="336" y="159"/>
                    <a:pt x="336" y="159"/>
                  </a:cubicBezTo>
                  <a:cubicBezTo>
                    <a:pt x="336" y="162"/>
                    <a:pt x="339" y="166"/>
                    <a:pt x="343" y="166"/>
                  </a:cubicBezTo>
                  <a:cubicBezTo>
                    <a:pt x="512" y="166"/>
                    <a:pt x="512" y="166"/>
                    <a:pt x="512" y="166"/>
                  </a:cubicBezTo>
                  <a:cubicBezTo>
                    <a:pt x="516" y="166"/>
                    <a:pt x="519" y="162"/>
                    <a:pt x="519" y="159"/>
                  </a:cubicBezTo>
                  <a:moveTo>
                    <a:pt x="519" y="240"/>
                  </a:moveTo>
                  <a:cubicBezTo>
                    <a:pt x="519" y="197"/>
                    <a:pt x="519" y="197"/>
                    <a:pt x="519" y="197"/>
                  </a:cubicBezTo>
                  <a:cubicBezTo>
                    <a:pt x="519" y="194"/>
                    <a:pt x="516" y="191"/>
                    <a:pt x="512" y="191"/>
                  </a:cubicBezTo>
                  <a:cubicBezTo>
                    <a:pt x="343" y="191"/>
                    <a:pt x="343" y="191"/>
                    <a:pt x="343" y="191"/>
                  </a:cubicBezTo>
                  <a:cubicBezTo>
                    <a:pt x="339" y="191"/>
                    <a:pt x="336" y="194"/>
                    <a:pt x="336" y="197"/>
                  </a:cubicBezTo>
                  <a:cubicBezTo>
                    <a:pt x="336" y="240"/>
                    <a:pt x="336" y="240"/>
                    <a:pt x="336" y="240"/>
                  </a:cubicBezTo>
                  <a:cubicBezTo>
                    <a:pt x="336" y="243"/>
                    <a:pt x="339" y="247"/>
                    <a:pt x="343" y="247"/>
                  </a:cubicBezTo>
                  <a:cubicBezTo>
                    <a:pt x="512" y="247"/>
                    <a:pt x="512" y="247"/>
                    <a:pt x="512" y="247"/>
                  </a:cubicBezTo>
                  <a:cubicBezTo>
                    <a:pt x="516" y="247"/>
                    <a:pt x="519" y="243"/>
                    <a:pt x="519" y="240"/>
                  </a:cubicBezTo>
                  <a:moveTo>
                    <a:pt x="182" y="78"/>
                  </a:moveTo>
                  <a:cubicBezTo>
                    <a:pt x="182" y="36"/>
                    <a:pt x="182" y="36"/>
                    <a:pt x="182" y="36"/>
                  </a:cubicBezTo>
                  <a:cubicBezTo>
                    <a:pt x="182" y="32"/>
                    <a:pt x="179" y="29"/>
                    <a:pt x="175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2" y="29"/>
                    <a:pt x="0" y="32"/>
                    <a:pt x="0" y="36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0" y="82"/>
                    <a:pt x="2" y="85"/>
                    <a:pt x="7" y="85"/>
                  </a:cubicBezTo>
                  <a:cubicBezTo>
                    <a:pt x="175" y="85"/>
                    <a:pt x="175" y="85"/>
                    <a:pt x="175" y="85"/>
                  </a:cubicBezTo>
                  <a:cubicBezTo>
                    <a:pt x="179" y="85"/>
                    <a:pt x="182" y="82"/>
                    <a:pt x="182" y="78"/>
                  </a:cubicBezTo>
                  <a:moveTo>
                    <a:pt x="182" y="159"/>
                  </a:moveTo>
                  <a:cubicBezTo>
                    <a:pt x="182" y="117"/>
                    <a:pt x="182" y="117"/>
                    <a:pt x="182" y="117"/>
                  </a:cubicBezTo>
                  <a:cubicBezTo>
                    <a:pt x="182" y="113"/>
                    <a:pt x="179" y="110"/>
                    <a:pt x="175" y="110"/>
                  </a:cubicBezTo>
                  <a:cubicBezTo>
                    <a:pt x="7" y="110"/>
                    <a:pt x="7" y="110"/>
                    <a:pt x="7" y="110"/>
                  </a:cubicBezTo>
                  <a:cubicBezTo>
                    <a:pt x="2" y="110"/>
                    <a:pt x="0" y="113"/>
                    <a:pt x="0" y="117"/>
                  </a:cubicBezTo>
                  <a:cubicBezTo>
                    <a:pt x="0" y="159"/>
                    <a:pt x="0" y="159"/>
                    <a:pt x="0" y="159"/>
                  </a:cubicBezTo>
                  <a:cubicBezTo>
                    <a:pt x="0" y="162"/>
                    <a:pt x="2" y="166"/>
                    <a:pt x="7" y="166"/>
                  </a:cubicBezTo>
                  <a:cubicBezTo>
                    <a:pt x="175" y="166"/>
                    <a:pt x="175" y="166"/>
                    <a:pt x="175" y="166"/>
                  </a:cubicBezTo>
                  <a:cubicBezTo>
                    <a:pt x="179" y="166"/>
                    <a:pt x="182" y="162"/>
                    <a:pt x="182" y="159"/>
                  </a:cubicBezTo>
                  <a:moveTo>
                    <a:pt x="182" y="240"/>
                  </a:moveTo>
                  <a:cubicBezTo>
                    <a:pt x="182" y="197"/>
                    <a:pt x="182" y="197"/>
                    <a:pt x="182" y="197"/>
                  </a:cubicBezTo>
                  <a:cubicBezTo>
                    <a:pt x="182" y="194"/>
                    <a:pt x="179" y="191"/>
                    <a:pt x="175" y="191"/>
                  </a:cubicBezTo>
                  <a:cubicBezTo>
                    <a:pt x="7" y="191"/>
                    <a:pt x="7" y="191"/>
                    <a:pt x="7" y="191"/>
                  </a:cubicBezTo>
                  <a:cubicBezTo>
                    <a:pt x="2" y="191"/>
                    <a:pt x="0" y="194"/>
                    <a:pt x="0" y="197"/>
                  </a:cubicBezTo>
                  <a:cubicBezTo>
                    <a:pt x="0" y="240"/>
                    <a:pt x="0" y="240"/>
                    <a:pt x="0" y="240"/>
                  </a:cubicBezTo>
                  <a:cubicBezTo>
                    <a:pt x="0" y="243"/>
                    <a:pt x="2" y="247"/>
                    <a:pt x="7" y="247"/>
                  </a:cubicBezTo>
                  <a:cubicBezTo>
                    <a:pt x="175" y="247"/>
                    <a:pt x="175" y="247"/>
                    <a:pt x="175" y="247"/>
                  </a:cubicBezTo>
                  <a:cubicBezTo>
                    <a:pt x="179" y="247"/>
                    <a:pt x="182" y="243"/>
                    <a:pt x="182" y="240"/>
                  </a:cubicBezTo>
                  <a:moveTo>
                    <a:pt x="872" y="47"/>
                  </a:moveTo>
                  <a:cubicBezTo>
                    <a:pt x="866" y="6"/>
                    <a:pt x="866" y="6"/>
                    <a:pt x="866" y="6"/>
                  </a:cubicBezTo>
                  <a:cubicBezTo>
                    <a:pt x="865" y="2"/>
                    <a:pt x="862" y="0"/>
                    <a:pt x="858" y="0"/>
                  </a:cubicBezTo>
                  <a:cubicBezTo>
                    <a:pt x="691" y="24"/>
                    <a:pt x="691" y="24"/>
                    <a:pt x="691" y="24"/>
                  </a:cubicBezTo>
                  <a:cubicBezTo>
                    <a:pt x="687" y="25"/>
                    <a:pt x="684" y="28"/>
                    <a:pt x="685" y="32"/>
                  </a:cubicBezTo>
                  <a:cubicBezTo>
                    <a:pt x="691" y="73"/>
                    <a:pt x="691" y="73"/>
                    <a:pt x="691" y="73"/>
                  </a:cubicBezTo>
                  <a:cubicBezTo>
                    <a:pt x="691" y="77"/>
                    <a:pt x="695" y="80"/>
                    <a:pt x="699" y="80"/>
                  </a:cubicBezTo>
                  <a:cubicBezTo>
                    <a:pt x="866" y="56"/>
                    <a:pt x="866" y="56"/>
                    <a:pt x="866" y="56"/>
                  </a:cubicBezTo>
                  <a:cubicBezTo>
                    <a:pt x="870" y="55"/>
                    <a:pt x="872" y="52"/>
                    <a:pt x="872" y="47"/>
                  </a:cubicBezTo>
                  <a:moveTo>
                    <a:pt x="883" y="127"/>
                  </a:moveTo>
                  <a:cubicBezTo>
                    <a:pt x="877" y="86"/>
                    <a:pt x="877" y="86"/>
                    <a:pt x="877" y="86"/>
                  </a:cubicBezTo>
                  <a:cubicBezTo>
                    <a:pt x="877" y="82"/>
                    <a:pt x="873" y="80"/>
                    <a:pt x="870" y="80"/>
                  </a:cubicBezTo>
                  <a:cubicBezTo>
                    <a:pt x="702" y="104"/>
                    <a:pt x="702" y="104"/>
                    <a:pt x="702" y="104"/>
                  </a:cubicBezTo>
                  <a:cubicBezTo>
                    <a:pt x="698" y="105"/>
                    <a:pt x="695" y="108"/>
                    <a:pt x="696" y="112"/>
                  </a:cubicBezTo>
                  <a:cubicBezTo>
                    <a:pt x="702" y="153"/>
                    <a:pt x="702" y="153"/>
                    <a:pt x="702" y="153"/>
                  </a:cubicBezTo>
                  <a:cubicBezTo>
                    <a:pt x="702" y="157"/>
                    <a:pt x="706" y="160"/>
                    <a:pt x="710" y="159"/>
                  </a:cubicBezTo>
                  <a:cubicBezTo>
                    <a:pt x="877" y="135"/>
                    <a:pt x="877" y="135"/>
                    <a:pt x="877" y="135"/>
                  </a:cubicBezTo>
                  <a:cubicBezTo>
                    <a:pt x="881" y="135"/>
                    <a:pt x="884" y="132"/>
                    <a:pt x="883" y="127"/>
                  </a:cubicBezTo>
                  <a:moveTo>
                    <a:pt x="895" y="207"/>
                  </a:moveTo>
                  <a:cubicBezTo>
                    <a:pt x="889" y="166"/>
                    <a:pt x="889" y="166"/>
                    <a:pt x="889" y="166"/>
                  </a:cubicBezTo>
                  <a:cubicBezTo>
                    <a:pt x="888" y="162"/>
                    <a:pt x="884" y="160"/>
                    <a:pt x="881" y="160"/>
                  </a:cubicBezTo>
                  <a:cubicBezTo>
                    <a:pt x="714" y="184"/>
                    <a:pt x="714" y="184"/>
                    <a:pt x="714" y="184"/>
                  </a:cubicBezTo>
                  <a:cubicBezTo>
                    <a:pt x="709" y="184"/>
                    <a:pt x="707" y="188"/>
                    <a:pt x="707" y="192"/>
                  </a:cubicBezTo>
                  <a:cubicBezTo>
                    <a:pt x="714" y="233"/>
                    <a:pt x="714" y="233"/>
                    <a:pt x="714" y="233"/>
                  </a:cubicBezTo>
                  <a:cubicBezTo>
                    <a:pt x="714" y="237"/>
                    <a:pt x="718" y="240"/>
                    <a:pt x="721" y="239"/>
                  </a:cubicBezTo>
                  <a:cubicBezTo>
                    <a:pt x="889" y="215"/>
                    <a:pt x="889" y="215"/>
                    <a:pt x="889" y="215"/>
                  </a:cubicBezTo>
                  <a:cubicBezTo>
                    <a:pt x="893" y="215"/>
                    <a:pt x="895" y="211"/>
                    <a:pt x="895" y="207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2" name="path"/>
            <p:cNvSpPr/>
            <p:nvPr/>
          </p:nvSpPr>
          <p:spPr>
            <a:xfrm>
              <a:off x="0" y="0"/>
              <a:ext cx="708660" cy="704087"/>
            </a:xfrm>
            <a:custGeom>
              <a:rect l="0" t="0" r="0" b="0"/>
              <a:pathLst>
                <a:path w="1116" h="1108">
                  <a:moveTo>
                    <a:pt x="150" y="1021"/>
                  </a:moveTo>
                  <a:cubicBezTo>
                    <a:pt x="104" y="1021"/>
                    <a:pt x="67" y="984"/>
                    <a:pt x="67" y="939"/>
                  </a:cubicBezTo>
                  <a:cubicBezTo>
                    <a:pt x="67" y="893"/>
                    <a:pt x="104" y="855"/>
                    <a:pt x="150" y="855"/>
                  </a:cubicBezTo>
                  <a:cubicBezTo>
                    <a:pt x="196" y="855"/>
                    <a:pt x="233" y="893"/>
                    <a:pt x="233" y="939"/>
                  </a:cubicBezTo>
                  <a:cubicBezTo>
                    <a:pt x="233" y="984"/>
                    <a:pt x="196" y="1021"/>
                    <a:pt x="150" y="1021"/>
                  </a:cubicBezTo>
                  <a:moveTo>
                    <a:pt x="150" y="886"/>
                  </a:moveTo>
                  <a:cubicBezTo>
                    <a:pt x="121" y="886"/>
                    <a:pt x="98" y="910"/>
                    <a:pt x="98" y="939"/>
                  </a:cubicBezTo>
                  <a:cubicBezTo>
                    <a:pt x="98" y="967"/>
                    <a:pt x="121" y="991"/>
                    <a:pt x="150" y="991"/>
                  </a:cubicBezTo>
                  <a:cubicBezTo>
                    <a:pt x="179" y="991"/>
                    <a:pt x="202" y="967"/>
                    <a:pt x="202" y="939"/>
                  </a:cubicBezTo>
                  <a:cubicBezTo>
                    <a:pt x="202" y="910"/>
                    <a:pt x="179" y="886"/>
                    <a:pt x="150" y="886"/>
                  </a:cubicBezTo>
                  <a:moveTo>
                    <a:pt x="485" y="1030"/>
                  </a:moveTo>
                  <a:cubicBezTo>
                    <a:pt x="439" y="1030"/>
                    <a:pt x="402" y="993"/>
                    <a:pt x="402" y="947"/>
                  </a:cubicBezTo>
                  <a:cubicBezTo>
                    <a:pt x="402" y="902"/>
                    <a:pt x="439" y="864"/>
                    <a:pt x="485" y="864"/>
                  </a:cubicBezTo>
                  <a:cubicBezTo>
                    <a:pt x="531" y="864"/>
                    <a:pt x="568" y="902"/>
                    <a:pt x="568" y="947"/>
                  </a:cubicBezTo>
                  <a:cubicBezTo>
                    <a:pt x="568" y="993"/>
                    <a:pt x="531" y="1030"/>
                    <a:pt x="485" y="1030"/>
                  </a:cubicBezTo>
                  <a:moveTo>
                    <a:pt x="485" y="895"/>
                  </a:moveTo>
                  <a:cubicBezTo>
                    <a:pt x="456" y="895"/>
                    <a:pt x="433" y="918"/>
                    <a:pt x="433" y="947"/>
                  </a:cubicBezTo>
                  <a:cubicBezTo>
                    <a:pt x="433" y="976"/>
                    <a:pt x="456" y="999"/>
                    <a:pt x="485" y="999"/>
                  </a:cubicBezTo>
                  <a:cubicBezTo>
                    <a:pt x="514" y="999"/>
                    <a:pt x="537" y="976"/>
                    <a:pt x="537" y="947"/>
                  </a:cubicBezTo>
                  <a:cubicBezTo>
                    <a:pt x="537" y="918"/>
                    <a:pt x="514" y="895"/>
                    <a:pt x="485" y="895"/>
                  </a:cubicBezTo>
                  <a:moveTo>
                    <a:pt x="947" y="1016"/>
                  </a:moveTo>
                  <a:cubicBezTo>
                    <a:pt x="901" y="1016"/>
                    <a:pt x="864" y="979"/>
                    <a:pt x="864" y="933"/>
                  </a:cubicBezTo>
                  <a:cubicBezTo>
                    <a:pt x="864" y="888"/>
                    <a:pt x="901" y="850"/>
                    <a:pt x="947" y="850"/>
                  </a:cubicBezTo>
                  <a:cubicBezTo>
                    <a:pt x="993" y="850"/>
                    <a:pt x="1030" y="888"/>
                    <a:pt x="1030" y="933"/>
                  </a:cubicBezTo>
                  <a:cubicBezTo>
                    <a:pt x="1030" y="979"/>
                    <a:pt x="993" y="1016"/>
                    <a:pt x="947" y="1016"/>
                  </a:cubicBezTo>
                  <a:moveTo>
                    <a:pt x="947" y="881"/>
                  </a:moveTo>
                  <a:cubicBezTo>
                    <a:pt x="918" y="881"/>
                    <a:pt x="895" y="904"/>
                    <a:pt x="895" y="933"/>
                  </a:cubicBezTo>
                  <a:cubicBezTo>
                    <a:pt x="895" y="962"/>
                    <a:pt x="918" y="985"/>
                    <a:pt x="947" y="985"/>
                  </a:cubicBezTo>
                  <a:cubicBezTo>
                    <a:pt x="976" y="985"/>
                    <a:pt x="999" y="962"/>
                    <a:pt x="999" y="933"/>
                  </a:cubicBezTo>
                  <a:cubicBezTo>
                    <a:pt x="999" y="904"/>
                    <a:pt x="976" y="881"/>
                    <a:pt x="947" y="881"/>
                  </a:cubicBezTo>
                  <a:moveTo>
                    <a:pt x="277" y="1108"/>
                  </a:moveTo>
                  <a:cubicBezTo>
                    <a:pt x="22" y="1108"/>
                    <a:pt x="22" y="1108"/>
                    <a:pt x="22" y="1108"/>
                  </a:cubicBezTo>
                  <a:cubicBezTo>
                    <a:pt x="9" y="1108"/>
                    <a:pt x="0" y="1098"/>
                    <a:pt x="0" y="108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37"/>
                    <a:pt x="9" y="27"/>
                    <a:pt x="22" y="27"/>
                  </a:cubicBezTo>
                  <a:cubicBezTo>
                    <a:pt x="277" y="27"/>
                    <a:pt x="277" y="27"/>
                    <a:pt x="277" y="27"/>
                  </a:cubicBezTo>
                  <a:cubicBezTo>
                    <a:pt x="290" y="27"/>
                    <a:pt x="300" y="37"/>
                    <a:pt x="300" y="49"/>
                  </a:cubicBezTo>
                  <a:cubicBezTo>
                    <a:pt x="300" y="1086"/>
                    <a:pt x="300" y="1086"/>
                    <a:pt x="300" y="1086"/>
                  </a:cubicBezTo>
                  <a:cubicBezTo>
                    <a:pt x="300" y="1098"/>
                    <a:pt x="290" y="1108"/>
                    <a:pt x="277" y="1108"/>
                  </a:cubicBezTo>
                  <a:moveTo>
                    <a:pt x="30" y="1077"/>
                  </a:moveTo>
                  <a:cubicBezTo>
                    <a:pt x="269" y="1077"/>
                    <a:pt x="269" y="1077"/>
                    <a:pt x="269" y="1077"/>
                  </a:cubicBezTo>
                  <a:cubicBezTo>
                    <a:pt x="269" y="58"/>
                    <a:pt x="269" y="58"/>
                    <a:pt x="269" y="58"/>
                  </a:cubicBezTo>
                  <a:cubicBezTo>
                    <a:pt x="30" y="58"/>
                    <a:pt x="30" y="58"/>
                    <a:pt x="30" y="58"/>
                  </a:cubicBezTo>
                  <a:lnTo>
                    <a:pt x="30" y="1077"/>
                  </a:lnTo>
                  <a:close/>
                  <a:moveTo>
                    <a:pt x="613" y="1108"/>
                  </a:moveTo>
                  <a:cubicBezTo>
                    <a:pt x="357" y="1108"/>
                    <a:pt x="357" y="1108"/>
                    <a:pt x="357" y="1108"/>
                  </a:cubicBezTo>
                  <a:cubicBezTo>
                    <a:pt x="345" y="1108"/>
                    <a:pt x="335" y="1098"/>
                    <a:pt x="335" y="1086"/>
                  </a:cubicBezTo>
                  <a:cubicBezTo>
                    <a:pt x="335" y="49"/>
                    <a:pt x="335" y="49"/>
                    <a:pt x="335" y="49"/>
                  </a:cubicBezTo>
                  <a:cubicBezTo>
                    <a:pt x="335" y="37"/>
                    <a:pt x="345" y="27"/>
                    <a:pt x="357" y="27"/>
                  </a:cubicBezTo>
                  <a:cubicBezTo>
                    <a:pt x="613" y="27"/>
                    <a:pt x="613" y="27"/>
                    <a:pt x="613" y="27"/>
                  </a:cubicBezTo>
                  <a:cubicBezTo>
                    <a:pt x="626" y="27"/>
                    <a:pt x="635" y="37"/>
                    <a:pt x="635" y="49"/>
                  </a:cubicBezTo>
                  <a:cubicBezTo>
                    <a:pt x="635" y="1086"/>
                    <a:pt x="635" y="1086"/>
                    <a:pt x="635" y="1086"/>
                  </a:cubicBezTo>
                  <a:cubicBezTo>
                    <a:pt x="635" y="1098"/>
                    <a:pt x="626" y="1108"/>
                    <a:pt x="613" y="1108"/>
                  </a:cubicBezTo>
                  <a:moveTo>
                    <a:pt x="366" y="1077"/>
                  </a:moveTo>
                  <a:cubicBezTo>
                    <a:pt x="605" y="1077"/>
                    <a:pt x="605" y="1077"/>
                    <a:pt x="605" y="1077"/>
                  </a:cubicBezTo>
                  <a:cubicBezTo>
                    <a:pt x="605" y="58"/>
                    <a:pt x="605" y="58"/>
                    <a:pt x="605" y="58"/>
                  </a:cubicBezTo>
                  <a:cubicBezTo>
                    <a:pt x="366" y="58"/>
                    <a:pt x="366" y="58"/>
                    <a:pt x="366" y="58"/>
                  </a:cubicBezTo>
                  <a:lnTo>
                    <a:pt x="366" y="1077"/>
                  </a:lnTo>
                  <a:close/>
                  <a:moveTo>
                    <a:pt x="838" y="1108"/>
                  </a:moveTo>
                  <a:cubicBezTo>
                    <a:pt x="827" y="1108"/>
                    <a:pt x="818" y="1100"/>
                    <a:pt x="816" y="1089"/>
                  </a:cubicBezTo>
                  <a:cubicBezTo>
                    <a:pt x="670" y="63"/>
                    <a:pt x="670" y="63"/>
                    <a:pt x="670" y="63"/>
                  </a:cubicBezTo>
                  <a:cubicBezTo>
                    <a:pt x="669" y="51"/>
                    <a:pt x="677" y="40"/>
                    <a:pt x="689" y="37"/>
                  </a:cubicBezTo>
                  <a:cubicBezTo>
                    <a:pt x="943" y="2"/>
                    <a:pt x="943" y="2"/>
                    <a:pt x="943" y="2"/>
                  </a:cubicBezTo>
                  <a:cubicBezTo>
                    <a:pt x="955" y="0"/>
                    <a:pt x="966" y="9"/>
                    <a:pt x="968" y="20"/>
                  </a:cubicBezTo>
                  <a:cubicBezTo>
                    <a:pt x="1113" y="1047"/>
                    <a:pt x="1113" y="1047"/>
                    <a:pt x="1113" y="1047"/>
                  </a:cubicBezTo>
                  <a:cubicBezTo>
                    <a:pt x="1116" y="1059"/>
                    <a:pt x="1107" y="1070"/>
                    <a:pt x="1095" y="1072"/>
                  </a:cubicBezTo>
                  <a:cubicBezTo>
                    <a:pt x="1095" y="1072"/>
                    <a:pt x="1095" y="1072"/>
                    <a:pt x="1095" y="1072"/>
                  </a:cubicBezTo>
                  <a:cubicBezTo>
                    <a:pt x="1095" y="1072"/>
                    <a:pt x="1095" y="1072"/>
                    <a:pt x="1095" y="1072"/>
                  </a:cubicBezTo>
                  <a:cubicBezTo>
                    <a:pt x="842" y="1108"/>
                    <a:pt x="842" y="1108"/>
                    <a:pt x="842" y="1108"/>
                  </a:cubicBezTo>
                  <a:cubicBezTo>
                    <a:pt x="840" y="1108"/>
                    <a:pt x="840" y="1108"/>
                    <a:pt x="838" y="1108"/>
                  </a:cubicBezTo>
                  <a:moveTo>
                    <a:pt x="702" y="67"/>
                  </a:moveTo>
                  <a:cubicBezTo>
                    <a:pt x="845" y="1077"/>
                    <a:pt x="845" y="1077"/>
                    <a:pt x="845" y="1077"/>
                  </a:cubicBezTo>
                  <a:cubicBezTo>
                    <a:pt x="1082" y="1043"/>
                    <a:pt x="1082" y="1043"/>
                    <a:pt x="1082" y="1043"/>
                  </a:cubicBezTo>
                  <a:cubicBezTo>
                    <a:pt x="938" y="33"/>
                    <a:pt x="938" y="33"/>
                    <a:pt x="938" y="33"/>
                  </a:cubicBezTo>
                  <a:lnTo>
                    <a:pt x="702" y="67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4" name="group 214"/>
          <p:cNvGrpSpPr/>
          <p:nvPr/>
        </p:nvGrpSpPr>
        <p:grpSpPr>
          <a:xfrm rot="21600000">
            <a:off x="1048512" y="2159508"/>
            <a:ext cx="629411" cy="778764"/>
            <a:chExt cx="629411" cy="778764"/>
          </a:xfrm>
        </p:grpSpPr>
        <p:sp>
          <p:nvSpPr>
            <p:cNvPr id="763" name="path"/>
            <p:cNvSpPr/>
            <p:nvPr/>
          </p:nvSpPr>
          <p:spPr>
            <a:xfrm>
              <a:off x="38099" y="41147"/>
              <a:ext cx="548640" cy="696467"/>
            </a:xfrm>
            <a:custGeom>
              <a:rect l="0" t="0" r="0" b="0"/>
              <a:pathLst>
                <a:path w="864" h="1096">
                  <a:moveTo>
                    <a:pt x="847" y="444"/>
                  </a:moveTo>
                  <a:cubicBezTo>
                    <a:pt x="843" y="444"/>
                    <a:pt x="838" y="442"/>
                    <a:pt x="836" y="440"/>
                  </a:cubicBezTo>
                  <a:cubicBezTo>
                    <a:pt x="836" y="440"/>
                    <a:pt x="836" y="440"/>
                    <a:pt x="446" y="51"/>
                  </a:cubicBezTo>
                  <a:cubicBezTo>
                    <a:pt x="446" y="51"/>
                    <a:pt x="446" y="51"/>
                    <a:pt x="446" y="377"/>
                  </a:cubicBezTo>
                  <a:cubicBezTo>
                    <a:pt x="441" y="377"/>
                    <a:pt x="435" y="377"/>
                    <a:pt x="430" y="377"/>
                  </a:cubicBezTo>
                  <a:cubicBezTo>
                    <a:pt x="425" y="377"/>
                    <a:pt x="420" y="377"/>
                    <a:pt x="415" y="377"/>
                  </a:cubicBezTo>
                  <a:cubicBezTo>
                    <a:pt x="415" y="377"/>
                    <a:pt x="415" y="377"/>
                    <a:pt x="415" y="52"/>
                  </a:cubicBezTo>
                  <a:cubicBezTo>
                    <a:pt x="415" y="52"/>
                    <a:pt x="415" y="52"/>
                    <a:pt x="27" y="439"/>
                  </a:cubicBezTo>
                  <a:cubicBezTo>
                    <a:pt x="21" y="445"/>
                    <a:pt x="11" y="445"/>
                    <a:pt x="5" y="439"/>
                  </a:cubicBezTo>
                  <a:cubicBezTo>
                    <a:pt x="0" y="433"/>
                    <a:pt x="0" y="423"/>
                    <a:pt x="5" y="417"/>
                  </a:cubicBezTo>
                  <a:cubicBezTo>
                    <a:pt x="5" y="417"/>
                    <a:pt x="5" y="417"/>
                    <a:pt x="419" y="4"/>
                  </a:cubicBezTo>
                  <a:cubicBezTo>
                    <a:pt x="423" y="1"/>
                    <a:pt x="426" y="0"/>
                    <a:pt x="430" y="0"/>
                  </a:cubicBezTo>
                  <a:cubicBezTo>
                    <a:pt x="430" y="0"/>
                    <a:pt x="430" y="0"/>
                    <a:pt x="431" y="0"/>
                  </a:cubicBezTo>
                  <a:cubicBezTo>
                    <a:pt x="435" y="0"/>
                    <a:pt x="439" y="1"/>
                    <a:pt x="442" y="4"/>
                  </a:cubicBezTo>
                  <a:cubicBezTo>
                    <a:pt x="442" y="4"/>
                    <a:pt x="442" y="4"/>
                    <a:pt x="857" y="417"/>
                  </a:cubicBezTo>
                  <a:cubicBezTo>
                    <a:pt x="864" y="424"/>
                    <a:pt x="864" y="433"/>
                    <a:pt x="858" y="440"/>
                  </a:cubicBezTo>
                  <a:cubicBezTo>
                    <a:pt x="855" y="442"/>
                    <a:pt x="850" y="444"/>
                    <a:pt x="847" y="444"/>
                  </a:cubicBezTo>
                  <a:moveTo>
                    <a:pt x="431" y="1096"/>
                  </a:moveTo>
                  <a:cubicBezTo>
                    <a:pt x="423" y="1096"/>
                    <a:pt x="416" y="1089"/>
                    <a:pt x="416" y="1081"/>
                  </a:cubicBezTo>
                  <a:cubicBezTo>
                    <a:pt x="416" y="1081"/>
                    <a:pt x="416" y="1081"/>
                    <a:pt x="416" y="952"/>
                  </a:cubicBezTo>
                  <a:cubicBezTo>
                    <a:pt x="420" y="952"/>
                    <a:pt x="425" y="952"/>
                    <a:pt x="431" y="952"/>
                  </a:cubicBezTo>
                  <a:cubicBezTo>
                    <a:pt x="435" y="952"/>
                    <a:pt x="441" y="952"/>
                    <a:pt x="446" y="952"/>
                  </a:cubicBezTo>
                  <a:cubicBezTo>
                    <a:pt x="446" y="952"/>
                    <a:pt x="446" y="952"/>
                    <a:pt x="446" y="1081"/>
                  </a:cubicBezTo>
                  <a:cubicBezTo>
                    <a:pt x="446" y="1089"/>
                    <a:pt x="439" y="1096"/>
                    <a:pt x="431" y="1096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4" name="path"/>
            <p:cNvSpPr/>
            <p:nvPr/>
          </p:nvSpPr>
          <p:spPr>
            <a:xfrm>
              <a:off x="0" y="0"/>
              <a:ext cx="629411" cy="778764"/>
            </a:xfrm>
            <a:custGeom>
              <a:rect l="0" t="0" r="0" b="0"/>
              <a:pathLst>
                <a:path w="991" h="1226">
                  <a:moveTo>
                    <a:pt x="906" y="571"/>
                  </a:moveTo>
                  <a:cubicBezTo>
                    <a:pt x="885" y="571"/>
                    <a:pt x="866" y="562"/>
                    <a:pt x="851" y="548"/>
                  </a:cubicBezTo>
                  <a:cubicBezTo>
                    <a:pt x="851" y="548"/>
                    <a:pt x="851" y="548"/>
                    <a:pt x="567" y="263"/>
                  </a:cubicBezTo>
                  <a:cubicBezTo>
                    <a:pt x="567" y="263"/>
                    <a:pt x="567" y="263"/>
                    <a:pt x="567" y="452"/>
                  </a:cubicBezTo>
                  <a:cubicBezTo>
                    <a:pt x="557" y="450"/>
                    <a:pt x="546" y="447"/>
                    <a:pt x="536" y="446"/>
                  </a:cubicBezTo>
                  <a:cubicBezTo>
                    <a:pt x="536" y="446"/>
                    <a:pt x="536" y="446"/>
                    <a:pt x="537" y="189"/>
                  </a:cubicBezTo>
                  <a:cubicBezTo>
                    <a:pt x="537" y="189"/>
                    <a:pt x="537" y="189"/>
                    <a:pt x="873" y="527"/>
                  </a:cubicBezTo>
                  <a:cubicBezTo>
                    <a:pt x="882" y="535"/>
                    <a:pt x="893" y="540"/>
                    <a:pt x="906" y="540"/>
                  </a:cubicBezTo>
                  <a:cubicBezTo>
                    <a:pt x="919" y="540"/>
                    <a:pt x="930" y="535"/>
                    <a:pt x="939" y="527"/>
                  </a:cubicBezTo>
                  <a:cubicBezTo>
                    <a:pt x="956" y="508"/>
                    <a:pt x="956" y="479"/>
                    <a:pt x="939" y="461"/>
                  </a:cubicBezTo>
                  <a:cubicBezTo>
                    <a:pt x="939" y="461"/>
                    <a:pt x="939" y="461"/>
                    <a:pt x="523" y="44"/>
                  </a:cubicBezTo>
                  <a:cubicBezTo>
                    <a:pt x="521" y="42"/>
                    <a:pt x="519" y="40"/>
                    <a:pt x="517" y="39"/>
                  </a:cubicBezTo>
                  <a:cubicBezTo>
                    <a:pt x="516" y="38"/>
                    <a:pt x="516" y="38"/>
                    <a:pt x="516" y="37"/>
                  </a:cubicBezTo>
                  <a:cubicBezTo>
                    <a:pt x="515" y="37"/>
                    <a:pt x="514" y="37"/>
                    <a:pt x="514" y="37"/>
                  </a:cubicBezTo>
                  <a:cubicBezTo>
                    <a:pt x="513" y="36"/>
                    <a:pt x="512" y="36"/>
                    <a:pt x="511" y="35"/>
                  </a:cubicBezTo>
                  <a:cubicBezTo>
                    <a:pt x="511" y="35"/>
                    <a:pt x="511" y="35"/>
                    <a:pt x="510" y="35"/>
                  </a:cubicBezTo>
                  <a:cubicBezTo>
                    <a:pt x="504" y="32"/>
                    <a:pt x="498" y="30"/>
                    <a:pt x="492" y="30"/>
                  </a:cubicBezTo>
                  <a:cubicBezTo>
                    <a:pt x="491" y="30"/>
                    <a:pt x="491" y="30"/>
                    <a:pt x="490" y="30"/>
                  </a:cubicBezTo>
                  <a:cubicBezTo>
                    <a:pt x="490" y="30"/>
                    <a:pt x="490" y="30"/>
                    <a:pt x="490" y="30"/>
                  </a:cubicBezTo>
                  <a:cubicBezTo>
                    <a:pt x="488" y="30"/>
                    <a:pt x="487" y="30"/>
                    <a:pt x="486" y="30"/>
                  </a:cubicBezTo>
                  <a:cubicBezTo>
                    <a:pt x="485" y="30"/>
                    <a:pt x="484" y="31"/>
                    <a:pt x="483" y="31"/>
                  </a:cubicBezTo>
                  <a:cubicBezTo>
                    <a:pt x="483" y="31"/>
                    <a:pt x="482" y="31"/>
                    <a:pt x="481" y="31"/>
                  </a:cubicBezTo>
                  <a:cubicBezTo>
                    <a:pt x="481" y="32"/>
                    <a:pt x="479" y="32"/>
                    <a:pt x="479" y="32"/>
                  </a:cubicBezTo>
                  <a:cubicBezTo>
                    <a:pt x="478" y="32"/>
                    <a:pt x="478" y="32"/>
                    <a:pt x="477" y="32"/>
                  </a:cubicBezTo>
                  <a:cubicBezTo>
                    <a:pt x="476" y="32"/>
                    <a:pt x="475" y="33"/>
                    <a:pt x="474" y="33"/>
                  </a:cubicBezTo>
                  <a:cubicBezTo>
                    <a:pt x="474" y="34"/>
                    <a:pt x="474" y="34"/>
                    <a:pt x="473" y="34"/>
                  </a:cubicBezTo>
                  <a:cubicBezTo>
                    <a:pt x="472" y="34"/>
                    <a:pt x="472" y="35"/>
                    <a:pt x="470" y="35"/>
                  </a:cubicBezTo>
                  <a:cubicBezTo>
                    <a:pt x="470" y="35"/>
                    <a:pt x="469" y="35"/>
                    <a:pt x="469" y="36"/>
                  </a:cubicBezTo>
                  <a:cubicBezTo>
                    <a:pt x="468" y="36"/>
                    <a:pt x="467" y="37"/>
                    <a:pt x="467" y="37"/>
                  </a:cubicBezTo>
                  <a:cubicBezTo>
                    <a:pt x="466" y="37"/>
                    <a:pt x="465" y="37"/>
                    <a:pt x="465" y="38"/>
                  </a:cubicBezTo>
                  <a:cubicBezTo>
                    <a:pt x="465" y="39"/>
                    <a:pt x="464" y="39"/>
                    <a:pt x="463" y="40"/>
                  </a:cubicBezTo>
                  <a:cubicBezTo>
                    <a:pt x="462" y="40"/>
                    <a:pt x="462" y="40"/>
                    <a:pt x="461" y="41"/>
                  </a:cubicBezTo>
                  <a:cubicBezTo>
                    <a:pt x="461" y="41"/>
                    <a:pt x="460" y="42"/>
                    <a:pt x="460" y="42"/>
                  </a:cubicBezTo>
                  <a:cubicBezTo>
                    <a:pt x="459" y="43"/>
                    <a:pt x="459" y="43"/>
                    <a:pt x="458" y="44"/>
                  </a:cubicBezTo>
                  <a:cubicBezTo>
                    <a:pt x="458" y="44"/>
                    <a:pt x="458" y="44"/>
                    <a:pt x="44" y="459"/>
                  </a:cubicBezTo>
                  <a:cubicBezTo>
                    <a:pt x="35" y="468"/>
                    <a:pt x="30" y="480"/>
                    <a:pt x="30" y="492"/>
                  </a:cubicBezTo>
                  <a:cubicBezTo>
                    <a:pt x="30" y="505"/>
                    <a:pt x="35" y="516"/>
                    <a:pt x="44" y="525"/>
                  </a:cubicBezTo>
                  <a:cubicBezTo>
                    <a:pt x="53" y="534"/>
                    <a:pt x="65" y="539"/>
                    <a:pt x="76" y="539"/>
                  </a:cubicBezTo>
                  <a:cubicBezTo>
                    <a:pt x="89" y="539"/>
                    <a:pt x="100" y="534"/>
                    <a:pt x="109" y="525"/>
                  </a:cubicBezTo>
                  <a:cubicBezTo>
                    <a:pt x="109" y="525"/>
                    <a:pt x="109" y="525"/>
                    <a:pt x="444" y="189"/>
                  </a:cubicBezTo>
                  <a:cubicBezTo>
                    <a:pt x="444" y="189"/>
                    <a:pt x="444" y="189"/>
                    <a:pt x="444" y="445"/>
                  </a:cubicBezTo>
                  <a:cubicBezTo>
                    <a:pt x="433" y="447"/>
                    <a:pt x="423" y="450"/>
                    <a:pt x="413" y="452"/>
                  </a:cubicBezTo>
                  <a:cubicBezTo>
                    <a:pt x="413" y="452"/>
                    <a:pt x="413" y="452"/>
                    <a:pt x="414" y="263"/>
                  </a:cubicBezTo>
                  <a:cubicBezTo>
                    <a:pt x="414" y="263"/>
                    <a:pt x="414" y="263"/>
                    <a:pt x="131" y="547"/>
                  </a:cubicBezTo>
                  <a:cubicBezTo>
                    <a:pt x="116" y="562"/>
                    <a:pt x="97" y="569"/>
                    <a:pt x="76" y="569"/>
                  </a:cubicBezTo>
                  <a:cubicBezTo>
                    <a:pt x="56" y="569"/>
                    <a:pt x="37" y="562"/>
                    <a:pt x="22" y="547"/>
                  </a:cubicBezTo>
                  <a:cubicBezTo>
                    <a:pt x="8" y="532"/>
                    <a:pt x="0" y="512"/>
                    <a:pt x="0" y="492"/>
                  </a:cubicBezTo>
                  <a:cubicBezTo>
                    <a:pt x="0" y="471"/>
                    <a:pt x="8" y="452"/>
                    <a:pt x="23" y="437"/>
                  </a:cubicBezTo>
                  <a:cubicBezTo>
                    <a:pt x="23" y="437"/>
                    <a:pt x="23" y="437"/>
                    <a:pt x="437" y="22"/>
                  </a:cubicBezTo>
                  <a:cubicBezTo>
                    <a:pt x="437" y="21"/>
                    <a:pt x="438" y="20"/>
                    <a:pt x="439" y="19"/>
                  </a:cubicBezTo>
                  <a:cubicBezTo>
                    <a:pt x="440" y="19"/>
                    <a:pt x="441" y="18"/>
                    <a:pt x="442" y="17"/>
                  </a:cubicBezTo>
                  <a:cubicBezTo>
                    <a:pt x="443" y="16"/>
                    <a:pt x="444" y="16"/>
                    <a:pt x="445" y="15"/>
                  </a:cubicBezTo>
                  <a:cubicBezTo>
                    <a:pt x="445" y="15"/>
                    <a:pt x="445" y="15"/>
                    <a:pt x="445" y="14"/>
                  </a:cubicBezTo>
                  <a:cubicBezTo>
                    <a:pt x="446" y="14"/>
                    <a:pt x="447" y="13"/>
                    <a:pt x="448" y="12"/>
                  </a:cubicBezTo>
                  <a:cubicBezTo>
                    <a:pt x="449" y="12"/>
                    <a:pt x="450" y="12"/>
                    <a:pt x="451" y="11"/>
                  </a:cubicBezTo>
                  <a:cubicBezTo>
                    <a:pt x="451" y="11"/>
                    <a:pt x="451" y="11"/>
                    <a:pt x="451" y="11"/>
                  </a:cubicBezTo>
                  <a:cubicBezTo>
                    <a:pt x="452" y="10"/>
                    <a:pt x="453" y="9"/>
                    <a:pt x="454" y="9"/>
                  </a:cubicBezTo>
                  <a:cubicBezTo>
                    <a:pt x="455" y="8"/>
                    <a:pt x="456" y="8"/>
                    <a:pt x="457" y="7"/>
                  </a:cubicBezTo>
                  <a:cubicBezTo>
                    <a:pt x="457" y="7"/>
                    <a:pt x="457" y="7"/>
                    <a:pt x="458" y="7"/>
                  </a:cubicBezTo>
                  <a:cubicBezTo>
                    <a:pt x="459" y="7"/>
                    <a:pt x="460" y="6"/>
                    <a:pt x="461" y="5"/>
                  </a:cubicBezTo>
                  <a:cubicBezTo>
                    <a:pt x="462" y="5"/>
                    <a:pt x="463" y="5"/>
                    <a:pt x="464" y="5"/>
                  </a:cubicBezTo>
                  <a:cubicBezTo>
                    <a:pt x="465" y="4"/>
                    <a:pt x="467" y="3"/>
                    <a:pt x="468" y="3"/>
                  </a:cubicBezTo>
                  <a:cubicBezTo>
                    <a:pt x="469" y="2"/>
                    <a:pt x="470" y="2"/>
                    <a:pt x="471" y="2"/>
                  </a:cubicBezTo>
                  <a:cubicBezTo>
                    <a:pt x="472" y="2"/>
                    <a:pt x="474" y="2"/>
                    <a:pt x="476" y="1"/>
                  </a:cubicBezTo>
                  <a:cubicBezTo>
                    <a:pt x="476" y="1"/>
                    <a:pt x="478" y="1"/>
                    <a:pt x="479" y="0"/>
                  </a:cubicBezTo>
                  <a:cubicBezTo>
                    <a:pt x="480" y="0"/>
                    <a:pt x="481" y="0"/>
                    <a:pt x="483" y="0"/>
                  </a:cubicBezTo>
                  <a:cubicBezTo>
                    <a:pt x="485" y="0"/>
                    <a:pt x="487" y="0"/>
                    <a:pt x="488" y="0"/>
                  </a:cubicBezTo>
                  <a:cubicBezTo>
                    <a:pt x="489" y="0"/>
                    <a:pt x="490" y="0"/>
                    <a:pt x="490" y="0"/>
                  </a:cubicBezTo>
                  <a:cubicBezTo>
                    <a:pt x="490" y="0"/>
                    <a:pt x="490" y="0"/>
                    <a:pt x="491" y="0"/>
                  </a:cubicBezTo>
                  <a:cubicBezTo>
                    <a:pt x="492" y="0"/>
                    <a:pt x="493" y="0"/>
                    <a:pt x="493" y="0"/>
                  </a:cubicBezTo>
                  <a:cubicBezTo>
                    <a:pt x="504" y="0"/>
                    <a:pt x="514" y="2"/>
                    <a:pt x="523" y="7"/>
                  </a:cubicBezTo>
                  <a:cubicBezTo>
                    <a:pt x="523" y="7"/>
                    <a:pt x="523" y="7"/>
                    <a:pt x="523" y="7"/>
                  </a:cubicBezTo>
                  <a:cubicBezTo>
                    <a:pt x="524" y="7"/>
                    <a:pt x="525" y="8"/>
                    <a:pt x="526" y="8"/>
                  </a:cubicBezTo>
                  <a:cubicBezTo>
                    <a:pt x="527" y="9"/>
                    <a:pt x="528" y="9"/>
                    <a:pt x="529" y="9"/>
                  </a:cubicBezTo>
                  <a:cubicBezTo>
                    <a:pt x="530" y="10"/>
                    <a:pt x="531" y="11"/>
                    <a:pt x="532" y="12"/>
                  </a:cubicBezTo>
                  <a:cubicBezTo>
                    <a:pt x="533" y="12"/>
                    <a:pt x="534" y="13"/>
                    <a:pt x="534" y="13"/>
                  </a:cubicBezTo>
                  <a:cubicBezTo>
                    <a:pt x="538" y="16"/>
                    <a:pt x="542" y="19"/>
                    <a:pt x="544" y="21"/>
                  </a:cubicBezTo>
                  <a:cubicBezTo>
                    <a:pt x="544" y="21"/>
                    <a:pt x="544" y="21"/>
                    <a:pt x="961" y="439"/>
                  </a:cubicBezTo>
                  <a:cubicBezTo>
                    <a:pt x="991" y="469"/>
                    <a:pt x="991" y="518"/>
                    <a:pt x="961" y="548"/>
                  </a:cubicBezTo>
                  <a:cubicBezTo>
                    <a:pt x="946" y="562"/>
                    <a:pt x="926" y="571"/>
                    <a:pt x="906" y="571"/>
                  </a:cubicBezTo>
                  <a:moveTo>
                    <a:pt x="475" y="704"/>
                  </a:moveTo>
                  <a:cubicBezTo>
                    <a:pt x="468" y="701"/>
                    <a:pt x="462" y="698"/>
                    <a:pt x="457" y="695"/>
                  </a:cubicBezTo>
                  <a:cubicBezTo>
                    <a:pt x="453" y="691"/>
                    <a:pt x="451" y="685"/>
                    <a:pt x="451" y="679"/>
                  </a:cubicBezTo>
                  <a:cubicBezTo>
                    <a:pt x="451" y="665"/>
                    <a:pt x="458" y="656"/>
                    <a:pt x="475" y="653"/>
                  </a:cubicBezTo>
                  <a:cubicBezTo>
                    <a:pt x="475" y="653"/>
                    <a:pt x="475" y="653"/>
                    <a:pt x="475" y="704"/>
                  </a:cubicBezTo>
                  <a:moveTo>
                    <a:pt x="504" y="803"/>
                  </a:moveTo>
                  <a:cubicBezTo>
                    <a:pt x="504" y="803"/>
                    <a:pt x="504" y="803"/>
                    <a:pt x="504" y="758"/>
                  </a:cubicBezTo>
                  <a:cubicBezTo>
                    <a:pt x="510" y="760"/>
                    <a:pt x="516" y="763"/>
                    <a:pt x="521" y="766"/>
                  </a:cubicBezTo>
                  <a:cubicBezTo>
                    <a:pt x="526" y="770"/>
                    <a:pt x="528" y="774"/>
                    <a:pt x="528" y="780"/>
                  </a:cubicBezTo>
                  <a:cubicBezTo>
                    <a:pt x="528" y="786"/>
                    <a:pt x="527" y="791"/>
                    <a:pt x="522" y="795"/>
                  </a:cubicBezTo>
                  <a:cubicBezTo>
                    <a:pt x="518" y="799"/>
                    <a:pt x="513" y="801"/>
                    <a:pt x="504" y="803"/>
                  </a:cubicBezTo>
                  <a:moveTo>
                    <a:pt x="476" y="587"/>
                  </a:moveTo>
                  <a:cubicBezTo>
                    <a:pt x="476" y="587"/>
                    <a:pt x="476" y="587"/>
                    <a:pt x="476" y="618"/>
                  </a:cubicBezTo>
                  <a:cubicBezTo>
                    <a:pt x="455" y="621"/>
                    <a:pt x="439" y="628"/>
                    <a:pt x="428" y="639"/>
                  </a:cubicBezTo>
                  <a:cubicBezTo>
                    <a:pt x="417" y="650"/>
                    <a:pt x="411" y="665"/>
                    <a:pt x="411" y="684"/>
                  </a:cubicBezTo>
                  <a:cubicBezTo>
                    <a:pt x="411" y="694"/>
                    <a:pt x="413" y="702"/>
                    <a:pt x="417" y="710"/>
                  </a:cubicBezTo>
                  <a:cubicBezTo>
                    <a:pt x="421" y="717"/>
                    <a:pt x="425" y="723"/>
                    <a:pt x="432" y="728"/>
                  </a:cubicBezTo>
                  <a:cubicBezTo>
                    <a:pt x="438" y="732"/>
                    <a:pt x="444" y="736"/>
                    <a:pt x="452" y="739"/>
                  </a:cubicBezTo>
                  <a:cubicBezTo>
                    <a:pt x="460" y="742"/>
                    <a:pt x="468" y="745"/>
                    <a:pt x="476" y="747"/>
                  </a:cubicBezTo>
                  <a:cubicBezTo>
                    <a:pt x="476" y="747"/>
                    <a:pt x="476" y="747"/>
                    <a:pt x="476" y="805"/>
                  </a:cubicBezTo>
                  <a:cubicBezTo>
                    <a:pt x="466" y="803"/>
                    <a:pt x="459" y="800"/>
                    <a:pt x="454" y="796"/>
                  </a:cubicBezTo>
                  <a:cubicBezTo>
                    <a:pt x="449" y="792"/>
                    <a:pt x="445" y="787"/>
                    <a:pt x="441" y="782"/>
                  </a:cubicBezTo>
                  <a:cubicBezTo>
                    <a:pt x="441" y="782"/>
                    <a:pt x="441" y="782"/>
                    <a:pt x="404" y="799"/>
                  </a:cubicBezTo>
                  <a:cubicBezTo>
                    <a:pt x="416" y="827"/>
                    <a:pt x="439" y="842"/>
                    <a:pt x="476" y="843"/>
                  </a:cubicBezTo>
                  <a:cubicBezTo>
                    <a:pt x="476" y="843"/>
                    <a:pt x="476" y="843"/>
                    <a:pt x="476" y="876"/>
                  </a:cubicBezTo>
                  <a:cubicBezTo>
                    <a:pt x="476" y="876"/>
                    <a:pt x="476" y="876"/>
                    <a:pt x="506" y="876"/>
                  </a:cubicBezTo>
                  <a:cubicBezTo>
                    <a:pt x="506" y="876"/>
                    <a:pt x="506" y="876"/>
                    <a:pt x="506" y="842"/>
                  </a:cubicBezTo>
                  <a:cubicBezTo>
                    <a:pt x="526" y="840"/>
                    <a:pt x="542" y="833"/>
                    <a:pt x="554" y="822"/>
                  </a:cubicBezTo>
                  <a:cubicBezTo>
                    <a:pt x="566" y="810"/>
                    <a:pt x="572" y="795"/>
                    <a:pt x="572" y="775"/>
                  </a:cubicBezTo>
                  <a:cubicBezTo>
                    <a:pt x="572" y="765"/>
                    <a:pt x="570" y="756"/>
                    <a:pt x="567" y="749"/>
                  </a:cubicBezTo>
                  <a:cubicBezTo>
                    <a:pt x="563" y="742"/>
                    <a:pt x="558" y="736"/>
                    <a:pt x="551" y="731"/>
                  </a:cubicBezTo>
                  <a:cubicBezTo>
                    <a:pt x="544" y="726"/>
                    <a:pt x="537" y="722"/>
                    <a:pt x="530" y="719"/>
                  </a:cubicBezTo>
                  <a:cubicBezTo>
                    <a:pt x="522" y="716"/>
                    <a:pt x="514" y="713"/>
                    <a:pt x="506" y="711"/>
                  </a:cubicBezTo>
                  <a:cubicBezTo>
                    <a:pt x="506" y="711"/>
                    <a:pt x="506" y="711"/>
                    <a:pt x="506" y="657"/>
                  </a:cubicBezTo>
                  <a:cubicBezTo>
                    <a:pt x="512" y="657"/>
                    <a:pt x="518" y="660"/>
                    <a:pt x="521" y="662"/>
                  </a:cubicBezTo>
                  <a:cubicBezTo>
                    <a:pt x="525" y="665"/>
                    <a:pt x="529" y="667"/>
                    <a:pt x="532" y="672"/>
                  </a:cubicBezTo>
                  <a:cubicBezTo>
                    <a:pt x="532" y="672"/>
                    <a:pt x="532" y="672"/>
                    <a:pt x="567" y="649"/>
                  </a:cubicBezTo>
                  <a:cubicBezTo>
                    <a:pt x="560" y="639"/>
                    <a:pt x="551" y="632"/>
                    <a:pt x="541" y="627"/>
                  </a:cubicBezTo>
                  <a:cubicBezTo>
                    <a:pt x="531" y="622"/>
                    <a:pt x="519" y="619"/>
                    <a:pt x="506" y="618"/>
                  </a:cubicBezTo>
                  <a:cubicBezTo>
                    <a:pt x="506" y="618"/>
                    <a:pt x="506" y="618"/>
                    <a:pt x="506" y="587"/>
                  </a:cubicBezTo>
                  <a:cubicBezTo>
                    <a:pt x="506" y="587"/>
                    <a:pt x="506" y="587"/>
                    <a:pt x="476" y="587"/>
                  </a:cubicBezTo>
                  <a:moveTo>
                    <a:pt x="490" y="470"/>
                  </a:moveTo>
                  <a:cubicBezTo>
                    <a:pt x="632" y="470"/>
                    <a:pt x="748" y="586"/>
                    <a:pt x="748" y="729"/>
                  </a:cubicBezTo>
                  <a:cubicBezTo>
                    <a:pt x="748" y="871"/>
                    <a:pt x="632" y="988"/>
                    <a:pt x="490" y="988"/>
                  </a:cubicBezTo>
                  <a:cubicBezTo>
                    <a:pt x="348" y="988"/>
                    <a:pt x="232" y="871"/>
                    <a:pt x="232" y="729"/>
                  </a:cubicBezTo>
                  <a:cubicBezTo>
                    <a:pt x="232" y="586"/>
                    <a:pt x="348" y="470"/>
                    <a:pt x="490" y="470"/>
                  </a:cubicBezTo>
                  <a:moveTo>
                    <a:pt x="490" y="1226"/>
                  </a:moveTo>
                  <a:cubicBezTo>
                    <a:pt x="469" y="1226"/>
                    <a:pt x="451" y="1217"/>
                    <a:pt x="436" y="1204"/>
                  </a:cubicBezTo>
                  <a:cubicBezTo>
                    <a:pt x="421" y="1189"/>
                    <a:pt x="414" y="1169"/>
                    <a:pt x="414" y="1149"/>
                  </a:cubicBezTo>
                  <a:cubicBezTo>
                    <a:pt x="414" y="1149"/>
                    <a:pt x="414" y="1149"/>
                    <a:pt x="414" y="1008"/>
                  </a:cubicBezTo>
                  <a:cubicBezTo>
                    <a:pt x="423" y="1011"/>
                    <a:pt x="434" y="1013"/>
                    <a:pt x="444" y="1014"/>
                  </a:cubicBezTo>
                  <a:cubicBezTo>
                    <a:pt x="444" y="1014"/>
                    <a:pt x="444" y="1014"/>
                    <a:pt x="444" y="1149"/>
                  </a:cubicBezTo>
                  <a:cubicBezTo>
                    <a:pt x="444" y="1174"/>
                    <a:pt x="465" y="1195"/>
                    <a:pt x="490" y="1195"/>
                  </a:cubicBezTo>
                  <a:cubicBezTo>
                    <a:pt x="515" y="1195"/>
                    <a:pt x="536" y="1174"/>
                    <a:pt x="536" y="1149"/>
                  </a:cubicBezTo>
                  <a:cubicBezTo>
                    <a:pt x="536" y="1149"/>
                    <a:pt x="536" y="1149"/>
                    <a:pt x="536" y="1015"/>
                  </a:cubicBezTo>
                  <a:cubicBezTo>
                    <a:pt x="546" y="1013"/>
                    <a:pt x="557" y="1011"/>
                    <a:pt x="566" y="1008"/>
                  </a:cubicBezTo>
                  <a:cubicBezTo>
                    <a:pt x="566" y="1008"/>
                    <a:pt x="566" y="1008"/>
                    <a:pt x="566" y="1149"/>
                  </a:cubicBezTo>
                  <a:cubicBezTo>
                    <a:pt x="566" y="1192"/>
                    <a:pt x="532" y="1226"/>
                    <a:pt x="490" y="1226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6" name="group 216"/>
          <p:cNvGrpSpPr/>
          <p:nvPr/>
        </p:nvGrpSpPr>
        <p:grpSpPr>
          <a:xfrm rot="21600000">
            <a:off x="1085088" y="5178552"/>
            <a:ext cx="559307" cy="812291"/>
            <a:chExt cx="559307" cy="812291"/>
          </a:xfrm>
        </p:grpSpPr>
        <p:sp>
          <p:nvSpPr>
            <p:cNvPr id="765" name="path"/>
            <p:cNvSpPr/>
            <p:nvPr/>
          </p:nvSpPr>
          <p:spPr>
            <a:xfrm>
              <a:off x="0" y="70103"/>
              <a:ext cx="559307" cy="742187"/>
            </a:xfrm>
            <a:custGeom>
              <a:rect l="0" t="0" r="0" b="0"/>
              <a:pathLst>
                <a:path w="880" h="1168">
                  <a:moveTo>
                    <a:pt x="313" y="801"/>
                  </a:moveTo>
                  <a:cubicBezTo>
                    <a:pt x="319" y="795"/>
                    <a:pt x="329" y="795"/>
                    <a:pt x="335" y="801"/>
                  </a:cubicBezTo>
                  <a:cubicBezTo>
                    <a:pt x="341" y="807"/>
                    <a:pt x="341" y="816"/>
                    <a:pt x="335" y="823"/>
                  </a:cubicBezTo>
                  <a:cubicBezTo>
                    <a:pt x="335" y="823"/>
                    <a:pt x="335" y="823"/>
                    <a:pt x="305" y="853"/>
                  </a:cubicBezTo>
                  <a:cubicBezTo>
                    <a:pt x="305" y="853"/>
                    <a:pt x="305" y="853"/>
                    <a:pt x="274" y="884"/>
                  </a:cubicBezTo>
                  <a:cubicBezTo>
                    <a:pt x="274" y="884"/>
                    <a:pt x="274" y="884"/>
                    <a:pt x="251" y="907"/>
                  </a:cubicBezTo>
                  <a:cubicBezTo>
                    <a:pt x="247" y="910"/>
                    <a:pt x="244" y="911"/>
                    <a:pt x="239" y="911"/>
                  </a:cubicBezTo>
                  <a:cubicBezTo>
                    <a:pt x="235" y="911"/>
                    <a:pt x="232" y="910"/>
                    <a:pt x="228" y="907"/>
                  </a:cubicBezTo>
                  <a:cubicBezTo>
                    <a:pt x="228" y="907"/>
                    <a:pt x="228" y="907"/>
                    <a:pt x="202" y="880"/>
                  </a:cubicBezTo>
                  <a:cubicBezTo>
                    <a:pt x="196" y="874"/>
                    <a:pt x="196" y="865"/>
                    <a:pt x="202" y="858"/>
                  </a:cubicBezTo>
                  <a:cubicBezTo>
                    <a:pt x="208" y="853"/>
                    <a:pt x="218" y="853"/>
                    <a:pt x="223" y="858"/>
                  </a:cubicBezTo>
                  <a:lnTo>
                    <a:pt x="239" y="874"/>
                  </a:lnTo>
                  <a:cubicBezTo>
                    <a:pt x="239" y="874"/>
                    <a:pt x="239" y="874"/>
                    <a:pt x="272" y="842"/>
                  </a:cubicBezTo>
                  <a:cubicBezTo>
                    <a:pt x="272" y="842"/>
                    <a:pt x="272" y="842"/>
                    <a:pt x="300" y="814"/>
                  </a:cubicBezTo>
                  <a:cubicBezTo>
                    <a:pt x="300" y="814"/>
                    <a:pt x="300" y="814"/>
                    <a:pt x="313" y="801"/>
                  </a:cubicBezTo>
                  <a:moveTo>
                    <a:pt x="15" y="0"/>
                  </a:moveTo>
                  <a:cubicBezTo>
                    <a:pt x="15" y="0"/>
                    <a:pt x="15" y="0"/>
                    <a:pt x="267" y="0"/>
                  </a:cubicBezTo>
                  <a:cubicBezTo>
                    <a:pt x="267" y="0"/>
                    <a:pt x="267" y="0"/>
                    <a:pt x="267" y="30"/>
                  </a:cubicBezTo>
                  <a:cubicBezTo>
                    <a:pt x="267" y="30"/>
                    <a:pt x="267" y="30"/>
                    <a:pt x="30" y="30"/>
                  </a:cubicBezTo>
                  <a:cubicBezTo>
                    <a:pt x="30" y="30"/>
                    <a:pt x="30" y="30"/>
                    <a:pt x="30" y="1137"/>
                  </a:cubicBezTo>
                  <a:cubicBezTo>
                    <a:pt x="30" y="1137"/>
                    <a:pt x="30" y="1137"/>
                    <a:pt x="850" y="1137"/>
                  </a:cubicBezTo>
                  <a:cubicBezTo>
                    <a:pt x="850" y="1137"/>
                    <a:pt x="850" y="1137"/>
                    <a:pt x="850" y="30"/>
                  </a:cubicBezTo>
                  <a:cubicBezTo>
                    <a:pt x="850" y="30"/>
                    <a:pt x="850" y="30"/>
                    <a:pt x="613" y="30"/>
                  </a:cubicBezTo>
                  <a:cubicBezTo>
                    <a:pt x="613" y="30"/>
                    <a:pt x="613" y="30"/>
                    <a:pt x="613" y="0"/>
                  </a:cubicBezTo>
                  <a:cubicBezTo>
                    <a:pt x="613" y="0"/>
                    <a:pt x="613" y="0"/>
                    <a:pt x="865" y="0"/>
                  </a:cubicBezTo>
                  <a:cubicBezTo>
                    <a:pt x="874" y="0"/>
                    <a:pt x="880" y="6"/>
                    <a:pt x="880" y="15"/>
                  </a:cubicBezTo>
                  <a:cubicBezTo>
                    <a:pt x="880" y="15"/>
                    <a:pt x="880" y="15"/>
                    <a:pt x="880" y="1153"/>
                  </a:cubicBezTo>
                  <a:cubicBezTo>
                    <a:pt x="880" y="1162"/>
                    <a:pt x="874" y="1168"/>
                    <a:pt x="865" y="1168"/>
                  </a:cubicBezTo>
                  <a:cubicBezTo>
                    <a:pt x="865" y="1168"/>
                    <a:pt x="865" y="1168"/>
                    <a:pt x="15" y="1168"/>
                  </a:cubicBezTo>
                  <a:cubicBezTo>
                    <a:pt x="6" y="1168"/>
                    <a:pt x="0" y="1162"/>
                    <a:pt x="0" y="1153"/>
                  </a:cubicBezTo>
                  <a:cubicBezTo>
                    <a:pt x="0" y="1153"/>
                    <a:pt x="0" y="1153"/>
                    <a:pt x="0" y="15"/>
                  </a:cubicBezTo>
                  <a:cubicBezTo>
                    <a:pt x="0" y="6"/>
                    <a:pt x="6" y="0"/>
                    <a:pt x="15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6" name="path"/>
            <p:cNvSpPr/>
            <p:nvPr/>
          </p:nvSpPr>
          <p:spPr>
            <a:xfrm>
              <a:off x="88480" y="0"/>
              <a:ext cx="382689" cy="679703"/>
            </a:xfrm>
            <a:custGeom>
              <a:rect l="0" t="0" r="0" b="0"/>
              <a:pathLst>
                <a:path w="602" h="1070">
                  <a:moveTo>
                    <a:pt x="291" y="1029"/>
                  </a:moveTo>
                  <a:cubicBezTo>
                    <a:pt x="291" y="1029"/>
                    <a:pt x="291" y="1029"/>
                    <a:pt x="570" y="1029"/>
                  </a:cubicBezTo>
                  <a:cubicBezTo>
                    <a:pt x="578" y="1029"/>
                    <a:pt x="585" y="1036"/>
                    <a:pt x="585" y="1045"/>
                  </a:cubicBezTo>
                  <a:cubicBezTo>
                    <a:pt x="585" y="1053"/>
                    <a:pt x="578" y="1061"/>
                    <a:pt x="570" y="1061"/>
                  </a:cubicBezTo>
                  <a:cubicBezTo>
                    <a:pt x="570" y="1061"/>
                    <a:pt x="570" y="1061"/>
                    <a:pt x="291" y="1061"/>
                  </a:cubicBezTo>
                  <a:cubicBezTo>
                    <a:pt x="283" y="1061"/>
                    <a:pt x="276" y="1053"/>
                    <a:pt x="276" y="1045"/>
                  </a:cubicBezTo>
                  <a:cubicBezTo>
                    <a:pt x="276" y="1036"/>
                    <a:pt x="283" y="1029"/>
                    <a:pt x="291" y="1029"/>
                  </a:cubicBezTo>
                  <a:moveTo>
                    <a:pt x="291" y="931"/>
                  </a:moveTo>
                  <a:cubicBezTo>
                    <a:pt x="291" y="931"/>
                    <a:pt x="291" y="931"/>
                    <a:pt x="570" y="931"/>
                  </a:cubicBezTo>
                  <a:cubicBezTo>
                    <a:pt x="578" y="931"/>
                    <a:pt x="585" y="938"/>
                    <a:pt x="585" y="947"/>
                  </a:cubicBezTo>
                  <a:cubicBezTo>
                    <a:pt x="585" y="955"/>
                    <a:pt x="578" y="963"/>
                    <a:pt x="570" y="963"/>
                  </a:cubicBezTo>
                  <a:cubicBezTo>
                    <a:pt x="570" y="963"/>
                    <a:pt x="570" y="963"/>
                    <a:pt x="291" y="963"/>
                  </a:cubicBezTo>
                  <a:cubicBezTo>
                    <a:pt x="283" y="963"/>
                    <a:pt x="276" y="955"/>
                    <a:pt x="276" y="947"/>
                  </a:cubicBezTo>
                  <a:cubicBezTo>
                    <a:pt x="276" y="938"/>
                    <a:pt x="283" y="931"/>
                    <a:pt x="291" y="931"/>
                  </a:cubicBezTo>
                  <a:moveTo>
                    <a:pt x="30" y="921"/>
                  </a:moveTo>
                  <a:cubicBezTo>
                    <a:pt x="30" y="921"/>
                    <a:pt x="30" y="921"/>
                    <a:pt x="120" y="921"/>
                  </a:cubicBezTo>
                  <a:cubicBezTo>
                    <a:pt x="120" y="921"/>
                    <a:pt x="120" y="921"/>
                    <a:pt x="90" y="951"/>
                  </a:cubicBezTo>
                  <a:lnTo>
                    <a:pt x="46" y="951"/>
                  </a:lnTo>
                  <a:cubicBezTo>
                    <a:pt x="46" y="951"/>
                    <a:pt x="46" y="951"/>
                    <a:pt x="46" y="1039"/>
                  </a:cubicBezTo>
                  <a:cubicBezTo>
                    <a:pt x="46" y="1039"/>
                    <a:pt x="46" y="1039"/>
                    <a:pt x="134" y="1039"/>
                  </a:cubicBezTo>
                  <a:cubicBezTo>
                    <a:pt x="134" y="1039"/>
                    <a:pt x="134" y="1039"/>
                    <a:pt x="134" y="1036"/>
                  </a:cubicBezTo>
                  <a:cubicBezTo>
                    <a:pt x="134" y="1036"/>
                    <a:pt x="134" y="1036"/>
                    <a:pt x="164" y="1005"/>
                  </a:cubicBezTo>
                  <a:cubicBezTo>
                    <a:pt x="164" y="1005"/>
                    <a:pt x="164" y="1005"/>
                    <a:pt x="164" y="1055"/>
                  </a:cubicBezTo>
                  <a:cubicBezTo>
                    <a:pt x="164" y="1063"/>
                    <a:pt x="158" y="1070"/>
                    <a:pt x="149" y="1070"/>
                  </a:cubicBezTo>
                  <a:cubicBezTo>
                    <a:pt x="149" y="1070"/>
                    <a:pt x="149" y="1070"/>
                    <a:pt x="30" y="1070"/>
                  </a:cubicBezTo>
                  <a:cubicBezTo>
                    <a:pt x="22" y="1070"/>
                    <a:pt x="15" y="1063"/>
                    <a:pt x="15" y="1055"/>
                  </a:cubicBezTo>
                  <a:cubicBezTo>
                    <a:pt x="15" y="1055"/>
                    <a:pt x="15" y="1055"/>
                    <a:pt x="15" y="936"/>
                  </a:cubicBezTo>
                  <a:cubicBezTo>
                    <a:pt x="15" y="928"/>
                    <a:pt x="22" y="921"/>
                    <a:pt x="30" y="921"/>
                  </a:cubicBezTo>
                  <a:moveTo>
                    <a:pt x="244" y="544"/>
                  </a:moveTo>
                  <a:cubicBezTo>
                    <a:pt x="244" y="544"/>
                    <a:pt x="244" y="544"/>
                    <a:pt x="584" y="658"/>
                  </a:cubicBezTo>
                  <a:cubicBezTo>
                    <a:pt x="596" y="662"/>
                    <a:pt x="602" y="676"/>
                    <a:pt x="598" y="688"/>
                  </a:cubicBezTo>
                  <a:cubicBezTo>
                    <a:pt x="598" y="688"/>
                    <a:pt x="598" y="688"/>
                    <a:pt x="588" y="716"/>
                  </a:cubicBezTo>
                  <a:cubicBezTo>
                    <a:pt x="583" y="728"/>
                    <a:pt x="569" y="734"/>
                    <a:pt x="557" y="730"/>
                  </a:cubicBezTo>
                  <a:cubicBezTo>
                    <a:pt x="557" y="730"/>
                    <a:pt x="557" y="730"/>
                    <a:pt x="225" y="596"/>
                  </a:cubicBezTo>
                  <a:lnTo>
                    <a:pt x="244" y="544"/>
                  </a:lnTo>
                  <a:close/>
                  <a:moveTo>
                    <a:pt x="137" y="341"/>
                  </a:moveTo>
                  <a:cubicBezTo>
                    <a:pt x="137" y="341"/>
                    <a:pt x="137" y="341"/>
                    <a:pt x="266" y="387"/>
                  </a:cubicBezTo>
                  <a:cubicBezTo>
                    <a:pt x="275" y="391"/>
                    <a:pt x="279" y="401"/>
                    <a:pt x="276" y="410"/>
                  </a:cubicBezTo>
                  <a:cubicBezTo>
                    <a:pt x="276" y="410"/>
                    <a:pt x="276" y="410"/>
                    <a:pt x="164" y="717"/>
                  </a:cubicBezTo>
                  <a:cubicBezTo>
                    <a:pt x="161" y="724"/>
                    <a:pt x="155" y="729"/>
                    <a:pt x="148" y="729"/>
                  </a:cubicBezTo>
                  <a:cubicBezTo>
                    <a:pt x="146" y="729"/>
                    <a:pt x="144" y="728"/>
                    <a:pt x="141" y="728"/>
                  </a:cubicBezTo>
                  <a:cubicBezTo>
                    <a:pt x="141" y="728"/>
                    <a:pt x="141" y="728"/>
                    <a:pt x="13" y="680"/>
                  </a:cubicBezTo>
                  <a:cubicBezTo>
                    <a:pt x="4" y="677"/>
                    <a:pt x="0" y="668"/>
                    <a:pt x="3" y="658"/>
                  </a:cubicBezTo>
                  <a:cubicBezTo>
                    <a:pt x="3" y="658"/>
                    <a:pt x="3" y="658"/>
                    <a:pt x="115" y="350"/>
                  </a:cubicBezTo>
                  <a:cubicBezTo>
                    <a:pt x="118" y="342"/>
                    <a:pt x="128" y="337"/>
                    <a:pt x="137" y="341"/>
                  </a:cubicBezTo>
                  <a:moveTo>
                    <a:pt x="301" y="29"/>
                  </a:moveTo>
                  <a:cubicBezTo>
                    <a:pt x="294" y="29"/>
                    <a:pt x="286" y="30"/>
                    <a:pt x="280" y="33"/>
                  </a:cubicBezTo>
                  <a:cubicBezTo>
                    <a:pt x="265" y="38"/>
                    <a:pt x="253" y="49"/>
                    <a:pt x="247" y="63"/>
                  </a:cubicBezTo>
                  <a:cubicBezTo>
                    <a:pt x="247" y="63"/>
                    <a:pt x="247" y="63"/>
                    <a:pt x="355" y="63"/>
                  </a:cubicBezTo>
                  <a:cubicBezTo>
                    <a:pt x="348" y="49"/>
                    <a:pt x="336" y="38"/>
                    <a:pt x="322" y="33"/>
                  </a:cubicBezTo>
                  <a:cubicBezTo>
                    <a:pt x="315" y="30"/>
                    <a:pt x="308" y="29"/>
                    <a:pt x="301" y="29"/>
                  </a:cubicBezTo>
                  <a:moveTo>
                    <a:pt x="301" y="0"/>
                  </a:moveTo>
                  <a:cubicBezTo>
                    <a:pt x="330" y="0"/>
                    <a:pt x="355" y="13"/>
                    <a:pt x="372" y="34"/>
                  </a:cubicBezTo>
                  <a:cubicBezTo>
                    <a:pt x="379" y="43"/>
                    <a:pt x="384" y="53"/>
                    <a:pt x="388" y="64"/>
                  </a:cubicBezTo>
                  <a:cubicBezTo>
                    <a:pt x="388" y="64"/>
                    <a:pt x="388" y="64"/>
                    <a:pt x="436" y="64"/>
                  </a:cubicBezTo>
                  <a:cubicBezTo>
                    <a:pt x="440" y="64"/>
                    <a:pt x="442" y="67"/>
                    <a:pt x="442" y="71"/>
                  </a:cubicBezTo>
                  <a:cubicBezTo>
                    <a:pt x="442" y="71"/>
                    <a:pt x="442" y="71"/>
                    <a:pt x="442" y="111"/>
                  </a:cubicBezTo>
                  <a:cubicBezTo>
                    <a:pt x="442" y="111"/>
                    <a:pt x="442" y="111"/>
                    <a:pt x="442" y="142"/>
                  </a:cubicBezTo>
                  <a:cubicBezTo>
                    <a:pt x="442" y="142"/>
                    <a:pt x="442" y="142"/>
                    <a:pt x="442" y="174"/>
                  </a:cubicBezTo>
                  <a:cubicBezTo>
                    <a:pt x="442" y="182"/>
                    <a:pt x="436" y="189"/>
                    <a:pt x="428" y="189"/>
                  </a:cubicBezTo>
                  <a:lnTo>
                    <a:pt x="175" y="189"/>
                  </a:lnTo>
                  <a:cubicBezTo>
                    <a:pt x="167" y="189"/>
                    <a:pt x="160" y="182"/>
                    <a:pt x="160" y="174"/>
                  </a:cubicBezTo>
                  <a:cubicBezTo>
                    <a:pt x="160" y="174"/>
                    <a:pt x="160" y="174"/>
                    <a:pt x="160" y="142"/>
                  </a:cubicBezTo>
                  <a:cubicBezTo>
                    <a:pt x="160" y="142"/>
                    <a:pt x="160" y="142"/>
                    <a:pt x="160" y="111"/>
                  </a:cubicBezTo>
                  <a:cubicBezTo>
                    <a:pt x="160" y="111"/>
                    <a:pt x="160" y="111"/>
                    <a:pt x="160" y="71"/>
                  </a:cubicBezTo>
                  <a:cubicBezTo>
                    <a:pt x="160" y="67"/>
                    <a:pt x="163" y="64"/>
                    <a:pt x="167" y="64"/>
                  </a:cubicBezTo>
                  <a:cubicBezTo>
                    <a:pt x="167" y="64"/>
                    <a:pt x="167" y="64"/>
                    <a:pt x="215" y="64"/>
                  </a:cubicBezTo>
                  <a:cubicBezTo>
                    <a:pt x="218" y="53"/>
                    <a:pt x="223" y="43"/>
                    <a:pt x="230" y="34"/>
                  </a:cubicBezTo>
                  <a:cubicBezTo>
                    <a:pt x="247" y="13"/>
                    <a:pt x="272" y="0"/>
                    <a:pt x="301" y="0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7" name="textbox 767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768" name="textbox 768"/>
          <p:cNvSpPr/>
          <p:nvPr/>
        </p:nvSpPr>
        <p:spPr>
          <a:xfrm>
            <a:off x="747562" y="3030099"/>
            <a:ext cx="1237614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业务提升价</a:t>
            </a:r>
            <a:r>
              <a:rPr sz="1500" spc="4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值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69" name="textbox 769"/>
          <p:cNvSpPr/>
          <p:nvPr/>
        </p:nvSpPr>
        <p:spPr>
          <a:xfrm>
            <a:off x="5817356" y="2459488"/>
            <a:ext cx="835660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10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顾客运</a:t>
            </a:r>
            <a:r>
              <a:rPr sz="1500" spc="7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70" name="textbox 770"/>
          <p:cNvSpPr/>
          <p:nvPr/>
        </p:nvSpPr>
        <p:spPr>
          <a:xfrm>
            <a:off x="5817559" y="3837819"/>
            <a:ext cx="83502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10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</a:t>
            </a:r>
            <a:r>
              <a:rPr sz="1500" spc="7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71" name="rect"/>
          <p:cNvSpPr/>
          <p:nvPr/>
        </p:nvSpPr>
        <p:spPr>
          <a:xfrm>
            <a:off x="5268467" y="2031492"/>
            <a:ext cx="9143" cy="432443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18" name="group 218"/>
          <p:cNvGrpSpPr/>
          <p:nvPr/>
        </p:nvGrpSpPr>
        <p:grpSpPr>
          <a:xfrm rot="21600000">
            <a:off x="5114544" y="4035552"/>
            <a:ext cx="315467" cy="316991"/>
            <a:chExt cx="315467" cy="316991"/>
          </a:xfrm>
        </p:grpSpPr>
        <p:sp>
          <p:nvSpPr>
            <p:cNvPr id="772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3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4" name="path"/>
            <p:cNvSpPr/>
            <p:nvPr/>
          </p:nvSpPr>
          <p:spPr>
            <a:xfrm>
              <a:off x="121919" y="47244"/>
              <a:ext cx="120396" cy="225551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75" name="path"/>
          <p:cNvSpPr/>
          <p:nvPr/>
        </p:nvSpPr>
        <p:spPr>
          <a:xfrm>
            <a:off x="5728715" y="5669279"/>
            <a:ext cx="320040" cy="184404"/>
          </a:xfrm>
          <a:custGeom>
            <a:rect l="0" t="0" r="0" b="0"/>
            <a:pathLst>
              <a:path w="502" h="290">
                <a:moveTo>
                  <a:pt x="504" y="290"/>
                </a:moveTo>
                <a:lnTo>
                  <a:pt x="504" y="0"/>
                </a:lnTo>
                <a:lnTo>
                  <a:pt x="0" y="290"/>
                </a:lnTo>
                <a:lnTo>
                  <a:pt x="504" y="290"/>
                </a:lnTo>
                <a:close/>
              </a:path>
            </a:pathLst>
          </a:custGeom>
          <a:solidFill>
            <a:srgbClr val="515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6" name="path"/>
          <p:cNvSpPr/>
          <p:nvPr/>
        </p:nvSpPr>
        <p:spPr>
          <a:xfrm>
            <a:off x="629411" y="4948428"/>
            <a:ext cx="4394708" cy="9144"/>
          </a:xfrm>
          <a:custGeom>
            <a:rect l="0" t="0" r="0" b="0"/>
            <a:pathLst>
              <a:path w="6920" h="14">
                <a:moveTo>
                  <a:pt x="0" y="7"/>
                </a:moveTo>
                <a:lnTo>
                  <a:pt x="6920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7" name="path"/>
          <p:cNvSpPr/>
          <p:nvPr/>
        </p:nvSpPr>
        <p:spPr>
          <a:xfrm>
            <a:off x="629411" y="3430524"/>
            <a:ext cx="4394708" cy="9143"/>
          </a:xfrm>
          <a:custGeom>
            <a:rect l="0" t="0" r="0" b="0"/>
            <a:pathLst>
              <a:path w="6920" h="14">
                <a:moveTo>
                  <a:pt x="0" y="7"/>
                </a:moveTo>
                <a:lnTo>
                  <a:pt x="6920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textbox 778"/>
          <p:cNvSpPr/>
          <p:nvPr/>
        </p:nvSpPr>
        <p:spPr>
          <a:xfrm>
            <a:off x="619759" y="620115"/>
            <a:ext cx="10608944" cy="713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5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55245" indent="-42545" algn="l" rtl="0" eaLnBrk="0">
              <a:lnSpc>
                <a:spcPct val="95000"/>
              </a:lnSpc>
            </a:pPr>
            <a:r>
              <a:rPr sz="2400" b="1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后备：经过与***事业部、  ***事业部的分别沟通，明确了顾客运营数字</a:t>
            </a:r>
            <a:r>
              <a:rPr sz="2400" b="1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24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转型项 </a:t>
            </a:r>
            <a:r>
              <a:rPr sz="2400" b="1" spc="-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目放到***舒化奶产品线</a:t>
            </a:r>
            <a:r>
              <a:rPr sz="24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</a:t>
            </a:r>
            <a:endParaRPr lang="en-US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79" name="textbox 779"/>
          <p:cNvSpPr/>
          <p:nvPr/>
        </p:nvSpPr>
        <p:spPr>
          <a:xfrm>
            <a:off x="7319403" y="3897877"/>
            <a:ext cx="3957954" cy="1163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0820" indent="-198120" algn="l" rtl="0" eaLnBrk="0">
              <a:lnSpc>
                <a:spcPct val="99000"/>
              </a:lnSpc>
            </a:pPr>
            <a:r>
              <a:rPr sz="1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明确的差异化产品诉求，  有助于发挥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富多样的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方式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8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  <a:spcBef>
                <a:spcPts val="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目标人群外在特征不明显，产品诉求和生活场景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关联还不够紧密，亟需通过数字化方式对目标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群进行精准定位和深入沟通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780" name="table 780"/>
          <p:cNvGraphicFramePr>
            <a:graphicFrameLocks noGrp="1"/>
          </p:cNvGraphicFramePr>
          <p:nvPr/>
        </p:nvGraphicFramePr>
        <p:xfrm>
          <a:off x="181540" y="5302094"/>
          <a:ext cx="3684270" cy="1238060"/>
        </p:xfrm>
        <a:graphic>
          <a:graphicData uri="http://schemas.openxmlformats.org/drawingml/2006/table">
            <a:tbl>
              <a:tblPr/>
              <a:tblGrid>
                <a:gridCol w="1676400"/>
                <a:gridCol w="2007870"/>
              </a:tblGrid>
              <a:tr h="10775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05" indent="-1905" algn="l" rtl="0" eaLnBrk="0">
                        <a:lnSpc>
                          <a:spcPct val="99000"/>
                        </a:lnSpc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未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能包括在***会       </a:t>
                      </a: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员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项目中的部分可     </a:t>
                      </a: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后期补充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2755" indent="-198755" algn="l" rtl="0" eaLnBrk="0">
                        <a:lnSpc>
                          <a:spcPct val="98000"/>
                        </a:lnSpc>
                      </a:pPr>
                      <a:r>
                        <a:rPr sz="1200" spc="-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 </a:t>
                      </a:r>
                      <a:r>
                        <a:rPr sz="1200" spc="-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***的</a:t>
                      </a:r>
                      <a:r>
                        <a:rPr sz="12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会</a:t>
                      </a:r>
                      <a:r>
                        <a:rPr sz="12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员项目不涉及   </a:t>
                      </a:r>
                      <a:r>
                        <a:rPr sz="12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</a:t>
                      </a:r>
                      <a:r>
                        <a:rPr sz="12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其他系统的改造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2755" indent="-199390" algn="l" rtl="0" eaLnBrk="0">
                        <a:lnSpc>
                          <a:spcPct val="106000"/>
                        </a:lnSpc>
                        <a:spcBef>
                          <a:spcPts val="45"/>
                        </a:spcBef>
                      </a:pPr>
                      <a:r>
                        <a:rPr sz="1100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 </a:t>
                      </a:r>
                      <a:r>
                        <a:rPr sz="11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顾客运营试点项目可</a:t>
                      </a:r>
                      <a:r>
                        <a:rPr sz="11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1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在其他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1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并行，完成</a:t>
                      </a:r>
                      <a:r>
                        <a:rPr sz="11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后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1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***在会员体系基础</a:t>
                      </a:r>
                      <a:r>
                        <a:rPr sz="11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1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进行相应的对接和补</a:t>
                      </a:r>
                      <a:r>
                        <a:rPr sz="11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充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81" name="textbox 781"/>
          <p:cNvSpPr/>
          <p:nvPr/>
        </p:nvSpPr>
        <p:spPr>
          <a:xfrm>
            <a:off x="7319403" y="5307831"/>
            <a:ext cx="3957954" cy="1026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品牌运行时间较长、团队稳定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6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销售基础能够支持较大规模的营销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207645" indent="-194945" algn="l" rtl="0" eaLnBrk="0">
              <a:lnSpc>
                <a:spcPct val="99000"/>
              </a:lnSpc>
              <a:spcBef>
                <a:spcPts val="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事业部团队对数字化顾客运营能够带来的价值认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知度高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，试点意愿明确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82" name="textbox 782"/>
          <p:cNvSpPr/>
          <p:nvPr/>
        </p:nvSpPr>
        <p:spPr>
          <a:xfrm>
            <a:off x="7319403" y="2792977"/>
            <a:ext cx="3969384" cy="950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0820" indent="-198120" algn="l" rtl="0" eaLnBrk="0">
              <a:lnSpc>
                <a:spcPct val="99000"/>
              </a:lnSpc>
            </a:pPr>
            <a:r>
              <a:rPr sz="1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舒化奶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“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乳糖不耐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”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需求有调研验证支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 产品也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历过增长期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208915" indent="-196215" algn="l" rtl="0" eaLnBrk="0">
              <a:lnSpc>
                <a:spcPct val="99000"/>
              </a:lnSpc>
              <a:spcBef>
                <a:spcPts val="5"/>
              </a:spcBef>
            </a:pPr>
            <a:r>
              <a:rPr sz="1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但近年来面临增长瓶颈，  总体规模距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预期潜力 还有很大空间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783" name="table 783"/>
          <p:cNvGraphicFramePr>
            <a:graphicFrameLocks noGrp="1"/>
          </p:cNvGraphicFramePr>
          <p:nvPr/>
        </p:nvGraphicFramePr>
        <p:xfrm>
          <a:off x="202490" y="3796613"/>
          <a:ext cx="3670934" cy="893444"/>
        </p:xfrm>
        <a:graphic>
          <a:graphicData uri="http://schemas.openxmlformats.org/drawingml/2006/table">
            <a:tbl>
              <a:tblPr/>
              <a:tblGrid>
                <a:gridCol w="1681480"/>
                <a:gridCol w="1989454"/>
              </a:tblGrid>
              <a:tr h="8934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3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indent="6350" algn="l" rtl="0" eaLnBrk="0">
                        <a:lnSpc>
                          <a:spcPct val="99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***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业务迫切希望       </a:t>
                      </a: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将会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员体系先按现     </a:t>
                      </a: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阶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段成果落地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5295" indent="-199390" algn="l" rtl="0" eaLnBrk="0">
                        <a:lnSpc>
                          <a:spcPct val="107000"/>
                        </a:lnSpc>
                      </a:pPr>
                      <a:r>
                        <a:rPr sz="1100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 </a:t>
                      </a:r>
                      <a:r>
                        <a:rPr sz="11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2018</a:t>
                      </a:r>
                      <a:r>
                        <a:rPr sz="11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年下半年会</a:t>
                      </a:r>
                      <a:r>
                        <a:rPr sz="11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员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运营 </a:t>
                      </a:r>
                      <a:r>
                        <a:rPr sz="11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设计已经完成，希望</a:t>
                      </a:r>
                      <a:r>
                        <a:rPr sz="11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尽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1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快落地实现价值</a:t>
                      </a:r>
                      <a:r>
                        <a:rPr sz="11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；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5295" indent="-199390" algn="l" rtl="0" eaLnBrk="0">
                        <a:lnSpc>
                          <a:spcPct val="103000"/>
                        </a:lnSpc>
                        <a:spcBef>
                          <a:spcPts val="45"/>
                        </a:spcBef>
                      </a:pPr>
                      <a:r>
                        <a:rPr sz="1100" spc="8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 </a:t>
                      </a:r>
                      <a:r>
                        <a:rPr sz="11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试点顾客运营意味</a:t>
                      </a:r>
                      <a:r>
                        <a:rPr sz="11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着</a:t>
                      </a:r>
                      <a:r>
                        <a:rPr sz="11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重 </a:t>
                      </a:r>
                      <a:r>
                        <a:rPr sz="11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新设计、延后落地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84" name="textbox 784"/>
          <p:cNvSpPr/>
          <p:nvPr/>
        </p:nvSpPr>
        <p:spPr>
          <a:xfrm>
            <a:off x="4633359" y="1806250"/>
            <a:ext cx="5928995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620" algn="l" rtl="0" eaLnBrk="0">
              <a:lnSpc>
                <a:spcPct val="105000"/>
              </a:lnSpc>
            </a:pP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…</a:t>
            </a: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项目组与***事业部讨论后，明确了顾客运营试点项目最佳试点</a:t>
            </a:r>
            <a:r>
              <a:rPr sz="15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在***的舒化奶产品线</a:t>
            </a:r>
            <a:r>
              <a:rPr sz="15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展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85" name="textbox 785"/>
          <p:cNvSpPr/>
          <p:nvPr/>
        </p:nvSpPr>
        <p:spPr>
          <a:xfrm>
            <a:off x="450486" y="1562156"/>
            <a:ext cx="3265804" cy="750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6000"/>
              </a:lnSpc>
            </a:pP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经过与事业部的沟通，决定***先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  </a:t>
            </a:r>
            <a:r>
              <a:rPr sz="15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焦会员管理项目的落地工作，暂不</a:t>
            </a:r>
            <a:r>
              <a:rPr sz="15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展试点</a:t>
            </a:r>
            <a:r>
              <a:rPr sz="15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…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786" name="table 786"/>
          <p:cNvGraphicFramePr>
            <a:graphicFrameLocks noGrp="1"/>
          </p:cNvGraphicFramePr>
          <p:nvPr/>
        </p:nvGraphicFramePr>
        <p:xfrm>
          <a:off x="231857" y="2729433"/>
          <a:ext cx="3401059" cy="872871"/>
        </p:xfrm>
        <a:graphic>
          <a:graphicData uri="http://schemas.openxmlformats.org/drawingml/2006/table">
            <a:tbl>
              <a:tblPr/>
              <a:tblGrid>
                <a:gridCol w="1728470"/>
                <a:gridCol w="1672589"/>
              </a:tblGrid>
              <a:tr h="527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40" indent="-2540" algn="l" rtl="0" eaLnBrk="0">
                        <a:lnSpc>
                          <a:spcPct val="99000"/>
                        </a:lnSpc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会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员体系是顾客运      </a:t>
                      </a: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的一部分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4165" algn="l" rtl="0" eaLnBrk="0">
                        <a:lnSpc>
                          <a:spcPts val="1385"/>
                        </a:lnSpc>
                      </a:pPr>
                      <a:r>
                        <a:rPr sz="11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能够成为会员的顾</a:t>
                      </a:r>
                      <a:r>
                        <a:rPr sz="11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客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56945" algn="l" rtl="0" eaLnBrk="0">
                        <a:lnSpc>
                          <a:spcPct val="93000"/>
                        </a:lnSpc>
                        <a:spcBef>
                          <a:spcPts val="155"/>
                        </a:spcBef>
                      </a:pPr>
                      <a:r>
                        <a:rPr sz="12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+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03530" algn="l" rtl="0" eaLnBrk="0">
                        <a:lnSpc>
                          <a:spcPct val="96000"/>
                        </a:lnSpc>
                        <a:spcBef>
                          <a:spcPts val="10"/>
                        </a:spcBef>
                      </a:pPr>
                      <a:r>
                        <a:rPr sz="11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难以成为会员的顾</a:t>
                      </a:r>
                      <a:r>
                        <a:rPr sz="11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客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87" name="textbox 787"/>
          <p:cNvSpPr/>
          <p:nvPr/>
        </p:nvSpPr>
        <p:spPr>
          <a:xfrm>
            <a:off x="4884634" y="3907656"/>
            <a:ext cx="186880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i="1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业务操作方式匹配</a:t>
            </a:r>
            <a:r>
              <a:rPr sz="1400" i="1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度</a:t>
            </a:r>
            <a:r>
              <a:rPr sz="1400" i="1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88" name="textbox 788"/>
          <p:cNvSpPr/>
          <p:nvPr/>
        </p:nvSpPr>
        <p:spPr>
          <a:xfrm>
            <a:off x="4835306" y="5317150"/>
            <a:ext cx="169163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i="1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相对成熟的业绩基</a:t>
            </a:r>
            <a:r>
              <a:rPr sz="1400" i="1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础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89" name="textbox 789"/>
          <p:cNvSpPr/>
          <p:nvPr/>
        </p:nvSpPr>
        <p:spPr>
          <a:xfrm>
            <a:off x="4865458" y="2802375"/>
            <a:ext cx="151193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i="1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业务价值潜力较</a:t>
            </a:r>
            <a:r>
              <a:rPr sz="1400" i="1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90" name="textbox 790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791" name="rect"/>
          <p:cNvSpPr/>
          <p:nvPr/>
        </p:nvSpPr>
        <p:spPr>
          <a:xfrm>
            <a:off x="4072128" y="2442972"/>
            <a:ext cx="9143" cy="3717403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0" name="group 220"/>
          <p:cNvGrpSpPr/>
          <p:nvPr/>
        </p:nvGrpSpPr>
        <p:grpSpPr>
          <a:xfrm rot="21600000">
            <a:off x="3919728" y="4143755"/>
            <a:ext cx="313943" cy="315467"/>
            <a:chExt cx="313943" cy="315467"/>
          </a:xfrm>
        </p:grpSpPr>
        <p:sp>
          <p:nvSpPr>
            <p:cNvPr id="792" name="path"/>
            <p:cNvSpPr/>
            <p:nvPr/>
          </p:nvSpPr>
          <p:spPr>
            <a:xfrm>
              <a:off x="4571" y="4572"/>
              <a:ext cx="304800" cy="306323"/>
            </a:xfrm>
            <a:custGeom>
              <a:rect l="0" t="0" r="0" b="0"/>
              <a:pathLst>
                <a:path w="480" h="482">
                  <a:moveTo>
                    <a:pt x="0" y="241"/>
                  </a:moveTo>
                  <a:cubicBezTo>
                    <a:pt x="0" y="241"/>
                    <a:pt x="0" y="241"/>
                    <a:pt x="0" y="241"/>
                  </a:cubicBezTo>
                  <a:cubicBezTo>
                    <a:pt x="0" y="108"/>
                    <a:pt x="107" y="0"/>
                    <a:pt x="240" y="0"/>
                  </a:cubicBezTo>
                  <a:cubicBezTo>
                    <a:pt x="372" y="0"/>
                    <a:pt x="480" y="108"/>
                    <a:pt x="480" y="241"/>
                  </a:cubicBezTo>
                  <a:cubicBezTo>
                    <a:pt x="480" y="241"/>
                    <a:pt x="480" y="241"/>
                    <a:pt x="480" y="241"/>
                  </a:cubicBezTo>
                  <a:cubicBezTo>
                    <a:pt x="480" y="374"/>
                    <a:pt x="372" y="482"/>
                    <a:pt x="240" y="482"/>
                  </a:cubicBezTo>
                  <a:cubicBezTo>
                    <a:pt x="240" y="482"/>
                    <a:pt x="240" y="482"/>
                    <a:pt x="240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3" name="path"/>
            <p:cNvSpPr/>
            <p:nvPr/>
          </p:nvSpPr>
          <p:spPr>
            <a:xfrm>
              <a:off x="0" y="0"/>
              <a:ext cx="313943" cy="315467"/>
            </a:xfrm>
            <a:custGeom>
              <a:rect l="0" t="0" r="0" b="0"/>
              <a:pathLst>
                <a:path w="492" h="496">
                  <a:moveTo>
                    <a:pt x="7" y="248"/>
                  </a:moveTo>
                  <a:cubicBezTo>
                    <a:pt x="7" y="248"/>
                    <a:pt x="7" y="248"/>
                    <a:pt x="7" y="248"/>
                  </a:cubicBezTo>
                  <a:cubicBezTo>
                    <a:pt x="7" y="115"/>
                    <a:pt x="114" y="7"/>
                    <a:pt x="247" y="7"/>
                  </a:cubicBezTo>
                  <a:cubicBezTo>
                    <a:pt x="380" y="7"/>
                    <a:pt x="487" y="115"/>
                    <a:pt x="487" y="248"/>
                  </a:cubicBezTo>
                  <a:cubicBezTo>
                    <a:pt x="487" y="248"/>
                    <a:pt x="487" y="248"/>
                    <a:pt x="487" y="248"/>
                  </a:cubicBezTo>
                  <a:cubicBezTo>
                    <a:pt x="487" y="381"/>
                    <a:pt x="380" y="489"/>
                    <a:pt x="247" y="489"/>
                  </a:cubicBezTo>
                  <a:cubicBezTo>
                    <a:pt x="247" y="489"/>
                    <a:pt x="247" y="489"/>
                    <a:pt x="247" y="489"/>
                  </a:cubicBezTo>
                  <a:cubicBezTo>
                    <a:pt x="114" y="489"/>
                    <a:pt x="7" y="381"/>
                    <a:pt x="7" y="248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4" name="path"/>
            <p:cNvSpPr/>
            <p:nvPr/>
          </p:nvSpPr>
          <p:spPr>
            <a:xfrm>
              <a:off x="120395" y="47244"/>
              <a:ext cx="120396" cy="224027"/>
            </a:xfrm>
            <a:custGeom>
              <a:rect l="0" t="0" r="0" b="0"/>
              <a:pathLst>
                <a:path w="189" h="352">
                  <a:moveTo>
                    <a:pt x="12" y="352"/>
                  </a:moveTo>
                  <a:lnTo>
                    <a:pt x="0" y="340"/>
                  </a:lnTo>
                  <a:lnTo>
                    <a:pt x="163" y="176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6"/>
                  </a:lnTo>
                  <a:lnTo>
                    <a:pt x="12" y="3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5" name="path"/>
          <p:cNvSpPr/>
          <p:nvPr/>
        </p:nvSpPr>
        <p:spPr>
          <a:xfrm>
            <a:off x="7200900" y="3768852"/>
            <a:ext cx="4143375" cy="9144"/>
          </a:xfrm>
          <a:custGeom>
            <a:rect l="0" t="0" r="0" b="0"/>
            <a:pathLst>
              <a:path w="6525" h="14">
                <a:moveTo>
                  <a:pt x="0" y="7"/>
                </a:moveTo>
                <a:lnTo>
                  <a:pt x="6525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6" name="path"/>
          <p:cNvSpPr/>
          <p:nvPr/>
        </p:nvSpPr>
        <p:spPr>
          <a:xfrm>
            <a:off x="7200900" y="5178552"/>
            <a:ext cx="4143375" cy="9144"/>
          </a:xfrm>
          <a:custGeom>
            <a:rect l="0" t="0" r="0" b="0"/>
            <a:pathLst>
              <a:path w="6525" h="14">
                <a:moveTo>
                  <a:pt x="0" y="7"/>
                </a:moveTo>
                <a:lnTo>
                  <a:pt x="6525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dash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7" name="textbox 797"/>
          <p:cNvSpPr/>
          <p:nvPr/>
        </p:nvSpPr>
        <p:spPr>
          <a:xfrm>
            <a:off x="11407252" y="6426468"/>
            <a:ext cx="15557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7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98" name="table 798"/>
          <p:cNvGraphicFramePr>
            <a:graphicFrameLocks noGrp="1"/>
          </p:cNvGraphicFramePr>
          <p:nvPr/>
        </p:nvGraphicFramePr>
        <p:xfrm>
          <a:off x="624839" y="3305556"/>
          <a:ext cx="10942319" cy="2146935"/>
        </p:xfrm>
        <a:graphic>
          <a:graphicData uri="http://schemas.openxmlformats.org/drawingml/2006/table">
            <a:tbl>
              <a:tblPr/>
              <a:tblGrid>
                <a:gridCol w="2292985"/>
                <a:gridCol w="1461135"/>
                <a:gridCol w="3660140"/>
                <a:gridCol w="3528059"/>
              </a:tblGrid>
              <a:tr h="10744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83870" algn="l" rtl="0" eaLnBrk="0">
                        <a:lnSpc>
                          <a:spcPct val="97000"/>
                        </a:lnSpc>
                      </a:pPr>
                      <a:r>
                        <a:rPr sz="1400" spc="1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r>
                        <a:rPr sz="1400" spc="0">
                          <a:ln w="3175" cap="flat" cmpd="sng">
                            <a:solidFill>
                              <a:srgbClr val="03522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3522D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字化试销平台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2585" indent="-101600" algn="l" rtl="0" eaLnBrk="0">
                        <a:lnSpc>
                          <a:spcPct val="111000"/>
                        </a:lnSpc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数字化产</a:t>
                      </a:r>
                      <a:r>
                        <a:rPr sz="1500" spc="6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创新体</a:t>
                      </a:r>
                      <a:r>
                        <a:rPr sz="15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603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4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负责人领导下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的项目组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84835" indent="-207010" algn="l" rtl="0" eaLnBrk="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品牌总监  (项目经理)、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市场部、    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市场研究部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、研发部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7825" algn="l" rtl="0" eaLnBrk="0">
                        <a:lnSpc>
                          <a:spcPct val="98000"/>
                        </a:lnSpc>
                        <a:spcBef>
                          <a:spcPts val="25"/>
                        </a:spcBef>
                      </a:pP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销售部试销渠道负责人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协调人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4040" indent="-196850" algn="l" rtl="0" eaLnBrk="0">
                        <a:lnSpc>
                          <a:spcPct val="102000"/>
                        </a:lnSpc>
                        <a:spcBef>
                          <a:spcPct val="0"/>
                        </a:spcBef>
                      </a:pPr>
                      <a:r>
                        <a:rPr sz="1400" spc="-2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-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集团市场研究部、集团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企业管理部、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信息科技中心、集团创新中心、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财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务部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725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7690" indent="-306705" algn="l" rtl="0" eaLnBrk="0">
                        <a:lnSpc>
                          <a:spcPct val="111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数字化渠</a:t>
                      </a:r>
                      <a:r>
                        <a:rPr sz="1500" spc="6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道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</a:t>
                      </a:r>
                      <a:r>
                        <a:rPr sz="15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60350" algn="l" rtl="0" eaLnBrk="0">
                        <a:lnSpc>
                          <a:spcPct val="97000"/>
                        </a:lnSpc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4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负责人领导下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的项目组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4675" indent="-196850" algn="l" rtl="0" eaLnBrk="0">
                        <a:lnSpc>
                          <a:spcPct val="99000"/>
                        </a:lnSpc>
                        <a:spcBef>
                          <a:spcPts val="50"/>
                        </a:spcBef>
                      </a:pPr>
                      <a:r>
                        <a:rPr sz="14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行销</a:t>
                      </a:r>
                      <a:r>
                        <a:rPr sz="14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4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销售支持负责人(项目经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理)、  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区域的前线销售团队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5310" indent="-198120" algn="l" rtl="0" eaLnBrk="0">
                        <a:lnSpc>
                          <a:spcPct val="103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集团企管部营销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COE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、集团市场研究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部、集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团财务部、信息科技中心、集  团企业管理部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7F7F7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99" name="table 799"/>
          <p:cNvGraphicFramePr>
            <a:graphicFrameLocks noGrp="1"/>
          </p:cNvGraphicFramePr>
          <p:nvPr/>
        </p:nvGraphicFramePr>
        <p:xfrm>
          <a:off x="4639246" y="2214365"/>
          <a:ext cx="6825615" cy="616584"/>
        </p:xfrm>
        <a:graphic>
          <a:graphicData uri="http://schemas.openxmlformats.org/drawingml/2006/table">
            <a:tbl>
              <a:tblPr/>
              <a:tblGrid>
                <a:gridCol w="3469639"/>
                <a:gridCol w="3355975"/>
              </a:tblGrid>
              <a:tr h="616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400" spc="-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负责人领导下</a:t>
                      </a:r>
                      <a:r>
                        <a:rPr sz="1400" spc="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的项目组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14325" indent="-196850" algn="l" rtl="0" eaLnBrk="0">
                        <a:lnSpc>
                          <a:spcPct val="95000"/>
                        </a:lnSpc>
                        <a:spcBef>
                          <a:spcPts val="35"/>
                        </a:spcBef>
                      </a:pPr>
                      <a:r>
                        <a:rPr sz="14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品牌总监  (项目经理)、总监下属</a:t>
                      </a:r>
                      <a:r>
                        <a:rPr sz="14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市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 </a:t>
                      </a:r>
                      <a:r>
                        <a:rPr sz="14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场部团队主负责、  </a:t>
                      </a:r>
                      <a:r>
                        <a:rPr sz="14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U</a:t>
                      </a:r>
                      <a:r>
                        <a:rPr sz="14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市场研究、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2920" indent="-194945" algn="l" rtl="0" eaLnBrk="0">
                        <a:lnSpc>
                          <a:spcPct val="96000"/>
                        </a:lnSpc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集团媒介部、集团品牌管理部、集团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企业管理部、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集团市场研究部、电商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公司、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信息科技中心、集团财务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00" name="textbox 800"/>
          <p:cNvSpPr/>
          <p:nvPr/>
        </p:nvSpPr>
        <p:spPr>
          <a:xfrm>
            <a:off x="620979" y="620420"/>
            <a:ext cx="8556625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b="1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这四个</a:t>
            </a:r>
            <a:r>
              <a:rPr sz="24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转型项目，由业务团队主导，组成敏捷小组紧密合作推进</a:t>
            </a:r>
            <a:endParaRPr lang="en-US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22" name="group 222"/>
          <p:cNvGrpSpPr/>
          <p:nvPr/>
        </p:nvGrpSpPr>
        <p:grpSpPr>
          <a:xfrm rot="21600000">
            <a:off x="3005327" y="1655064"/>
            <a:ext cx="1357883" cy="1592579"/>
            <a:chExt cx="1357883" cy="1592579"/>
          </a:xfrm>
        </p:grpSpPr>
        <p:pic>
          <p:nvPicPr>
            <p:cNvPr id="801" name="picture 8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357883" cy="1592579"/>
            </a:xfrm>
            <a:prstGeom prst="rect">
              <a:avLst/>
            </a:prstGeom>
          </p:spPr>
        </p:pic>
        <p:sp>
          <p:nvSpPr>
            <p:cNvPr id="802" name="textbox 802"/>
            <p:cNvSpPr/>
            <p:nvPr/>
          </p:nvSpPr>
          <p:spPr>
            <a:xfrm>
              <a:off x="-12700" y="-12700"/>
              <a:ext cx="1383664" cy="1638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3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3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92125" indent="-304800" algn="l" rtl="0" eaLnBrk="0">
                <a:lnSpc>
                  <a:spcPct val="111000"/>
                </a:lnSpc>
                <a:spcBef>
                  <a:spcPts val="5"/>
                </a:spcBef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全方位顾</a:t>
              </a:r>
              <a:r>
                <a:rPr sz="1500" spc="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500" spc="9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</a:t>
              </a:r>
              <a:r>
                <a:rPr sz="1500" spc="8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03" name="textbox 803"/>
          <p:cNvSpPr/>
          <p:nvPr/>
        </p:nvSpPr>
        <p:spPr>
          <a:xfrm>
            <a:off x="4626545" y="5602319"/>
            <a:ext cx="3324225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负责人领导下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的项目组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26390" indent="-196850" algn="l" rtl="0" eaLnBrk="0">
              <a:lnSpc>
                <a:spcPct val="99000"/>
              </a:lnSpc>
              <a:spcBef>
                <a:spcPts val="40"/>
              </a:spcBef>
            </a:pPr>
            <a:r>
              <a:rPr sz="14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供应链总负责人(项目经理)，  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应、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、物流计划人员与销售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04" name="textbox 804"/>
          <p:cNvSpPr/>
          <p:nvPr/>
        </p:nvSpPr>
        <p:spPr>
          <a:xfrm>
            <a:off x="629412" y="5510783"/>
            <a:ext cx="2205354" cy="814069"/>
          </a:xfrm>
          <a:prstGeom prst="rect">
            <a:avLst/>
          </a:prstGeom>
          <a:solidFill>
            <a:srgbClr val="F2F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83235" algn="l" rtl="0" eaLnBrk="0">
              <a:lnSpc>
                <a:spcPct val="98000"/>
              </a:lnSpc>
            </a:pPr>
            <a:r>
              <a:rPr sz="1400" spc="-1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上下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游协同规划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05" name="textbox 805"/>
          <p:cNvSpPr/>
          <p:nvPr/>
        </p:nvSpPr>
        <p:spPr>
          <a:xfrm>
            <a:off x="629717" y="6415537"/>
            <a:ext cx="1093279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45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总项目设计由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BU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负责人领导 ，但同时需要具体集团职能配合 ，部分子项目可能需要集团职能部门牵头 ，如营销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ROI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项目可有市场研究部或财务部牵头                                                 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28</a:t>
            </a:r>
            <a:endParaRPr lang="en-US" altLang="en-US" sz="900"/>
          </a:p>
        </p:txBody>
      </p:sp>
      <p:sp>
        <p:nvSpPr>
          <p:cNvPr id="806" name="textbox 806"/>
          <p:cNvSpPr/>
          <p:nvPr/>
        </p:nvSpPr>
        <p:spPr>
          <a:xfrm>
            <a:off x="8403858" y="5708999"/>
            <a:ext cx="3035300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集团企管部供应链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COE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、信息科技中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心、集团财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务部、集团企业管理部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07" name="textbox 807"/>
          <p:cNvSpPr/>
          <p:nvPr/>
        </p:nvSpPr>
        <p:spPr>
          <a:xfrm>
            <a:off x="883953" y="1869433"/>
            <a:ext cx="1697989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03860" algn="l" rtl="0" eaLnBrk="0">
              <a:lnSpc>
                <a:spcPct val="98000"/>
              </a:lnSpc>
            </a:pP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全维度画像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7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  <a:spcBef>
                <a:spcPct val="0"/>
              </a:spcBef>
            </a:pPr>
            <a:r>
              <a:rPr sz="1400" spc="1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化内容产生</a:t>
            </a:r>
            <a:r>
              <a:rPr sz="1400" b="1" spc="0"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触达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08" name="textbox 808"/>
          <p:cNvSpPr/>
          <p:nvPr/>
        </p:nvSpPr>
        <p:spPr>
          <a:xfrm>
            <a:off x="3043427" y="5510783"/>
            <a:ext cx="1280794" cy="81661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200025" algn="l" rtl="0" eaLnBrk="0">
              <a:lnSpc>
                <a:spcPct val="111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供应链上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游协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09" name="textbox 809"/>
          <p:cNvSpPr/>
          <p:nvPr/>
        </p:nvSpPr>
        <p:spPr>
          <a:xfrm>
            <a:off x="629412" y="4440935"/>
            <a:ext cx="2205354" cy="429894"/>
          </a:xfrm>
          <a:prstGeom prst="rect">
            <a:avLst/>
          </a:prstGeom>
          <a:solidFill>
            <a:srgbClr val="F1FBF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78435" algn="l" rtl="0" eaLnBrk="0">
              <a:lnSpc>
                <a:spcPct val="97000"/>
              </a:lnSpc>
            </a:pPr>
            <a:r>
              <a:rPr sz="1400" spc="1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差异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400" b="1" spc="0"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准确的动销方案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10" name="textbox 810"/>
          <p:cNvSpPr/>
          <p:nvPr/>
        </p:nvSpPr>
        <p:spPr>
          <a:xfrm>
            <a:off x="629412" y="4975859"/>
            <a:ext cx="2205354" cy="429894"/>
          </a:xfrm>
          <a:prstGeom prst="rect">
            <a:avLst/>
          </a:prstGeom>
          <a:solidFill>
            <a:srgbClr val="F1FBF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18097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</a:t>
            </a:r>
            <a:r>
              <a:rPr sz="1400" b="1" spc="0"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精细的经销商管理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11" name="textbox 811"/>
          <p:cNvSpPr/>
          <p:nvPr/>
        </p:nvSpPr>
        <p:spPr>
          <a:xfrm>
            <a:off x="629412" y="2836164"/>
            <a:ext cx="2205354" cy="431165"/>
          </a:xfrm>
          <a:prstGeom prst="rect">
            <a:avLst/>
          </a:prstGeom>
          <a:solidFill>
            <a:srgbClr val="F1FBF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480695" algn="l" rtl="0" eaLnBrk="0">
              <a:lnSpc>
                <a:spcPct val="98000"/>
              </a:lnSpc>
              <a:spcBef>
                <a:spcPts val="5"/>
              </a:spcBef>
            </a:pP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个人化营销验证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12" name="textbox 812"/>
          <p:cNvSpPr/>
          <p:nvPr/>
        </p:nvSpPr>
        <p:spPr>
          <a:xfrm>
            <a:off x="629412" y="3371088"/>
            <a:ext cx="2205354" cy="429894"/>
          </a:xfrm>
          <a:prstGeom prst="rect">
            <a:avLst/>
          </a:prstGeom>
          <a:solidFill>
            <a:srgbClr val="F1FBF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302895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1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</a:t>
            </a:r>
            <a:r>
              <a:rPr sz="1400" spc="0">
                <a:ln w="3175" cap="flat" cmpd="sng">
                  <a:solidFill>
                    <a:srgbClr val="03522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3522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接互动的概念测试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13" name="picture 8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95799" y="1655064"/>
            <a:ext cx="3527171" cy="77723"/>
          </a:xfrm>
          <a:prstGeom prst="rect">
            <a:avLst/>
          </a:prstGeom>
        </p:spPr>
      </p:pic>
      <p:pic>
        <p:nvPicPr>
          <p:cNvPr id="814" name="picture 8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156447" y="1655064"/>
            <a:ext cx="3447287" cy="77723"/>
          </a:xfrm>
          <a:prstGeom prst="rect">
            <a:avLst/>
          </a:prstGeom>
        </p:spPr>
      </p:pic>
      <p:sp>
        <p:nvSpPr>
          <p:cNvPr id="815" name="textbox 815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816" name="textbox 816"/>
          <p:cNvSpPr/>
          <p:nvPr/>
        </p:nvSpPr>
        <p:spPr>
          <a:xfrm>
            <a:off x="5705286" y="1394846"/>
            <a:ext cx="1115060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8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主导责任人</a:t>
            </a:r>
            <a:r>
              <a:rPr sz="1600" b="1" spc="60" baseline="310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endParaRPr lang="en-US" altLang="en-US" sz="104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17" name="picture 8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91311" y="1655064"/>
            <a:ext cx="2281682" cy="77723"/>
          </a:xfrm>
          <a:prstGeom prst="rect">
            <a:avLst/>
          </a:prstGeom>
        </p:spPr>
      </p:pic>
      <p:sp>
        <p:nvSpPr>
          <p:cNvPr id="818" name="textbox 818"/>
          <p:cNvSpPr/>
          <p:nvPr/>
        </p:nvSpPr>
        <p:spPr>
          <a:xfrm>
            <a:off x="3268112" y="1394847"/>
            <a:ext cx="835025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整体项</a:t>
            </a:r>
            <a:r>
              <a:rPr sz="1500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19" name="textbox 819"/>
          <p:cNvSpPr/>
          <p:nvPr/>
        </p:nvSpPr>
        <p:spPr>
          <a:xfrm>
            <a:off x="9463400" y="1394846"/>
            <a:ext cx="834389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参与部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20" name="textbox 820"/>
          <p:cNvSpPr/>
          <p:nvPr/>
        </p:nvSpPr>
        <p:spPr>
          <a:xfrm>
            <a:off x="1316703" y="1394847"/>
            <a:ext cx="833755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优先应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2" name="rect"/>
          <p:cNvSpPr/>
          <p:nvPr/>
        </p:nvSpPr>
        <p:spPr>
          <a:xfrm>
            <a:off x="9099804" y="5125211"/>
            <a:ext cx="1901952" cy="1225295"/>
          </a:xfrm>
          <a:prstGeom prst="rect">
            <a:avLst/>
          </a:pr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23" name="table 823"/>
          <p:cNvGraphicFramePr>
            <a:graphicFrameLocks noGrp="1"/>
          </p:cNvGraphicFramePr>
          <p:nvPr/>
        </p:nvGraphicFramePr>
        <p:xfrm>
          <a:off x="1510969" y="4352543"/>
          <a:ext cx="10038080" cy="2179954"/>
        </p:xfrm>
        <a:graphic>
          <a:graphicData uri="http://schemas.openxmlformats.org/drawingml/2006/table">
            <a:tbl>
              <a:tblPr/>
              <a:tblGrid>
                <a:gridCol w="364490"/>
                <a:gridCol w="9335134"/>
                <a:gridCol w="338454"/>
              </a:tblGrid>
              <a:tr h="2179954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92100" algn="l" rtl="0" eaLnBrk="0">
                        <a:lnSpc>
                          <a:spcPct val="90000"/>
                        </a:lnSpc>
                        <a:spcBef>
                          <a:spcPct val="0"/>
                        </a:spcBef>
                      </a:pPr>
                      <a:r>
                        <a:rPr sz="1800" b="1" spc="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个人化运</a:t>
                      </a:r>
                      <a:r>
                        <a:rPr sz="1800" b="1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767955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效果验</a:t>
                      </a:r>
                      <a:r>
                        <a:rPr sz="1500" b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327265" algn="l" rtl="0" eaLnBrk="0">
                        <a:lnSpc>
                          <a:spcPts val="1850"/>
                        </a:lnSpc>
                        <a:spcBef>
                          <a:spcPts val="129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购买追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踪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ts val="1860"/>
                        </a:lnSpc>
                        <a:spcBef>
                          <a:spcPts val="7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全链路评估优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9550" algn="l" rtl="0" eaLnBrk="0">
                        <a:lnSpc>
                          <a:spcPct val="68000"/>
                        </a:lnSpc>
                        <a:spcBef>
                          <a:spcPts val="5"/>
                        </a:spcBef>
                      </a:pPr>
                      <a:r>
                        <a:rPr sz="90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r>
                        <a:rPr sz="900" spc="3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9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224" name="group 224"/>
          <p:cNvGrpSpPr/>
          <p:nvPr/>
        </p:nvGrpSpPr>
        <p:grpSpPr>
          <a:xfrm rot="21600000">
            <a:off x="1468881" y="1980946"/>
            <a:ext cx="9979407" cy="1614170"/>
            <a:chExt cx="9979407" cy="1614170"/>
          </a:xfrm>
        </p:grpSpPr>
        <p:pic>
          <p:nvPicPr>
            <p:cNvPr id="824" name="picture 82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979407" cy="1614170"/>
            </a:xfrm>
            <a:prstGeom prst="rect">
              <a:avLst/>
            </a:prstGeom>
          </p:spPr>
        </p:pic>
        <p:sp>
          <p:nvSpPr>
            <p:cNvPr id="825" name="textbox 825"/>
            <p:cNvSpPr/>
            <p:nvPr/>
          </p:nvSpPr>
          <p:spPr>
            <a:xfrm>
              <a:off x="447662" y="412501"/>
              <a:ext cx="5713729" cy="1146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30835" algn="l" rtl="0" eaLnBrk="0">
                <a:lnSpc>
                  <a:spcPts val="1875"/>
                </a:lnSpc>
              </a:pPr>
              <a:r>
                <a:rPr sz="1500" b="1" spc="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数字化调研</a:t>
              </a:r>
              <a:r>
                <a:rPr sz="1500" spc="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                                   </a:t>
              </a:r>
              <a:r>
                <a:rPr sz="1500" b="1" spc="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营销活动数字化</a:t>
              </a:r>
              <a:r>
                <a:rPr sz="1500" b="1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管</a:t>
              </a:r>
              <a:r>
                <a:rPr sz="15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1855"/>
                </a:lnSpc>
                <a:spcBef>
                  <a:spcPts val="1255"/>
                </a:spcBef>
              </a:pPr>
              <a:r>
                <a:rPr sz="1500" spc="7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7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对社交媒体和电                  </a:t>
              </a:r>
              <a:r>
                <a:rPr sz="1500" spc="7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</a:t>
              </a:r>
              <a:r>
                <a:rPr sz="1500" spc="7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大数据内容</a:t>
              </a:r>
              <a:r>
                <a:rPr sz="1500" spc="5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挖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掘与创造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08280" algn="l" rtl="0" eaLnBrk="0">
                <a:lnSpc>
                  <a:spcPts val="1865"/>
                </a:lnSpc>
                <a:spcBef>
                  <a:spcPts val="65"/>
                </a:spcBef>
              </a:pPr>
              <a:r>
                <a:rPr sz="1500" spc="5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商内容进行群体                  </a:t>
              </a:r>
              <a:r>
                <a:rPr sz="1500" spc="5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•  </a:t>
              </a:r>
              <a:r>
                <a:rPr sz="1500" spc="5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营销活动的整体布局和预算规</a:t>
              </a:r>
              <a:r>
                <a:rPr sz="15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划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09550" algn="l" rtl="0" eaLnBrk="0">
                <a:lnSpc>
                  <a:spcPts val="1850"/>
                </a:lnSpc>
                <a:spcBef>
                  <a:spcPts val="60"/>
                </a:spcBef>
              </a:pPr>
              <a:r>
                <a:rPr sz="1500" spc="9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热点监</a:t>
              </a:r>
              <a:r>
                <a:rPr sz="1500" spc="7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826" name="picture 82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2237540" y="864361"/>
              <a:ext cx="389509" cy="76200"/>
            </a:xfrm>
            <a:prstGeom prst="rect">
              <a:avLst/>
            </a:prstGeom>
          </p:spPr>
        </p:pic>
        <p:pic>
          <p:nvPicPr>
            <p:cNvPr id="827" name="picture 82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7380732" y="891794"/>
              <a:ext cx="408305" cy="76200"/>
            </a:xfrm>
            <a:prstGeom prst="rect">
              <a:avLst/>
            </a:prstGeom>
          </p:spPr>
        </p:pic>
        <p:pic>
          <p:nvPicPr>
            <p:cNvPr id="828" name="picture 82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5101082" y="4571"/>
              <a:ext cx="76200" cy="241680"/>
            </a:xfrm>
            <a:prstGeom prst="rect">
              <a:avLst/>
            </a:prstGeom>
          </p:spPr>
        </p:pic>
      </p:grpSp>
      <p:pic>
        <p:nvPicPr>
          <p:cNvPr id="829" name="picture 82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293864" y="4352543"/>
            <a:ext cx="1008888" cy="759332"/>
          </a:xfrm>
          <a:prstGeom prst="rect">
            <a:avLst/>
          </a:prstGeom>
        </p:spPr>
      </p:pic>
      <p:pic>
        <p:nvPicPr>
          <p:cNvPr id="830" name="picture 8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014728" y="5846064"/>
            <a:ext cx="223392" cy="86867"/>
          </a:xfrm>
          <a:prstGeom prst="rect">
            <a:avLst/>
          </a:prstGeom>
        </p:spPr>
      </p:pic>
      <p:sp>
        <p:nvSpPr>
          <p:cNvPr id="831" name="rect"/>
          <p:cNvSpPr/>
          <p:nvPr/>
        </p:nvSpPr>
        <p:spPr>
          <a:xfrm>
            <a:off x="6856476" y="5125211"/>
            <a:ext cx="1905000" cy="1225295"/>
          </a:xfrm>
          <a:prstGeom prst="rect">
            <a:avLst/>
          </a:pr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32" name="table 832"/>
          <p:cNvGraphicFramePr>
            <a:graphicFrameLocks noGrp="1"/>
          </p:cNvGraphicFramePr>
          <p:nvPr/>
        </p:nvGraphicFramePr>
        <p:xfrm>
          <a:off x="2014727" y="4352543"/>
          <a:ext cx="7843519" cy="1567814"/>
        </p:xfrm>
        <a:graphic>
          <a:graphicData uri="http://schemas.openxmlformats.org/drawingml/2006/table">
            <a:tbl>
              <a:tblPr/>
              <a:tblGrid>
                <a:gridCol w="7843519"/>
              </a:tblGrid>
              <a:tr h="1539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26050" indent="140335" algn="l" rtl="0" eaLnBrk="0">
                        <a:lnSpc>
                          <a:spcPct val="104000"/>
                        </a:lnSpc>
                        <a:spcBef>
                          <a:spcPct val="0"/>
                        </a:spcBef>
                      </a:pPr>
                      <a:r>
                        <a:rPr sz="11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根据验证结果                                       </a:t>
                      </a:r>
                      <a:r>
                        <a:rPr sz="11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</a:t>
                      </a:r>
                      <a:r>
                        <a:rPr sz="11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化投放标签选择</a:t>
                      </a:r>
                      <a:endParaRPr lang="en-US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334635" algn="l" rtl="0" eaLnBrk="0">
                        <a:lnSpc>
                          <a:spcPts val="1845"/>
                        </a:lnSpc>
                        <a:spcBef>
                          <a:spcPct val="0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精准触</a:t>
                      </a:r>
                      <a:r>
                        <a:rPr sz="15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达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85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33" name="textbox 833"/>
          <p:cNvSpPr/>
          <p:nvPr/>
        </p:nvSpPr>
        <p:spPr>
          <a:xfrm>
            <a:off x="622928" y="624388"/>
            <a:ext cx="11155680" cy="99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97000"/>
              </a:lnSpc>
            </a:pPr>
            <a:r>
              <a:rPr sz="33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顾客运营蓝图：业务闭环由集群化和个人化运营共同组</a:t>
            </a:r>
            <a:r>
              <a:rPr sz="33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其中个人化运营闭环是需要重点补充的</a:t>
            </a:r>
            <a:r>
              <a:rPr sz="33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短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板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34" name="picture 8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23543" y="3595116"/>
            <a:ext cx="10639044" cy="394716"/>
          </a:xfrm>
          <a:prstGeom prst="rect">
            <a:avLst/>
          </a:prstGeom>
        </p:spPr>
      </p:pic>
      <p:sp>
        <p:nvSpPr>
          <p:cNvPr id="835" name="rect"/>
          <p:cNvSpPr/>
          <p:nvPr/>
        </p:nvSpPr>
        <p:spPr>
          <a:xfrm>
            <a:off x="4376928" y="5125211"/>
            <a:ext cx="2196083" cy="1225295"/>
          </a:xfrm>
          <a:prstGeom prst="rect">
            <a:avLst/>
          </a:pr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6" name="rect"/>
          <p:cNvSpPr/>
          <p:nvPr/>
        </p:nvSpPr>
        <p:spPr>
          <a:xfrm>
            <a:off x="2237232" y="5125211"/>
            <a:ext cx="1754124" cy="1225295"/>
          </a:xfrm>
          <a:prstGeom prst="rect">
            <a:avLst/>
          </a:pr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7" name="textbox 837"/>
          <p:cNvSpPr/>
          <p:nvPr/>
        </p:nvSpPr>
        <p:spPr>
          <a:xfrm>
            <a:off x="9407671" y="2335837"/>
            <a:ext cx="2010410" cy="1101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73990" algn="l" rtl="0" eaLnBrk="0">
              <a:lnSpc>
                <a:spcPts val="1855"/>
              </a:lnSpc>
            </a:pPr>
            <a:r>
              <a:rPr sz="1500" b="1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营销组合</a:t>
            </a:r>
            <a:r>
              <a:rPr sz="15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ROI</a:t>
            </a:r>
            <a:r>
              <a:rPr sz="1500" b="1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</a:t>
            </a:r>
            <a:r>
              <a:rPr sz="1500" b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8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206375" indent="-193675" algn="l" rtl="0" eaLnBrk="0">
              <a:lnSpc>
                <a:spcPct val="10800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全部营销活动的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500" spc="2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果评估(含线下</a:t>
            </a:r>
            <a:r>
              <a:rPr sz="1500" spc="2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告等非数字化渠道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38" name="textbox 838"/>
          <p:cNvSpPr/>
          <p:nvPr/>
        </p:nvSpPr>
        <p:spPr>
          <a:xfrm>
            <a:off x="2410129" y="4059733"/>
            <a:ext cx="7294244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个人化运营是集群化运营中的精细化部分，也是目前需重点补充的短</a:t>
            </a:r>
            <a:r>
              <a:rPr sz="1800" spc="-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板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39" name="textbox 839"/>
          <p:cNvSpPr/>
          <p:nvPr/>
        </p:nvSpPr>
        <p:spPr>
          <a:xfrm>
            <a:off x="4563732" y="5584348"/>
            <a:ext cx="1838325" cy="74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内容创造裂变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  <a:spcBef>
                <a:spcPts val="7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  <a:spcBef>
                <a:spcPts val="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社交内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0" name="textbox 840"/>
          <p:cNvSpPr/>
          <p:nvPr/>
        </p:nvSpPr>
        <p:spPr>
          <a:xfrm>
            <a:off x="6955777" y="5548077"/>
            <a:ext cx="1646554" cy="749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7010" indent="-194310" algn="l" rtl="0" eaLnBrk="0">
              <a:lnSpc>
                <a:spcPct val="106000"/>
              </a:lnSpc>
            </a:pPr>
            <a:r>
              <a:rPr sz="15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电商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网广告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社群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41" name="picture 84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082540" y="4352543"/>
            <a:ext cx="986028" cy="759332"/>
          </a:xfrm>
          <a:prstGeom prst="rect">
            <a:avLst/>
          </a:prstGeom>
        </p:spPr>
      </p:pic>
      <p:sp>
        <p:nvSpPr>
          <p:cNvPr id="842" name="textbox 842"/>
          <p:cNvSpPr/>
          <p:nvPr/>
        </p:nvSpPr>
        <p:spPr>
          <a:xfrm>
            <a:off x="2373998" y="5588006"/>
            <a:ext cx="1028064" cy="750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标签提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取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5"/>
              </a:lnSpc>
              <a:spcBef>
                <a:spcPts val="6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身份匹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5"/>
              </a:lnSpc>
              <a:spcBef>
                <a:spcPts val="55"/>
              </a:spcBef>
            </a:pPr>
            <a:r>
              <a:rPr sz="15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画像管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3" name="rect"/>
          <p:cNvSpPr/>
          <p:nvPr/>
        </p:nvSpPr>
        <p:spPr>
          <a:xfrm>
            <a:off x="9442704" y="4471415"/>
            <a:ext cx="772668" cy="44196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4" name="textbox 844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845" name="textbox 845"/>
          <p:cNvSpPr/>
          <p:nvPr/>
        </p:nvSpPr>
        <p:spPr>
          <a:xfrm>
            <a:off x="9398767" y="4533589"/>
            <a:ext cx="865505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1765" indent="-139065" algn="l" rtl="0" eaLnBrk="0">
              <a:lnSpc>
                <a:spcPct val="99000"/>
              </a:lnSpc>
            </a:pPr>
            <a:r>
              <a:rPr sz="11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</a:t>
            </a:r>
            <a:r>
              <a:rPr sz="11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馈数据用于 个人画像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6" name="textbox 846"/>
          <p:cNvSpPr/>
          <p:nvPr/>
        </p:nvSpPr>
        <p:spPr>
          <a:xfrm>
            <a:off x="5144954" y="4506157"/>
            <a:ext cx="864869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3035" indent="-140335" algn="l" rtl="0" eaLnBrk="0">
              <a:lnSpc>
                <a:spcPct val="99000"/>
              </a:lnSpc>
            </a:pPr>
            <a:r>
              <a:rPr sz="11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根据验证结果 优化内容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7" name="textbox 847"/>
          <p:cNvSpPr/>
          <p:nvPr/>
        </p:nvSpPr>
        <p:spPr>
          <a:xfrm>
            <a:off x="761418" y="2384348"/>
            <a:ext cx="277495" cy="118363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0000"/>
              </a:lnSpc>
            </a:pPr>
            <a:r>
              <a:rPr sz="1800" b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集群化</a:t>
            </a:r>
            <a:r>
              <a:rPr sz="1800" b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</a:t>
            </a:r>
            <a:r>
              <a:rPr sz="18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8" name="textbox 848"/>
          <p:cNvSpPr/>
          <p:nvPr/>
        </p:nvSpPr>
        <p:spPr>
          <a:xfrm>
            <a:off x="4819007" y="5195448"/>
            <a:ext cx="123888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b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个性内容创</a:t>
            </a:r>
            <a:r>
              <a:rPr sz="1500" b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造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49" name="textbox 849"/>
          <p:cNvSpPr/>
          <p:nvPr/>
        </p:nvSpPr>
        <p:spPr>
          <a:xfrm>
            <a:off x="2472737" y="5221404"/>
            <a:ext cx="1036319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b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全维度画</a:t>
            </a:r>
            <a:r>
              <a:rPr sz="1500" b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像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50" name="picture 85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995927" y="5833871"/>
            <a:ext cx="270891" cy="86867"/>
          </a:xfrm>
          <a:prstGeom prst="rect">
            <a:avLst/>
          </a:prstGeom>
        </p:spPr>
      </p:pic>
      <p:pic>
        <p:nvPicPr>
          <p:cNvPr id="851" name="picture 85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623303" y="5626608"/>
            <a:ext cx="229234" cy="86867"/>
          </a:xfrm>
          <a:prstGeom prst="rect">
            <a:avLst/>
          </a:prstGeom>
        </p:spPr>
      </p:pic>
      <p:pic>
        <p:nvPicPr>
          <p:cNvPr id="852" name="picture 85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8820911" y="5640323"/>
            <a:ext cx="228854" cy="868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3" name="textbox 853"/>
          <p:cNvSpPr/>
          <p:nvPr/>
        </p:nvSpPr>
        <p:spPr>
          <a:xfrm>
            <a:off x="4195310" y="1760353"/>
            <a:ext cx="3709670" cy="5059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6035" indent="-133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额外投入长期约在数千万级，涉及对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约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500" b="1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5~10</a:t>
            </a:r>
            <a:r>
              <a:rPr sz="1500" spc="8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亿元数字化营销费用效率提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1590" indent="-635" algn="l" rtl="0" eaLnBrk="0">
              <a:lnSpc>
                <a:spcPct val="102000"/>
              </a:lnSpc>
              <a:spcBef>
                <a:spcPts val="325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运营项目将改变目前大部分数字化营销投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入的数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据分析和运行模式，涉及总计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5~10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亿元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算的效率提升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1590" indent="0" algn="l" rtl="0" eaLnBrk="0">
              <a:lnSpc>
                <a:spcPct val="104000"/>
              </a:lnSpc>
              <a:spcBef>
                <a:spcPts val="430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点期的额外投入按试点范围约为数百万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数千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万不等，可循序渐进</a:t>
            </a: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46075" indent="-199390" algn="l" rtl="0" eaLnBrk="0">
              <a:lnSpc>
                <a:spcPct val="99000"/>
              </a:lnSpc>
              <a:spcBef>
                <a:spcPts val="310"/>
              </a:spcBef>
            </a:pPr>
            <a:r>
              <a:rPr sz="12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测试、标签使用和身份匹配成本：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社交平台、互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联网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广告、自有社群、电商等触点挖掘新的标签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346710" indent="-200660" algn="l" rtl="0" eaLnBrk="0">
              <a:lnSpc>
                <a:spcPct val="99000"/>
              </a:lnSpc>
              <a:spcBef>
                <a:spcPts val="325"/>
              </a:spcBef>
            </a:pPr>
            <a:r>
              <a:rPr sz="12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2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新营销形式的运用成本：</a:t>
            </a:r>
            <a:r>
              <a:rPr sz="12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例如社群营销等，在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设计期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可能带来一定的增量投入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344805" indent="-198120" algn="l" rtl="0" eaLnBrk="0">
              <a:lnSpc>
                <a:spcPct val="97000"/>
              </a:lnSpc>
              <a:spcBef>
                <a:spcPts val="350"/>
              </a:spcBef>
            </a:pPr>
            <a:r>
              <a:rPr sz="12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电商引流投入：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试点设计期需要电</a:t>
            </a:r>
            <a:r>
              <a:rPr sz="12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广泛引流以满 </a:t>
            </a:r>
            <a:r>
              <a:rPr sz="12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足效果测试需求(后续通过测试持续提升效率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0" algn="l" rtl="0" eaLnBrk="0">
              <a:lnSpc>
                <a:spcPct val="97000"/>
              </a:lnSpc>
              <a:spcBef>
                <a:spcPts val="375"/>
              </a:spcBef>
            </a:pPr>
            <a:r>
              <a:rPr sz="12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敏捷开发支持：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测试环境开发运用</a:t>
            </a:r>
            <a:r>
              <a:rPr sz="12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数据分析建模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6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4130" algn="l" rtl="0" eaLnBrk="0">
              <a:lnSpc>
                <a:spcPct val="95000"/>
              </a:lnSpc>
              <a:spcBef>
                <a:spcPts val="430"/>
              </a:spcBef>
            </a:pPr>
            <a:r>
              <a:rPr sz="14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长期投入约为每年数千万(按单个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4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计)</a:t>
            </a:r>
            <a:r>
              <a:rPr sz="14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46710" indent="-200660" algn="l" rtl="0" eaLnBrk="0">
              <a:lnSpc>
                <a:spcPct val="99000"/>
              </a:lnSpc>
              <a:spcBef>
                <a:spcPts val="350"/>
              </a:spcBef>
            </a:pPr>
            <a:r>
              <a:rPr sz="1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标签匹配和持续数据挖掘费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用、扩展到千万级别种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子用户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的身份匹配成本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345440" indent="-199390" algn="l" rtl="0" eaLnBrk="0">
              <a:lnSpc>
                <a:spcPct val="97000"/>
              </a:lnSpc>
              <a:spcBef>
                <a:spcPts val="350"/>
              </a:spcBef>
            </a:pPr>
            <a:r>
              <a:rPr sz="12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改造后的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DMP</a:t>
            </a:r>
            <a:r>
              <a:rPr sz="12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数据管理平台(管理全部的顾</a:t>
            </a:r>
            <a:r>
              <a:rPr sz="12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行为 </a:t>
            </a:r>
            <a:r>
              <a:rPr sz="12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标签，不仅限于互联网广告)开发和运维成</a:t>
            </a:r>
            <a:r>
              <a:rPr sz="12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346075" indent="-199390" algn="l" rtl="0" eaLnBrk="0">
              <a:lnSpc>
                <a:spcPct val="99000"/>
              </a:lnSpc>
              <a:spcBef>
                <a:spcPct val="0"/>
              </a:spcBef>
            </a:pPr>
            <a:r>
              <a:rPr sz="1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数据工程师、数字化产品经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理、内容运营等新设岗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投入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54" name="textbox 854"/>
          <p:cNvSpPr/>
          <p:nvPr/>
        </p:nvSpPr>
        <p:spPr>
          <a:xfrm>
            <a:off x="8374011" y="1760352"/>
            <a:ext cx="3280409" cy="4811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67310" indent="635" algn="l" rtl="0" eaLnBrk="0">
              <a:lnSpc>
                <a:spcPct val="105000"/>
              </a:lnSpc>
            </a:pP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能力差距大，所需准备时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间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短，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应当立即启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10185" indent="-197485" algn="l" rtl="0" eaLnBrk="0">
              <a:lnSpc>
                <a:spcPct val="100000"/>
              </a:lnSpc>
              <a:spcBef>
                <a:spcPts val="440"/>
              </a:spcBef>
            </a:pPr>
            <a:r>
              <a:rPr sz="1400" spc="-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现有的尝试未能将顾客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旅程连成一体，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与最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佳实践有显著差距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：集团各部门和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单元都在顾客旅程的某些部分开展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个人化运营的尝试，但大多局限于外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部数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据洞察，节点覆盖不全面、节点间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乏基于自主数据洞察的联结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0" indent="-196850" algn="l" rtl="0" eaLnBrk="0">
              <a:lnSpc>
                <a:spcPct val="99000"/>
              </a:lnSpc>
              <a:spcBef>
                <a:spcPts val="640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准备工作需</a:t>
            </a:r>
            <a:r>
              <a:rPr sz="1400" b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b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4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个月，聚焦在内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权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限和外部资源协调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532765" indent="-210820" algn="l" rtl="0" eaLnBrk="0">
              <a:lnSpc>
                <a:spcPct val="100000"/>
              </a:lnSpc>
              <a:spcBef>
                <a:spcPts val="615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–  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集团众多职能都对市场工作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管控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能，在项目开始前需逐个明确哪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可以授权给项目组，并获得集团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批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532130" indent="-210185" algn="l" rtl="0" eaLnBrk="0">
              <a:lnSpc>
                <a:spcPct val="100000"/>
              </a:lnSpc>
              <a:spcBef>
                <a:spcPts val="5"/>
              </a:spcBef>
            </a:pPr>
            <a:r>
              <a:rPr sz="1400" spc="-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–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需要明确：  ***有多少顾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行为和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容数据资产是可以利用起来的？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何利用？外部数据伙伴可以做什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么，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不可以做什么，什么是***可   </a:t>
            </a:r>
            <a:r>
              <a:rPr sz="1400" spc="-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以影响的？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7000"/>
              </a:lnSpc>
              <a:spcBef>
                <a:spcPct val="0"/>
              </a:spcBef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0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55" name="textbox 855"/>
          <p:cNvSpPr/>
          <p:nvPr/>
        </p:nvSpPr>
        <p:spPr>
          <a:xfrm>
            <a:off x="621283" y="618896"/>
            <a:ext cx="10689590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4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客运营项目的收益潜力较大、紧迫性也比较高，所需准备时间短，可以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较快进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入正常项目节奏，建议率先推进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56" name="textbox 856"/>
          <p:cNvSpPr/>
          <p:nvPr/>
        </p:nvSpPr>
        <p:spPr>
          <a:xfrm>
            <a:off x="596150" y="4682543"/>
            <a:ext cx="2939414" cy="1891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24510" indent="-10096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建立自主的端到端顾</a:t>
            </a:r>
            <a:r>
              <a:rPr sz="1500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旅程运营与优化能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07645" indent="-138430" algn="l" rtl="0" eaLnBrk="0">
              <a:lnSpc>
                <a:spcPct val="99000"/>
              </a:lnSpc>
              <a:spcBef>
                <a:spcPts val="89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通过***自主的个人化洞察挖掘和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能力、将顾客旅程端到端连通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，改变目前依赖第三方数据洞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察，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分段推进的状况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94945" indent="-182245" algn="l" rtl="0" eaLnBrk="0">
              <a:lnSpc>
                <a:spcPct val="99000"/>
              </a:lnSpc>
              <a:spcBef>
                <a:spcPts val="35"/>
              </a:spcBef>
            </a:pPr>
            <a:r>
              <a:rPr sz="14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业绩提升幅度参考食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品饮料、日化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案例，运营一年左右的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26" name="group 226"/>
          <p:cNvGrpSpPr/>
          <p:nvPr/>
        </p:nvGrpSpPr>
        <p:grpSpPr>
          <a:xfrm rot="21600000">
            <a:off x="938568" y="2310384"/>
            <a:ext cx="2282913" cy="2281173"/>
            <a:chExt cx="2282913" cy="2281173"/>
          </a:xfrm>
        </p:grpSpPr>
        <p:pic>
          <p:nvPicPr>
            <p:cNvPr id="857" name="picture 85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282913" cy="2281173"/>
            </a:xfrm>
            <a:prstGeom prst="rect">
              <a:avLst/>
            </a:prstGeom>
          </p:spPr>
        </p:pic>
        <p:sp>
          <p:nvSpPr>
            <p:cNvPr id="858" name="textbox 858"/>
            <p:cNvSpPr/>
            <p:nvPr/>
          </p:nvSpPr>
          <p:spPr>
            <a:xfrm>
              <a:off x="-12700" y="-12700"/>
              <a:ext cx="2308860" cy="23361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54000" indent="-1905" algn="l" rtl="0" eaLnBrk="0">
                <a:lnSpc>
                  <a:spcPct val="110000"/>
                </a:lnSpc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在适宜开展个人化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</a:t>
              </a:r>
              <a:r>
                <a:rPr sz="1500" spc="6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营的品牌应用以后</a:t>
              </a:r>
              <a:r>
                <a:rPr sz="1500" spc="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24790" indent="130175" algn="l" rtl="0" eaLnBrk="0">
                <a:lnSpc>
                  <a:spcPct val="104000"/>
                </a:lnSpc>
                <a:spcBef>
                  <a:spcPts val="65"/>
                </a:spcBef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单一品牌可实现</a:t>
              </a:r>
              <a:r>
                <a:rPr sz="1500" spc="3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约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 </a:t>
              </a:r>
              <a:r>
                <a:rPr sz="1800" b="1" spc="7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10</a:t>
              </a:r>
              <a:r>
                <a:rPr sz="1800" spc="7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~</a:t>
              </a:r>
              <a:r>
                <a:rPr sz="1800" b="1" spc="7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30%</a:t>
              </a:r>
              <a:r>
                <a:rPr sz="1500" spc="7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的销售增</a:t>
              </a:r>
              <a:r>
                <a:rPr sz="1500" spc="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长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59" name="textbox 859"/>
          <p:cNvSpPr/>
          <p:nvPr/>
        </p:nvSpPr>
        <p:spPr>
          <a:xfrm>
            <a:off x="748054" y="1760353"/>
            <a:ext cx="305562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3495" indent="-1079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战略价值高，直接推动增长，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8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自主的顾客运营模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60" name="textbox 860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861" name="rect"/>
          <p:cNvSpPr/>
          <p:nvPr/>
        </p:nvSpPr>
        <p:spPr>
          <a:xfrm>
            <a:off x="3849623" y="1831848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2" name="rect"/>
          <p:cNvSpPr/>
          <p:nvPr/>
        </p:nvSpPr>
        <p:spPr>
          <a:xfrm>
            <a:off x="8214359" y="1821179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4" name="path"/>
          <p:cNvSpPr/>
          <p:nvPr/>
        </p:nvSpPr>
        <p:spPr>
          <a:xfrm>
            <a:off x="6501383" y="3398520"/>
            <a:ext cx="307847" cy="306323"/>
          </a:xfrm>
          <a:custGeom>
            <a:rect l="0" t="0" r="0" b="0"/>
            <a:pathLst>
              <a:path w="482" h="482">
                <a:moveTo>
                  <a:pt x="0" y="241"/>
                </a:moveTo>
                <a:cubicBezTo>
                  <a:pt x="0" y="107"/>
                  <a:pt x="108" y="0"/>
                  <a:pt x="242" y="0"/>
                </a:cubicBezTo>
                <a:cubicBezTo>
                  <a:pt x="376" y="0"/>
                  <a:pt x="484" y="107"/>
                  <a:pt x="484" y="241"/>
                </a:cubicBezTo>
                <a:cubicBezTo>
                  <a:pt x="484" y="374"/>
                  <a:pt x="376" y="482"/>
                  <a:pt x="242" y="482"/>
                </a:cubicBezTo>
                <a:cubicBezTo>
                  <a:pt x="108" y="482"/>
                  <a:pt x="0" y="374"/>
                  <a:pt x="0" y="241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5" name="path"/>
          <p:cNvSpPr/>
          <p:nvPr/>
        </p:nvSpPr>
        <p:spPr>
          <a:xfrm>
            <a:off x="6501383" y="5803391"/>
            <a:ext cx="307847" cy="307848"/>
          </a:xfrm>
          <a:custGeom>
            <a:rect l="0" t="0" r="0" b="0"/>
            <a:pathLst>
              <a:path w="482" h="482">
                <a:moveTo>
                  <a:pt x="0" y="242"/>
                </a:moveTo>
                <a:cubicBezTo>
                  <a:pt x="0" y="108"/>
                  <a:pt x="108" y="0"/>
                  <a:pt x="242" y="0"/>
                </a:cubicBezTo>
                <a:cubicBezTo>
                  <a:pt x="376" y="0"/>
                  <a:pt x="484" y="108"/>
                  <a:pt x="484" y="242"/>
                </a:cubicBezTo>
                <a:cubicBezTo>
                  <a:pt x="484" y="376"/>
                  <a:pt x="376" y="484"/>
                  <a:pt x="242" y="484"/>
                </a:cubicBezTo>
                <a:cubicBezTo>
                  <a:pt x="108" y="484"/>
                  <a:pt x="0" y="376"/>
                  <a:pt x="0" y="242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6" name="path"/>
          <p:cNvSpPr/>
          <p:nvPr/>
        </p:nvSpPr>
        <p:spPr>
          <a:xfrm>
            <a:off x="6501383" y="4573523"/>
            <a:ext cx="307847" cy="307847"/>
          </a:xfrm>
          <a:custGeom>
            <a:rect l="0" t="0" r="0" b="0"/>
            <a:pathLst>
              <a:path w="482" h="482">
                <a:moveTo>
                  <a:pt x="0" y="242"/>
                </a:moveTo>
                <a:cubicBezTo>
                  <a:pt x="0" y="108"/>
                  <a:pt x="108" y="0"/>
                  <a:pt x="242" y="0"/>
                </a:cubicBezTo>
                <a:cubicBezTo>
                  <a:pt x="376" y="0"/>
                  <a:pt x="484" y="108"/>
                  <a:pt x="484" y="242"/>
                </a:cubicBezTo>
                <a:cubicBezTo>
                  <a:pt x="484" y="376"/>
                  <a:pt x="376" y="484"/>
                  <a:pt x="242" y="484"/>
                </a:cubicBezTo>
                <a:cubicBezTo>
                  <a:pt x="108" y="484"/>
                  <a:pt x="0" y="376"/>
                  <a:pt x="0" y="242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67" name="table 867"/>
          <p:cNvGraphicFramePr>
            <a:graphicFrameLocks noGrp="1"/>
          </p:cNvGraphicFramePr>
          <p:nvPr/>
        </p:nvGraphicFramePr>
        <p:xfrm>
          <a:off x="6501383" y="3398520"/>
          <a:ext cx="5047615" cy="3133725"/>
        </p:xfrm>
        <a:graphic>
          <a:graphicData uri="http://schemas.openxmlformats.org/drawingml/2006/table">
            <a:tbl>
              <a:tblPr/>
              <a:tblGrid>
                <a:gridCol w="357504"/>
                <a:gridCol w="4690109"/>
              </a:tblGrid>
              <a:tr h="3133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0175" algn="l" rtl="0" eaLnBrk="0">
                        <a:lnSpc>
                          <a:spcPct val="80000"/>
                        </a:lnSpc>
                        <a:spcBef>
                          <a:spcPct val="0"/>
                        </a:spcBef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81000"/>
                        </a:lnSpc>
                        <a:spcBef>
                          <a:spcPts val="365"/>
                        </a:spcBef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3190" algn="l" rtl="0" eaLnBrk="0">
                        <a:lnSpc>
                          <a:spcPct val="81000"/>
                        </a:lnSpc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165" algn="l" rtl="0" eaLnBrk="0">
                        <a:lnSpc>
                          <a:spcPts val="185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整体营销组合有效性评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4650" indent="-192405" algn="l" rtl="0" eaLnBrk="0">
                        <a:lnSpc>
                          <a:spcPct val="109000"/>
                        </a:lnSpc>
                        <a:spcBef>
                          <a:spcPts val="475"/>
                        </a:spcBef>
                      </a:pPr>
                      <a:r>
                        <a:rPr sz="1500" spc="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整合推进财务、市场研究部到目前的研究成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果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  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梳理各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集群化和个人化运营的有效性，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确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定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未来个人化运营预算分配的必要性与方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向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1435" algn="l" rtl="0" eaLnBrk="0">
                        <a:lnSpc>
                          <a:spcPts val="1860"/>
                        </a:lnSpc>
                        <a:spcBef>
                          <a:spcPts val="128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个人化运营试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4015" indent="-191770" algn="l" rtl="0" eaLnBrk="0">
                        <a:lnSpc>
                          <a:spcPct val="109000"/>
                        </a:lnSpc>
                        <a:spcBef>
                          <a:spcPts val="465"/>
                        </a:spcBef>
                      </a:pPr>
                      <a:r>
                        <a:rPr sz="1500" spc="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在持续</a:t>
                      </a:r>
                      <a:r>
                        <a:rPr sz="1500" spc="3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细化顾客画像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的基础上，  进行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点设计，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将电商、线下零售终端与互联网广告、社交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媒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体、社群营销平台等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多重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营销触点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逐步融</a:t>
                      </a:r>
                      <a:r>
                        <a:rPr sz="1500" spc="3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1435" algn="l" rtl="0" eaLnBrk="0">
                        <a:lnSpc>
                          <a:spcPts val="1860"/>
                        </a:lnSpc>
                        <a:spcBef>
                          <a:spcPts val="146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个人化运营模式推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9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ct val="68000"/>
                        </a:lnSpc>
                      </a:pPr>
                      <a:r>
                        <a:rPr sz="900" spc="3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r>
                        <a:rPr sz="900" spc="1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68" name="textbox 868"/>
          <p:cNvSpPr/>
          <p:nvPr/>
        </p:nvSpPr>
        <p:spPr>
          <a:xfrm>
            <a:off x="624226" y="624388"/>
            <a:ext cx="10805159" cy="991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8255" algn="l" rtl="0" eaLnBrk="0">
              <a:lnSpc>
                <a:spcPct val="97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为实现顾客运营长期目标，短期试点推广阶段聚焦个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运营模式，建设三个子</a:t>
            </a:r>
            <a:r>
              <a:rPr sz="33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69" name="textbox 869"/>
          <p:cNvSpPr/>
          <p:nvPr/>
        </p:nvSpPr>
        <p:spPr>
          <a:xfrm>
            <a:off x="945281" y="3448563"/>
            <a:ext cx="3905250" cy="2419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试点推广期，通过三个项目跑通个人化营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模式，弥补个人化运营的短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7820" indent="-194310" algn="l" rtl="0" eaLnBrk="0">
              <a:lnSpc>
                <a:spcPct val="105000"/>
              </a:lnSpc>
              <a:spcBef>
                <a:spcPts val="45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形成一套运行通畅的个人化顾客运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式与其背后完整的业务操作流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43510" algn="l" rtl="0" eaLnBrk="0">
              <a:lnSpc>
                <a:spcPts val="1845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这套顾客运营模式在各个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推广落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5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193675" algn="l" rtl="0" eaLnBrk="0">
              <a:lnSpc>
                <a:spcPct val="105000"/>
              </a:lnSpc>
              <a:spcBef>
                <a:spcPct val="0"/>
              </a:spcBef>
            </a:pPr>
            <a:r>
              <a:rPr sz="15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完成一系列市场营销活动，  顾客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ROI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和执行效率得到明显提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870" name="table 870"/>
          <p:cNvGraphicFramePr>
            <a:graphicFrameLocks noGrp="1"/>
          </p:cNvGraphicFramePr>
          <p:nvPr/>
        </p:nvGraphicFramePr>
        <p:xfrm>
          <a:off x="2055875" y="1850135"/>
          <a:ext cx="8288654" cy="596900"/>
        </p:xfrm>
        <a:graphic>
          <a:graphicData uri="http://schemas.openxmlformats.org/drawingml/2006/table">
            <a:tbl>
              <a:tblPr/>
              <a:tblGrid>
                <a:gridCol w="800734"/>
                <a:gridCol w="7487919"/>
              </a:tblGrid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95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长</a:t>
                      </a:r>
                      <a:r>
                        <a:rPr sz="150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4315" algn="l" rtl="0" eaLnBrk="0">
                        <a:lnSpc>
                          <a:spcPts val="1920"/>
                        </a:lnSpc>
                      </a:pP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8900" indent="6985" algn="l" rtl="0" eaLnBrk="0">
                        <a:lnSpc>
                          <a:spcPct val="11000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以批量化、大规模生产的方式在各个触点为顾客提供个性、多样化的内容，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填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充 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每一个与顾客深入互动的机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会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71" name="textbox 871"/>
          <p:cNvSpPr/>
          <p:nvPr/>
        </p:nvSpPr>
        <p:spPr>
          <a:xfrm>
            <a:off x="7142125" y="2865170"/>
            <a:ext cx="2305050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三个子项目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与建设路径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72" name="textbox 872"/>
          <p:cNvSpPr/>
          <p:nvPr/>
        </p:nvSpPr>
        <p:spPr>
          <a:xfrm>
            <a:off x="1542390" y="2865805"/>
            <a:ext cx="1852929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推广阶段目标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73" name="textbox 87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grpSp>
        <p:nvGrpSpPr>
          <p:cNvPr id="228" name="group 228"/>
          <p:cNvGrpSpPr/>
          <p:nvPr/>
        </p:nvGrpSpPr>
        <p:grpSpPr>
          <a:xfrm rot="21600000">
            <a:off x="905255" y="2746248"/>
            <a:ext cx="528827" cy="467867"/>
            <a:chExt cx="528827" cy="467867"/>
          </a:xfrm>
        </p:grpSpPr>
        <p:sp>
          <p:nvSpPr>
            <p:cNvPr id="874" name="path"/>
            <p:cNvSpPr/>
            <p:nvPr/>
          </p:nvSpPr>
          <p:spPr>
            <a:xfrm>
              <a:off x="225551" y="13715"/>
              <a:ext cx="303276" cy="227076"/>
            </a:xfrm>
            <a:custGeom>
              <a:rect l="0" t="0" r="0" b="0"/>
              <a:pathLst>
                <a:path w="477" h="357">
                  <a:moveTo>
                    <a:pt x="12" y="357"/>
                  </a:moveTo>
                  <a:cubicBezTo>
                    <a:pt x="8" y="357"/>
                    <a:pt x="5" y="356"/>
                    <a:pt x="3" y="352"/>
                  </a:cubicBezTo>
                  <a:cubicBezTo>
                    <a:pt x="0" y="347"/>
                    <a:pt x="1" y="341"/>
                    <a:pt x="6" y="337"/>
                  </a:cubicBezTo>
                  <a:cubicBezTo>
                    <a:pt x="433" y="42"/>
                    <a:pt x="433" y="42"/>
                    <a:pt x="433" y="42"/>
                  </a:cubicBezTo>
                  <a:cubicBezTo>
                    <a:pt x="438" y="38"/>
                    <a:pt x="445" y="39"/>
                    <a:pt x="448" y="44"/>
                  </a:cubicBezTo>
                  <a:cubicBezTo>
                    <a:pt x="452" y="49"/>
                    <a:pt x="450" y="56"/>
                    <a:pt x="445" y="59"/>
                  </a:cubicBezTo>
                  <a:cubicBezTo>
                    <a:pt x="18" y="355"/>
                    <a:pt x="18" y="355"/>
                    <a:pt x="18" y="355"/>
                  </a:cubicBezTo>
                  <a:cubicBezTo>
                    <a:pt x="16" y="357"/>
                    <a:pt x="14" y="357"/>
                    <a:pt x="12" y="357"/>
                  </a:cubicBezTo>
                  <a:moveTo>
                    <a:pt x="282" y="124"/>
                  </a:moveTo>
                  <a:cubicBezTo>
                    <a:pt x="281" y="126"/>
                    <a:pt x="284" y="127"/>
                    <a:pt x="286" y="126"/>
                  </a:cubicBezTo>
                  <a:cubicBezTo>
                    <a:pt x="286" y="126"/>
                    <a:pt x="286" y="126"/>
                    <a:pt x="402" y="45"/>
                  </a:cubicBezTo>
                  <a:cubicBezTo>
                    <a:pt x="403" y="45"/>
                    <a:pt x="403" y="45"/>
                    <a:pt x="403" y="44"/>
                  </a:cubicBezTo>
                  <a:cubicBezTo>
                    <a:pt x="403" y="44"/>
                    <a:pt x="403" y="44"/>
                    <a:pt x="414" y="4"/>
                  </a:cubicBezTo>
                  <a:cubicBezTo>
                    <a:pt x="415" y="1"/>
                    <a:pt x="412" y="0"/>
                    <a:pt x="410" y="1"/>
                  </a:cubicBezTo>
                  <a:cubicBezTo>
                    <a:pt x="410" y="1"/>
                    <a:pt x="410" y="1"/>
                    <a:pt x="293" y="81"/>
                  </a:cubicBezTo>
                  <a:cubicBezTo>
                    <a:pt x="293" y="82"/>
                    <a:pt x="293" y="82"/>
                    <a:pt x="292" y="83"/>
                  </a:cubicBezTo>
                  <a:cubicBezTo>
                    <a:pt x="292" y="83"/>
                    <a:pt x="292" y="83"/>
                    <a:pt x="282" y="124"/>
                  </a:cubicBezTo>
                  <a:moveTo>
                    <a:pt x="315" y="172"/>
                  </a:moveTo>
                  <a:cubicBezTo>
                    <a:pt x="356" y="177"/>
                    <a:pt x="356" y="177"/>
                    <a:pt x="356" y="177"/>
                  </a:cubicBezTo>
                  <a:cubicBezTo>
                    <a:pt x="358" y="177"/>
                    <a:pt x="358" y="177"/>
                    <a:pt x="359" y="177"/>
                  </a:cubicBezTo>
                  <a:cubicBezTo>
                    <a:pt x="475" y="96"/>
                    <a:pt x="475" y="96"/>
                    <a:pt x="475" y="96"/>
                  </a:cubicBezTo>
                  <a:cubicBezTo>
                    <a:pt x="477" y="95"/>
                    <a:pt x="477" y="91"/>
                    <a:pt x="474" y="91"/>
                  </a:cubicBezTo>
                  <a:cubicBezTo>
                    <a:pt x="432" y="87"/>
                    <a:pt x="432" y="87"/>
                    <a:pt x="432" y="87"/>
                  </a:cubicBezTo>
                  <a:cubicBezTo>
                    <a:pt x="431" y="86"/>
                    <a:pt x="431" y="86"/>
                    <a:pt x="431" y="87"/>
                  </a:cubicBezTo>
                  <a:cubicBezTo>
                    <a:pt x="314" y="168"/>
                    <a:pt x="314" y="168"/>
                    <a:pt x="314" y="168"/>
                  </a:cubicBezTo>
                  <a:cubicBezTo>
                    <a:pt x="313" y="170"/>
                    <a:pt x="313" y="172"/>
                    <a:pt x="315" y="172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5" name="path"/>
            <p:cNvSpPr/>
            <p:nvPr/>
          </p:nvSpPr>
          <p:spPr>
            <a:xfrm>
              <a:off x="0" y="0"/>
              <a:ext cx="466344" cy="467867"/>
            </a:xfrm>
            <a:custGeom>
              <a:rect l="0" t="0" r="0" b="0"/>
              <a:pathLst>
                <a:path w="734" h="736">
                  <a:moveTo>
                    <a:pt x="496" y="324"/>
                  </a:moveTo>
                  <a:cubicBezTo>
                    <a:pt x="501" y="338"/>
                    <a:pt x="503" y="353"/>
                    <a:pt x="503" y="368"/>
                  </a:cubicBezTo>
                  <a:cubicBezTo>
                    <a:pt x="503" y="443"/>
                    <a:pt x="442" y="505"/>
                    <a:pt x="367" y="505"/>
                  </a:cubicBezTo>
                  <a:cubicBezTo>
                    <a:pt x="291" y="505"/>
                    <a:pt x="230" y="443"/>
                    <a:pt x="230" y="368"/>
                  </a:cubicBezTo>
                  <a:cubicBezTo>
                    <a:pt x="230" y="292"/>
                    <a:pt x="291" y="231"/>
                    <a:pt x="367" y="231"/>
                  </a:cubicBezTo>
                  <a:cubicBezTo>
                    <a:pt x="399" y="231"/>
                    <a:pt x="430" y="243"/>
                    <a:pt x="454" y="262"/>
                  </a:cubicBezTo>
                  <a:cubicBezTo>
                    <a:pt x="400" y="299"/>
                    <a:pt x="400" y="299"/>
                    <a:pt x="400" y="299"/>
                  </a:cubicBezTo>
                  <a:cubicBezTo>
                    <a:pt x="390" y="294"/>
                    <a:pt x="378" y="292"/>
                    <a:pt x="367" y="292"/>
                  </a:cubicBezTo>
                  <a:cubicBezTo>
                    <a:pt x="325" y="292"/>
                    <a:pt x="291" y="326"/>
                    <a:pt x="291" y="368"/>
                  </a:cubicBezTo>
                  <a:cubicBezTo>
                    <a:pt x="291" y="410"/>
                    <a:pt x="325" y="444"/>
                    <a:pt x="367" y="444"/>
                  </a:cubicBezTo>
                  <a:cubicBezTo>
                    <a:pt x="409" y="444"/>
                    <a:pt x="442" y="410"/>
                    <a:pt x="442" y="368"/>
                  </a:cubicBezTo>
                  <a:cubicBezTo>
                    <a:pt x="442" y="365"/>
                    <a:pt x="442" y="363"/>
                    <a:pt x="442" y="361"/>
                  </a:cubicBezTo>
                  <a:lnTo>
                    <a:pt x="496" y="324"/>
                  </a:lnTo>
                  <a:close/>
                  <a:moveTo>
                    <a:pt x="541" y="293"/>
                  </a:moveTo>
                  <a:cubicBezTo>
                    <a:pt x="551" y="316"/>
                    <a:pt x="556" y="341"/>
                    <a:pt x="556" y="368"/>
                  </a:cubicBezTo>
                  <a:cubicBezTo>
                    <a:pt x="556" y="472"/>
                    <a:pt x="471" y="558"/>
                    <a:pt x="367" y="558"/>
                  </a:cubicBezTo>
                  <a:cubicBezTo>
                    <a:pt x="262" y="558"/>
                    <a:pt x="177" y="472"/>
                    <a:pt x="177" y="368"/>
                  </a:cubicBezTo>
                  <a:cubicBezTo>
                    <a:pt x="177" y="263"/>
                    <a:pt x="262" y="178"/>
                    <a:pt x="367" y="178"/>
                  </a:cubicBezTo>
                  <a:cubicBezTo>
                    <a:pt x="418" y="178"/>
                    <a:pt x="464" y="198"/>
                    <a:pt x="498" y="231"/>
                  </a:cubicBezTo>
                  <a:cubicBezTo>
                    <a:pt x="549" y="196"/>
                    <a:pt x="549" y="196"/>
                    <a:pt x="549" y="196"/>
                  </a:cubicBezTo>
                  <a:cubicBezTo>
                    <a:pt x="503" y="148"/>
                    <a:pt x="439" y="117"/>
                    <a:pt x="367" y="117"/>
                  </a:cubicBezTo>
                  <a:cubicBezTo>
                    <a:pt x="229" y="117"/>
                    <a:pt x="117" y="230"/>
                    <a:pt x="117" y="368"/>
                  </a:cubicBezTo>
                  <a:cubicBezTo>
                    <a:pt x="117" y="506"/>
                    <a:pt x="229" y="618"/>
                    <a:pt x="367" y="618"/>
                  </a:cubicBezTo>
                  <a:cubicBezTo>
                    <a:pt x="505" y="618"/>
                    <a:pt x="617" y="506"/>
                    <a:pt x="617" y="368"/>
                  </a:cubicBezTo>
                  <a:cubicBezTo>
                    <a:pt x="617" y="329"/>
                    <a:pt x="608" y="291"/>
                    <a:pt x="592" y="258"/>
                  </a:cubicBezTo>
                  <a:lnTo>
                    <a:pt x="541" y="293"/>
                  </a:lnTo>
                  <a:close/>
                  <a:moveTo>
                    <a:pt x="651" y="217"/>
                  </a:moveTo>
                  <a:cubicBezTo>
                    <a:pt x="639" y="226"/>
                    <a:pt x="639" y="226"/>
                    <a:pt x="639" y="226"/>
                  </a:cubicBezTo>
                  <a:cubicBezTo>
                    <a:pt x="661" y="268"/>
                    <a:pt x="673" y="316"/>
                    <a:pt x="673" y="368"/>
                  </a:cubicBezTo>
                  <a:cubicBezTo>
                    <a:pt x="673" y="538"/>
                    <a:pt x="536" y="675"/>
                    <a:pt x="367" y="675"/>
                  </a:cubicBezTo>
                  <a:cubicBezTo>
                    <a:pt x="198" y="675"/>
                    <a:pt x="60" y="538"/>
                    <a:pt x="60" y="368"/>
                  </a:cubicBezTo>
                  <a:cubicBezTo>
                    <a:pt x="60" y="198"/>
                    <a:pt x="198" y="60"/>
                    <a:pt x="367" y="60"/>
                  </a:cubicBezTo>
                  <a:cubicBezTo>
                    <a:pt x="458" y="60"/>
                    <a:pt x="540" y="100"/>
                    <a:pt x="596" y="164"/>
                  </a:cubicBezTo>
                  <a:cubicBezTo>
                    <a:pt x="609" y="155"/>
                    <a:pt x="609" y="155"/>
                    <a:pt x="609" y="155"/>
                  </a:cubicBezTo>
                  <a:cubicBezTo>
                    <a:pt x="622" y="103"/>
                    <a:pt x="622" y="103"/>
                    <a:pt x="622" y="103"/>
                  </a:cubicBezTo>
                  <a:cubicBezTo>
                    <a:pt x="556" y="39"/>
                    <a:pt x="466" y="0"/>
                    <a:pt x="367" y="0"/>
                  </a:cubicBezTo>
                  <a:cubicBezTo>
                    <a:pt x="164" y="0"/>
                    <a:pt x="0" y="165"/>
                    <a:pt x="0" y="368"/>
                  </a:cubicBezTo>
                  <a:cubicBezTo>
                    <a:pt x="0" y="571"/>
                    <a:pt x="164" y="736"/>
                    <a:pt x="367" y="736"/>
                  </a:cubicBezTo>
                  <a:cubicBezTo>
                    <a:pt x="569" y="736"/>
                    <a:pt x="734" y="571"/>
                    <a:pt x="734" y="368"/>
                  </a:cubicBezTo>
                  <a:cubicBezTo>
                    <a:pt x="734" y="316"/>
                    <a:pt x="723" y="268"/>
                    <a:pt x="705" y="223"/>
                  </a:cubicBezTo>
                  <a:lnTo>
                    <a:pt x="651" y="217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30" name="group 230"/>
          <p:cNvGrpSpPr/>
          <p:nvPr/>
        </p:nvGrpSpPr>
        <p:grpSpPr>
          <a:xfrm rot="21600000">
            <a:off x="6414516" y="2776727"/>
            <a:ext cx="566928" cy="405383"/>
            <a:chExt cx="566928" cy="405383"/>
          </a:xfrm>
        </p:grpSpPr>
        <p:sp>
          <p:nvSpPr>
            <p:cNvPr id="876" name="path"/>
            <p:cNvSpPr/>
            <p:nvPr/>
          </p:nvSpPr>
          <p:spPr>
            <a:xfrm>
              <a:off x="0" y="0"/>
              <a:ext cx="566928" cy="405383"/>
            </a:xfrm>
            <a:custGeom>
              <a:rect l="0" t="0" r="0" b="0"/>
              <a:pathLst>
                <a:path w="892" h="638">
                  <a:moveTo>
                    <a:pt x="21" y="21"/>
                  </a:moveTo>
                  <a:cubicBezTo>
                    <a:pt x="21" y="21"/>
                    <a:pt x="21" y="21"/>
                    <a:pt x="21" y="616"/>
                  </a:cubicBezTo>
                  <a:cubicBezTo>
                    <a:pt x="21" y="616"/>
                    <a:pt x="21" y="616"/>
                    <a:pt x="871" y="616"/>
                  </a:cubicBezTo>
                  <a:cubicBezTo>
                    <a:pt x="871" y="616"/>
                    <a:pt x="871" y="616"/>
                    <a:pt x="871" y="21"/>
                  </a:cubicBezTo>
                  <a:cubicBezTo>
                    <a:pt x="871" y="21"/>
                    <a:pt x="871" y="21"/>
                    <a:pt x="21" y="21"/>
                  </a:cubicBezTo>
                  <a:moveTo>
                    <a:pt x="10" y="0"/>
                  </a:moveTo>
                  <a:cubicBezTo>
                    <a:pt x="10" y="0"/>
                    <a:pt x="10" y="0"/>
                    <a:pt x="881" y="0"/>
                  </a:cubicBezTo>
                  <a:cubicBezTo>
                    <a:pt x="887" y="0"/>
                    <a:pt x="892" y="4"/>
                    <a:pt x="892" y="10"/>
                  </a:cubicBezTo>
                  <a:cubicBezTo>
                    <a:pt x="892" y="10"/>
                    <a:pt x="892" y="10"/>
                    <a:pt x="892" y="627"/>
                  </a:cubicBezTo>
                  <a:cubicBezTo>
                    <a:pt x="892" y="633"/>
                    <a:pt x="887" y="638"/>
                    <a:pt x="881" y="638"/>
                  </a:cubicBezTo>
                  <a:cubicBezTo>
                    <a:pt x="881" y="638"/>
                    <a:pt x="881" y="638"/>
                    <a:pt x="10" y="638"/>
                  </a:cubicBezTo>
                  <a:cubicBezTo>
                    <a:pt x="4" y="638"/>
                    <a:pt x="0" y="633"/>
                    <a:pt x="0" y="627"/>
                  </a:cubicBezTo>
                  <a:cubicBezTo>
                    <a:pt x="0" y="627"/>
                    <a:pt x="0" y="627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7" name="path"/>
            <p:cNvSpPr/>
            <p:nvPr/>
          </p:nvSpPr>
          <p:spPr>
            <a:xfrm>
              <a:off x="27432" y="27432"/>
              <a:ext cx="512063" cy="350519"/>
            </a:xfrm>
            <a:custGeom>
              <a:rect l="0" t="0" r="0" b="0"/>
              <a:pathLst>
                <a:path w="805" h="551">
                  <a:moveTo>
                    <a:pt x="530" y="397"/>
                  </a:moveTo>
                  <a:cubicBezTo>
                    <a:pt x="524" y="397"/>
                    <a:pt x="519" y="402"/>
                    <a:pt x="519" y="408"/>
                  </a:cubicBezTo>
                  <a:cubicBezTo>
                    <a:pt x="519" y="414"/>
                    <a:pt x="524" y="419"/>
                    <a:pt x="530" y="419"/>
                  </a:cubicBezTo>
                  <a:cubicBezTo>
                    <a:pt x="682" y="419"/>
                    <a:pt x="682" y="419"/>
                    <a:pt x="682" y="419"/>
                  </a:cubicBezTo>
                  <a:cubicBezTo>
                    <a:pt x="688" y="419"/>
                    <a:pt x="693" y="414"/>
                    <a:pt x="693" y="408"/>
                  </a:cubicBezTo>
                  <a:cubicBezTo>
                    <a:pt x="693" y="402"/>
                    <a:pt x="688" y="397"/>
                    <a:pt x="682" y="397"/>
                  </a:cubicBezTo>
                  <a:cubicBezTo>
                    <a:pt x="530" y="397"/>
                    <a:pt x="530" y="397"/>
                    <a:pt x="530" y="397"/>
                  </a:cubicBezTo>
                  <a:moveTo>
                    <a:pt x="530" y="354"/>
                  </a:moveTo>
                  <a:cubicBezTo>
                    <a:pt x="524" y="354"/>
                    <a:pt x="519" y="358"/>
                    <a:pt x="519" y="364"/>
                  </a:cubicBezTo>
                  <a:cubicBezTo>
                    <a:pt x="519" y="370"/>
                    <a:pt x="524" y="374"/>
                    <a:pt x="530" y="374"/>
                  </a:cubicBezTo>
                  <a:cubicBezTo>
                    <a:pt x="705" y="374"/>
                    <a:pt x="705" y="374"/>
                    <a:pt x="705" y="374"/>
                  </a:cubicBezTo>
                  <a:cubicBezTo>
                    <a:pt x="711" y="374"/>
                    <a:pt x="716" y="370"/>
                    <a:pt x="716" y="364"/>
                  </a:cubicBezTo>
                  <a:cubicBezTo>
                    <a:pt x="716" y="358"/>
                    <a:pt x="711" y="354"/>
                    <a:pt x="705" y="354"/>
                  </a:cubicBezTo>
                  <a:cubicBezTo>
                    <a:pt x="530" y="354"/>
                    <a:pt x="530" y="354"/>
                    <a:pt x="530" y="354"/>
                  </a:cubicBezTo>
                  <a:moveTo>
                    <a:pt x="530" y="308"/>
                  </a:moveTo>
                  <a:cubicBezTo>
                    <a:pt x="524" y="308"/>
                    <a:pt x="519" y="313"/>
                    <a:pt x="519" y="319"/>
                  </a:cubicBezTo>
                  <a:cubicBezTo>
                    <a:pt x="519" y="325"/>
                    <a:pt x="524" y="330"/>
                    <a:pt x="530" y="330"/>
                  </a:cubicBezTo>
                  <a:cubicBezTo>
                    <a:pt x="705" y="330"/>
                    <a:pt x="705" y="330"/>
                    <a:pt x="705" y="330"/>
                  </a:cubicBezTo>
                  <a:cubicBezTo>
                    <a:pt x="711" y="330"/>
                    <a:pt x="716" y="325"/>
                    <a:pt x="716" y="319"/>
                  </a:cubicBezTo>
                  <a:cubicBezTo>
                    <a:pt x="716" y="313"/>
                    <a:pt x="711" y="308"/>
                    <a:pt x="705" y="308"/>
                  </a:cubicBezTo>
                  <a:cubicBezTo>
                    <a:pt x="530" y="308"/>
                    <a:pt x="530" y="308"/>
                    <a:pt x="530" y="308"/>
                  </a:cubicBezTo>
                  <a:moveTo>
                    <a:pt x="329" y="177"/>
                  </a:moveTo>
                  <a:lnTo>
                    <a:pt x="455" y="177"/>
                  </a:lnTo>
                  <a:cubicBezTo>
                    <a:pt x="455" y="177"/>
                    <a:pt x="455" y="177"/>
                    <a:pt x="485" y="209"/>
                  </a:cubicBezTo>
                  <a:cubicBezTo>
                    <a:pt x="485" y="209"/>
                    <a:pt x="485" y="209"/>
                    <a:pt x="455" y="242"/>
                  </a:cubicBezTo>
                  <a:cubicBezTo>
                    <a:pt x="455" y="242"/>
                    <a:pt x="455" y="242"/>
                    <a:pt x="329" y="242"/>
                  </a:cubicBezTo>
                  <a:cubicBezTo>
                    <a:pt x="329" y="242"/>
                    <a:pt x="329" y="242"/>
                    <a:pt x="352" y="217"/>
                  </a:cubicBezTo>
                  <a:cubicBezTo>
                    <a:pt x="356" y="212"/>
                    <a:pt x="356" y="206"/>
                    <a:pt x="352" y="202"/>
                  </a:cubicBezTo>
                  <a:cubicBezTo>
                    <a:pt x="352" y="202"/>
                    <a:pt x="352" y="202"/>
                    <a:pt x="329" y="177"/>
                  </a:cubicBezTo>
                  <a:moveTo>
                    <a:pt x="92" y="177"/>
                  </a:moveTo>
                  <a:lnTo>
                    <a:pt x="231" y="177"/>
                  </a:lnTo>
                  <a:cubicBezTo>
                    <a:pt x="260" y="209"/>
                    <a:pt x="260" y="209"/>
                    <a:pt x="260" y="209"/>
                  </a:cubicBezTo>
                  <a:cubicBezTo>
                    <a:pt x="231" y="242"/>
                    <a:pt x="231" y="242"/>
                    <a:pt x="231" y="242"/>
                  </a:cubicBezTo>
                  <a:cubicBezTo>
                    <a:pt x="92" y="242"/>
                    <a:pt x="92" y="242"/>
                    <a:pt x="92" y="242"/>
                  </a:cubicBezTo>
                  <a:cubicBezTo>
                    <a:pt x="92" y="177"/>
                    <a:pt x="92" y="177"/>
                    <a:pt x="92" y="177"/>
                  </a:cubicBezTo>
                  <a:moveTo>
                    <a:pt x="530" y="155"/>
                  </a:moveTo>
                  <a:cubicBezTo>
                    <a:pt x="526" y="155"/>
                    <a:pt x="522" y="157"/>
                    <a:pt x="520" y="161"/>
                  </a:cubicBezTo>
                  <a:cubicBezTo>
                    <a:pt x="518" y="165"/>
                    <a:pt x="519" y="169"/>
                    <a:pt x="522" y="173"/>
                  </a:cubicBezTo>
                  <a:cubicBezTo>
                    <a:pt x="554" y="209"/>
                    <a:pt x="554" y="209"/>
                    <a:pt x="554" y="209"/>
                  </a:cubicBezTo>
                  <a:cubicBezTo>
                    <a:pt x="522" y="244"/>
                    <a:pt x="522" y="244"/>
                    <a:pt x="522" y="244"/>
                  </a:cubicBezTo>
                  <a:cubicBezTo>
                    <a:pt x="519" y="248"/>
                    <a:pt x="518" y="252"/>
                    <a:pt x="520" y="256"/>
                  </a:cubicBezTo>
                  <a:cubicBezTo>
                    <a:pt x="522" y="260"/>
                    <a:pt x="526" y="262"/>
                    <a:pt x="530" y="262"/>
                  </a:cubicBezTo>
                  <a:cubicBezTo>
                    <a:pt x="683" y="262"/>
                    <a:pt x="683" y="262"/>
                    <a:pt x="683" y="262"/>
                  </a:cubicBezTo>
                  <a:cubicBezTo>
                    <a:pt x="687" y="262"/>
                    <a:pt x="689" y="261"/>
                    <a:pt x="691" y="259"/>
                  </a:cubicBezTo>
                  <a:cubicBezTo>
                    <a:pt x="730" y="216"/>
                    <a:pt x="730" y="216"/>
                    <a:pt x="730" y="216"/>
                  </a:cubicBezTo>
                  <a:cubicBezTo>
                    <a:pt x="734" y="212"/>
                    <a:pt x="734" y="205"/>
                    <a:pt x="730" y="201"/>
                  </a:cubicBezTo>
                  <a:cubicBezTo>
                    <a:pt x="691" y="158"/>
                    <a:pt x="691" y="158"/>
                    <a:pt x="691" y="158"/>
                  </a:cubicBezTo>
                  <a:cubicBezTo>
                    <a:pt x="689" y="156"/>
                    <a:pt x="687" y="155"/>
                    <a:pt x="683" y="155"/>
                  </a:cubicBezTo>
                  <a:cubicBezTo>
                    <a:pt x="530" y="155"/>
                    <a:pt x="530" y="155"/>
                    <a:pt x="530" y="155"/>
                  </a:cubicBezTo>
                  <a:moveTo>
                    <a:pt x="305" y="155"/>
                  </a:moveTo>
                  <a:cubicBezTo>
                    <a:pt x="301" y="155"/>
                    <a:pt x="297" y="157"/>
                    <a:pt x="296" y="161"/>
                  </a:cubicBezTo>
                  <a:cubicBezTo>
                    <a:pt x="294" y="165"/>
                    <a:pt x="295" y="169"/>
                    <a:pt x="297" y="173"/>
                  </a:cubicBezTo>
                  <a:cubicBezTo>
                    <a:pt x="330" y="209"/>
                    <a:pt x="330" y="209"/>
                    <a:pt x="330" y="209"/>
                  </a:cubicBezTo>
                  <a:cubicBezTo>
                    <a:pt x="297" y="244"/>
                    <a:pt x="297" y="244"/>
                    <a:pt x="297" y="244"/>
                  </a:cubicBezTo>
                  <a:cubicBezTo>
                    <a:pt x="295" y="248"/>
                    <a:pt x="294" y="252"/>
                    <a:pt x="296" y="256"/>
                  </a:cubicBezTo>
                  <a:cubicBezTo>
                    <a:pt x="297" y="260"/>
                    <a:pt x="301" y="262"/>
                    <a:pt x="305" y="262"/>
                  </a:cubicBezTo>
                  <a:cubicBezTo>
                    <a:pt x="460" y="262"/>
                    <a:pt x="460" y="262"/>
                    <a:pt x="460" y="262"/>
                  </a:cubicBezTo>
                  <a:cubicBezTo>
                    <a:pt x="463" y="262"/>
                    <a:pt x="466" y="261"/>
                    <a:pt x="468" y="259"/>
                  </a:cubicBezTo>
                  <a:cubicBezTo>
                    <a:pt x="507" y="216"/>
                    <a:pt x="507" y="216"/>
                    <a:pt x="507" y="216"/>
                  </a:cubicBezTo>
                  <a:cubicBezTo>
                    <a:pt x="511" y="212"/>
                    <a:pt x="511" y="205"/>
                    <a:pt x="507" y="201"/>
                  </a:cubicBezTo>
                  <a:cubicBezTo>
                    <a:pt x="468" y="158"/>
                    <a:pt x="468" y="158"/>
                    <a:pt x="468" y="158"/>
                  </a:cubicBezTo>
                  <a:cubicBezTo>
                    <a:pt x="466" y="156"/>
                    <a:pt x="463" y="155"/>
                    <a:pt x="460" y="155"/>
                  </a:cubicBezTo>
                  <a:cubicBezTo>
                    <a:pt x="305" y="155"/>
                    <a:pt x="305" y="155"/>
                    <a:pt x="305" y="155"/>
                  </a:cubicBezTo>
                  <a:moveTo>
                    <a:pt x="82" y="155"/>
                  </a:moveTo>
                  <a:cubicBezTo>
                    <a:pt x="76" y="155"/>
                    <a:pt x="71" y="160"/>
                    <a:pt x="71" y="166"/>
                  </a:cubicBezTo>
                  <a:cubicBezTo>
                    <a:pt x="71" y="252"/>
                    <a:pt x="71" y="252"/>
                    <a:pt x="71" y="252"/>
                  </a:cubicBezTo>
                  <a:cubicBezTo>
                    <a:pt x="71" y="257"/>
                    <a:pt x="76" y="262"/>
                    <a:pt x="82" y="262"/>
                  </a:cubicBezTo>
                  <a:cubicBezTo>
                    <a:pt x="235" y="262"/>
                    <a:pt x="235" y="262"/>
                    <a:pt x="235" y="262"/>
                  </a:cubicBezTo>
                  <a:cubicBezTo>
                    <a:pt x="238" y="262"/>
                    <a:pt x="241" y="261"/>
                    <a:pt x="243" y="259"/>
                  </a:cubicBezTo>
                  <a:cubicBezTo>
                    <a:pt x="282" y="216"/>
                    <a:pt x="282" y="216"/>
                    <a:pt x="282" y="216"/>
                  </a:cubicBezTo>
                  <a:cubicBezTo>
                    <a:pt x="286" y="212"/>
                    <a:pt x="286" y="205"/>
                    <a:pt x="282" y="201"/>
                  </a:cubicBezTo>
                  <a:cubicBezTo>
                    <a:pt x="243" y="158"/>
                    <a:pt x="243" y="158"/>
                    <a:pt x="243" y="158"/>
                  </a:cubicBezTo>
                  <a:cubicBezTo>
                    <a:pt x="241" y="156"/>
                    <a:pt x="238" y="155"/>
                    <a:pt x="235" y="155"/>
                  </a:cubicBezTo>
                  <a:cubicBezTo>
                    <a:pt x="82" y="155"/>
                    <a:pt x="82" y="155"/>
                    <a:pt x="82" y="155"/>
                  </a:cubicBezTo>
                  <a:moveTo>
                    <a:pt x="0" y="0"/>
                  </a:moveTo>
                  <a:lnTo>
                    <a:pt x="806" y="0"/>
                  </a:lnTo>
                  <a:lnTo>
                    <a:pt x="806" y="5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78" name="rect"/>
          <p:cNvSpPr/>
          <p:nvPr/>
        </p:nvSpPr>
        <p:spPr>
          <a:xfrm>
            <a:off x="5687567" y="3022092"/>
            <a:ext cx="9143" cy="2795206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32" name="group 232"/>
          <p:cNvGrpSpPr/>
          <p:nvPr/>
        </p:nvGrpSpPr>
        <p:grpSpPr>
          <a:xfrm rot="21600000">
            <a:off x="5533644" y="4241292"/>
            <a:ext cx="315467" cy="316991"/>
            <a:chExt cx="315467" cy="316991"/>
          </a:xfrm>
        </p:grpSpPr>
        <p:sp>
          <p:nvSpPr>
            <p:cNvPr id="879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0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1" name="path"/>
            <p:cNvSpPr/>
            <p:nvPr/>
          </p:nvSpPr>
          <p:spPr>
            <a:xfrm>
              <a:off x="121919" y="47244"/>
              <a:ext cx="120396" cy="225551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234"/>
          <p:cNvGrpSpPr/>
          <p:nvPr/>
        </p:nvGrpSpPr>
        <p:grpSpPr>
          <a:xfrm rot="21600000">
            <a:off x="1917192" y="5707379"/>
            <a:ext cx="6972299" cy="396240"/>
            <a:chExt cx="6972299" cy="396240"/>
          </a:xfrm>
        </p:grpSpPr>
        <p:sp>
          <p:nvSpPr>
            <p:cNvPr id="882" name="path"/>
            <p:cNvSpPr/>
            <p:nvPr/>
          </p:nvSpPr>
          <p:spPr>
            <a:xfrm>
              <a:off x="4572" y="0"/>
              <a:ext cx="6967727" cy="391668"/>
            </a:xfrm>
            <a:custGeom>
              <a:rect l="0" t="0" r="0" b="0"/>
              <a:pathLst>
                <a:path w="10972" h="616">
                  <a:moveTo>
                    <a:pt x="0" y="0"/>
                  </a:moveTo>
                  <a:lnTo>
                    <a:pt x="10890" y="0"/>
                  </a:lnTo>
                  <a:lnTo>
                    <a:pt x="10972" y="308"/>
                  </a:lnTo>
                  <a:lnTo>
                    <a:pt x="10890" y="616"/>
                  </a:lnTo>
                  <a:lnTo>
                    <a:pt x="0" y="6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3" name="path"/>
            <p:cNvSpPr/>
            <p:nvPr/>
          </p:nvSpPr>
          <p:spPr>
            <a:xfrm>
              <a:off x="0" y="387095"/>
              <a:ext cx="6924420" cy="9144"/>
            </a:xfrm>
            <a:custGeom>
              <a:rect l="0" t="0" r="0" b="0"/>
              <a:pathLst>
                <a:path w="10904" h="14">
                  <a:moveTo>
                    <a:pt x="10897" y="7"/>
                  </a:moveTo>
                  <a:lnTo>
                    <a:pt x="7" y="7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884" name="table 884"/>
          <p:cNvGraphicFramePr>
            <a:graphicFrameLocks noGrp="1"/>
          </p:cNvGraphicFramePr>
          <p:nvPr/>
        </p:nvGraphicFramePr>
        <p:xfrm>
          <a:off x="1917192" y="5702807"/>
          <a:ext cx="9318625" cy="936625"/>
        </p:xfrm>
        <a:graphic>
          <a:graphicData uri="http://schemas.openxmlformats.org/drawingml/2006/table">
            <a:tbl>
              <a:tblPr/>
              <a:tblGrid>
                <a:gridCol w="6432550"/>
                <a:gridCol w="390525"/>
                <a:gridCol w="221615"/>
                <a:gridCol w="2117725"/>
                <a:gridCol w="156210"/>
              </a:tblGrid>
              <a:tr h="431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7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3050" algn="l" rtl="0" eaLnBrk="0">
                        <a:lnSpc>
                          <a:spcPts val="1895"/>
                        </a:lnSpc>
                        <a:spcBef>
                          <a:spcPts val="5"/>
                        </a:spcBef>
                      </a:pP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导入现有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CRM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DMP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的数据，以及业务团队在测试中新生成的个人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标签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indent="55880" algn="l" rtl="0" eaLnBrk="0">
                        <a:lnSpc>
                          <a:spcPct val="132000"/>
                        </a:lnSpc>
                      </a:pPr>
                      <a:r>
                        <a:rPr sz="12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2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2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支</a:t>
                      </a:r>
                      <a:r>
                        <a:rPr sz="12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持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3660" indent="-5715" algn="l" rtl="0" eaLnBrk="0">
                        <a:lnSpc>
                          <a:spcPct val="110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个人化营销相关数据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平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台和工作流系统的更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3365" indent="12065" algn="l" rtl="0" eaLnBrk="0">
                        <a:lnSpc>
                          <a:spcPct val="106000"/>
                        </a:lnSpc>
                        <a:spcBef>
                          <a:spcPct val="0"/>
                        </a:spcBef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DMP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集团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CRM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ROI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平台等现有系统的测试环境开发、固化改造；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数据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析工具平台支持；根据试点输出的新业务流程，按需工作流系统开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发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85" name="table 885"/>
          <p:cNvGraphicFramePr>
            <a:graphicFrameLocks noGrp="1"/>
          </p:cNvGraphicFramePr>
          <p:nvPr/>
        </p:nvGraphicFramePr>
        <p:xfrm>
          <a:off x="9241535" y="1915668"/>
          <a:ext cx="1922780" cy="3766820"/>
        </p:xfrm>
        <a:graphic>
          <a:graphicData uri="http://schemas.openxmlformats.org/drawingml/2006/table">
            <a:tbl>
              <a:tblPr/>
              <a:tblGrid>
                <a:gridCol w="1922780"/>
              </a:tblGrid>
              <a:tr h="3760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12420" indent="635" algn="l" rtl="0" eaLnBrk="0">
                        <a:lnSpc>
                          <a:spcPct val="109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更自动化的内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容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创造与消费者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互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4645" algn="l" rtl="0" eaLnBrk="0">
                        <a:lnSpc>
                          <a:spcPts val="1860"/>
                        </a:lnSpc>
                        <a:spcBef>
                          <a:spcPts val="46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社交媒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体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4645" algn="l" rtl="0" eaLnBrk="0">
                        <a:lnSpc>
                          <a:spcPts val="1860"/>
                        </a:lnSpc>
                        <a:spcBef>
                          <a:spcPts val="6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社群平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4645" algn="l" rtl="0" eaLnBrk="0">
                        <a:lnSpc>
                          <a:spcPts val="1865"/>
                        </a:lnSpc>
                        <a:spcBef>
                          <a:spcPts val="5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广告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电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12420" indent="13970" algn="l" rtl="0" eaLnBrk="0">
                        <a:lnSpc>
                          <a:spcPct val="110000"/>
                        </a:lnSpc>
                      </a:pP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同样分试点期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和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推广期进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86" name="textbox 886"/>
          <p:cNvSpPr/>
          <p:nvPr/>
        </p:nvSpPr>
        <p:spPr>
          <a:xfrm>
            <a:off x="618540" y="618896"/>
            <a:ext cx="10692765" cy="711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5715" algn="l" rtl="0" eaLnBrk="0">
              <a:lnSpc>
                <a:spcPct val="94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用一年半左右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的时间分波次纳入所有营销触点、在集团层面进行推广，然后通过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用更加自动化的手段进行提速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887" name="table 887"/>
          <p:cNvGraphicFramePr>
            <a:graphicFrameLocks noGrp="1"/>
          </p:cNvGraphicFramePr>
          <p:nvPr/>
        </p:nvGraphicFramePr>
        <p:xfrm>
          <a:off x="845819" y="1915667"/>
          <a:ext cx="1014730" cy="4657090"/>
        </p:xfrm>
        <a:graphic>
          <a:graphicData uri="http://schemas.openxmlformats.org/drawingml/2006/table">
            <a:tbl>
              <a:tblPr/>
              <a:tblGrid>
                <a:gridCol w="1014730"/>
              </a:tblGrid>
              <a:tr h="46475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8110" algn="l" rtl="0" eaLnBrk="0">
                        <a:lnSpc>
                          <a:spcPts val="1860"/>
                        </a:lnSpc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团队准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6680" indent="199390" algn="l" rtl="0" eaLnBrk="0">
                        <a:lnSpc>
                          <a:spcPct val="153000"/>
                        </a:lnSpc>
                        <a:spcBef>
                          <a:spcPts val="46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媒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介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资源盘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5410" indent="203200" algn="l" rtl="0" eaLnBrk="0">
                        <a:lnSpc>
                          <a:spcPct val="152000"/>
                        </a:lnSpc>
                        <a:spcBef>
                          <a:spcPct val="0"/>
                        </a:spcBef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顾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客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数据盘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88" name="path"/>
          <p:cNvSpPr/>
          <p:nvPr/>
        </p:nvSpPr>
        <p:spPr>
          <a:xfrm>
            <a:off x="5218175" y="2663951"/>
            <a:ext cx="1714500" cy="1958339"/>
          </a:xfrm>
          <a:custGeom>
            <a:rect l="0" t="0" r="0" b="0"/>
            <a:pathLst>
              <a:path w="2700" h="3083">
                <a:moveTo>
                  <a:pt x="0" y="0"/>
                </a:moveTo>
                <a:lnTo>
                  <a:pt x="2338" y="0"/>
                </a:lnTo>
                <a:lnTo>
                  <a:pt x="2700" y="1542"/>
                </a:lnTo>
                <a:lnTo>
                  <a:pt x="2338" y="3083"/>
                </a:lnTo>
                <a:lnTo>
                  <a:pt x="0" y="308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path"/>
          <p:cNvSpPr/>
          <p:nvPr/>
        </p:nvSpPr>
        <p:spPr>
          <a:xfrm>
            <a:off x="5213603" y="2659379"/>
            <a:ext cx="1493900" cy="1967483"/>
          </a:xfrm>
          <a:custGeom>
            <a:rect l="0" t="0" r="0" b="0"/>
            <a:pathLst>
              <a:path w="2352" h="3098">
                <a:moveTo>
                  <a:pt x="7" y="7"/>
                </a:moveTo>
                <a:lnTo>
                  <a:pt x="2345" y="7"/>
                </a:lnTo>
                <a:moveTo>
                  <a:pt x="2345" y="3091"/>
                </a:moveTo>
                <a:lnTo>
                  <a:pt x="7" y="3091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36" name="group 236"/>
          <p:cNvGrpSpPr/>
          <p:nvPr/>
        </p:nvGrpSpPr>
        <p:grpSpPr>
          <a:xfrm rot="21600000">
            <a:off x="5276088" y="2659379"/>
            <a:ext cx="1714500" cy="2061972"/>
            <a:chExt cx="1714500" cy="2061972"/>
          </a:xfrm>
        </p:grpSpPr>
        <p:sp>
          <p:nvSpPr>
            <p:cNvPr id="890" name="path"/>
            <p:cNvSpPr/>
            <p:nvPr/>
          </p:nvSpPr>
          <p:spPr>
            <a:xfrm>
              <a:off x="1422272" y="0"/>
              <a:ext cx="238886" cy="1967483"/>
            </a:xfrm>
            <a:custGeom>
              <a:rect l="0" t="0" r="0" b="0"/>
              <a:pathLst>
                <a:path w="376" h="3098">
                  <a:moveTo>
                    <a:pt x="7" y="7"/>
                  </a:moveTo>
                  <a:lnTo>
                    <a:pt x="369" y="1549"/>
                  </a:lnTo>
                  <a:lnTo>
                    <a:pt x="7" y="3091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1" name="path"/>
            <p:cNvSpPr/>
            <p:nvPr/>
          </p:nvSpPr>
          <p:spPr>
            <a:xfrm>
              <a:off x="0" y="53340"/>
              <a:ext cx="1714500" cy="2008632"/>
            </a:xfrm>
            <a:custGeom>
              <a:rect l="0" t="0" r="0" b="0"/>
              <a:pathLst>
                <a:path w="2700" h="3163">
                  <a:moveTo>
                    <a:pt x="0" y="0"/>
                  </a:moveTo>
                  <a:lnTo>
                    <a:pt x="2338" y="0"/>
                  </a:lnTo>
                  <a:lnTo>
                    <a:pt x="2700" y="1581"/>
                  </a:lnTo>
                  <a:lnTo>
                    <a:pt x="2338" y="3163"/>
                  </a:lnTo>
                  <a:lnTo>
                    <a:pt x="0" y="31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2" name="path"/>
          <p:cNvSpPr/>
          <p:nvPr/>
        </p:nvSpPr>
        <p:spPr>
          <a:xfrm>
            <a:off x="5271516" y="2708148"/>
            <a:ext cx="1493901" cy="2017775"/>
          </a:xfrm>
          <a:custGeom>
            <a:rect l="0" t="0" r="0" b="0"/>
            <a:pathLst>
              <a:path w="2352" h="3177">
                <a:moveTo>
                  <a:pt x="7" y="7"/>
                </a:moveTo>
                <a:lnTo>
                  <a:pt x="2345" y="7"/>
                </a:lnTo>
                <a:moveTo>
                  <a:pt x="2345" y="3170"/>
                </a:moveTo>
                <a:lnTo>
                  <a:pt x="7" y="3170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38" name="group 238"/>
          <p:cNvGrpSpPr/>
          <p:nvPr/>
        </p:nvGrpSpPr>
        <p:grpSpPr>
          <a:xfrm rot="21600000">
            <a:off x="5341620" y="2708148"/>
            <a:ext cx="1717548" cy="2051303"/>
            <a:chExt cx="1717548" cy="2051303"/>
          </a:xfrm>
        </p:grpSpPr>
        <p:grpSp>
          <p:nvGrpSpPr>
            <p:cNvPr id="240" name="group 240"/>
            <p:cNvGrpSpPr/>
            <p:nvPr/>
          </p:nvGrpSpPr>
          <p:grpSpPr>
            <a:xfrm rot="21600000">
              <a:off x="0" y="0"/>
              <a:ext cx="1712975" cy="2046731"/>
              <a:chExt cx="1712975" cy="2046731"/>
            </a:xfrm>
          </p:grpSpPr>
          <p:sp>
            <p:nvSpPr>
              <p:cNvPr id="893" name="path"/>
              <p:cNvSpPr/>
              <p:nvPr/>
            </p:nvSpPr>
            <p:spPr>
              <a:xfrm>
                <a:off x="1414652" y="0"/>
                <a:ext cx="238886" cy="2017775"/>
              </a:xfrm>
              <a:custGeom>
                <a:rect l="0" t="0" r="0" b="0"/>
                <a:pathLst>
                  <a:path w="376" h="3177">
                    <a:moveTo>
                      <a:pt x="7" y="7"/>
                    </a:moveTo>
                    <a:lnTo>
                      <a:pt x="369" y="1588"/>
                    </a:lnTo>
                    <a:lnTo>
                      <a:pt x="7" y="3170"/>
                    </a:lnTo>
                  </a:path>
                </a:pathLst>
              </a:custGeom>
              <a:noFill/>
              <a:ln w="9143" cap="rnd">
                <a:solidFill>
                  <a:srgbClr val="9A9A9A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94" name="path"/>
              <p:cNvSpPr/>
              <p:nvPr/>
            </p:nvSpPr>
            <p:spPr>
              <a:xfrm>
                <a:off x="0" y="85343"/>
                <a:ext cx="1712975" cy="1961387"/>
              </a:xfrm>
              <a:custGeom>
                <a:rect l="0" t="0" r="0" b="0"/>
                <a:pathLst>
                  <a:path w="2697" h="3088">
                    <a:moveTo>
                      <a:pt x="0" y="0"/>
                    </a:moveTo>
                    <a:lnTo>
                      <a:pt x="2336" y="0"/>
                    </a:lnTo>
                    <a:lnTo>
                      <a:pt x="2697" y="1544"/>
                    </a:lnTo>
                    <a:lnTo>
                      <a:pt x="2336" y="3088"/>
                    </a:lnTo>
                    <a:lnTo>
                      <a:pt x="0" y="308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95" name="textbox 895"/>
            <p:cNvSpPr/>
            <p:nvPr/>
          </p:nvSpPr>
          <p:spPr>
            <a:xfrm>
              <a:off x="181607" y="303015"/>
              <a:ext cx="1283335" cy="9080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89865" algn="l" rtl="0" eaLnBrk="0">
                <a:lnSpc>
                  <a:spcPct val="97000"/>
                </a:lnSpc>
              </a:pPr>
              <a:r>
                <a:rPr sz="1400" spc="70">
                  <a:solidFill>
                    <a:srgbClr val="7F7F7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6</a:t>
              </a:r>
              <a:r>
                <a:rPr sz="1400" spc="70">
                  <a:solidFill>
                    <a:srgbClr val="7F7F7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~</a:t>
              </a:r>
              <a:r>
                <a:rPr sz="1400" spc="70">
                  <a:solidFill>
                    <a:srgbClr val="7F7F7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8</a:t>
              </a:r>
              <a:r>
                <a:rPr sz="1400" spc="70">
                  <a:solidFill>
                    <a:srgbClr val="7F7F7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</a:t>
              </a:r>
              <a:r>
                <a:rPr sz="1400" spc="30">
                  <a:solidFill>
                    <a:srgbClr val="7F7F7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月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6000"/>
                </a:lnSpc>
              </a:pPr>
              <a:endParaRPr lang="en-US" altLang="en-US" sz="3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1860"/>
                </a:lnSpc>
                <a:spcBef>
                  <a:spcPts val="5"/>
                </a:spcBef>
              </a:pPr>
              <a:r>
                <a:rPr sz="1500" spc="1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500" spc="1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推广落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96" name="path"/>
            <p:cNvSpPr/>
            <p:nvPr/>
          </p:nvSpPr>
          <p:spPr>
            <a:xfrm>
              <a:off x="1478914" y="80771"/>
              <a:ext cx="238633" cy="1970531"/>
            </a:xfrm>
            <a:custGeom>
              <a:rect l="0" t="0" r="0" b="0"/>
              <a:pathLst>
                <a:path w="375" h="3103">
                  <a:moveTo>
                    <a:pt x="7" y="7"/>
                  </a:moveTo>
                  <a:lnTo>
                    <a:pt x="368" y="1551"/>
                  </a:lnTo>
                  <a:lnTo>
                    <a:pt x="7" y="3095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7" name="rect"/>
          <p:cNvSpPr/>
          <p:nvPr/>
        </p:nvSpPr>
        <p:spPr>
          <a:xfrm>
            <a:off x="3005327" y="2490216"/>
            <a:ext cx="1429512" cy="182879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98" name="table 898"/>
          <p:cNvGraphicFramePr>
            <a:graphicFrameLocks noGrp="1"/>
          </p:cNvGraphicFramePr>
          <p:nvPr/>
        </p:nvGraphicFramePr>
        <p:xfrm>
          <a:off x="2615183" y="3813047"/>
          <a:ext cx="2432049" cy="973454"/>
        </p:xfrm>
        <a:graphic>
          <a:graphicData uri="http://schemas.openxmlformats.org/drawingml/2006/table">
            <a:tbl>
              <a:tblPr/>
              <a:tblGrid>
                <a:gridCol w="2432049"/>
              </a:tblGrid>
              <a:tr h="9671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2730" indent="-635" algn="l" rtl="0" eaLnBrk="0">
                        <a:lnSpc>
                          <a:spcPct val="110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在此基础上，加入规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模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社群营销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和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线下活</a:t>
                      </a:r>
                      <a:r>
                        <a:rPr sz="1500" spc="3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99" name="textbox 899"/>
          <p:cNvSpPr/>
          <p:nvPr/>
        </p:nvSpPr>
        <p:spPr>
          <a:xfrm>
            <a:off x="2900172" y="3813047"/>
            <a:ext cx="1430019" cy="20129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0" algn="l" rtl="0" eaLnBrk="0">
              <a:lnSpc>
                <a:spcPts val="1565"/>
              </a:lnSpc>
            </a:pPr>
            <a:r>
              <a:rPr sz="1300" spc="1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 </a:t>
            </a:r>
            <a:r>
              <a:rPr sz="1300" spc="1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r>
              <a:rPr sz="1300" spc="1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300" spc="1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8</a:t>
            </a:r>
            <a:r>
              <a:rPr sz="1300" spc="1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3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900" name="table 900"/>
          <p:cNvGraphicFramePr>
            <a:graphicFrameLocks noGrp="1"/>
          </p:cNvGraphicFramePr>
          <p:nvPr/>
        </p:nvGraphicFramePr>
        <p:xfrm>
          <a:off x="2551176" y="2490844"/>
          <a:ext cx="2496184" cy="1349375"/>
        </p:xfrm>
        <a:graphic>
          <a:graphicData uri="http://schemas.openxmlformats.org/drawingml/2006/table">
            <a:tbl>
              <a:tblPr/>
              <a:tblGrid>
                <a:gridCol w="2496184"/>
              </a:tblGrid>
              <a:tr h="1343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905"/>
                        </a:lnSpc>
                        <a:tabLst>
                          <a:tab pos="117475"/>
                        </a:tabLst>
                      </a:pPr>
                      <a:r>
                        <a:rPr sz="110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	</a:t>
                      </a:r>
                      <a:r>
                        <a:rPr sz="1800" spc="40" baseline="-36000">
                          <a:solidFill>
                            <a:srgbClr val="D9D9D9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r>
                        <a:rPr sz="1100" spc="40">
                          <a:solidFill>
                            <a:srgbClr val="D9D9D9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       </a:t>
                      </a:r>
                      <a:r>
                        <a:rPr sz="140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 </a:t>
                      </a:r>
                      <a:r>
                        <a:rPr sz="140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6</a:t>
                      </a:r>
                      <a:r>
                        <a:rPr sz="140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~</a:t>
                      </a:r>
                      <a:r>
                        <a:rPr sz="1400" spc="2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8</a:t>
                      </a:r>
                      <a:r>
                        <a:rPr sz="140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个月  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1145" indent="635" algn="l" rtl="0" eaLnBrk="0">
                        <a:lnSpc>
                          <a:spcPct val="106000"/>
                        </a:lnSpc>
                        <a:spcBef>
                          <a:spcPts val="15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聚焦电商业绩，在数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字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化程度高的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1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开展互</a:t>
                      </a:r>
                      <a:r>
                        <a:rPr sz="1500" spc="7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联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网广告</a:t>
                      </a: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社交媒体</a:t>
                      </a: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电商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联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1145" algn="l" rtl="0" eaLnBrk="0">
                        <a:lnSpc>
                          <a:spcPts val="1850"/>
                        </a:lnSpc>
                        <a:spcBef>
                          <a:spcPts val="60"/>
                        </a:spcBef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合优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42" name="group 242"/>
          <p:cNvGrpSpPr/>
          <p:nvPr/>
        </p:nvGrpSpPr>
        <p:grpSpPr>
          <a:xfrm rot="21600000">
            <a:off x="3552444" y="3584375"/>
            <a:ext cx="256032" cy="255844"/>
            <a:chExt cx="256032" cy="255844"/>
          </a:xfrm>
        </p:grpSpPr>
        <p:sp>
          <p:nvSpPr>
            <p:cNvPr id="901" name="path"/>
            <p:cNvSpPr/>
            <p:nvPr/>
          </p:nvSpPr>
          <p:spPr>
            <a:xfrm>
              <a:off x="0" y="0"/>
              <a:ext cx="256032" cy="255844"/>
            </a:xfrm>
            <a:custGeom>
              <a:rect l="0" t="0" r="0" b="0"/>
              <a:pathLst>
                <a:path w="402" h="402">
                  <a:moveTo>
                    <a:pt x="0" y="201"/>
                  </a:moveTo>
                  <a:cubicBezTo>
                    <a:pt x="0" y="90"/>
                    <a:pt x="90" y="0"/>
                    <a:pt x="201" y="0"/>
                  </a:cubicBezTo>
                  <a:cubicBezTo>
                    <a:pt x="312" y="0"/>
                    <a:pt x="403" y="90"/>
                    <a:pt x="403" y="201"/>
                  </a:cubicBezTo>
                  <a:cubicBezTo>
                    <a:pt x="403" y="312"/>
                    <a:pt x="312" y="402"/>
                    <a:pt x="201" y="402"/>
                  </a:cubicBezTo>
                  <a:cubicBezTo>
                    <a:pt x="90" y="402"/>
                    <a:pt x="0" y="312"/>
                    <a:pt x="0" y="20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2" name="path"/>
            <p:cNvSpPr/>
            <p:nvPr/>
          </p:nvSpPr>
          <p:spPr>
            <a:xfrm>
              <a:off x="57912" y="57869"/>
              <a:ext cx="138683" cy="138582"/>
            </a:xfrm>
            <a:custGeom>
              <a:rect l="0" t="0" r="0" b="0"/>
              <a:pathLst>
                <a:path w="218" h="218">
                  <a:moveTo>
                    <a:pt x="118" y="0"/>
                  </a:moveTo>
                  <a:lnTo>
                    <a:pt x="97" y="0"/>
                  </a:lnTo>
                  <a:lnTo>
                    <a:pt x="97" y="99"/>
                  </a:lnTo>
                  <a:lnTo>
                    <a:pt x="0" y="99"/>
                  </a:lnTo>
                  <a:lnTo>
                    <a:pt x="0" y="120"/>
                  </a:lnTo>
                  <a:lnTo>
                    <a:pt x="97" y="120"/>
                  </a:lnTo>
                  <a:lnTo>
                    <a:pt x="97" y="218"/>
                  </a:lnTo>
                  <a:lnTo>
                    <a:pt x="118" y="218"/>
                  </a:lnTo>
                  <a:lnTo>
                    <a:pt x="118" y="120"/>
                  </a:lnTo>
                  <a:lnTo>
                    <a:pt x="218" y="120"/>
                  </a:lnTo>
                  <a:lnTo>
                    <a:pt x="218" y="99"/>
                  </a:lnTo>
                  <a:lnTo>
                    <a:pt x="118" y="99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03" name="path"/>
          <p:cNvSpPr/>
          <p:nvPr/>
        </p:nvSpPr>
        <p:spPr>
          <a:xfrm>
            <a:off x="5337048" y="2788920"/>
            <a:ext cx="1492630" cy="1970531"/>
          </a:xfrm>
          <a:custGeom>
            <a:rect l="0" t="0" r="0" b="0"/>
            <a:pathLst>
              <a:path w="2350" h="3103">
                <a:moveTo>
                  <a:pt x="7" y="7"/>
                </a:moveTo>
                <a:lnTo>
                  <a:pt x="2343" y="7"/>
                </a:lnTo>
                <a:moveTo>
                  <a:pt x="2343" y="3095"/>
                </a:moveTo>
                <a:lnTo>
                  <a:pt x="7" y="3095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4" name="rect"/>
          <p:cNvSpPr/>
          <p:nvPr/>
        </p:nvSpPr>
        <p:spPr>
          <a:xfrm>
            <a:off x="4631435" y="1694688"/>
            <a:ext cx="1572767" cy="18440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textbox 905"/>
          <p:cNvSpPr/>
          <p:nvPr/>
        </p:nvSpPr>
        <p:spPr>
          <a:xfrm>
            <a:off x="2009648" y="1683505"/>
            <a:ext cx="702436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2620645"/>
              </a:tabLst>
            </a:pP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 15</a:t>
            </a:r>
            <a:r>
              <a:rPr sz="14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                                         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906" name="table 906"/>
          <p:cNvGraphicFramePr>
            <a:graphicFrameLocks noGrp="1"/>
          </p:cNvGraphicFramePr>
          <p:nvPr/>
        </p:nvGraphicFramePr>
        <p:xfrm>
          <a:off x="5157216" y="4959095"/>
          <a:ext cx="1770380" cy="644525"/>
        </p:xfrm>
        <a:graphic>
          <a:graphicData uri="http://schemas.openxmlformats.org/drawingml/2006/table">
            <a:tbl>
              <a:tblPr/>
              <a:tblGrid>
                <a:gridCol w="1770380"/>
              </a:tblGrid>
              <a:tr h="638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57480" indent="-635" algn="l" rtl="0" eaLnBrk="0">
                        <a:lnSpc>
                          <a:spcPct val="110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在此基础上，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加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入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线下零售促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07" name="table 907"/>
          <p:cNvGraphicFramePr>
            <a:graphicFrameLocks noGrp="1"/>
          </p:cNvGraphicFramePr>
          <p:nvPr/>
        </p:nvGraphicFramePr>
        <p:xfrm>
          <a:off x="1848611" y="1917192"/>
          <a:ext cx="2169795" cy="507365"/>
        </p:xfrm>
        <a:graphic>
          <a:graphicData uri="http://schemas.openxmlformats.org/drawingml/2006/table">
            <a:tbl>
              <a:tblPr/>
              <a:tblGrid>
                <a:gridCol w="2169795"/>
              </a:tblGrid>
              <a:tr h="5010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61695" indent="-508000" algn="l" rtl="0" eaLnBrk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整体营销组合有</a:t>
                      </a: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效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性评</a:t>
                      </a:r>
                      <a:r>
                        <a:rPr sz="1500" spc="8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08" name="path"/>
          <p:cNvSpPr/>
          <p:nvPr/>
        </p:nvSpPr>
        <p:spPr>
          <a:xfrm>
            <a:off x="7092695" y="4943855"/>
            <a:ext cx="1548129" cy="489204"/>
          </a:xfrm>
          <a:custGeom>
            <a:rect l="0" t="0" r="0" b="0"/>
            <a:pathLst>
              <a:path w="2437" h="770">
                <a:moveTo>
                  <a:pt x="7" y="7"/>
                </a:moveTo>
                <a:lnTo>
                  <a:pt x="2430" y="7"/>
                </a:lnTo>
                <a:moveTo>
                  <a:pt x="2430" y="763"/>
                </a:moveTo>
                <a:lnTo>
                  <a:pt x="7" y="763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4" name="group 244"/>
          <p:cNvGrpSpPr/>
          <p:nvPr/>
        </p:nvGrpSpPr>
        <p:grpSpPr>
          <a:xfrm rot="21600000">
            <a:off x="7161276" y="4943855"/>
            <a:ext cx="1603247" cy="569975"/>
            <a:chExt cx="1603247" cy="569975"/>
          </a:xfrm>
        </p:grpSpPr>
        <p:sp>
          <p:nvSpPr>
            <p:cNvPr id="909" name="path"/>
            <p:cNvSpPr/>
            <p:nvPr/>
          </p:nvSpPr>
          <p:spPr>
            <a:xfrm>
              <a:off x="1470405" y="0"/>
              <a:ext cx="73405" cy="489204"/>
            </a:xfrm>
            <a:custGeom>
              <a:rect l="0" t="0" r="0" b="0"/>
              <a:pathLst>
                <a:path w="115" h="770">
                  <a:moveTo>
                    <a:pt x="7" y="7"/>
                  </a:moveTo>
                  <a:lnTo>
                    <a:pt x="108" y="385"/>
                  </a:lnTo>
                  <a:lnTo>
                    <a:pt x="7" y="763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0" name="path"/>
            <p:cNvSpPr/>
            <p:nvPr/>
          </p:nvSpPr>
          <p:spPr>
            <a:xfrm>
              <a:off x="0" y="86867"/>
              <a:ext cx="1603247" cy="483108"/>
            </a:xfrm>
            <a:custGeom>
              <a:rect l="0" t="0" r="0" b="0"/>
              <a:pathLst>
                <a:path w="2524" h="760">
                  <a:moveTo>
                    <a:pt x="0" y="0"/>
                  </a:moveTo>
                  <a:lnTo>
                    <a:pt x="2422" y="0"/>
                  </a:lnTo>
                  <a:lnTo>
                    <a:pt x="2524" y="380"/>
                  </a:lnTo>
                  <a:lnTo>
                    <a:pt x="2422" y="760"/>
                  </a:lnTo>
                  <a:lnTo>
                    <a:pt x="0" y="7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1" name="path"/>
          <p:cNvSpPr/>
          <p:nvPr/>
        </p:nvSpPr>
        <p:spPr>
          <a:xfrm>
            <a:off x="7156704" y="5026152"/>
            <a:ext cx="1547621" cy="492252"/>
          </a:xfrm>
          <a:custGeom>
            <a:rect l="0" t="0" r="0" b="0"/>
            <a:pathLst>
              <a:path w="2437" h="775">
                <a:moveTo>
                  <a:pt x="7" y="7"/>
                </a:moveTo>
                <a:lnTo>
                  <a:pt x="2430" y="7"/>
                </a:lnTo>
                <a:moveTo>
                  <a:pt x="2430" y="768"/>
                </a:moveTo>
                <a:lnTo>
                  <a:pt x="7" y="768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path"/>
          <p:cNvSpPr/>
          <p:nvPr/>
        </p:nvSpPr>
        <p:spPr>
          <a:xfrm>
            <a:off x="8695182" y="5026152"/>
            <a:ext cx="73913" cy="492252"/>
          </a:xfrm>
          <a:custGeom>
            <a:rect l="0" t="0" r="0" b="0"/>
            <a:pathLst>
              <a:path w="115" h="775">
                <a:moveTo>
                  <a:pt x="7" y="7"/>
                </a:moveTo>
                <a:lnTo>
                  <a:pt x="109" y="387"/>
                </a:lnTo>
                <a:lnTo>
                  <a:pt x="7" y="768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6" name="group 246"/>
          <p:cNvGrpSpPr/>
          <p:nvPr/>
        </p:nvGrpSpPr>
        <p:grpSpPr>
          <a:xfrm rot="21600000">
            <a:off x="7232904" y="5105400"/>
            <a:ext cx="1607819" cy="490727"/>
            <a:chExt cx="1607819" cy="490727"/>
          </a:xfrm>
        </p:grpSpPr>
        <p:sp>
          <p:nvSpPr>
            <p:cNvPr id="913" name="rect"/>
            <p:cNvSpPr/>
            <p:nvPr/>
          </p:nvSpPr>
          <p:spPr>
            <a:xfrm>
              <a:off x="0" y="4572"/>
              <a:ext cx="1603247" cy="4815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4" name="textbox 914"/>
            <p:cNvSpPr/>
            <p:nvPr/>
          </p:nvSpPr>
          <p:spPr>
            <a:xfrm>
              <a:off x="122678" y="131197"/>
              <a:ext cx="1283335" cy="261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ts val="1860"/>
                </a:lnSpc>
              </a:pPr>
              <a:r>
                <a:rPr sz="1500" spc="1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500" spc="1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推广落</a:t>
              </a:r>
              <a:r>
                <a:rPr sz="1500" spc="10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15" name="path"/>
            <p:cNvSpPr/>
            <p:nvPr/>
          </p:nvSpPr>
          <p:spPr>
            <a:xfrm>
              <a:off x="1534159" y="0"/>
              <a:ext cx="73659" cy="490727"/>
            </a:xfrm>
            <a:custGeom>
              <a:rect l="0" t="0" r="0" b="0"/>
              <a:pathLst>
                <a:path w="115" h="772">
                  <a:moveTo>
                    <a:pt x="7" y="7"/>
                  </a:moveTo>
                  <a:lnTo>
                    <a:pt x="108" y="386"/>
                  </a:lnTo>
                  <a:lnTo>
                    <a:pt x="7" y="765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6" name="textbox 916"/>
          <p:cNvSpPr/>
          <p:nvPr/>
        </p:nvSpPr>
        <p:spPr>
          <a:xfrm>
            <a:off x="3592601" y="1380540"/>
            <a:ext cx="322262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顾客运营模式试点及推广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17" name="path"/>
          <p:cNvSpPr/>
          <p:nvPr/>
        </p:nvSpPr>
        <p:spPr>
          <a:xfrm>
            <a:off x="7228332" y="5105400"/>
            <a:ext cx="1547876" cy="490727"/>
          </a:xfrm>
          <a:custGeom>
            <a:rect l="0" t="0" r="0" b="0"/>
            <a:pathLst>
              <a:path w="2437" h="772">
                <a:moveTo>
                  <a:pt x="7" y="7"/>
                </a:moveTo>
                <a:lnTo>
                  <a:pt x="2430" y="7"/>
                </a:lnTo>
                <a:moveTo>
                  <a:pt x="2430" y="765"/>
                </a:moveTo>
                <a:lnTo>
                  <a:pt x="7" y="765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8" name="textbox 918"/>
          <p:cNvSpPr/>
          <p:nvPr/>
        </p:nvSpPr>
        <p:spPr>
          <a:xfrm>
            <a:off x="9140850" y="1369618"/>
            <a:ext cx="207962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顾客运营提速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19" name="rect"/>
          <p:cNvSpPr/>
          <p:nvPr/>
        </p:nvSpPr>
        <p:spPr>
          <a:xfrm>
            <a:off x="9643871" y="1680971"/>
            <a:ext cx="1075943" cy="182879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0" name="textbox 920"/>
          <p:cNvSpPr/>
          <p:nvPr/>
        </p:nvSpPr>
        <p:spPr>
          <a:xfrm>
            <a:off x="9134347" y="1668519"/>
            <a:ext cx="207835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508635"/>
              </a:tabLst>
            </a:pP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     18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1" name="textbox 921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922" name="rect"/>
          <p:cNvSpPr/>
          <p:nvPr/>
        </p:nvSpPr>
        <p:spPr>
          <a:xfrm>
            <a:off x="5405628" y="4853940"/>
            <a:ext cx="1292352" cy="17830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3" name="textbox 923"/>
          <p:cNvSpPr/>
          <p:nvPr/>
        </p:nvSpPr>
        <p:spPr>
          <a:xfrm>
            <a:off x="5392928" y="4840344"/>
            <a:ext cx="131826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21920"/>
              </a:tabLst>
            </a:pP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4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4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4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r>
              <a:rPr sz="14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4" name="rect"/>
          <p:cNvSpPr/>
          <p:nvPr/>
        </p:nvSpPr>
        <p:spPr>
          <a:xfrm>
            <a:off x="952500" y="1664207"/>
            <a:ext cx="819911" cy="199644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5" name="textbox 925"/>
          <p:cNvSpPr/>
          <p:nvPr/>
        </p:nvSpPr>
        <p:spPr>
          <a:xfrm>
            <a:off x="813308" y="1660392"/>
            <a:ext cx="109410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38430"/>
              </a:tabLst>
            </a:pP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4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~</a:t>
            </a:r>
            <a:r>
              <a:rPr sz="14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6" name="rect"/>
          <p:cNvSpPr/>
          <p:nvPr/>
        </p:nvSpPr>
        <p:spPr>
          <a:xfrm>
            <a:off x="7421880" y="4849367"/>
            <a:ext cx="1018031" cy="155448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7" name="textbox 927"/>
          <p:cNvSpPr/>
          <p:nvPr/>
        </p:nvSpPr>
        <p:spPr>
          <a:xfrm>
            <a:off x="7409180" y="4824216"/>
            <a:ext cx="104393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63195"/>
              </a:tabLst>
            </a:pP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14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r>
              <a:rPr sz="14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8" name="textbox 928"/>
          <p:cNvSpPr/>
          <p:nvPr/>
        </p:nvSpPr>
        <p:spPr>
          <a:xfrm>
            <a:off x="987882" y="1380540"/>
            <a:ext cx="709294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筹备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29" name="path"/>
          <p:cNvSpPr/>
          <p:nvPr/>
        </p:nvSpPr>
        <p:spPr>
          <a:xfrm>
            <a:off x="11105388" y="5713476"/>
            <a:ext cx="131064" cy="918972"/>
          </a:xfrm>
          <a:custGeom>
            <a:rect l="0" t="0" r="0" b="0"/>
            <a:pathLst>
              <a:path w="206" h="1447">
                <a:moveTo>
                  <a:pt x="7" y="7"/>
                </a:moveTo>
                <a:lnTo>
                  <a:pt x="199" y="723"/>
                </a:lnTo>
                <a:lnTo>
                  <a:pt x="7" y="1440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8" name="group 248"/>
          <p:cNvGrpSpPr/>
          <p:nvPr/>
        </p:nvGrpSpPr>
        <p:grpSpPr>
          <a:xfrm rot="21600000">
            <a:off x="5096255" y="2481072"/>
            <a:ext cx="338328" cy="338328"/>
            <a:chExt cx="338328" cy="338328"/>
          </a:xfrm>
        </p:grpSpPr>
        <p:sp>
          <p:nvSpPr>
            <p:cNvPr id="930" name="path"/>
            <p:cNvSpPr/>
            <p:nvPr/>
          </p:nvSpPr>
          <p:spPr>
            <a:xfrm>
              <a:off x="0" y="0"/>
              <a:ext cx="338328" cy="338328"/>
            </a:xfrm>
            <a:custGeom>
              <a:rect l="0" t="0" r="0" b="0"/>
              <a:pathLst>
                <a:path w="532" h="532">
                  <a:moveTo>
                    <a:pt x="0" y="266"/>
                  </a:moveTo>
                  <a:cubicBezTo>
                    <a:pt x="0" y="119"/>
                    <a:pt x="119" y="0"/>
                    <a:pt x="266" y="0"/>
                  </a:cubicBezTo>
                  <a:cubicBezTo>
                    <a:pt x="413" y="0"/>
                    <a:pt x="532" y="119"/>
                    <a:pt x="532" y="266"/>
                  </a:cubicBezTo>
                  <a:cubicBezTo>
                    <a:pt x="532" y="413"/>
                    <a:pt x="413" y="532"/>
                    <a:pt x="266" y="532"/>
                  </a:cubicBezTo>
                  <a:cubicBezTo>
                    <a:pt x="119" y="532"/>
                    <a:pt x="0" y="413"/>
                    <a:pt x="0" y="266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1" name="textbox 931"/>
            <p:cNvSpPr/>
            <p:nvPr/>
          </p:nvSpPr>
          <p:spPr>
            <a:xfrm>
              <a:off x="-12700" y="-12700"/>
              <a:ext cx="363854" cy="3994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8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50495" algn="l" rtl="0" eaLnBrk="0">
                <a:lnSpc>
                  <a:spcPct val="81000"/>
                </a:lnSpc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32" name="rect"/>
          <p:cNvSpPr/>
          <p:nvPr/>
        </p:nvSpPr>
        <p:spPr>
          <a:xfrm>
            <a:off x="1903475" y="1549908"/>
            <a:ext cx="9144" cy="397002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3" name="path"/>
          <p:cNvSpPr/>
          <p:nvPr/>
        </p:nvSpPr>
        <p:spPr>
          <a:xfrm>
            <a:off x="1848611" y="1921764"/>
            <a:ext cx="306323" cy="306323"/>
          </a:xfrm>
          <a:custGeom>
            <a:rect l="0" t="0" r="0" b="0"/>
            <a:pathLst>
              <a:path w="482" h="482">
                <a:moveTo>
                  <a:pt x="0" y="241"/>
                </a:moveTo>
                <a:cubicBezTo>
                  <a:pt x="0" y="107"/>
                  <a:pt x="107" y="0"/>
                  <a:pt x="241" y="0"/>
                </a:cubicBezTo>
                <a:cubicBezTo>
                  <a:pt x="374" y="0"/>
                  <a:pt x="482" y="107"/>
                  <a:pt x="482" y="241"/>
                </a:cubicBezTo>
                <a:cubicBezTo>
                  <a:pt x="482" y="374"/>
                  <a:pt x="374" y="482"/>
                  <a:pt x="241" y="482"/>
                </a:cubicBezTo>
                <a:cubicBezTo>
                  <a:pt x="107" y="482"/>
                  <a:pt x="0" y="374"/>
                  <a:pt x="0" y="241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4" name="path"/>
          <p:cNvSpPr/>
          <p:nvPr/>
        </p:nvSpPr>
        <p:spPr>
          <a:xfrm>
            <a:off x="8817991" y="5702807"/>
            <a:ext cx="76072" cy="935736"/>
          </a:xfrm>
          <a:custGeom>
            <a:rect l="0" t="0" r="0" b="0"/>
            <a:pathLst>
              <a:path w="119" h="1473">
                <a:moveTo>
                  <a:pt x="7" y="679"/>
                </a:moveTo>
                <a:lnTo>
                  <a:pt x="112" y="1072"/>
                </a:lnTo>
                <a:lnTo>
                  <a:pt x="7" y="1466"/>
                </a:lnTo>
                <a:moveTo>
                  <a:pt x="30" y="7"/>
                </a:moveTo>
                <a:lnTo>
                  <a:pt x="112" y="315"/>
                </a:lnTo>
                <a:lnTo>
                  <a:pt x="30" y="6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0" name="group 250"/>
          <p:cNvGrpSpPr/>
          <p:nvPr/>
        </p:nvGrpSpPr>
        <p:grpSpPr>
          <a:xfrm rot="21600000">
            <a:off x="4916423" y="4738116"/>
            <a:ext cx="256032" cy="256032"/>
            <a:chExt cx="256032" cy="256032"/>
          </a:xfrm>
        </p:grpSpPr>
        <p:sp>
          <p:nvSpPr>
            <p:cNvPr id="935" name="path"/>
            <p:cNvSpPr/>
            <p:nvPr/>
          </p:nvSpPr>
          <p:spPr>
            <a:xfrm>
              <a:off x="0" y="0"/>
              <a:ext cx="256032" cy="256032"/>
            </a:xfrm>
            <a:custGeom>
              <a:rect l="0" t="0" r="0" b="0"/>
              <a:pathLst>
                <a:path w="402" h="402">
                  <a:moveTo>
                    <a:pt x="0" y="201"/>
                  </a:moveTo>
                  <a:cubicBezTo>
                    <a:pt x="0" y="90"/>
                    <a:pt x="90" y="0"/>
                    <a:pt x="201" y="0"/>
                  </a:cubicBezTo>
                  <a:cubicBezTo>
                    <a:pt x="312" y="0"/>
                    <a:pt x="403" y="90"/>
                    <a:pt x="403" y="201"/>
                  </a:cubicBezTo>
                  <a:cubicBezTo>
                    <a:pt x="403" y="313"/>
                    <a:pt x="312" y="403"/>
                    <a:pt x="201" y="403"/>
                  </a:cubicBezTo>
                  <a:cubicBezTo>
                    <a:pt x="90" y="403"/>
                    <a:pt x="0" y="313"/>
                    <a:pt x="0" y="20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6" name="path"/>
            <p:cNvSpPr/>
            <p:nvPr/>
          </p:nvSpPr>
          <p:spPr>
            <a:xfrm>
              <a:off x="59435" y="59436"/>
              <a:ext cx="138683" cy="138683"/>
            </a:xfrm>
            <a:custGeom>
              <a:rect l="0" t="0" r="0" b="0"/>
              <a:pathLst>
                <a:path w="218" h="218">
                  <a:moveTo>
                    <a:pt x="118" y="0"/>
                  </a:moveTo>
                  <a:lnTo>
                    <a:pt x="97" y="0"/>
                  </a:lnTo>
                  <a:lnTo>
                    <a:pt x="97" y="99"/>
                  </a:lnTo>
                  <a:lnTo>
                    <a:pt x="0" y="99"/>
                  </a:lnTo>
                  <a:lnTo>
                    <a:pt x="0" y="121"/>
                  </a:lnTo>
                  <a:lnTo>
                    <a:pt x="97" y="121"/>
                  </a:lnTo>
                  <a:lnTo>
                    <a:pt x="97" y="218"/>
                  </a:lnTo>
                  <a:lnTo>
                    <a:pt x="118" y="218"/>
                  </a:lnTo>
                  <a:lnTo>
                    <a:pt x="118" y="121"/>
                  </a:lnTo>
                  <a:lnTo>
                    <a:pt x="218" y="121"/>
                  </a:lnTo>
                  <a:lnTo>
                    <a:pt x="218" y="99"/>
                  </a:lnTo>
                  <a:lnTo>
                    <a:pt x="118" y="99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37" name="rect"/>
          <p:cNvSpPr/>
          <p:nvPr/>
        </p:nvSpPr>
        <p:spPr>
          <a:xfrm>
            <a:off x="9067800" y="1580388"/>
            <a:ext cx="9143" cy="397002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8" name="textbox 938"/>
          <p:cNvSpPr/>
          <p:nvPr/>
        </p:nvSpPr>
        <p:spPr>
          <a:xfrm>
            <a:off x="11410288" y="6426468"/>
            <a:ext cx="15240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</a:t>
            </a:r>
            <a:endParaRPr lang="en-US" altLang="en-US" sz="900"/>
          </a:p>
        </p:txBody>
      </p:sp>
      <p:sp>
        <p:nvSpPr>
          <p:cNvPr id="939" name="textbox 939"/>
          <p:cNvSpPr/>
          <p:nvPr/>
        </p:nvSpPr>
        <p:spPr>
          <a:xfrm>
            <a:off x="1964893" y="2009317"/>
            <a:ext cx="9080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2000"/>
              </a:lnSpc>
            </a:pPr>
            <a:r>
              <a:rPr sz="1000" spc="-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252"/>
          <p:cNvGrpSpPr/>
          <p:nvPr/>
        </p:nvGrpSpPr>
        <p:grpSpPr>
          <a:xfrm rot="21600000">
            <a:off x="10620755" y="1251204"/>
            <a:ext cx="1080821" cy="5134355"/>
            <a:chExt cx="1080821" cy="5134355"/>
          </a:xfrm>
        </p:grpSpPr>
        <p:sp>
          <p:nvSpPr>
            <p:cNvPr id="940" name="rect"/>
            <p:cNvSpPr/>
            <p:nvPr/>
          </p:nvSpPr>
          <p:spPr>
            <a:xfrm>
              <a:off x="4571" y="4572"/>
              <a:ext cx="1011935" cy="5125211"/>
            </a:xfrm>
            <a:prstGeom prst="rect">
              <a:avLst/>
            </a:prstGeom>
            <a:solidFill>
              <a:srgbClr val="D7F0EA">
                <a:alpha val="4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1" name="textbox 941"/>
            <p:cNvSpPr/>
            <p:nvPr/>
          </p:nvSpPr>
          <p:spPr>
            <a:xfrm>
              <a:off x="32766" y="268355"/>
              <a:ext cx="1061085" cy="44551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76530" algn="l" rtl="0" eaLnBrk="0">
                <a:lnSpc>
                  <a:spcPts val="1850"/>
                </a:lnSpc>
              </a:pP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</a:t>
              </a:r>
              <a:r>
                <a:rPr sz="1500" spc="8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63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970" indent="-635" algn="l" rtl="0" eaLnBrk="0">
                <a:lnSpc>
                  <a:spcPct val="104000"/>
                </a:lnSpc>
                <a:spcBef>
                  <a:spcPts val="365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团市场研究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部或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财务部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1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335" indent="8890" algn="l" rtl="0" eaLnBrk="0">
                <a:lnSpc>
                  <a:spcPct val="103000"/>
                </a:lnSpc>
                <a:spcBef>
                  <a:spcPts val="370"/>
                </a:spcBef>
              </a:pPr>
              <a:r>
                <a:rPr sz="12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-2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负责人领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导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下的试点项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目组</a:t>
              </a:r>
              <a:r>
                <a:rPr sz="1200" spc="-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4770" algn="l" rtl="0" eaLnBrk="0">
                <a:lnSpc>
                  <a:spcPct val="98000"/>
                </a:lnSpc>
                <a:spcBef>
                  <a:spcPts val="15"/>
                </a:spcBef>
              </a:pPr>
              <a:r>
                <a:rPr sz="12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-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品牌总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4770" algn="l" rtl="0" eaLnBrk="0">
                <a:lnSpc>
                  <a:spcPct val="98000"/>
                </a:lnSpc>
                <a:spcBef>
                  <a:spcPts val="30"/>
                </a:spcBef>
              </a:pPr>
              <a:r>
                <a:rPr sz="12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-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4770" algn="l" rtl="0" eaLnBrk="0">
                <a:lnSpc>
                  <a:spcPct val="98000"/>
                </a:lnSpc>
                <a:spcBef>
                  <a:spcPts val="30"/>
                </a:spcBef>
              </a:pPr>
              <a:r>
                <a:rPr sz="12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-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市场研究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algn="l" rtl="0" eaLnBrk="0">
                <a:lnSpc>
                  <a:spcPct val="101000"/>
                </a:lnSpc>
                <a:spcBef>
                  <a:spcPts val="1360"/>
                </a:spcBef>
              </a:pPr>
              <a:r>
                <a:rPr sz="1200" spc="-3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参与部门</a:t>
              </a:r>
              <a:r>
                <a:rPr sz="1200" spc="-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    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团媒介部      集团品牌管理    集团企业管理    集团市场研究 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商公司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635" algn="l" rtl="0" eaLnBrk="0">
                <a:lnSpc>
                  <a:spcPct val="99000"/>
                </a:lnSpc>
                <a:spcBef>
                  <a:spcPts val="20"/>
                </a:spcBef>
              </a:pPr>
              <a:r>
                <a:rPr sz="1200" spc="-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信息科技中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心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、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团财务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42" name="path"/>
            <p:cNvSpPr/>
            <p:nvPr/>
          </p:nvSpPr>
          <p:spPr>
            <a:xfrm>
              <a:off x="0" y="0"/>
              <a:ext cx="1021079" cy="177800"/>
            </a:xfrm>
            <a:custGeom>
              <a:rect l="0" t="0" r="0" b="0"/>
              <a:pathLst>
                <a:path w="1607" h="280">
                  <a:moveTo>
                    <a:pt x="7" y="272"/>
                  </a:moveTo>
                  <a:cubicBezTo>
                    <a:pt x="7" y="126"/>
                    <a:pt x="126" y="7"/>
                    <a:pt x="272" y="7"/>
                  </a:cubicBezTo>
                  <a:moveTo>
                    <a:pt x="1335" y="7"/>
                  </a:moveTo>
                  <a:cubicBezTo>
                    <a:pt x="1481" y="7"/>
                    <a:pt x="1600" y="126"/>
                    <a:pt x="1600" y="272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3" name="path"/>
            <p:cNvSpPr/>
            <p:nvPr/>
          </p:nvSpPr>
          <p:spPr>
            <a:xfrm>
              <a:off x="0" y="4956556"/>
              <a:ext cx="1021079" cy="177799"/>
            </a:xfrm>
            <a:custGeom>
              <a:rect l="0" t="0" r="0" b="0"/>
              <a:pathLst>
                <a:path w="1607" h="279">
                  <a:moveTo>
                    <a:pt x="1600" y="7"/>
                  </a:moveTo>
                  <a:cubicBezTo>
                    <a:pt x="1600" y="153"/>
                    <a:pt x="1481" y="272"/>
                    <a:pt x="1335" y="272"/>
                  </a:cubicBezTo>
                  <a:lnTo>
                    <a:pt x="272" y="272"/>
                  </a:lnTo>
                  <a:cubicBezTo>
                    <a:pt x="126" y="272"/>
                    <a:pt x="7" y="153"/>
                    <a:pt x="7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44" name="path"/>
          <p:cNvSpPr/>
          <p:nvPr/>
        </p:nvSpPr>
        <p:spPr>
          <a:xfrm>
            <a:off x="10620755" y="1424432"/>
            <a:ext cx="9143" cy="4787900"/>
          </a:xfrm>
          <a:custGeom>
            <a:rect l="0" t="0" r="0" b="0"/>
            <a:pathLst>
              <a:path w="14" h="7540">
                <a:moveTo>
                  <a:pt x="7" y="7540"/>
                </a:moveTo>
                <a:lnTo>
                  <a:pt x="7" y="0"/>
                </a:lnTo>
                <a:close/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5" name="path"/>
          <p:cNvSpPr/>
          <p:nvPr/>
        </p:nvSpPr>
        <p:spPr>
          <a:xfrm>
            <a:off x="629411" y="2711196"/>
            <a:ext cx="10972800" cy="9143"/>
          </a:xfrm>
          <a:custGeom>
            <a:rect l="0" t="0" r="0" b="0"/>
            <a:pathLst>
              <a:path w="17280" h="14">
                <a:moveTo>
                  <a:pt x="0" y="7"/>
                </a:moveTo>
                <a:lnTo>
                  <a:pt x="17280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6" name="path"/>
          <p:cNvSpPr/>
          <p:nvPr/>
        </p:nvSpPr>
        <p:spPr>
          <a:xfrm>
            <a:off x="1818132" y="1845564"/>
            <a:ext cx="7139939" cy="3703320"/>
          </a:xfrm>
          <a:custGeom>
            <a:rect l="0" t="0" r="0" b="0"/>
            <a:pathLst>
              <a:path w="11243" h="5832">
                <a:moveTo>
                  <a:pt x="11236" y="0"/>
                </a:moveTo>
                <a:lnTo>
                  <a:pt x="11236" y="5832"/>
                </a:lnTo>
                <a:moveTo>
                  <a:pt x="10538" y="0"/>
                </a:moveTo>
                <a:lnTo>
                  <a:pt x="10538" y="5832"/>
                </a:lnTo>
                <a:moveTo>
                  <a:pt x="5246" y="0"/>
                </a:moveTo>
                <a:lnTo>
                  <a:pt x="5246" y="5832"/>
                </a:lnTo>
                <a:moveTo>
                  <a:pt x="3259" y="0"/>
                </a:moveTo>
                <a:lnTo>
                  <a:pt x="3259" y="5832"/>
                </a:lnTo>
                <a:moveTo>
                  <a:pt x="6295" y="0"/>
                </a:moveTo>
                <a:lnTo>
                  <a:pt x="6295" y="5832"/>
                </a:lnTo>
                <a:moveTo>
                  <a:pt x="8433" y="0"/>
                </a:moveTo>
                <a:lnTo>
                  <a:pt x="8433" y="5832"/>
                </a:lnTo>
                <a:moveTo>
                  <a:pt x="1180" y="0"/>
                </a:moveTo>
                <a:lnTo>
                  <a:pt x="1180" y="5832"/>
                </a:lnTo>
                <a:moveTo>
                  <a:pt x="7247" y="0"/>
                </a:moveTo>
                <a:lnTo>
                  <a:pt x="7247" y="5832"/>
                </a:lnTo>
                <a:moveTo>
                  <a:pt x="7" y="0"/>
                </a:moveTo>
                <a:lnTo>
                  <a:pt x="7" y="5832"/>
                </a:lnTo>
              </a:path>
            </a:pathLst>
          </a:custGeom>
          <a:noFill/>
          <a:ln w="9143" cap="flat">
            <a:solidFill>
              <a:srgbClr val="A8B21C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7" name="textbox 947"/>
          <p:cNvSpPr/>
          <p:nvPr/>
        </p:nvSpPr>
        <p:spPr>
          <a:xfrm>
            <a:off x="621283" y="620419"/>
            <a:ext cx="8076565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4000"/>
              </a:lnSpc>
            </a:pPr>
            <a:r>
              <a:rPr sz="24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全方位顾客运营：试点设计期和推广期的关键里程碑(</a:t>
            </a:r>
            <a:r>
              <a:rPr sz="24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1/</a:t>
            </a:r>
            <a:r>
              <a:rPr sz="24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948" name="picture 9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28472" y="1845564"/>
            <a:ext cx="502919" cy="4535423"/>
          </a:xfrm>
          <a:prstGeom prst="rect">
            <a:avLst/>
          </a:prstGeom>
        </p:spPr>
      </p:pic>
      <p:pic>
        <p:nvPicPr>
          <p:cNvPr id="949" name="picture 9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78635" y="1245108"/>
            <a:ext cx="9305543" cy="143255"/>
          </a:xfrm>
          <a:prstGeom prst="rect">
            <a:avLst/>
          </a:prstGeom>
        </p:spPr>
      </p:pic>
      <p:sp>
        <p:nvSpPr>
          <p:cNvPr id="950" name="textbox 950"/>
          <p:cNvSpPr/>
          <p:nvPr/>
        </p:nvSpPr>
        <p:spPr>
          <a:xfrm>
            <a:off x="3677411" y="1072896"/>
            <a:ext cx="4525009" cy="40766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475615" algn="l" rtl="0" eaLnBrk="0">
              <a:lnSpc>
                <a:spcPct val="97000"/>
              </a:lnSpc>
            </a:pPr>
            <a:r>
              <a:rPr sz="1400" spc="-20">
                <a:ln w="3175" cap="flat" cmpd="sng">
                  <a:solidFill>
                    <a:srgbClr val="197A56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全方位顾客运营模式试点及推广：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15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-1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51" name="textbox 951"/>
          <p:cNvSpPr/>
          <p:nvPr/>
        </p:nvSpPr>
        <p:spPr>
          <a:xfrm>
            <a:off x="740613" y="1530217"/>
            <a:ext cx="480694" cy="3902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64135" algn="l" rtl="0" eaLnBrk="0">
              <a:lnSpc>
                <a:spcPct val="98000"/>
              </a:lnSpc>
            </a:pPr>
            <a:r>
              <a:rPr sz="14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89535" indent="-76835" algn="l" rtl="0" eaLnBrk="0">
              <a:lnSpc>
                <a:spcPct val="104000"/>
              </a:lnSpc>
              <a:spcBef>
                <a:spcPts val="985"/>
              </a:spcBef>
            </a:pPr>
            <a:r>
              <a:rPr sz="12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</a:t>
            </a:r>
            <a:r>
              <a:rPr sz="12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74930" algn="l" rtl="0" eaLnBrk="0">
              <a:lnSpc>
                <a:spcPct val="104000"/>
              </a:lnSpc>
              <a:spcBef>
                <a:spcPts val="360"/>
              </a:spcBef>
            </a:pP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20320" algn="l" rtl="0" eaLnBrk="0">
              <a:lnSpc>
                <a:spcPts val="1330"/>
              </a:lnSpc>
              <a:spcBef>
                <a:spcPts val="110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22860" algn="l" rtl="0" eaLnBrk="0">
              <a:lnSpc>
                <a:spcPts val="1345"/>
              </a:lnSpc>
              <a:spcBef>
                <a:spcPts val="5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告电</a:t>
            </a:r>
            <a:r>
              <a:rPr sz="1100" spc="2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" algn="l" rtl="0" eaLnBrk="0">
              <a:lnSpc>
                <a:spcPts val="1345"/>
              </a:lnSpc>
              <a:spcBef>
                <a:spcPts val="3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媒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" algn="l" rtl="0" eaLnBrk="0">
              <a:lnSpc>
                <a:spcPts val="1340"/>
              </a:lnSpc>
              <a:spcBef>
                <a:spcPts val="3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体联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93980" algn="l" rtl="0" eaLnBrk="0">
              <a:lnSpc>
                <a:spcPts val="1350"/>
              </a:lnSpc>
              <a:spcBef>
                <a:spcPts val="4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5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" indent="0" algn="l" rtl="0" eaLnBrk="0">
              <a:lnSpc>
                <a:spcPct val="107000"/>
              </a:lnSpc>
              <a:spcBef>
                <a:spcPts val="33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社群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r>
              <a:rPr sz="11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销与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</a:t>
            </a:r>
            <a:r>
              <a:rPr sz="11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下活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320" algn="l" rtl="0" eaLnBrk="0">
              <a:lnSpc>
                <a:spcPts val="1335"/>
              </a:lnSpc>
              <a:spcBef>
                <a:spcPts val="33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线下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零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20955" algn="l" rtl="0" eaLnBrk="0">
              <a:lnSpc>
                <a:spcPts val="1345"/>
              </a:lnSpc>
              <a:spcBef>
                <a:spcPts val="4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售促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93980" algn="l" rtl="0" eaLnBrk="0">
              <a:lnSpc>
                <a:spcPts val="1340"/>
              </a:lnSpc>
              <a:spcBef>
                <a:spcPts val="3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52" name="textbox 952"/>
          <p:cNvSpPr/>
          <p:nvPr/>
        </p:nvSpPr>
        <p:spPr>
          <a:xfrm>
            <a:off x="2590417" y="2973101"/>
            <a:ext cx="2524760" cy="629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472440" algn="l" rtl="0" eaLnBrk="0">
              <a:lnSpc>
                <a:spcPts val="1125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差异化广告剪辑、定档和执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335"/>
              </a:lnSpc>
            </a:pPr>
            <a:r>
              <a:rPr sz="1300" spc="70" baseline="31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</a:t>
            </a:r>
            <a:r>
              <a:rPr sz="8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KOL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搜集筛选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采买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容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945"/>
              </a:lnSpc>
            </a:pPr>
            <a:r>
              <a:rPr sz="1100" spc="200" baseline="9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媒介</a:t>
            </a:r>
            <a:r>
              <a:rPr sz="700" spc="2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200" baseline="-1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档</a:t>
            </a:r>
            <a:r>
              <a:rPr sz="1100" spc="140" baseline="-1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715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350"/>
              </a:lnSpc>
            </a:pPr>
            <a:r>
              <a:rPr sz="1300" spc="80" baseline="-3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筛选</a:t>
            </a:r>
            <a:r>
              <a:rPr sz="8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300" spc="80" baseline="-15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预约</a:t>
            </a:r>
            <a:r>
              <a:rPr sz="8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sz="1300" spc="80" baseline="13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电商平台的定向标签组</a:t>
            </a:r>
            <a:r>
              <a:rPr sz="1300" spc="70" baseline="13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</a:t>
            </a:r>
            <a:r>
              <a:rPr sz="1300" spc="0" baseline="13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845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53" name="path"/>
          <p:cNvSpPr/>
          <p:nvPr/>
        </p:nvSpPr>
        <p:spPr>
          <a:xfrm>
            <a:off x="2587752" y="2097024"/>
            <a:ext cx="3392423" cy="173735"/>
          </a:xfrm>
          <a:custGeom>
            <a:rect l="0" t="0" r="0" b="0"/>
            <a:pathLst>
              <a:path w="5342" h="273">
                <a:moveTo>
                  <a:pt x="7" y="266"/>
                </a:moveTo>
                <a:lnTo>
                  <a:pt x="5335" y="266"/>
                </a:lnTo>
                <a:lnTo>
                  <a:pt x="5335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54" name="picture 9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452871" y="2148840"/>
            <a:ext cx="1097280" cy="516635"/>
          </a:xfrm>
          <a:prstGeom prst="rect">
            <a:avLst/>
          </a:prstGeom>
        </p:spPr>
      </p:pic>
      <p:sp>
        <p:nvSpPr>
          <p:cNvPr id="955" name="textbox 955"/>
          <p:cNvSpPr/>
          <p:nvPr/>
        </p:nvSpPr>
        <p:spPr>
          <a:xfrm>
            <a:off x="3576190" y="2115470"/>
            <a:ext cx="2945764" cy="545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整体营销组合有效性评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估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7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922780" indent="0" algn="l" rtl="0" eaLnBrk="0">
              <a:lnSpc>
                <a:spcPct val="115000"/>
              </a:lnSpc>
              <a:spcBef>
                <a:spcPct val="0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各品牌营销有效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个人化运营适用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度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56" name="path"/>
          <p:cNvSpPr/>
          <p:nvPr/>
        </p:nvSpPr>
        <p:spPr>
          <a:xfrm>
            <a:off x="5836920" y="2759964"/>
            <a:ext cx="557783" cy="1950720"/>
          </a:xfrm>
          <a:custGeom>
            <a:rect l="0" t="0" r="0" b="0"/>
            <a:pathLst>
              <a:path w="878" h="3072">
                <a:moveTo>
                  <a:pt x="7" y="3064"/>
                </a:moveTo>
                <a:lnTo>
                  <a:pt x="871" y="3064"/>
                </a:lnTo>
                <a:lnTo>
                  <a:pt x="871" y="7"/>
                </a:lnTo>
                <a:lnTo>
                  <a:pt x="7" y="7"/>
                </a:lnTo>
                <a:lnTo>
                  <a:pt x="7" y="3064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57" name="picture 95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964167" y="1455419"/>
            <a:ext cx="606552" cy="332232"/>
          </a:xfrm>
          <a:prstGeom prst="rect">
            <a:avLst/>
          </a:prstGeom>
        </p:spPr>
      </p:pic>
      <p:pic>
        <p:nvPicPr>
          <p:cNvPr id="958" name="picture 9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584435" y="1589532"/>
            <a:ext cx="994918" cy="76200"/>
          </a:xfrm>
          <a:prstGeom prst="rect">
            <a:avLst/>
          </a:prstGeom>
        </p:spPr>
      </p:pic>
      <p:sp>
        <p:nvSpPr>
          <p:cNvPr id="959" name="rect"/>
          <p:cNvSpPr/>
          <p:nvPr/>
        </p:nvSpPr>
        <p:spPr>
          <a:xfrm>
            <a:off x="9837419" y="1543812"/>
            <a:ext cx="574547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0" name="picture 9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609087" y="1589532"/>
            <a:ext cx="3157727" cy="76200"/>
          </a:xfrm>
          <a:prstGeom prst="rect">
            <a:avLst/>
          </a:prstGeom>
        </p:spPr>
      </p:pic>
      <p:sp>
        <p:nvSpPr>
          <p:cNvPr id="961" name="rect"/>
          <p:cNvSpPr/>
          <p:nvPr/>
        </p:nvSpPr>
        <p:spPr>
          <a:xfrm>
            <a:off x="3896867" y="1543812"/>
            <a:ext cx="583691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2" name="picture 96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449567" y="1543812"/>
            <a:ext cx="716280" cy="166115"/>
          </a:xfrm>
          <a:prstGeom prst="rect">
            <a:avLst/>
          </a:prstGeom>
        </p:spPr>
      </p:pic>
      <p:pic>
        <p:nvPicPr>
          <p:cNvPr id="963" name="picture 96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803391" y="1543812"/>
            <a:ext cx="624840" cy="166115"/>
          </a:xfrm>
          <a:prstGeom prst="rect">
            <a:avLst/>
          </a:prstGeom>
        </p:spPr>
      </p:pic>
      <p:pic>
        <p:nvPicPr>
          <p:cNvPr id="964" name="picture 96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184135" y="1589532"/>
            <a:ext cx="1788159" cy="76200"/>
          </a:xfrm>
          <a:prstGeom prst="rect">
            <a:avLst/>
          </a:prstGeom>
        </p:spPr>
      </p:pic>
      <p:sp>
        <p:nvSpPr>
          <p:cNvPr id="965" name="rect"/>
          <p:cNvSpPr/>
          <p:nvPr/>
        </p:nvSpPr>
        <p:spPr>
          <a:xfrm>
            <a:off x="7755635" y="1543812"/>
            <a:ext cx="643128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6" name="textbox 966"/>
          <p:cNvSpPr/>
          <p:nvPr/>
        </p:nvSpPr>
        <p:spPr>
          <a:xfrm>
            <a:off x="3956227" y="1531696"/>
            <a:ext cx="6442709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</a:pP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~3</a:t>
            </a: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                          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          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        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         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4-6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67" name="path"/>
          <p:cNvSpPr/>
          <p:nvPr/>
        </p:nvSpPr>
        <p:spPr>
          <a:xfrm>
            <a:off x="1731264" y="5561076"/>
            <a:ext cx="7313676" cy="137160"/>
          </a:xfrm>
          <a:custGeom>
            <a:rect l="0" t="0" r="0" b="0"/>
            <a:pathLst>
              <a:path w="11517" h="216">
                <a:moveTo>
                  <a:pt x="3251" y="216"/>
                </a:moveTo>
                <a:lnTo>
                  <a:pt x="3395" y="0"/>
                </a:lnTo>
                <a:lnTo>
                  <a:pt x="3539" y="216"/>
                </a:lnTo>
                <a:lnTo>
                  <a:pt x="3251" y="216"/>
                </a:lnTo>
                <a:close/>
              </a:path>
              <a:path w="11517" h="216">
                <a:moveTo>
                  <a:pt x="6287" y="216"/>
                </a:moveTo>
                <a:lnTo>
                  <a:pt x="6432" y="0"/>
                </a:lnTo>
                <a:lnTo>
                  <a:pt x="6575" y="216"/>
                </a:lnTo>
                <a:lnTo>
                  <a:pt x="6287" y="216"/>
                </a:lnTo>
                <a:close/>
              </a:path>
              <a:path w="11517" h="216">
                <a:moveTo>
                  <a:pt x="7240" y="216"/>
                </a:moveTo>
                <a:lnTo>
                  <a:pt x="7384" y="0"/>
                </a:lnTo>
                <a:lnTo>
                  <a:pt x="7528" y="216"/>
                </a:lnTo>
                <a:lnTo>
                  <a:pt x="7240" y="216"/>
                </a:lnTo>
                <a:close/>
              </a:path>
              <a:path w="11517" h="216">
                <a:moveTo>
                  <a:pt x="8426" y="216"/>
                </a:moveTo>
                <a:lnTo>
                  <a:pt x="8570" y="0"/>
                </a:lnTo>
                <a:lnTo>
                  <a:pt x="8714" y="216"/>
                </a:lnTo>
                <a:lnTo>
                  <a:pt x="8426" y="216"/>
                </a:lnTo>
                <a:close/>
              </a:path>
              <a:path w="11517" h="216">
                <a:moveTo>
                  <a:pt x="5239" y="216"/>
                </a:moveTo>
                <a:lnTo>
                  <a:pt x="5383" y="0"/>
                </a:lnTo>
                <a:lnTo>
                  <a:pt x="5527" y="216"/>
                </a:lnTo>
                <a:lnTo>
                  <a:pt x="5239" y="216"/>
                </a:lnTo>
                <a:close/>
              </a:path>
              <a:path w="11517" h="216">
                <a:moveTo>
                  <a:pt x="1173" y="216"/>
                </a:moveTo>
                <a:lnTo>
                  <a:pt x="1317" y="0"/>
                </a:lnTo>
                <a:lnTo>
                  <a:pt x="1461" y="216"/>
                </a:lnTo>
                <a:lnTo>
                  <a:pt x="1173" y="216"/>
                </a:lnTo>
                <a:close/>
              </a:path>
              <a:path w="11517" h="216">
                <a:moveTo>
                  <a:pt x="0" y="216"/>
                </a:moveTo>
                <a:lnTo>
                  <a:pt x="143" y="0"/>
                </a:lnTo>
                <a:lnTo>
                  <a:pt x="287" y="216"/>
                </a:lnTo>
                <a:lnTo>
                  <a:pt x="0" y="216"/>
                </a:lnTo>
                <a:close/>
              </a:path>
              <a:path w="11517" h="216">
                <a:moveTo>
                  <a:pt x="10531" y="216"/>
                </a:moveTo>
                <a:lnTo>
                  <a:pt x="10675" y="0"/>
                </a:lnTo>
                <a:lnTo>
                  <a:pt x="10819" y="216"/>
                </a:lnTo>
                <a:lnTo>
                  <a:pt x="10531" y="216"/>
                </a:lnTo>
                <a:close/>
              </a:path>
              <a:path w="11517" h="216">
                <a:moveTo>
                  <a:pt x="11229" y="216"/>
                </a:moveTo>
                <a:lnTo>
                  <a:pt x="11373" y="0"/>
                </a:lnTo>
                <a:lnTo>
                  <a:pt x="11517" y="216"/>
                </a:lnTo>
                <a:lnTo>
                  <a:pt x="11229" y="21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8" name="path"/>
          <p:cNvSpPr/>
          <p:nvPr/>
        </p:nvSpPr>
        <p:spPr>
          <a:xfrm>
            <a:off x="3209544" y="3948683"/>
            <a:ext cx="1911095" cy="173736"/>
          </a:xfrm>
          <a:custGeom>
            <a:rect l="0" t="0" r="0" b="0"/>
            <a:pathLst>
              <a:path w="3009" h="273">
                <a:moveTo>
                  <a:pt x="7" y="266"/>
                </a:moveTo>
                <a:lnTo>
                  <a:pt x="3002" y="266"/>
                </a:lnTo>
                <a:lnTo>
                  <a:pt x="3002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9" name="path"/>
          <p:cNvSpPr/>
          <p:nvPr/>
        </p:nvSpPr>
        <p:spPr>
          <a:xfrm>
            <a:off x="3619500" y="4340352"/>
            <a:ext cx="1501139" cy="173736"/>
          </a:xfrm>
          <a:custGeom>
            <a:rect l="0" t="0" r="0" b="0"/>
            <a:pathLst>
              <a:path w="2363" h="273">
                <a:moveTo>
                  <a:pt x="7" y="266"/>
                </a:moveTo>
                <a:lnTo>
                  <a:pt x="2356" y="266"/>
                </a:lnTo>
                <a:lnTo>
                  <a:pt x="2356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0" name="textbox 970"/>
          <p:cNvSpPr/>
          <p:nvPr/>
        </p:nvSpPr>
        <p:spPr>
          <a:xfrm>
            <a:off x="3521322" y="3967130"/>
            <a:ext cx="1367789" cy="760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25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社群运营内容测试优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连锁优惠分享测试优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8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494030" indent="-149225" algn="l" rtl="0" eaLnBrk="0">
              <a:lnSpc>
                <a:spcPct val="125000"/>
              </a:lnSpc>
              <a:spcBef>
                <a:spcPts val="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社群营销内容裂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KOL</a:t>
            </a:r>
            <a:r>
              <a:rPr sz="900" spc="1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内容裂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71" name="textbox 971"/>
          <p:cNvSpPr/>
          <p:nvPr/>
        </p:nvSpPr>
        <p:spPr>
          <a:xfrm>
            <a:off x="1867529" y="2942621"/>
            <a:ext cx="656590" cy="1371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15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盘点各类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155"/>
              </a:lnSpc>
              <a:spcBef>
                <a:spcPts val="50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部平台的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5"/>
              </a:lnSpc>
              <a:spcBef>
                <a:spcPts val="4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作形式和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66065" algn="l" rtl="0" eaLnBrk="0">
              <a:lnSpc>
                <a:spcPts val="1160"/>
              </a:lnSpc>
              <a:spcBef>
                <a:spcPts val="45"/>
              </a:spcBef>
            </a:pP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源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84455" algn="l" rtl="0" eaLnBrk="0">
              <a:lnSpc>
                <a:spcPts val="1160"/>
              </a:lnSpc>
              <a:spcBef>
                <a:spcPts val="275"/>
              </a:spcBef>
            </a:pP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团队准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0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273685" indent="-260350" algn="l" rtl="0" eaLnBrk="0">
              <a:lnSpc>
                <a:spcPct val="115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社群试点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围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972" name="table 972"/>
          <p:cNvGraphicFramePr>
            <a:graphicFrameLocks noGrp="1"/>
          </p:cNvGraphicFramePr>
          <p:nvPr/>
        </p:nvGraphicFramePr>
        <p:xfrm>
          <a:off x="4191000" y="5718047"/>
          <a:ext cx="1185545" cy="667384"/>
        </p:xfrm>
        <a:graphic>
          <a:graphicData uri="http://schemas.openxmlformats.org/drawingml/2006/table">
            <a:tbl>
              <a:tblPr/>
              <a:tblGrid>
                <a:gridCol w="1185545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6670" algn="l" rtl="0" eaLnBrk="0">
                        <a:lnSpc>
                          <a:spcPts val="115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个性化顾客运营方</a:t>
                      </a:r>
                      <a:r>
                        <a:rPr sz="9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06400" algn="l" rtl="0" eaLnBrk="0">
                        <a:lnSpc>
                          <a:spcPts val="1155"/>
                        </a:lnSpc>
                        <a:spcBef>
                          <a:spcPts val="5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跨平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台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80035" algn="l" rtl="0" eaLnBrk="0">
                        <a:lnSpc>
                          <a:spcPts val="1160"/>
                        </a:lnSpc>
                        <a:spcBef>
                          <a:spcPts val="4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跨职能部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门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973" name="path"/>
          <p:cNvSpPr/>
          <p:nvPr/>
        </p:nvSpPr>
        <p:spPr>
          <a:xfrm>
            <a:off x="5180076" y="2759964"/>
            <a:ext cx="374903" cy="1950720"/>
          </a:xfrm>
          <a:custGeom>
            <a:rect l="0" t="0" r="0" b="0"/>
            <a:pathLst>
              <a:path w="590" h="3072">
                <a:moveTo>
                  <a:pt x="7" y="3064"/>
                </a:moveTo>
                <a:lnTo>
                  <a:pt x="583" y="3064"/>
                </a:lnTo>
                <a:lnTo>
                  <a:pt x="583" y="7"/>
                </a:lnTo>
                <a:lnTo>
                  <a:pt x="7" y="7"/>
                </a:lnTo>
                <a:lnTo>
                  <a:pt x="7" y="3064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4" name="path"/>
          <p:cNvSpPr/>
          <p:nvPr/>
        </p:nvSpPr>
        <p:spPr>
          <a:xfrm>
            <a:off x="3209544" y="3345180"/>
            <a:ext cx="1911095" cy="374903"/>
          </a:xfrm>
          <a:custGeom>
            <a:rect l="0" t="0" r="0" b="0"/>
            <a:pathLst>
              <a:path w="3009" h="590">
                <a:moveTo>
                  <a:pt x="7" y="583"/>
                </a:moveTo>
                <a:lnTo>
                  <a:pt x="3002" y="583"/>
                </a:lnTo>
                <a:lnTo>
                  <a:pt x="3002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5" name="path"/>
          <p:cNvSpPr/>
          <p:nvPr/>
        </p:nvSpPr>
        <p:spPr>
          <a:xfrm>
            <a:off x="1836419" y="2759964"/>
            <a:ext cx="716279" cy="960120"/>
          </a:xfrm>
          <a:custGeom>
            <a:rect l="0" t="0" r="0" b="0"/>
            <a:pathLst>
              <a:path w="1127" h="1512">
                <a:moveTo>
                  <a:pt x="7" y="1504"/>
                </a:moveTo>
                <a:lnTo>
                  <a:pt x="1120" y="1504"/>
                </a:lnTo>
                <a:lnTo>
                  <a:pt x="1120" y="7"/>
                </a:lnTo>
                <a:lnTo>
                  <a:pt x="7" y="7"/>
                </a:lnTo>
                <a:lnTo>
                  <a:pt x="7" y="1504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76" name="table 976"/>
          <p:cNvGraphicFramePr>
            <a:graphicFrameLocks noGrp="1"/>
          </p:cNvGraphicFramePr>
          <p:nvPr/>
        </p:nvGraphicFramePr>
        <p:xfrm>
          <a:off x="3214115" y="5718047"/>
          <a:ext cx="916940" cy="667384"/>
        </p:xfrm>
        <a:graphic>
          <a:graphicData uri="http://schemas.openxmlformats.org/drawingml/2006/table">
            <a:tbl>
              <a:tblPr/>
              <a:tblGrid>
                <a:gridCol w="916940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1145" algn="l" rtl="0" eaLnBrk="0">
                        <a:lnSpc>
                          <a:spcPts val="1165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细化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415" algn="l" rtl="0" eaLnBrk="0">
                        <a:lnSpc>
                          <a:spcPts val="1150"/>
                        </a:lnSpc>
                        <a:spcBef>
                          <a:spcPts val="3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跨平台顾客画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像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77" name="table 977"/>
          <p:cNvGraphicFramePr>
            <a:graphicFrameLocks noGrp="1"/>
          </p:cNvGraphicFramePr>
          <p:nvPr/>
        </p:nvGraphicFramePr>
        <p:xfrm>
          <a:off x="7845552" y="5718047"/>
          <a:ext cx="874394" cy="667384"/>
        </p:xfrm>
        <a:graphic>
          <a:graphicData uri="http://schemas.openxmlformats.org/drawingml/2006/table">
            <a:tbl>
              <a:tblPr/>
              <a:tblGrid>
                <a:gridCol w="874394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7325" algn="l" rtl="0" eaLnBrk="0">
                        <a:lnSpc>
                          <a:spcPts val="1155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模式跑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通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0960" algn="l" rtl="0" eaLnBrk="0">
                        <a:lnSpc>
                          <a:spcPts val="1155"/>
                        </a:lnSpc>
                        <a:spcBef>
                          <a:spcPts val="4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获得更丰富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3190" algn="l" rtl="0" eaLnBrk="0">
                        <a:lnSpc>
                          <a:spcPts val="1155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购物篮标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签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9D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78" name="table 978"/>
          <p:cNvGraphicFramePr>
            <a:graphicFrameLocks noGrp="1"/>
          </p:cNvGraphicFramePr>
          <p:nvPr/>
        </p:nvGraphicFramePr>
        <p:xfrm>
          <a:off x="2289048" y="5718047"/>
          <a:ext cx="863600" cy="667384"/>
        </p:xfrm>
        <a:graphic>
          <a:graphicData uri="http://schemas.openxmlformats.org/drawingml/2006/table">
            <a:tbl>
              <a:tblPr/>
              <a:tblGrid>
                <a:gridCol w="863600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52095" algn="l" rtl="0" eaLnBrk="0">
                        <a:lnSpc>
                          <a:spcPts val="1155"/>
                        </a:lnSpc>
                      </a:pP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内外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部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9705" algn="l" rtl="0" eaLnBrk="0">
                        <a:lnSpc>
                          <a:spcPts val="1145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数据来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源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3975" algn="l" rtl="0" eaLnBrk="0">
                        <a:lnSpc>
                          <a:spcPts val="1155"/>
                        </a:lnSpc>
                        <a:spcBef>
                          <a:spcPts val="5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潜在分析方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法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3975" algn="l" rtl="0" eaLnBrk="0">
                        <a:lnSpc>
                          <a:spcPts val="1155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潜在合作机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979" name="textbox 979"/>
          <p:cNvSpPr/>
          <p:nvPr/>
        </p:nvSpPr>
        <p:spPr>
          <a:xfrm>
            <a:off x="6871712" y="5197506"/>
            <a:ext cx="199834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1270" algn="l" rtl="0" eaLnBrk="0">
              <a:lnSpc>
                <a:spcPct val="109000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  方案设 方案 效果 总结  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多轮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盘点  计协商 执行 验证 反馈  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迭代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980" name="table 980"/>
          <p:cNvGraphicFramePr>
            <a:graphicFrameLocks noGrp="1"/>
          </p:cNvGraphicFramePr>
          <p:nvPr/>
        </p:nvGraphicFramePr>
        <p:xfrm>
          <a:off x="1417319" y="5718047"/>
          <a:ext cx="816609" cy="667384"/>
        </p:xfrm>
        <a:graphic>
          <a:graphicData uri="http://schemas.openxmlformats.org/drawingml/2006/table">
            <a:tbl>
              <a:tblPr/>
              <a:tblGrid>
                <a:gridCol w="816609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940" indent="635" algn="l" rtl="0" eaLnBrk="0">
                        <a:lnSpc>
                          <a:spcPct val="11500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试点项目组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决策授权完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7645" indent="-109220" algn="l" rtl="0" eaLnBrk="0">
                        <a:lnSpc>
                          <a:spcPct val="97000"/>
                        </a:lnSpc>
                        <a:spcBef>
                          <a:spcPts val="50"/>
                        </a:spcBef>
                      </a:pPr>
                      <a:r>
                        <a:rPr sz="1000" i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(跨集团职</a:t>
                      </a:r>
                      <a:r>
                        <a:rPr sz="1000" i="1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</a:t>
                      </a:r>
                      <a:r>
                        <a:rPr sz="10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000" i="1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部门</a:t>
                      </a:r>
                      <a:r>
                        <a:rPr sz="1000" i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981" name="path"/>
          <p:cNvSpPr/>
          <p:nvPr/>
        </p:nvSpPr>
        <p:spPr>
          <a:xfrm>
            <a:off x="556259" y="1840992"/>
            <a:ext cx="100584" cy="4544567"/>
          </a:xfrm>
          <a:custGeom>
            <a:rect l="0" t="0" r="0" b="0"/>
            <a:pathLst>
              <a:path w="158" h="7156">
                <a:moveTo>
                  <a:pt x="151" y="1298"/>
                </a:moveTo>
                <a:cubicBezTo>
                  <a:pt x="71" y="1298"/>
                  <a:pt x="7" y="1292"/>
                  <a:pt x="7" y="1286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  <a:moveTo>
                  <a:pt x="151" y="7149"/>
                </a:moveTo>
                <a:cubicBezTo>
                  <a:pt x="71" y="7149"/>
                  <a:pt x="7" y="7144"/>
                  <a:pt x="7" y="7137"/>
                </a:cubicBezTo>
                <a:lnTo>
                  <a:pt x="7" y="1466"/>
                </a:lnTo>
                <a:cubicBezTo>
                  <a:pt x="7" y="1459"/>
                  <a:pt x="71" y="1454"/>
                  <a:pt x="151" y="1454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82" name="table 982"/>
          <p:cNvGraphicFramePr>
            <a:graphicFrameLocks noGrp="1"/>
          </p:cNvGraphicFramePr>
          <p:nvPr/>
        </p:nvGraphicFramePr>
        <p:xfrm>
          <a:off x="6862572" y="5718047"/>
          <a:ext cx="679450" cy="667384"/>
        </p:xfrm>
        <a:graphic>
          <a:graphicData uri="http://schemas.openxmlformats.org/drawingml/2006/table">
            <a:tbl>
              <a:tblPr/>
              <a:tblGrid>
                <a:gridCol w="679450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6670" indent="1905" algn="l" rtl="0" eaLnBrk="0">
                        <a:lnSpc>
                          <a:spcPct val="11500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与零售商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确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定合作模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式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E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83" name="table 983"/>
          <p:cNvGraphicFramePr>
            <a:graphicFrameLocks noGrp="1"/>
          </p:cNvGraphicFramePr>
          <p:nvPr/>
        </p:nvGraphicFramePr>
        <p:xfrm>
          <a:off x="5437632" y="5718047"/>
          <a:ext cx="671829" cy="667384"/>
        </p:xfrm>
        <a:graphic>
          <a:graphicData uri="http://schemas.openxmlformats.org/drawingml/2006/table">
            <a:tbl>
              <a:tblPr/>
              <a:tblGrid>
                <a:gridCol w="671829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1455" indent="-191770" algn="l" rtl="0" eaLnBrk="0">
                        <a:lnSpc>
                          <a:spcPct val="116000"/>
                        </a:lnSpc>
                        <a:spcBef>
                          <a:spcPct val="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第一次概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证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984" name="path"/>
          <p:cNvSpPr/>
          <p:nvPr/>
        </p:nvSpPr>
        <p:spPr>
          <a:xfrm>
            <a:off x="5448300" y="2295144"/>
            <a:ext cx="1106423" cy="374903"/>
          </a:xfrm>
          <a:custGeom>
            <a:rect l="0" t="0" r="0" b="0"/>
            <a:pathLst>
              <a:path w="1742" h="590">
                <a:moveTo>
                  <a:pt x="7" y="583"/>
                </a:moveTo>
                <a:lnTo>
                  <a:pt x="1735" y="583"/>
                </a:lnTo>
                <a:lnTo>
                  <a:pt x="1735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85" name="table 985"/>
          <p:cNvGraphicFramePr>
            <a:graphicFrameLocks noGrp="1"/>
          </p:cNvGraphicFramePr>
          <p:nvPr/>
        </p:nvGraphicFramePr>
        <p:xfrm>
          <a:off x="6169152" y="5718047"/>
          <a:ext cx="603250" cy="667384"/>
        </p:xfrm>
        <a:graphic>
          <a:graphicData uri="http://schemas.openxmlformats.org/drawingml/2006/table">
            <a:tbl>
              <a:tblPr/>
              <a:tblGrid>
                <a:gridCol w="603250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0340" indent="-12700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多次迭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代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完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E7CA"/>
                    </a:solidFill>
                  </a:tcPr>
                </a:tc>
              </a:tr>
            </a:tbl>
          </a:graphicData>
        </a:graphic>
      </p:graphicFrame>
      <p:sp>
        <p:nvSpPr>
          <p:cNvPr id="986" name="path"/>
          <p:cNvSpPr/>
          <p:nvPr/>
        </p:nvSpPr>
        <p:spPr>
          <a:xfrm>
            <a:off x="5593080" y="2759964"/>
            <a:ext cx="192023" cy="1950720"/>
          </a:xfrm>
          <a:custGeom>
            <a:rect l="0" t="0" r="0" b="0"/>
            <a:pathLst>
              <a:path w="302" h="3072">
                <a:moveTo>
                  <a:pt x="7" y="3064"/>
                </a:moveTo>
                <a:lnTo>
                  <a:pt x="295" y="3064"/>
                </a:lnTo>
                <a:lnTo>
                  <a:pt x="295" y="7"/>
                </a:lnTo>
                <a:lnTo>
                  <a:pt x="7" y="7"/>
                </a:lnTo>
                <a:lnTo>
                  <a:pt x="7" y="3064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7" name="path"/>
          <p:cNvSpPr/>
          <p:nvPr/>
        </p:nvSpPr>
        <p:spPr>
          <a:xfrm>
            <a:off x="2587752" y="4340352"/>
            <a:ext cx="1001267" cy="370332"/>
          </a:xfrm>
          <a:custGeom>
            <a:rect l="0" t="0" r="0" b="0"/>
            <a:pathLst>
              <a:path w="1576" h="583">
                <a:moveTo>
                  <a:pt x="7" y="576"/>
                </a:moveTo>
                <a:lnTo>
                  <a:pt x="1569" y="576"/>
                </a:lnTo>
                <a:lnTo>
                  <a:pt x="1569" y="7"/>
                </a:lnTo>
                <a:lnTo>
                  <a:pt x="7" y="7"/>
                </a:lnTo>
                <a:lnTo>
                  <a:pt x="7" y="57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88" name="picture 98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8788907" y="5722620"/>
            <a:ext cx="524256" cy="658368"/>
          </a:xfrm>
          <a:prstGeom prst="rect">
            <a:avLst/>
          </a:prstGeom>
        </p:spPr>
      </p:pic>
      <p:graphicFrame>
        <p:nvGraphicFramePr>
          <p:cNvPr id="989" name="table 989"/>
          <p:cNvGraphicFramePr>
            <a:graphicFrameLocks noGrp="1"/>
          </p:cNvGraphicFramePr>
          <p:nvPr/>
        </p:nvGraphicFramePr>
        <p:xfrm>
          <a:off x="8784335" y="5718047"/>
          <a:ext cx="533400" cy="667384"/>
        </p:xfrm>
        <a:graphic>
          <a:graphicData uri="http://schemas.openxmlformats.org/drawingml/2006/table">
            <a:tbl>
              <a:tblPr/>
              <a:tblGrid>
                <a:gridCol w="533400"/>
              </a:tblGrid>
              <a:tr h="661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" algn="l" rtl="0" eaLnBrk="0">
                        <a:lnSpc>
                          <a:spcPts val="116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试点结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束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" algn="l" rtl="0" eaLnBrk="0">
                        <a:lnSpc>
                          <a:spcPts val="1155"/>
                        </a:lnSpc>
                        <a:spcBef>
                          <a:spcPts val="4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扩大合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作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2875" algn="l" rtl="0" eaLnBrk="0">
                        <a:lnSpc>
                          <a:spcPts val="1160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范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围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90" name="path"/>
          <p:cNvSpPr/>
          <p:nvPr/>
        </p:nvSpPr>
        <p:spPr>
          <a:xfrm>
            <a:off x="2909315" y="2955036"/>
            <a:ext cx="1950720" cy="173735"/>
          </a:xfrm>
          <a:custGeom>
            <a:rect l="0" t="0" r="0" b="0"/>
            <a:pathLst>
              <a:path w="3072" h="273">
                <a:moveTo>
                  <a:pt x="7" y="266"/>
                </a:moveTo>
                <a:lnTo>
                  <a:pt x="3064" y="266"/>
                </a:lnTo>
                <a:lnTo>
                  <a:pt x="3064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1" name="path"/>
          <p:cNvSpPr/>
          <p:nvPr/>
        </p:nvSpPr>
        <p:spPr>
          <a:xfrm>
            <a:off x="3209544" y="4145279"/>
            <a:ext cx="1911095" cy="173736"/>
          </a:xfrm>
          <a:custGeom>
            <a:rect l="0" t="0" r="0" b="0"/>
            <a:pathLst>
              <a:path w="3009" h="273">
                <a:moveTo>
                  <a:pt x="7" y="266"/>
                </a:moveTo>
                <a:lnTo>
                  <a:pt x="3002" y="266"/>
                </a:lnTo>
                <a:lnTo>
                  <a:pt x="3002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2" name="path"/>
          <p:cNvSpPr/>
          <p:nvPr/>
        </p:nvSpPr>
        <p:spPr>
          <a:xfrm>
            <a:off x="3209544" y="3150108"/>
            <a:ext cx="1911095" cy="173735"/>
          </a:xfrm>
          <a:custGeom>
            <a:rect l="0" t="0" r="0" b="0"/>
            <a:pathLst>
              <a:path w="3009" h="273">
                <a:moveTo>
                  <a:pt x="7" y="266"/>
                </a:moveTo>
                <a:lnTo>
                  <a:pt x="3002" y="266"/>
                </a:lnTo>
                <a:lnTo>
                  <a:pt x="3002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3" name="path"/>
          <p:cNvSpPr/>
          <p:nvPr/>
        </p:nvSpPr>
        <p:spPr>
          <a:xfrm>
            <a:off x="1836419" y="1895856"/>
            <a:ext cx="716279" cy="374903"/>
          </a:xfrm>
          <a:custGeom>
            <a:rect l="0" t="0" r="0" b="0"/>
            <a:pathLst>
              <a:path w="1127" h="590">
                <a:moveTo>
                  <a:pt x="7" y="583"/>
                </a:moveTo>
                <a:lnTo>
                  <a:pt x="1120" y="583"/>
                </a:lnTo>
                <a:lnTo>
                  <a:pt x="1120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4" name="textbox 994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995" name="path"/>
          <p:cNvSpPr/>
          <p:nvPr/>
        </p:nvSpPr>
        <p:spPr>
          <a:xfrm>
            <a:off x="1836419" y="3948683"/>
            <a:ext cx="716279" cy="370332"/>
          </a:xfrm>
          <a:custGeom>
            <a:rect l="0" t="0" r="0" b="0"/>
            <a:pathLst>
              <a:path w="1127" h="583">
                <a:moveTo>
                  <a:pt x="7" y="576"/>
                </a:moveTo>
                <a:lnTo>
                  <a:pt x="1120" y="576"/>
                </a:lnTo>
                <a:lnTo>
                  <a:pt x="1120" y="7"/>
                </a:lnTo>
                <a:lnTo>
                  <a:pt x="7" y="7"/>
                </a:lnTo>
                <a:lnTo>
                  <a:pt x="7" y="57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6" name="path"/>
          <p:cNvSpPr/>
          <p:nvPr/>
        </p:nvSpPr>
        <p:spPr>
          <a:xfrm>
            <a:off x="3619500" y="4536947"/>
            <a:ext cx="1501139" cy="173736"/>
          </a:xfrm>
          <a:custGeom>
            <a:rect l="0" t="0" r="0" b="0"/>
            <a:pathLst>
              <a:path w="2363" h="273">
                <a:moveTo>
                  <a:pt x="7" y="266"/>
                </a:moveTo>
                <a:lnTo>
                  <a:pt x="2356" y="266"/>
                </a:lnTo>
                <a:lnTo>
                  <a:pt x="2356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7" name="path"/>
          <p:cNvSpPr/>
          <p:nvPr/>
        </p:nvSpPr>
        <p:spPr>
          <a:xfrm>
            <a:off x="2587752" y="2759964"/>
            <a:ext cx="1289303" cy="173735"/>
          </a:xfrm>
          <a:custGeom>
            <a:rect l="0" t="0" r="0" b="0"/>
            <a:pathLst>
              <a:path w="2030" h="273">
                <a:moveTo>
                  <a:pt x="7" y="266"/>
                </a:moveTo>
                <a:lnTo>
                  <a:pt x="2023" y="266"/>
                </a:lnTo>
                <a:lnTo>
                  <a:pt x="2023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8" name="textbox 998"/>
          <p:cNvSpPr/>
          <p:nvPr/>
        </p:nvSpPr>
        <p:spPr>
          <a:xfrm>
            <a:off x="2698868" y="4381023"/>
            <a:ext cx="782319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8430" indent="-125730" algn="l" rtl="0" eaLnBrk="0">
              <a:lnSpc>
                <a:spcPct val="109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线下线上联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机制设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99" name="path"/>
          <p:cNvSpPr/>
          <p:nvPr/>
        </p:nvSpPr>
        <p:spPr>
          <a:xfrm>
            <a:off x="2587752" y="2955036"/>
            <a:ext cx="283464" cy="765047"/>
          </a:xfrm>
          <a:custGeom>
            <a:rect l="0" t="0" r="0" b="0"/>
            <a:pathLst>
              <a:path w="446" h="1204">
                <a:moveTo>
                  <a:pt x="7" y="1197"/>
                </a:moveTo>
                <a:lnTo>
                  <a:pt x="439" y="1197"/>
                </a:lnTo>
                <a:lnTo>
                  <a:pt x="439" y="7"/>
                </a:lnTo>
                <a:lnTo>
                  <a:pt x="7" y="7"/>
                </a:lnTo>
                <a:lnTo>
                  <a:pt x="7" y="1197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0" name="textbox 1000"/>
          <p:cNvSpPr/>
          <p:nvPr/>
        </p:nvSpPr>
        <p:spPr>
          <a:xfrm>
            <a:off x="1833116" y="1938686"/>
            <a:ext cx="724534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45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整理媒介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46355" algn="l" rtl="0" eaLnBrk="0">
              <a:lnSpc>
                <a:spcPts val="1145"/>
              </a:lnSpc>
              <a:spcBef>
                <a:spcPts val="5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客历史数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001" name="table 1001"/>
          <p:cNvGraphicFramePr>
            <a:graphicFrameLocks noGrp="1"/>
          </p:cNvGraphicFramePr>
          <p:nvPr/>
        </p:nvGraphicFramePr>
        <p:xfrm>
          <a:off x="1287779" y="1839468"/>
          <a:ext cx="520700" cy="374650"/>
        </p:xfrm>
        <a:graphic>
          <a:graphicData uri="http://schemas.openxmlformats.org/drawingml/2006/table">
            <a:tbl>
              <a:tblPr/>
              <a:tblGrid>
                <a:gridCol w="520700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620" indent="8255" algn="l" rtl="0" eaLnBrk="0">
                        <a:lnSpc>
                          <a:spcPct val="115000"/>
                        </a:lnSpc>
                      </a:pP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团队准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项目设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02" name="path"/>
          <p:cNvSpPr/>
          <p:nvPr/>
        </p:nvSpPr>
        <p:spPr>
          <a:xfrm>
            <a:off x="2897123" y="3150108"/>
            <a:ext cx="283464" cy="569975"/>
          </a:xfrm>
          <a:custGeom>
            <a:rect l="0" t="0" r="0" b="0"/>
            <a:pathLst>
              <a:path w="446" h="897">
                <a:moveTo>
                  <a:pt x="7" y="890"/>
                </a:moveTo>
                <a:lnTo>
                  <a:pt x="439" y="890"/>
                </a:lnTo>
                <a:lnTo>
                  <a:pt x="439" y="7"/>
                </a:lnTo>
                <a:lnTo>
                  <a:pt x="7" y="7"/>
                </a:lnTo>
                <a:lnTo>
                  <a:pt x="7" y="890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3" name="textbox 1003"/>
          <p:cNvSpPr/>
          <p:nvPr/>
        </p:nvSpPr>
        <p:spPr>
          <a:xfrm>
            <a:off x="742441" y="5805017"/>
            <a:ext cx="479425" cy="387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3660" algn="l" rtl="0" eaLnBrk="0">
              <a:lnSpc>
                <a:spcPct val="99000"/>
              </a:lnSpc>
            </a:pP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04" name="path"/>
          <p:cNvSpPr/>
          <p:nvPr/>
        </p:nvSpPr>
        <p:spPr>
          <a:xfrm>
            <a:off x="8520684" y="5155691"/>
            <a:ext cx="417575" cy="374904"/>
          </a:xfrm>
          <a:custGeom>
            <a:rect l="0" t="0" r="0" b="0"/>
            <a:pathLst>
              <a:path w="657" h="590">
                <a:moveTo>
                  <a:pt x="7" y="583"/>
                </a:moveTo>
                <a:lnTo>
                  <a:pt x="650" y="583"/>
                </a:lnTo>
                <a:lnTo>
                  <a:pt x="650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5" name="textbox 1005"/>
          <p:cNvSpPr/>
          <p:nvPr/>
        </p:nvSpPr>
        <p:spPr>
          <a:xfrm>
            <a:off x="2651628" y="2778410"/>
            <a:ext cx="1163319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跨品台内容标签测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06" name="path"/>
          <p:cNvSpPr/>
          <p:nvPr/>
        </p:nvSpPr>
        <p:spPr>
          <a:xfrm>
            <a:off x="7199376" y="5155691"/>
            <a:ext cx="402335" cy="374904"/>
          </a:xfrm>
          <a:custGeom>
            <a:rect l="0" t="0" r="0" b="0"/>
            <a:pathLst>
              <a:path w="633" h="590">
                <a:moveTo>
                  <a:pt x="7" y="583"/>
                </a:moveTo>
                <a:lnTo>
                  <a:pt x="626" y="583"/>
                </a:lnTo>
                <a:lnTo>
                  <a:pt x="626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7" name="textbox 1007"/>
          <p:cNvSpPr/>
          <p:nvPr/>
        </p:nvSpPr>
        <p:spPr>
          <a:xfrm>
            <a:off x="10486135" y="6426468"/>
            <a:ext cx="1076325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54305" algn="l" rtl="0" eaLnBrk="0">
              <a:lnSpc>
                <a:spcPts val="1235"/>
              </a:lnSpc>
              <a:tabLst>
                <a:tab pos="237490"/>
              </a:tabLst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关键里程碑  </a:t>
            </a:r>
            <a:r>
              <a:rPr sz="1500" spc="4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1500" spc="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endParaRPr lang="en-US" altLang="en-US" sz="975"/>
          </a:p>
        </p:txBody>
      </p:sp>
      <p:sp>
        <p:nvSpPr>
          <p:cNvPr id="1008" name="path"/>
          <p:cNvSpPr/>
          <p:nvPr/>
        </p:nvSpPr>
        <p:spPr>
          <a:xfrm>
            <a:off x="10498835" y="6440423"/>
            <a:ext cx="141731" cy="135636"/>
          </a:xfrm>
          <a:custGeom>
            <a:rect l="0" t="0" r="0" b="0"/>
            <a:pathLst>
              <a:path w="223" h="213">
                <a:moveTo>
                  <a:pt x="0" y="213"/>
                </a:moveTo>
                <a:lnTo>
                  <a:pt x="111" y="0"/>
                </a:lnTo>
                <a:lnTo>
                  <a:pt x="223" y="213"/>
                </a:lnTo>
                <a:lnTo>
                  <a:pt x="0" y="213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09" name="table 1009"/>
          <p:cNvGraphicFramePr>
            <a:graphicFrameLocks noGrp="1"/>
          </p:cNvGraphicFramePr>
          <p:nvPr/>
        </p:nvGraphicFramePr>
        <p:xfrm>
          <a:off x="6446520" y="4748783"/>
          <a:ext cx="393064" cy="374650"/>
        </p:xfrm>
        <a:graphic>
          <a:graphicData uri="http://schemas.openxmlformats.org/drawingml/2006/table">
            <a:tbl>
              <a:tblPr/>
              <a:tblGrid>
                <a:gridCol w="393064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2390" indent="635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队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准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10" name="table 1010"/>
          <p:cNvGraphicFramePr>
            <a:graphicFrameLocks noGrp="1"/>
          </p:cNvGraphicFramePr>
          <p:nvPr/>
        </p:nvGraphicFramePr>
        <p:xfrm>
          <a:off x="6446520" y="5155691"/>
          <a:ext cx="393064" cy="374650"/>
        </p:xfrm>
        <a:graphic>
          <a:graphicData uri="http://schemas.openxmlformats.org/drawingml/2006/table">
            <a:tbl>
              <a:tblPr/>
              <a:tblGrid>
                <a:gridCol w="393064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1120" indent="-6223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合作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筛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选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11" name="path"/>
          <p:cNvSpPr/>
          <p:nvPr/>
        </p:nvSpPr>
        <p:spPr>
          <a:xfrm>
            <a:off x="2587752" y="3753611"/>
            <a:ext cx="740663" cy="173736"/>
          </a:xfrm>
          <a:custGeom>
            <a:rect l="0" t="0" r="0" b="0"/>
            <a:pathLst>
              <a:path w="1166" h="273">
                <a:moveTo>
                  <a:pt x="7" y="266"/>
                </a:moveTo>
                <a:lnTo>
                  <a:pt x="1159" y="266"/>
                </a:lnTo>
                <a:lnTo>
                  <a:pt x="1159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2" name="path"/>
          <p:cNvSpPr/>
          <p:nvPr/>
        </p:nvSpPr>
        <p:spPr>
          <a:xfrm>
            <a:off x="1836419" y="3753611"/>
            <a:ext cx="716279" cy="173736"/>
          </a:xfrm>
          <a:custGeom>
            <a:rect l="0" t="0" r="0" b="0"/>
            <a:pathLst>
              <a:path w="1127" h="273">
                <a:moveTo>
                  <a:pt x="7" y="266"/>
                </a:moveTo>
                <a:lnTo>
                  <a:pt x="1120" y="266"/>
                </a:lnTo>
                <a:lnTo>
                  <a:pt x="1120" y="7"/>
                </a:lnTo>
                <a:lnTo>
                  <a:pt x="7" y="7"/>
                </a:lnTo>
                <a:lnTo>
                  <a:pt x="7" y="266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3" name="path"/>
          <p:cNvSpPr/>
          <p:nvPr/>
        </p:nvSpPr>
        <p:spPr>
          <a:xfrm>
            <a:off x="7921752" y="5155691"/>
            <a:ext cx="278891" cy="374904"/>
          </a:xfrm>
          <a:custGeom>
            <a:rect l="0" t="0" r="0" b="0"/>
            <a:pathLst>
              <a:path w="439" h="590">
                <a:moveTo>
                  <a:pt x="7" y="583"/>
                </a:moveTo>
                <a:lnTo>
                  <a:pt x="431" y="583"/>
                </a:lnTo>
                <a:lnTo>
                  <a:pt x="431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4" name="path"/>
          <p:cNvSpPr/>
          <p:nvPr/>
        </p:nvSpPr>
        <p:spPr>
          <a:xfrm>
            <a:off x="8221980" y="5155691"/>
            <a:ext cx="277367" cy="374904"/>
          </a:xfrm>
          <a:custGeom>
            <a:rect l="0" t="0" r="0" b="0"/>
            <a:pathLst>
              <a:path w="436" h="590">
                <a:moveTo>
                  <a:pt x="7" y="583"/>
                </a:moveTo>
                <a:lnTo>
                  <a:pt x="429" y="583"/>
                </a:lnTo>
                <a:lnTo>
                  <a:pt x="429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5" name="path"/>
          <p:cNvSpPr/>
          <p:nvPr/>
        </p:nvSpPr>
        <p:spPr>
          <a:xfrm>
            <a:off x="6870192" y="5155691"/>
            <a:ext cx="277367" cy="374904"/>
          </a:xfrm>
          <a:custGeom>
            <a:rect l="0" t="0" r="0" b="0"/>
            <a:pathLst>
              <a:path w="436" h="590">
                <a:moveTo>
                  <a:pt x="7" y="583"/>
                </a:moveTo>
                <a:lnTo>
                  <a:pt x="429" y="583"/>
                </a:lnTo>
                <a:lnTo>
                  <a:pt x="429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6" name="path"/>
          <p:cNvSpPr/>
          <p:nvPr/>
        </p:nvSpPr>
        <p:spPr>
          <a:xfrm>
            <a:off x="7623047" y="5155691"/>
            <a:ext cx="277367" cy="374904"/>
          </a:xfrm>
          <a:custGeom>
            <a:rect l="0" t="0" r="0" b="0"/>
            <a:pathLst>
              <a:path w="436" h="590">
                <a:moveTo>
                  <a:pt x="7" y="583"/>
                </a:moveTo>
                <a:lnTo>
                  <a:pt x="429" y="583"/>
                </a:lnTo>
                <a:lnTo>
                  <a:pt x="429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7" name="textbox 1017"/>
          <p:cNvSpPr/>
          <p:nvPr/>
        </p:nvSpPr>
        <p:spPr>
          <a:xfrm>
            <a:off x="3774306" y="3524535"/>
            <a:ext cx="78295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对比测试方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18" name="picture 101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254252" y="1589532"/>
            <a:ext cx="1292351" cy="76200"/>
          </a:xfrm>
          <a:prstGeom prst="rect">
            <a:avLst/>
          </a:prstGeom>
        </p:spPr>
      </p:pic>
      <p:sp>
        <p:nvSpPr>
          <p:cNvPr id="1019" name="rect"/>
          <p:cNvSpPr/>
          <p:nvPr/>
        </p:nvSpPr>
        <p:spPr>
          <a:xfrm>
            <a:off x="1607819" y="1545335"/>
            <a:ext cx="585215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4" name="group 254"/>
          <p:cNvGrpSpPr/>
          <p:nvPr/>
        </p:nvGrpSpPr>
        <p:grpSpPr>
          <a:xfrm rot="21600000">
            <a:off x="428244" y="4427219"/>
            <a:ext cx="294131" cy="294132"/>
            <a:chExt cx="294131" cy="294132"/>
          </a:xfrm>
        </p:grpSpPr>
        <p:grpSp>
          <p:nvGrpSpPr>
            <p:cNvPr id="256" name="group 256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020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21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22" name="textbox 1022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en-US" altLang="en-US" sz="600"/>
            </a:p>
            <a:p>
              <a:pPr marL="12382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2</a:t>
              </a:r>
              <a:endParaRPr lang="en-US" altLang="en-US" sz="1200"/>
            </a:p>
          </p:txBody>
        </p:sp>
      </p:grpSp>
      <p:grpSp>
        <p:nvGrpSpPr>
          <p:cNvPr id="258" name="group 258"/>
          <p:cNvGrpSpPr/>
          <p:nvPr/>
        </p:nvGrpSpPr>
        <p:grpSpPr>
          <a:xfrm rot="21600000">
            <a:off x="428244" y="2109216"/>
            <a:ext cx="294131" cy="294131"/>
            <a:chExt cx="294131" cy="294131"/>
          </a:xfrm>
        </p:grpSpPr>
        <p:grpSp>
          <p:nvGrpSpPr>
            <p:cNvPr id="260" name="group 260"/>
            <p:cNvGrpSpPr/>
            <p:nvPr/>
          </p:nvGrpSpPr>
          <p:grpSpPr>
            <a:xfrm rot="21600000">
              <a:off x="0" y="0"/>
              <a:ext cx="294131" cy="294131"/>
              <a:chExt cx="294131" cy="294131"/>
            </a:xfrm>
          </p:grpSpPr>
          <p:sp>
            <p:nvSpPr>
              <p:cNvPr id="1023" name="path"/>
              <p:cNvSpPr/>
              <p:nvPr/>
            </p:nvSpPr>
            <p:spPr>
              <a:xfrm>
                <a:off x="9905" y="9905"/>
                <a:ext cx="274319" cy="274319"/>
              </a:xfrm>
              <a:custGeom>
                <a:rect l="0" t="0" r="0" b="0"/>
                <a:pathLst>
                  <a:path w="431" h="431">
                    <a:moveTo>
                      <a:pt x="0" y="215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5"/>
                    </a:cubicBezTo>
                    <a:cubicBezTo>
                      <a:pt x="431" y="335"/>
                      <a:pt x="335" y="431"/>
                      <a:pt x="215" y="431"/>
                    </a:cubicBezTo>
                    <a:cubicBezTo>
                      <a:pt x="96" y="431"/>
                      <a:pt x="0" y="335"/>
                      <a:pt x="0" y="215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24" name="path"/>
              <p:cNvSpPr/>
              <p:nvPr/>
            </p:nvSpPr>
            <p:spPr>
              <a:xfrm>
                <a:off x="0" y="0"/>
                <a:ext cx="294131" cy="294131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25" name="textbox 1025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en-US" altLang="en-US" sz="600"/>
            </a:p>
            <a:p>
              <a:pPr marL="134620" algn="l" rtl="0" eaLnBrk="0">
                <a:lnSpc>
                  <a:spcPct val="80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1</a:t>
              </a:r>
              <a:endParaRPr lang="en-US" altLang="en-US" sz="1200"/>
            </a:p>
          </p:txBody>
        </p:sp>
      </p:grpSp>
      <p:sp>
        <p:nvSpPr>
          <p:cNvPr id="1026" name="textbox 1026"/>
          <p:cNvSpPr/>
          <p:nvPr/>
        </p:nvSpPr>
        <p:spPr>
          <a:xfrm>
            <a:off x="1655140" y="1538173"/>
            <a:ext cx="525780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27" name="textbox 1027"/>
          <p:cNvSpPr/>
          <p:nvPr/>
        </p:nvSpPr>
        <p:spPr>
          <a:xfrm>
            <a:off x="5602082" y="3433025"/>
            <a:ext cx="163195" cy="62293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</a:pP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 结 归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28" name="textbox 1028"/>
          <p:cNvSpPr/>
          <p:nvPr/>
        </p:nvSpPr>
        <p:spPr>
          <a:xfrm>
            <a:off x="5231630" y="3590702"/>
            <a:ext cx="276859" cy="32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9000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际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29" name="textbox 1029"/>
          <p:cNvSpPr/>
          <p:nvPr/>
        </p:nvSpPr>
        <p:spPr>
          <a:xfrm>
            <a:off x="5978644" y="3590702"/>
            <a:ext cx="276859" cy="32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905" algn="l" rtl="0" eaLnBrk="0">
              <a:lnSpc>
                <a:spcPct val="109000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轮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30" name="textbox 1030"/>
          <p:cNvSpPr/>
          <p:nvPr/>
        </p:nvSpPr>
        <p:spPr>
          <a:xfrm>
            <a:off x="2694928" y="3771042"/>
            <a:ext cx="52895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用户招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募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31" name="rect"/>
          <p:cNvSpPr/>
          <p:nvPr/>
        </p:nvSpPr>
        <p:spPr>
          <a:xfrm>
            <a:off x="11632691" y="1424432"/>
            <a:ext cx="9143" cy="4787900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2" name="rect"/>
          <p:cNvSpPr/>
          <p:nvPr/>
        </p:nvSpPr>
        <p:spPr>
          <a:xfrm>
            <a:off x="10793983" y="1251204"/>
            <a:ext cx="674623" cy="9144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3" name="path"/>
          <p:cNvSpPr/>
          <p:nvPr/>
        </p:nvSpPr>
        <p:spPr>
          <a:xfrm>
            <a:off x="5996939" y="1845564"/>
            <a:ext cx="9143" cy="274320"/>
          </a:xfrm>
          <a:custGeom>
            <a:rect l="0" t="0" r="0" b="0"/>
            <a:pathLst>
              <a:path w="14" h="432">
                <a:moveTo>
                  <a:pt x="7" y="0"/>
                </a:moveTo>
                <a:lnTo>
                  <a:pt x="7" y="432"/>
                </a:lnTo>
              </a:path>
            </a:pathLst>
          </a:custGeom>
          <a:noFill/>
          <a:ln w="9143" cap="flat">
            <a:solidFill>
              <a:srgbClr val="A8B21C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262"/>
          <p:cNvGrpSpPr/>
          <p:nvPr/>
        </p:nvGrpSpPr>
        <p:grpSpPr>
          <a:xfrm rot="21600000">
            <a:off x="10689335" y="1251203"/>
            <a:ext cx="952500" cy="3523487"/>
            <a:chExt cx="952500" cy="3523487"/>
          </a:xfrm>
        </p:grpSpPr>
        <p:sp>
          <p:nvSpPr>
            <p:cNvPr id="1034" name="rect"/>
            <p:cNvSpPr/>
            <p:nvPr/>
          </p:nvSpPr>
          <p:spPr>
            <a:xfrm>
              <a:off x="4571" y="4571"/>
              <a:ext cx="943355" cy="3514344"/>
            </a:xfrm>
            <a:prstGeom prst="rect">
              <a:avLst/>
            </a:prstGeom>
            <a:solidFill>
              <a:srgbClr val="D7F0EA">
                <a:alpha val="4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5" name="textbox 1035"/>
            <p:cNvSpPr/>
            <p:nvPr/>
          </p:nvSpPr>
          <p:spPr>
            <a:xfrm>
              <a:off x="94107" y="268357"/>
              <a:ext cx="756919" cy="2251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81280" algn="l" rtl="0" eaLnBrk="0">
                <a:lnSpc>
                  <a:spcPts val="1850"/>
                </a:lnSpc>
              </a:pP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</a:t>
              </a:r>
              <a:r>
                <a:rPr sz="1500" spc="8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970" algn="l" rtl="0" eaLnBrk="0">
                <a:lnSpc>
                  <a:spcPct val="103000"/>
                </a:lnSpc>
                <a:spcBef>
                  <a:spcPts val="1170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集团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推广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项目组：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635" algn="l" rtl="0" eaLnBrk="0">
                <a:lnSpc>
                  <a:spcPct val="101000"/>
                </a:lnSpc>
                <a:spcBef>
                  <a:spcPts val="25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化办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室领导   各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  </a:t>
              </a:r>
              <a:r>
                <a:rPr sz="1100" spc="-7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部项目组、</a:t>
              </a:r>
              <a:r>
                <a:rPr sz="11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团支持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队、数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化变革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骨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干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36" name="path"/>
            <p:cNvSpPr/>
            <p:nvPr/>
          </p:nvSpPr>
          <p:spPr>
            <a:xfrm>
              <a:off x="786129" y="0"/>
              <a:ext cx="166370" cy="3523487"/>
            </a:xfrm>
            <a:custGeom>
              <a:rect l="0" t="0" r="0" b="0"/>
              <a:pathLst>
                <a:path w="262" h="5548">
                  <a:moveTo>
                    <a:pt x="7" y="7"/>
                  </a:moveTo>
                  <a:cubicBezTo>
                    <a:pt x="144" y="7"/>
                    <a:pt x="254" y="117"/>
                    <a:pt x="254" y="254"/>
                  </a:cubicBezTo>
                  <a:moveTo>
                    <a:pt x="254" y="5293"/>
                  </a:moveTo>
                  <a:cubicBezTo>
                    <a:pt x="254" y="5430"/>
                    <a:pt x="144" y="5541"/>
                    <a:pt x="7" y="5541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7" name="path"/>
            <p:cNvSpPr/>
            <p:nvPr/>
          </p:nvSpPr>
          <p:spPr>
            <a:xfrm>
              <a:off x="0" y="0"/>
              <a:ext cx="790702" cy="166369"/>
            </a:xfrm>
            <a:custGeom>
              <a:rect l="0" t="0" r="0" b="0"/>
              <a:pathLst>
                <a:path w="1245" h="261">
                  <a:moveTo>
                    <a:pt x="7" y="254"/>
                  </a:moveTo>
                  <a:cubicBezTo>
                    <a:pt x="7" y="117"/>
                    <a:pt x="117" y="7"/>
                    <a:pt x="254" y="7"/>
                  </a:cubicBezTo>
                  <a:lnTo>
                    <a:pt x="1245" y="7"/>
                  </a:ln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8" name="rect"/>
            <p:cNvSpPr/>
            <p:nvPr/>
          </p:nvSpPr>
          <p:spPr>
            <a:xfrm>
              <a:off x="943355" y="161797"/>
              <a:ext cx="9144" cy="3199891"/>
            </a:xfrm>
            <a:prstGeom prst="rect">
              <a:avLst/>
            </a:pr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9" name="path"/>
            <p:cNvSpPr/>
            <p:nvPr/>
          </p:nvSpPr>
          <p:spPr>
            <a:xfrm>
              <a:off x="0" y="3357117"/>
              <a:ext cx="166369" cy="166369"/>
            </a:xfrm>
            <a:custGeom>
              <a:rect l="0" t="0" r="0" b="0"/>
              <a:pathLst>
                <a:path w="261" h="261">
                  <a:moveTo>
                    <a:pt x="254" y="254"/>
                  </a:moveTo>
                  <a:cubicBezTo>
                    <a:pt x="117" y="254"/>
                    <a:pt x="7" y="143"/>
                    <a:pt x="7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0" name="textbox 1040"/>
          <p:cNvSpPr/>
          <p:nvPr/>
        </p:nvSpPr>
        <p:spPr>
          <a:xfrm>
            <a:off x="621283" y="620420"/>
            <a:ext cx="8076565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4000"/>
              </a:lnSpc>
            </a:pPr>
            <a:r>
              <a:rPr sz="24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全方位顾客运营：试点设计期和推广期的关键里程碑(</a:t>
            </a:r>
            <a:r>
              <a:rPr sz="24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2/</a:t>
            </a:r>
            <a:r>
              <a:rPr sz="24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41" name="picture 10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78635" y="1245108"/>
            <a:ext cx="9389363" cy="143255"/>
          </a:xfrm>
          <a:prstGeom prst="rect">
            <a:avLst/>
          </a:prstGeom>
        </p:spPr>
      </p:pic>
      <p:sp>
        <p:nvSpPr>
          <p:cNvPr id="1042" name="textbox 1042"/>
          <p:cNvSpPr/>
          <p:nvPr/>
        </p:nvSpPr>
        <p:spPr>
          <a:xfrm>
            <a:off x="3677411" y="1072896"/>
            <a:ext cx="4525009" cy="40766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475615" algn="l" rtl="0" eaLnBrk="0">
              <a:lnSpc>
                <a:spcPct val="97000"/>
              </a:lnSpc>
            </a:pPr>
            <a:r>
              <a:rPr sz="1400" spc="-20">
                <a:ln w="3175" cap="flat" cmpd="sng">
                  <a:solidFill>
                    <a:srgbClr val="197A56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全方位顾客运营模式试点及推广：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15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-2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-1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197A56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64" name="group 264"/>
          <p:cNvGrpSpPr/>
          <p:nvPr/>
        </p:nvGrpSpPr>
        <p:grpSpPr>
          <a:xfrm rot="21600000">
            <a:off x="728472" y="1757172"/>
            <a:ext cx="502919" cy="2133600"/>
            <a:chExt cx="502919" cy="2133600"/>
          </a:xfrm>
        </p:grpSpPr>
        <p:pic>
          <p:nvPicPr>
            <p:cNvPr id="1043" name="picture 104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02919" cy="2133600"/>
            </a:xfrm>
            <a:prstGeom prst="rect">
              <a:avLst/>
            </a:prstGeom>
          </p:spPr>
        </p:pic>
        <p:sp>
          <p:nvSpPr>
            <p:cNvPr id="1044" name="textbox 1044"/>
            <p:cNvSpPr/>
            <p:nvPr/>
          </p:nvSpPr>
          <p:spPr>
            <a:xfrm>
              <a:off x="-12700" y="-12700"/>
              <a:ext cx="528319" cy="2175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1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9380" algn="l" rtl="0" eaLnBrk="0">
                <a:lnSpc>
                  <a:spcPct val="89000"/>
                </a:lnSpc>
                <a:spcBef>
                  <a:spcPts val="5"/>
                </a:spcBef>
              </a:pPr>
              <a:r>
                <a:rPr sz="1200" spc="-2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固化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2395" algn="l" rtl="0" eaLnBrk="0">
                <a:lnSpc>
                  <a:spcPts val="1570"/>
                </a:lnSpc>
              </a:pPr>
              <a:r>
                <a:rPr sz="12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</a:t>
              </a:r>
              <a:r>
                <a:rPr sz="12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045" name="table 1045"/>
          <p:cNvGraphicFramePr>
            <a:graphicFrameLocks noGrp="1"/>
          </p:cNvGraphicFramePr>
          <p:nvPr/>
        </p:nvGraphicFramePr>
        <p:xfrm>
          <a:off x="7208520" y="2194560"/>
          <a:ext cx="1709419" cy="374650"/>
        </p:xfrm>
        <a:graphic>
          <a:graphicData uri="http://schemas.openxmlformats.org/drawingml/2006/table">
            <a:tbl>
              <a:tblPr/>
              <a:tblGrid>
                <a:gridCol w="1709419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88290" indent="-20066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收集问题，协调集团和</a:t>
                      </a:r>
                      <a:r>
                        <a:rPr sz="9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 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资源，优化现有方</a:t>
                      </a:r>
                      <a:r>
                        <a:rPr sz="9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46" name="table 1046"/>
          <p:cNvGraphicFramePr>
            <a:graphicFrameLocks noGrp="1"/>
          </p:cNvGraphicFramePr>
          <p:nvPr/>
        </p:nvGraphicFramePr>
        <p:xfrm>
          <a:off x="7208520" y="2636520"/>
          <a:ext cx="1709419" cy="374650"/>
        </p:xfrm>
        <a:graphic>
          <a:graphicData uri="http://schemas.openxmlformats.org/drawingml/2006/table">
            <a:tbl>
              <a:tblPr/>
              <a:tblGrid>
                <a:gridCol w="1709419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04520" indent="-379095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测试方案，提出问</a:t>
                      </a:r>
                      <a:r>
                        <a:rPr sz="9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题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        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落地执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47" name="table 1047"/>
          <p:cNvGraphicFramePr>
            <a:graphicFrameLocks noGrp="1"/>
          </p:cNvGraphicFramePr>
          <p:nvPr/>
        </p:nvGraphicFramePr>
        <p:xfrm>
          <a:off x="8519159" y="4066032"/>
          <a:ext cx="868044" cy="667385"/>
        </p:xfrm>
        <a:graphic>
          <a:graphicData uri="http://schemas.openxmlformats.org/drawingml/2006/table">
            <a:tbl>
              <a:tblPr/>
              <a:tblGrid>
                <a:gridCol w="868044"/>
              </a:tblGrid>
              <a:tr h="661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275" algn="l" rtl="0" eaLnBrk="0">
                        <a:lnSpc>
                          <a:spcPts val="1155"/>
                        </a:lnSpc>
                      </a:pPr>
                      <a:r>
                        <a:rPr sz="9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9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9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成功推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8420" algn="l" rtl="0" eaLnBrk="0">
                        <a:lnSpc>
                          <a:spcPts val="1150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营销效率普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遍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10515" algn="l" rtl="0" eaLnBrk="0">
                        <a:lnSpc>
                          <a:spcPts val="1155"/>
                        </a:lnSpc>
                        <a:spcBef>
                          <a:spcPts val="50"/>
                        </a:spcBef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提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升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150" algn="l" rtl="0" eaLnBrk="0">
                        <a:lnSpc>
                          <a:spcPts val="1155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组织流程落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48" name="path"/>
          <p:cNvSpPr/>
          <p:nvPr/>
        </p:nvSpPr>
        <p:spPr>
          <a:xfrm>
            <a:off x="10689335" y="1413001"/>
            <a:ext cx="9143" cy="3199891"/>
          </a:xfrm>
          <a:custGeom>
            <a:rect l="0" t="0" r="0" b="0"/>
            <a:pathLst>
              <a:path w="14" h="5039">
                <a:moveTo>
                  <a:pt x="7" y="5039"/>
                </a:moveTo>
                <a:lnTo>
                  <a:pt x="7" y="0"/>
                </a:lnTo>
                <a:close/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49" name="table 1049"/>
          <p:cNvGraphicFramePr>
            <a:graphicFrameLocks noGrp="1"/>
          </p:cNvGraphicFramePr>
          <p:nvPr/>
        </p:nvGraphicFramePr>
        <p:xfrm>
          <a:off x="10302240" y="4066032"/>
          <a:ext cx="866775" cy="667385"/>
        </p:xfrm>
        <a:graphic>
          <a:graphicData uri="http://schemas.openxmlformats.org/drawingml/2006/table">
            <a:tbl>
              <a:tblPr/>
              <a:tblGrid>
                <a:gridCol w="866775"/>
              </a:tblGrid>
              <a:tr h="661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8420" algn="l" rtl="0" eaLnBrk="0">
                        <a:lnSpc>
                          <a:spcPts val="116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完整的个人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515" algn="l" rtl="0" eaLnBrk="0">
                        <a:lnSpc>
                          <a:spcPts val="1150"/>
                        </a:lnSpc>
                        <a:spcBef>
                          <a:spcPts val="4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运营业务模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式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3515" algn="l" rtl="0" eaLnBrk="0">
                        <a:lnSpc>
                          <a:spcPts val="1155"/>
                        </a:lnSpc>
                        <a:spcBef>
                          <a:spcPts val="5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系统支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持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50" name="table 1050"/>
          <p:cNvGraphicFramePr>
            <a:graphicFrameLocks noGrp="1"/>
          </p:cNvGraphicFramePr>
          <p:nvPr/>
        </p:nvGraphicFramePr>
        <p:xfrm>
          <a:off x="9407652" y="4066032"/>
          <a:ext cx="866775" cy="667385"/>
        </p:xfrm>
        <a:graphic>
          <a:graphicData uri="http://schemas.openxmlformats.org/drawingml/2006/table">
            <a:tbl>
              <a:tblPr/>
              <a:tblGrid>
                <a:gridCol w="866775"/>
              </a:tblGrid>
              <a:tr h="661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9055" indent="-3175" algn="l" rtl="0" eaLnBrk="0">
                        <a:lnSpc>
                          <a:spcPct val="115000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推广线下零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售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商的合作模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式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51" name="table 1051"/>
          <p:cNvGraphicFramePr>
            <a:graphicFrameLocks noGrp="1"/>
          </p:cNvGraphicFramePr>
          <p:nvPr/>
        </p:nvGraphicFramePr>
        <p:xfrm>
          <a:off x="6739128" y="4066032"/>
          <a:ext cx="859155" cy="667385"/>
        </p:xfrm>
        <a:graphic>
          <a:graphicData uri="http://schemas.openxmlformats.org/drawingml/2006/table">
            <a:tbl>
              <a:tblPr/>
              <a:tblGrid>
                <a:gridCol w="859155"/>
              </a:tblGrid>
              <a:tr h="661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1435" algn="l" rtl="0" eaLnBrk="0">
                        <a:lnSpc>
                          <a:spcPts val="1155"/>
                        </a:lnSpc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样板工作流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070" algn="l" rtl="0" eaLnBrk="0">
                        <a:lnSpc>
                          <a:spcPts val="1155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培训推广材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料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070" algn="l" rtl="0" eaLnBrk="0">
                        <a:lnSpc>
                          <a:spcPts val="1150"/>
                        </a:lnSpc>
                        <a:spcBef>
                          <a:spcPts val="45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相关业务职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9070" algn="l" rtl="0" eaLnBrk="0">
                        <a:lnSpc>
                          <a:spcPts val="1155"/>
                        </a:lnSpc>
                        <a:spcBef>
                          <a:spcPts val="5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重组方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66" name="group 266"/>
          <p:cNvGrpSpPr/>
          <p:nvPr/>
        </p:nvGrpSpPr>
        <p:grpSpPr>
          <a:xfrm rot="21600000">
            <a:off x="728472" y="3941064"/>
            <a:ext cx="502919" cy="787908"/>
            <a:chExt cx="502919" cy="787908"/>
          </a:xfrm>
        </p:grpSpPr>
        <p:pic>
          <p:nvPicPr>
            <p:cNvPr id="1052" name="picture 105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02919" cy="787908"/>
            </a:xfrm>
            <a:prstGeom prst="rect">
              <a:avLst/>
            </a:prstGeom>
          </p:spPr>
        </p:pic>
        <p:sp>
          <p:nvSpPr>
            <p:cNvPr id="1053" name="textbox 1053"/>
            <p:cNvSpPr/>
            <p:nvPr/>
          </p:nvSpPr>
          <p:spPr>
            <a:xfrm>
              <a:off x="-12700" y="-12700"/>
              <a:ext cx="528319" cy="8299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9370" indent="73660" algn="l" rtl="0" eaLnBrk="0">
                <a:lnSpc>
                  <a:spcPct val="104000"/>
                </a:lnSpc>
                <a:spcBef>
                  <a:spcPct val="0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关键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里程碑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054" name="table 1054"/>
          <p:cNvGraphicFramePr>
            <a:graphicFrameLocks noGrp="1"/>
          </p:cNvGraphicFramePr>
          <p:nvPr/>
        </p:nvGraphicFramePr>
        <p:xfrm>
          <a:off x="9607295" y="3520440"/>
          <a:ext cx="1033144" cy="374650"/>
        </p:xfrm>
        <a:graphic>
          <a:graphicData uri="http://schemas.openxmlformats.org/drawingml/2006/table">
            <a:tbl>
              <a:tblPr/>
              <a:tblGrid>
                <a:gridCol w="1033144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335" indent="64135" algn="l" rtl="0" eaLnBrk="0">
                        <a:lnSpc>
                          <a:spcPct val="115000"/>
                        </a:lnSpc>
                      </a:pP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三轮试点结束</a:t>
                      </a:r>
                      <a:r>
                        <a:rPr sz="9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正式固定系统开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发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55" name="table 1055"/>
          <p:cNvGraphicFramePr>
            <a:graphicFrameLocks noGrp="1"/>
          </p:cNvGraphicFramePr>
          <p:nvPr/>
        </p:nvGraphicFramePr>
        <p:xfrm>
          <a:off x="9607295" y="3078480"/>
          <a:ext cx="827405" cy="374650"/>
        </p:xfrm>
        <a:graphic>
          <a:graphicData uri="http://schemas.openxmlformats.org/drawingml/2006/table">
            <a:tbl>
              <a:tblPr/>
              <a:tblGrid>
                <a:gridCol w="827405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63195" indent="-127635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各事业部推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流程同</a:t>
                      </a:r>
                      <a:r>
                        <a:rPr sz="9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56" name="path"/>
          <p:cNvSpPr/>
          <p:nvPr/>
        </p:nvSpPr>
        <p:spPr>
          <a:xfrm>
            <a:off x="556259" y="1752600"/>
            <a:ext cx="100584" cy="2980943"/>
          </a:xfrm>
          <a:custGeom>
            <a:rect l="0" t="0" r="0" b="0"/>
            <a:pathLst>
              <a:path w="158" h="4694">
                <a:moveTo>
                  <a:pt x="151" y="4687"/>
                </a:moveTo>
                <a:cubicBezTo>
                  <a:pt x="71" y="4687"/>
                  <a:pt x="7" y="4681"/>
                  <a:pt x="7" y="4675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7" name="textbox 1057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1058" name="picture 10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609087" y="1589532"/>
            <a:ext cx="3157727" cy="76200"/>
          </a:xfrm>
          <a:prstGeom prst="rect">
            <a:avLst/>
          </a:prstGeom>
        </p:spPr>
      </p:pic>
      <p:sp>
        <p:nvSpPr>
          <p:cNvPr id="1059" name="rect"/>
          <p:cNvSpPr/>
          <p:nvPr/>
        </p:nvSpPr>
        <p:spPr>
          <a:xfrm>
            <a:off x="9823704" y="1543812"/>
            <a:ext cx="601980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0" name="textbox 1060"/>
          <p:cNvSpPr/>
          <p:nvPr/>
        </p:nvSpPr>
        <p:spPr>
          <a:xfrm>
            <a:off x="9571735" y="1536903"/>
            <a:ext cx="110807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250825"/>
                <a:tab pos="1094105"/>
              </a:tabLst>
            </a:pPr>
            <a:r>
              <a:rPr sz="1200" strike="sngStrike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trike="sngStrike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4-6</a:t>
            </a:r>
            <a:r>
              <a:rPr sz="1200" strike="sngStrike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	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61" name="textbox 1061"/>
          <p:cNvSpPr/>
          <p:nvPr/>
        </p:nvSpPr>
        <p:spPr>
          <a:xfrm>
            <a:off x="10486135" y="6426468"/>
            <a:ext cx="1076325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54305" algn="l" rtl="0" eaLnBrk="0">
              <a:lnSpc>
                <a:spcPts val="1235"/>
              </a:lnSpc>
              <a:tabLst>
                <a:tab pos="237490"/>
              </a:tabLst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关键里程碑  </a:t>
            </a:r>
            <a:r>
              <a:rPr sz="1500" spc="4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1500" spc="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endParaRPr lang="en-US" altLang="en-US" sz="975"/>
          </a:p>
        </p:txBody>
      </p:sp>
      <p:sp>
        <p:nvSpPr>
          <p:cNvPr id="1062" name="path"/>
          <p:cNvSpPr/>
          <p:nvPr/>
        </p:nvSpPr>
        <p:spPr>
          <a:xfrm>
            <a:off x="10498835" y="6440423"/>
            <a:ext cx="141731" cy="135636"/>
          </a:xfrm>
          <a:custGeom>
            <a:rect l="0" t="0" r="0" b="0"/>
            <a:pathLst>
              <a:path w="223" h="213">
                <a:moveTo>
                  <a:pt x="0" y="213"/>
                </a:moveTo>
                <a:lnTo>
                  <a:pt x="111" y="0"/>
                </a:lnTo>
                <a:lnTo>
                  <a:pt x="223" y="213"/>
                </a:lnTo>
                <a:lnTo>
                  <a:pt x="0" y="213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63" name="table 1063"/>
          <p:cNvGraphicFramePr>
            <a:graphicFrameLocks noGrp="1"/>
          </p:cNvGraphicFramePr>
          <p:nvPr/>
        </p:nvGraphicFramePr>
        <p:xfrm>
          <a:off x="6440423" y="1752600"/>
          <a:ext cx="393065" cy="374650"/>
        </p:xfrm>
        <a:graphic>
          <a:graphicData uri="http://schemas.openxmlformats.org/drawingml/2006/table">
            <a:tbl>
              <a:tblPr/>
              <a:tblGrid>
                <a:gridCol w="393065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0010" indent="-762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固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64" name="picture 10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84135" y="1589532"/>
            <a:ext cx="1788159" cy="76200"/>
          </a:xfrm>
          <a:prstGeom prst="rect">
            <a:avLst/>
          </a:prstGeom>
        </p:spPr>
      </p:pic>
      <p:sp>
        <p:nvSpPr>
          <p:cNvPr id="1065" name="rect"/>
          <p:cNvSpPr/>
          <p:nvPr/>
        </p:nvSpPr>
        <p:spPr>
          <a:xfrm>
            <a:off x="9075419" y="1461515"/>
            <a:ext cx="385571" cy="33223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6" name="rect"/>
          <p:cNvSpPr/>
          <p:nvPr/>
        </p:nvSpPr>
        <p:spPr>
          <a:xfrm>
            <a:off x="6606540" y="1543812"/>
            <a:ext cx="400811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7" name="textbox 1067"/>
          <p:cNvSpPr/>
          <p:nvPr/>
        </p:nvSpPr>
        <p:spPr>
          <a:xfrm>
            <a:off x="6436867" y="1536903"/>
            <a:ext cx="74231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91770"/>
              </a:tabLst>
            </a:pP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pc="-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200" spc="-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68" name="path"/>
          <p:cNvSpPr/>
          <p:nvPr/>
        </p:nvSpPr>
        <p:spPr>
          <a:xfrm>
            <a:off x="8862059" y="3892295"/>
            <a:ext cx="816864" cy="137160"/>
          </a:xfrm>
          <a:custGeom>
            <a:rect l="0" t="0" r="0" b="0"/>
            <a:pathLst>
              <a:path w="1286" h="216">
                <a:moveTo>
                  <a:pt x="0" y="216"/>
                </a:moveTo>
                <a:lnTo>
                  <a:pt x="144" y="0"/>
                </a:lnTo>
                <a:lnTo>
                  <a:pt x="288" y="216"/>
                </a:lnTo>
                <a:lnTo>
                  <a:pt x="0" y="216"/>
                </a:lnTo>
                <a:close/>
              </a:path>
              <a:path w="1286" h="216">
                <a:moveTo>
                  <a:pt x="998" y="216"/>
                </a:moveTo>
                <a:lnTo>
                  <a:pt x="1142" y="0"/>
                </a:lnTo>
                <a:lnTo>
                  <a:pt x="1286" y="216"/>
                </a:lnTo>
                <a:lnTo>
                  <a:pt x="998" y="21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69" name="table 1069"/>
          <p:cNvGraphicFramePr>
            <a:graphicFrameLocks noGrp="1"/>
          </p:cNvGraphicFramePr>
          <p:nvPr/>
        </p:nvGraphicFramePr>
        <p:xfrm>
          <a:off x="6864095" y="1752600"/>
          <a:ext cx="278765" cy="374650"/>
        </p:xfrm>
        <a:graphic>
          <a:graphicData uri="http://schemas.openxmlformats.org/drawingml/2006/table">
            <a:tbl>
              <a:tblPr/>
              <a:tblGrid>
                <a:gridCol w="278765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织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设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70" name="table 1070"/>
          <p:cNvGraphicFramePr>
            <a:graphicFrameLocks noGrp="1"/>
          </p:cNvGraphicFramePr>
          <p:nvPr/>
        </p:nvGraphicFramePr>
        <p:xfrm>
          <a:off x="9293352" y="3078480"/>
          <a:ext cx="273684" cy="374650"/>
        </p:xfrm>
        <a:graphic>
          <a:graphicData uri="http://schemas.openxmlformats.org/drawingml/2006/table">
            <a:tbl>
              <a:tblPr/>
              <a:tblGrid>
                <a:gridCol w="273684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970" algn="l" rtl="0" eaLnBrk="0">
                        <a:lnSpc>
                          <a:spcPct val="115000"/>
                        </a:lnSpc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织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设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71" name="table 1071"/>
          <p:cNvGraphicFramePr>
            <a:graphicFrameLocks noGrp="1"/>
          </p:cNvGraphicFramePr>
          <p:nvPr/>
        </p:nvGraphicFramePr>
        <p:xfrm>
          <a:off x="8999220" y="3078480"/>
          <a:ext cx="273684" cy="374650"/>
        </p:xfrm>
        <a:graphic>
          <a:graphicData uri="http://schemas.openxmlformats.org/drawingml/2006/table">
            <a:tbl>
              <a:tblPr/>
              <a:tblGrid>
                <a:gridCol w="273684"/>
              </a:tblGrid>
              <a:tr h="368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1590" indent="-7620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固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72" name="rect"/>
          <p:cNvSpPr/>
          <p:nvPr/>
        </p:nvSpPr>
        <p:spPr>
          <a:xfrm>
            <a:off x="5913120" y="1543812"/>
            <a:ext cx="406908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3" name="textbox 1073"/>
          <p:cNvSpPr/>
          <p:nvPr/>
        </p:nvSpPr>
        <p:spPr>
          <a:xfrm>
            <a:off x="5790691" y="1536903"/>
            <a:ext cx="65087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37795"/>
              </a:tabLst>
            </a:pP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74" name="rect"/>
          <p:cNvSpPr/>
          <p:nvPr/>
        </p:nvSpPr>
        <p:spPr>
          <a:xfrm>
            <a:off x="7775447" y="1543812"/>
            <a:ext cx="605028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75" name="picture 107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254252" y="1589532"/>
            <a:ext cx="1292351" cy="76200"/>
          </a:xfrm>
          <a:prstGeom prst="rect">
            <a:avLst/>
          </a:prstGeom>
        </p:spPr>
      </p:pic>
      <p:sp>
        <p:nvSpPr>
          <p:cNvPr id="1076" name="textbox 1076"/>
          <p:cNvSpPr/>
          <p:nvPr/>
        </p:nvSpPr>
        <p:spPr>
          <a:xfrm>
            <a:off x="8951467" y="1536903"/>
            <a:ext cx="632459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39700"/>
              </a:tabLst>
            </a:pP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pc="-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200" spc="-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200" spc="-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77" name="rect"/>
          <p:cNvSpPr/>
          <p:nvPr/>
        </p:nvSpPr>
        <p:spPr>
          <a:xfrm>
            <a:off x="1623060" y="1543812"/>
            <a:ext cx="554736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8" name="textbox 1078"/>
          <p:cNvSpPr/>
          <p:nvPr/>
        </p:nvSpPr>
        <p:spPr>
          <a:xfrm>
            <a:off x="7795945" y="1536903"/>
            <a:ext cx="566419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4~6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79" name="rect"/>
          <p:cNvSpPr/>
          <p:nvPr/>
        </p:nvSpPr>
        <p:spPr>
          <a:xfrm>
            <a:off x="3924300" y="1543812"/>
            <a:ext cx="527303" cy="16611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8" name="group 268"/>
          <p:cNvGrpSpPr/>
          <p:nvPr/>
        </p:nvGrpSpPr>
        <p:grpSpPr>
          <a:xfrm rot="21600000">
            <a:off x="428244" y="3096768"/>
            <a:ext cx="294131" cy="294131"/>
            <a:chExt cx="294131" cy="294131"/>
          </a:xfrm>
        </p:grpSpPr>
        <p:grpSp>
          <p:nvGrpSpPr>
            <p:cNvPr id="270" name="group 270"/>
            <p:cNvGrpSpPr/>
            <p:nvPr/>
          </p:nvGrpSpPr>
          <p:grpSpPr>
            <a:xfrm rot="21600000">
              <a:off x="0" y="0"/>
              <a:ext cx="294131" cy="294131"/>
              <a:chExt cx="294131" cy="294131"/>
            </a:xfrm>
          </p:grpSpPr>
          <p:sp>
            <p:nvSpPr>
              <p:cNvPr id="1080" name="path"/>
              <p:cNvSpPr/>
              <p:nvPr/>
            </p:nvSpPr>
            <p:spPr>
              <a:xfrm>
                <a:off x="9905" y="9905"/>
                <a:ext cx="274319" cy="274319"/>
              </a:xfrm>
              <a:custGeom>
                <a:rect l="0" t="0" r="0" b="0"/>
                <a:pathLst>
                  <a:path w="431" h="431">
                    <a:moveTo>
                      <a:pt x="0" y="215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5"/>
                    </a:cubicBezTo>
                    <a:cubicBezTo>
                      <a:pt x="431" y="335"/>
                      <a:pt x="335" y="431"/>
                      <a:pt x="215" y="431"/>
                    </a:cubicBezTo>
                    <a:cubicBezTo>
                      <a:pt x="96" y="431"/>
                      <a:pt x="0" y="335"/>
                      <a:pt x="0" y="215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81" name="path"/>
              <p:cNvSpPr/>
              <p:nvPr/>
            </p:nvSpPr>
            <p:spPr>
              <a:xfrm>
                <a:off x="0" y="0"/>
                <a:ext cx="294131" cy="294131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82" name="textbox 1082"/>
            <p:cNvSpPr/>
            <p:nvPr/>
          </p:nvSpPr>
          <p:spPr>
            <a:xfrm>
              <a:off x="-12700" y="-12700"/>
              <a:ext cx="320040" cy="3549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en-US" altLang="en-US" sz="600"/>
            </a:p>
            <a:p>
              <a:pPr marL="127635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3</a:t>
              </a:r>
              <a:endParaRPr lang="en-US" altLang="en-US" sz="1200"/>
            </a:p>
          </p:txBody>
        </p:sp>
      </p:grpSp>
      <p:sp>
        <p:nvSpPr>
          <p:cNvPr id="1083" name="textbox 1083"/>
          <p:cNvSpPr/>
          <p:nvPr/>
        </p:nvSpPr>
        <p:spPr>
          <a:xfrm>
            <a:off x="1655775" y="1536903"/>
            <a:ext cx="525780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2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84" name="textbox 1084"/>
          <p:cNvSpPr/>
          <p:nvPr/>
        </p:nvSpPr>
        <p:spPr>
          <a:xfrm>
            <a:off x="3956608" y="1536903"/>
            <a:ext cx="477519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200" spc="-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~3</a:t>
            </a:r>
            <a:r>
              <a:rPr sz="1200" spc="-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85" name="textbox 1085"/>
          <p:cNvSpPr/>
          <p:nvPr/>
        </p:nvSpPr>
        <p:spPr>
          <a:xfrm>
            <a:off x="792162" y="1530217"/>
            <a:ext cx="37782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86" name="path"/>
          <p:cNvSpPr/>
          <p:nvPr/>
        </p:nvSpPr>
        <p:spPr>
          <a:xfrm>
            <a:off x="7077455" y="3892295"/>
            <a:ext cx="182880" cy="137160"/>
          </a:xfrm>
          <a:custGeom>
            <a:rect l="0" t="0" r="0" b="0"/>
            <a:pathLst>
              <a:path w="288" h="216">
                <a:moveTo>
                  <a:pt x="0" y="216"/>
                </a:moveTo>
                <a:lnTo>
                  <a:pt x="144" y="0"/>
                </a:lnTo>
                <a:lnTo>
                  <a:pt x="288" y="216"/>
                </a:lnTo>
                <a:lnTo>
                  <a:pt x="0" y="21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7" name="path"/>
          <p:cNvSpPr/>
          <p:nvPr/>
        </p:nvSpPr>
        <p:spPr>
          <a:xfrm>
            <a:off x="10558271" y="3892295"/>
            <a:ext cx="182880" cy="137160"/>
          </a:xfrm>
          <a:custGeom>
            <a:rect l="0" t="0" r="0" b="0"/>
            <a:pathLst>
              <a:path w="288" h="216">
                <a:moveTo>
                  <a:pt x="0" y="216"/>
                </a:moveTo>
                <a:lnTo>
                  <a:pt x="144" y="0"/>
                </a:lnTo>
                <a:lnTo>
                  <a:pt x="288" y="216"/>
                </a:lnTo>
                <a:lnTo>
                  <a:pt x="0" y="21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8" name="path"/>
          <p:cNvSpPr/>
          <p:nvPr/>
        </p:nvSpPr>
        <p:spPr>
          <a:xfrm>
            <a:off x="10645139" y="1757172"/>
            <a:ext cx="9143" cy="2148839"/>
          </a:xfrm>
          <a:custGeom>
            <a:rect l="0" t="0" r="0" b="0"/>
            <a:pathLst>
              <a:path w="14" h="3383">
                <a:moveTo>
                  <a:pt x="7" y="0"/>
                </a:moveTo>
                <a:lnTo>
                  <a:pt x="7" y="3383"/>
                </a:lnTo>
              </a:path>
            </a:pathLst>
          </a:custGeom>
          <a:noFill/>
          <a:ln w="9143" cap="flat">
            <a:solidFill>
              <a:srgbClr val="A8B21C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9" name="rect"/>
          <p:cNvSpPr/>
          <p:nvPr/>
        </p:nvSpPr>
        <p:spPr>
          <a:xfrm>
            <a:off x="7168895" y="1757172"/>
            <a:ext cx="9143" cy="2148839"/>
          </a:xfrm>
          <a:prstGeom prst="rect">
            <a:avLst/>
          </a:pr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0" name="rect"/>
          <p:cNvSpPr/>
          <p:nvPr/>
        </p:nvSpPr>
        <p:spPr>
          <a:xfrm>
            <a:off x="9582911" y="1757172"/>
            <a:ext cx="9143" cy="2148839"/>
          </a:xfrm>
          <a:prstGeom prst="rect">
            <a:avLst/>
          </a:pr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1" name="rect"/>
          <p:cNvSpPr/>
          <p:nvPr/>
        </p:nvSpPr>
        <p:spPr>
          <a:xfrm>
            <a:off x="8948928" y="1757172"/>
            <a:ext cx="9143" cy="2148839"/>
          </a:xfrm>
          <a:prstGeom prst="rect">
            <a:avLst/>
          </a:pr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2" name="rect"/>
          <p:cNvSpPr/>
          <p:nvPr/>
        </p:nvSpPr>
        <p:spPr>
          <a:xfrm>
            <a:off x="10851133" y="4765547"/>
            <a:ext cx="628904" cy="9143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4" name="textbox 1094"/>
          <p:cNvSpPr/>
          <p:nvPr/>
        </p:nvSpPr>
        <p:spPr>
          <a:xfrm>
            <a:off x="621203" y="610589"/>
            <a:ext cx="10806430" cy="1010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1270" algn="l" rtl="0" eaLnBrk="0">
              <a:lnSpc>
                <a:spcPct val="99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数字化产品创新体系五年蓝图：帮助甲方从大量创意</a:t>
            </a:r>
            <a:r>
              <a:rPr sz="33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速挖掘爆款，概念创造和打磨、上市测试是两大</a:t>
            </a:r>
            <a:r>
              <a:rPr sz="33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短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板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095" name="table 1095"/>
          <p:cNvGraphicFramePr>
            <a:graphicFrameLocks noGrp="1"/>
          </p:cNvGraphicFramePr>
          <p:nvPr/>
        </p:nvGraphicFramePr>
        <p:xfrm>
          <a:off x="2270760" y="5286755"/>
          <a:ext cx="3126739" cy="1266189"/>
        </p:xfrm>
        <a:graphic>
          <a:graphicData uri="http://schemas.openxmlformats.org/drawingml/2006/table">
            <a:tbl>
              <a:tblPr/>
              <a:tblGrid>
                <a:gridCol w="3126739"/>
              </a:tblGrid>
              <a:tr h="12598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6390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b="1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直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接互动的用户平台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0" algn="l" rtl="0" eaLnBrk="0">
                        <a:lnSpc>
                          <a:spcPct val="98000"/>
                        </a:lnSpc>
                        <a:spcBef>
                          <a:spcPts val="20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补充进行消费端创意采集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300" indent="-196850" algn="l" rtl="0" eaLnBrk="0">
                        <a:lnSpc>
                          <a:spcPct val="99000"/>
                        </a:lnSpc>
                        <a:spcBef>
                          <a:spcPts val="55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辅助人工进行快速低成本的概念验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，涉及概念测试、口味测试、价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格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制定等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96" name="rect"/>
          <p:cNvSpPr/>
          <p:nvPr/>
        </p:nvSpPr>
        <p:spPr>
          <a:xfrm>
            <a:off x="6155435" y="4693920"/>
            <a:ext cx="1327404" cy="34899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7" name="textbox 1097"/>
          <p:cNvSpPr/>
          <p:nvPr/>
        </p:nvSpPr>
        <p:spPr>
          <a:xfrm>
            <a:off x="3494023" y="4669656"/>
            <a:ext cx="7002780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0970" algn="l" rtl="0" eaLnBrk="0">
              <a:lnSpc>
                <a:spcPct val="98000"/>
              </a:lnSpc>
              <a:tabLst>
                <a:tab pos="2955925"/>
              </a:tabLst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400" i="1" spc="1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试销反</a:t>
            </a:r>
            <a:r>
              <a:rPr sz="1400" i="1" spc="1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馈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668020" algn="l" rtl="0" eaLnBrk="0">
              <a:lnSpc>
                <a:spcPct val="98000"/>
              </a:lnSpc>
              <a:spcBef>
                <a:spcPts val="35"/>
              </a:spcBef>
              <a:tabLst>
                <a:tab pos="2776855"/>
              </a:tabLst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400" i="1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积累分析方</a:t>
            </a:r>
            <a:r>
              <a:rPr sz="1400" i="1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98" name="path"/>
          <p:cNvSpPr/>
          <p:nvPr/>
        </p:nvSpPr>
        <p:spPr>
          <a:xfrm>
            <a:off x="9829800" y="4974335"/>
            <a:ext cx="653795" cy="251459"/>
          </a:xfrm>
          <a:custGeom>
            <a:rect l="0" t="0" r="0" b="0"/>
            <a:pathLst>
              <a:path w="1029" h="395">
                <a:moveTo>
                  <a:pt x="0" y="197"/>
                </a:moveTo>
                <a:lnTo>
                  <a:pt x="257" y="197"/>
                </a:lnTo>
                <a:lnTo>
                  <a:pt x="257" y="395"/>
                </a:lnTo>
                <a:lnTo>
                  <a:pt x="772" y="395"/>
                </a:lnTo>
                <a:lnTo>
                  <a:pt x="772" y="197"/>
                </a:lnTo>
                <a:lnTo>
                  <a:pt x="1029" y="197"/>
                </a:lnTo>
                <a:lnTo>
                  <a:pt x="514" y="0"/>
                </a:lnTo>
                <a:lnTo>
                  <a:pt x="0" y="197"/>
                </a:lnTo>
                <a:close/>
              </a:path>
            </a:pathLst>
          </a:cu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9" name="path"/>
          <p:cNvSpPr/>
          <p:nvPr/>
        </p:nvSpPr>
        <p:spPr>
          <a:xfrm>
            <a:off x="3506723" y="4974335"/>
            <a:ext cx="655320" cy="251459"/>
          </a:xfrm>
          <a:custGeom>
            <a:rect l="0" t="0" r="0" b="0"/>
            <a:pathLst>
              <a:path w="1032" h="395">
                <a:moveTo>
                  <a:pt x="0" y="197"/>
                </a:moveTo>
                <a:lnTo>
                  <a:pt x="257" y="197"/>
                </a:lnTo>
                <a:lnTo>
                  <a:pt x="257" y="395"/>
                </a:lnTo>
                <a:lnTo>
                  <a:pt x="774" y="395"/>
                </a:lnTo>
                <a:lnTo>
                  <a:pt x="774" y="197"/>
                </a:lnTo>
                <a:lnTo>
                  <a:pt x="1032" y="197"/>
                </a:lnTo>
                <a:lnTo>
                  <a:pt x="515" y="0"/>
                </a:lnTo>
                <a:lnTo>
                  <a:pt x="0" y="197"/>
                </a:lnTo>
                <a:close/>
              </a:path>
            </a:pathLst>
          </a:cu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textbox 1100"/>
          <p:cNvSpPr/>
          <p:nvPr/>
        </p:nvSpPr>
        <p:spPr>
          <a:xfrm>
            <a:off x="5998396" y="2501433"/>
            <a:ext cx="266509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b="1" spc="-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产品开发与量产准备：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8455" indent="-196850" algn="l" rtl="0" eaLnBrk="0">
              <a:lnSpc>
                <a:spcPct val="99000"/>
              </a:lnSpc>
              <a:spcBef>
                <a:spcPts val="3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依据概念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地开发产品，验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产品质量，排除风险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9090" indent="-197485" algn="l" rtl="0" eaLnBrk="0">
              <a:lnSpc>
                <a:spcPct val="99000"/>
              </a:lnSpc>
              <a:spcBef>
                <a:spcPts val="40"/>
              </a:spcBef>
            </a:pPr>
            <a:r>
              <a:rPr sz="14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寻找合适的供应商，  </a:t>
            </a:r>
            <a:r>
              <a:rPr sz="1400" b="1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产准备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01" name="textbox 1101"/>
          <p:cNvSpPr/>
          <p:nvPr/>
        </p:nvSpPr>
        <p:spPr>
          <a:xfrm>
            <a:off x="2356468" y="2495362"/>
            <a:ext cx="2845435" cy="880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b="1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基于消费者洞察的概念采集与验</a:t>
            </a:r>
            <a:r>
              <a:rPr sz="1400" b="1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证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0970" algn="l" rtl="0" eaLnBrk="0">
              <a:lnSpc>
                <a:spcPct val="97000"/>
              </a:lnSpc>
              <a:spcBef>
                <a:spcPts val="5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针对业务需求大规模地采集概念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6550" indent="-195580" algn="l" rtl="0" eaLnBrk="0">
              <a:lnSpc>
                <a:spcPct val="99000"/>
              </a:lnSpc>
              <a:spcBef>
                <a:spcPts val="3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自发或合作提出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产品概念并 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102" name="table 1102"/>
          <p:cNvGraphicFramePr>
            <a:graphicFrameLocks noGrp="1"/>
          </p:cNvGraphicFramePr>
          <p:nvPr/>
        </p:nvGraphicFramePr>
        <p:xfrm>
          <a:off x="9381744" y="5286755"/>
          <a:ext cx="1548130" cy="1266189"/>
        </p:xfrm>
        <a:graphic>
          <a:graphicData uri="http://schemas.openxmlformats.org/drawingml/2006/table">
            <a:tbl>
              <a:tblPr/>
              <a:tblGrid>
                <a:gridCol w="1548130"/>
              </a:tblGrid>
              <a:tr h="12598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477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试销结果分析机制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935" indent="-196215" algn="l" rtl="0" eaLnBrk="0">
                        <a:lnSpc>
                          <a:spcPct val="99000"/>
                        </a:lnSpc>
                        <a:spcBef>
                          <a:spcPts val="55"/>
                        </a:spcBef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对销售结果进  </a:t>
                      </a:r>
                      <a:r>
                        <a:rPr sz="1400" spc="-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行统筹分析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进行试销结果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读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103" name="rect"/>
          <p:cNvSpPr/>
          <p:nvPr/>
        </p:nvSpPr>
        <p:spPr>
          <a:xfrm>
            <a:off x="5111495" y="1903476"/>
            <a:ext cx="937259" cy="29870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4" name="textbox 1104"/>
          <p:cNvSpPr/>
          <p:nvPr/>
        </p:nvSpPr>
        <p:spPr>
          <a:xfrm>
            <a:off x="2262632" y="1938324"/>
            <a:ext cx="6635115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  <a:tabLst>
                <a:tab pos="2848610"/>
              </a:tabLst>
            </a:pP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上市</a:t>
            </a:r>
            <a:r>
              <a:rPr sz="1800" b="1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05" name="rect"/>
          <p:cNvSpPr/>
          <p:nvPr/>
        </p:nvSpPr>
        <p:spPr>
          <a:xfrm>
            <a:off x="9108947" y="2276856"/>
            <a:ext cx="9143" cy="427606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06" name="table 1106"/>
          <p:cNvGraphicFramePr>
            <a:graphicFrameLocks noGrp="1"/>
          </p:cNvGraphicFramePr>
          <p:nvPr/>
        </p:nvGraphicFramePr>
        <p:xfrm>
          <a:off x="7508747" y="3665220"/>
          <a:ext cx="3198494" cy="476885"/>
        </p:xfrm>
        <a:graphic>
          <a:graphicData uri="http://schemas.openxmlformats.org/drawingml/2006/table">
            <a:tbl>
              <a:tblPr/>
              <a:tblGrid>
                <a:gridCol w="1118235"/>
                <a:gridCol w="960119"/>
                <a:gridCol w="1120140"/>
              </a:tblGrid>
              <a:tr h="24383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97000"/>
                        </a:lnSpc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供应商寻源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2905" algn="l" rtl="0" eaLnBrk="0">
                        <a:lnSpc>
                          <a:spcPct val="98000"/>
                        </a:lnSpc>
                      </a:pPr>
                      <a:r>
                        <a:rPr sz="1400" b="1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C5D0"/>
                    </a:solidFill>
                  </a:tcPr>
                </a:tc>
              </a:tr>
              <a:tr h="233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07" name="textbox 1107"/>
          <p:cNvSpPr/>
          <p:nvPr/>
        </p:nvSpPr>
        <p:spPr>
          <a:xfrm>
            <a:off x="9467903" y="2582665"/>
            <a:ext cx="1272539" cy="873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635" algn="l" rtl="0" eaLnBrk="0">
              <a:lnSpc>
                <a:spcPct val="99000"/>
              </a:lnSpc>
            </a:pPr>
            <a:r>
              <a:rPr sz="1400" b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字化试销测试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机制</a:t>
            </a:r>
            <a:r>
              <a:rPr sz="1400" b="1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indent="-2540" algn="l" rtl="0" eaLnBrk="0">
              <a:lnSpc>
                <a:spcPct val="99000"/>
              </a:lnSpc>
              <a:spcBef>
                <a:spcPts val="20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成本地上市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更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b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08" name="textbox 1108"/>
          <p:cNvSpPr/>
          <p:nvPr/>
        </p:nvSpPr>
        <p:spPr>
          <a:xfrm>
            <a:off x="545099" y="2555747"/>
            <a:ext cx="474980" cy="1463675"/>
          </a:xfrm>
          <a:prstGeom prst="rect">
            <a:avLst/>
          </a:prstGeom>
          <a:solidFill>
            <a:srgbClr val="F2F2F2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155575" algn="l" rtl="0" eaLnBrk="0">
              <a:lnSpc>
                <a:spcPct val="90000"/>
              </a:lnSpc>
              <a:spcBef>
                <a:spcPts val="5"/>
              </a:spcBef>
            </a:pPr>
            <a:r>
              <a:rPr sz="20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20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20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闭</a:t>
            </a:r>
            <a:r>
              <a:rPr sz="20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09" name="textbox 1109"/>
          <p:cNvSpPr/>
          <p:nvPr/>
        </p:nvSpPr>
        <p:spPr>
          <a:xfrm>
            <a:off x="545595" y="5085588"/>
            <a:ext cx="474344" cy="1463039"/>
          </a:xfrm>
          <a:prstGeom prst="rect">
            <a:avLst/>
          </a:prstGeom>
          <a:solidFill>
            <a:srgbClr val="F2F2F2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160020" algn="l" rtl="0" eaLnBrk="0">
              <a:lnSpc>
                <a:spcPct val="90000"/>
              </a:lnSpc>
              <a:spcBef>
                <a:spcPts val="5"/>
              </a:spcBef>
            </a:pPr>
            <a:r>
              <a:rPr sz="2000" b="1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20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20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</a:t>
            </a:r>
            <a:r>
              <a:rPr sz="2000" spc="-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b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endParaRPr lang="en-US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110" name="table 1110"/>
          <p:cNvGraphicFramePr>
            <a:graphicFrameLocks noGrp="1"/>
          </p:cNvGraphicFramePr>
          <p:nvPr/>
        </p:nvGraphicFramePr>
        <p:xfrm>
          <a:off x="2534411" y="3665220"/>
          <a:ext cx="1124584" cy="476885"/>
        </p:xfrm>
        <a:graphic>
          <a:graphicData uri="http://schemas.openxmlformats.org/drawingml/2006/table">
            <a:tbl>
              <a:tblPr/>
              <a:tblGrid>
                <a:gridCol w="1124584"/>
              </a:tblGrid>
              <a:tr h="470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574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创意采集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11" name="table 1111"/>
          <p:cNvGraphicFramePr>
            <a:graphicFrameLocks noGrp="1"/>
          </p:cNvGraphicFramePr>
          <p:nvPr/>
        </p:nvGraphicFramePr>
        <p:xfrm>
          <a:off x="6132576" y="3665220"/>
          <a:ext cx="1124585" cy="476885"/>
        </p:xfrm>
        <a:graphic>
          <a:graphicData uri="http://schemas.openxmlformats.org/drawingml/2006/table">
            <a:tbl>
              <a:tblPr/>
              <a:tblGrid>
                <a:gridCol w="1124585"/>
              </a:tblGrid>
              <a:tr h="470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764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样品开发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12" name="table 1112"/>
          <p:cNvGraphicFramePr>
            <a:graphicFrameLocks noGrp="1"/>
          </p:cNvGraphicFramePr>
          <p:nvPr/>
        </p:nvGraphicFramePr>
        <p:xfrm>
          <a:off x="3909060" y="3665220"/>
          <a:ext cx="1124584" cy="476885"/>
        </p:xfrm>
        <a:graphic>
          <a:graphicData uri="http://schemas.openxmlformats.org/drawingml/2006/table">
            <a:tbl>
              <a:tblPr/>
              <a:tblGrid>
                <a:gridCol w="1124584"/>
              </a:tblGrid>
              <a:tr h="470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764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b="1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</a:t>
                      </a:r>
                      <a:r>
                        <a:rPr sz="14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念验证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C5D0"/>
                    </a:solidFill>
                  </a:tcPr>
                </a:tc>
              </a:tr>
            </a:tbl>
          </a:graphicData>
        </a:graphic>
      </p:graphicFrame>
      <p:sp>
        <p:nvSpPr>
          <p:cNvPr id="1113" name="textbox 1113"/>
          <p:cNvSpPr/>
          <p:nvPr/>
        </p:nvSpPr>
        <p:spPr>
          <a:xfrm>
            <a:off x="1072949" y="3655816"/>
            <a:ext cx="1156335" cy="447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8255" algn="l" rtl="0" eaLnBrk="0">
              <a:lnSpc>
                <a:spcPct val="99000"/>
              </a:lnSpc>
            </a:pPr>
            <a:r>
              <a:rPr sz="1400" i="1" spc="8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品类战略输</a:t>
            </a:r>
            <a:r>
              <a:rPr sz="1400" i="1" spc="3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9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消费场景输</a:t>
            </a:r>
            <a:r>
              <a:rPr sz="1400" i="1" spc="5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14" name="textbox 1114"/>
          <p:cNvSpPr/>
          <p:nvPr/>
        </p:nvSpPr>
        <p:spPr>
          <a:xfrm>
            <a:off x="10830565" y="3740270"/>
            <a:ext cx="978535" cy="448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400" i="1" spc="11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产品规模</a:t>
            </a:r>
            <a:r>
              <a:rPr sz="1400" i="1" spc="6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400"/>
          </a:p>
          <a:p>
            <a:pPr marL="280035" algn="l" rtl="0" eaLnBrk="0">
              <a:lnSpc>
                <a:spcPct val="98000"/>
              </a:lnSpc>
              <a:spcBef>
                <a:spcPts val="40"/>
              </a:spcBef>
            </a:pPr>
            <a:r>
              <a:rPr sz="1400" i="1" spc="25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</a:t>
            </a:r>
            <a:r>
              <a:rPr sz="1400" i="1" spc="230">
                <a:ln w="3175" cap="flat" cmpd="sng">
                  <a:solidFill>
                    <a:srgbClr val="7F7F7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</a:t>
            </a:r>
            <a:endParaRPr lang="en-US" altLang="en-US" sz="1400"/>
          </a:p>
        </p:txBody>
      </p:sp>
      <p:sp>
        <p:nvSpPr>
          <p:cNvPr id="1115" name="rect"/>
          <p:cNvSpPr/>
          <p:nvPr/>
        </p:nvSpPr>
        <p:spPr>
          <a:xfrm>
            <a:off x="9697211" y="1903476"/>
            <a:ext cx="920495" cy="29870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6" name="textbox 1116"/>
          <p:cNvSpPr/>
          <p:nvPr/>
        </p:nvSpPr>
        <p:spPr>
          <a:xfrm>
            <a:off x="9373616" y="1938324"/>
            <a:ext cx="1568450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323215"/>
              </a:tabLst>
            </a:pP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上市</a:t>
            </a:r>
            <a:r>
              <a:rPr sz="1800" b="1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17" name="textbox 1117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1118" name="picture 1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889492" y="3201924"/>
            <a:ext cx="492252" cy="440435"/>
          </a:xfrm>
          <a:prstGeom prst="rect">
            <a:avLst/>
          </a:prstGeom>
        </p:spPr>
      </p:pic>
      <p:sp>
        <p:nvSpPr>
          <p:cNvPr id="1119" name="rect"/>
          <p:cNvSpPr/>
          <p:nvPr/>
        </p:nvSpPr>
        <p:spPr>
          <a:xfrm>
            <a:off x="5638800" y="2276856"/>
            <a:ext cx="9143" cy="427606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20" name="picture 1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16295" y="3201924"/>
            <a:ext cx="492252" cy="440435"/>
          </a:xfrm>
          <a:prstGeom prst="rect">
            <a:avLst/>
          </a:prstGeom>
        </p:spPr>
      </p:pic>
      <p:grpSp>
        <p:nvGrpSpPr>
          <p:cNvPr id="272" name="group 272"/>
          <p:cNvGrpSpPr/>
          <p:nvPr/>
        </p:nvGrpSpPr>
        <p:grpSpPr>
          <a:xfrm rot="21600000">
            <a:off x="4835651" y="3534155"/>
            <a:ext cx="307847" cy="306323"/>
            <a:chExt cx="307847" cy="306323"/>
          </a:xfrm>
        </p:grpSpPr>
        <p:sp>
          <p:nvSpPr>
            <p:cNvPr id="1121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E71C5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2" name="path"/>
            <p:cNvSpPr/>
            <p:nvPr/>
          </p:nvSpPr>
          <p:spPr>
            <a:xfrm>
              <a:off x="91439" y="89915"/>
              <a:ext cx="124968" cy="126492"/>
            </a:xfrm>
            <a:custGeom>
              <a:rect l="0" t="0" r="0" b="0"/>
              <a:pathLst>
                <a:path w="196" h="199">
                  <a:moveTo>
                    <a:pt x="177" y="0"/>
                  </a:moveTo>
                  <a:lnTo>
                    <a:pt x="98" y="82"/>
                  </a:lnTo>
                  <a:lnTo>
                    <a:pt x="16" y="0"/>
                  </a:lnTo>
                  <a:lnTo>
                    <a:pt x="0" y="17"/>
                  </a:lnTo>
                  <a:lnTo>
                    <a:pt x="78" y="99"/>
                  </a:lnTo>
                  <a:lnTo>
                    <a:pt x="0" y="179"/>
                  </a:lnTo>
                  <a:lnTo>
                    <a:pt x="16" y="199"/>
                  </a:lnTo>
                  <a:lnTo>
                    <a:pt x="98" y="116"/>
                  </a:lnTo>
                  <a:lnTo>
                    <a:pt x="177" y="199"/>
                  </a:lnTo>
                  <a:lnTo>
                    <a:pt x="196" y="179"/>
                  </a:lnTo>
                  <a:lnTo>
                    <a:pt x="115" y="99"/>
                  </a:lnTo>
                  <a:lnTo>
                    <a:pt x="196" y="17"/>
                  </a:lnTo>
                  <a:lnTo>
                    <a:pt x="17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74" name="group 274"/>
          <p:cNvGrpSpPr/>
          <p:nvPr/>
        </p:nvGrpSpPr>
        <p:grpSpPr>
          <a:xfrm rot="21600000">
            <a:off x="1517904" y="3182112"/>
            <a:ext cx="306323" cy="306323"/>
            <a:chExt cx="306323" cy="306323"/>
          </a:xfrm>
        </p:grpSpPr>
        <p:sp>
          <p:nvSpPr>
            <p:cNvPr id="1123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4" name="path"/>
            <p:cNvSpPr/>
            <p:nvPr/>
          </p:nvSpPr>
          <p:spPr>
            <a:xfrm>
              <a:off x="114299" y="60959"/>
              <a:ext cx="109727" cy="198120"/>
            </a:xfrm>
            <a:custGeom>
              <a:rect l="0" t="0" r="0" b="0"/>
              <a:pathLst>
                <a:path w="172" h="312">
                  <a:moveTo>
                    <a:pt x="17" y="0"/>
                  </a:moveTo>
                  <a:lnTo>
                    <a:pt x="0" y="19"/>
                  </a:lnTo>
                  <a:lnTo>
                    <a:pt x="136" y="155"/>
                  </a:lnTo>
                  <a:lnTo>
                    <a:pt x="0" y="295"/>
                  </a:lnTo>
                  <a:lnTo>
                    <a:pt x="17" y="312"/>
                  </a:lnTo>
                  <a:lnTo>
                    <a:pt x="153" y="175"/>
                  </a:lnTo>
                  <a:lnTo>
                    <a:pt x="172" y="155"/>
                  </a:lnTo>
                  <a:lnTo>
                    <a:pt x="153" y="139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76" name="group 276"/>
          <p:cNvGrpSpPr/>
          <p:nvPr/>
        </p:nvGrpSpPr>
        <p:grpSpPr>
          <a:xfrm rot="21600000">
            <a:off x="11186159" y="3182112"/>
            <a:ext cx="306323" cy="306323"/>
            <a:chExt cx="306323" cy="306323"/>
          </a:xfrm>
        </p:grpSpPr>
        <p:sp>
          <p:nvSpPr>
            <p:cNvPr id="1125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6" name="path"/>
            <p:cNvSpPr/>
            <p:nvPr/>
          </p:nvSpPr>
          <p:spPr>
            <a:xfrm>
              <a:off x="114299" y="60959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5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5"/>
                  </a:lnTo>
                  <a:lnTo>
                    <a:pt x="152" y="139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7" name="path"/>
          <p:cNvSpPr/>
          <p:nvPr/>
        </p:nvSpPr>
        <p:spPr>
          <a:xfrm>
            <a:off x="10561319" y="3534155"/>
            <a:ext cx="306323" cy="306323"/>
          </a:xfrm>
          <a:custGeom>
            <a:rect l="0" t="0" r="0" b="0"/>
            <a:pathLst>
              <a:path w="482" h="482">
                <a:moveTo>
                  <a:pt x="0" y="241"/>
                </a:moveTo>
                <a:cubicBezTo>
                  <a:pt x="0" y="107"/>
                  <a:pt x="108" y="0"/>
                  <a:pt x="241" y="0"/>
                </a:cubicBezTo>
                <a:cubicBezTo>
                  <a:pt x="374" y="0"/>
                  <a:pt x="482" y="107"/>
                  <a:pt x="482" y="241"/>
                </a:cubicBezTo>
                <a:cubicBezTo>
                  <a:pt x="482" y="374"/>
                  <a:pt x="374" y="482"/>
                  <a:pt x="241" y="482"/>
                </a:cubicBezTo>
                <a:cubicBezTo>
                  <a:pt x="108" y="482"/>
                  <a:pt x="0" y="374"/>
                  <a:pt x="0" y="241"/>
                </a:cubicBezTo>
              </a:path>
            </a:pathLst>
          </a:custGeom>
          <a:solidFill>
            <a:srgbClr val="E71C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28" name="picture 11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023103" y="3861816"/>
            <a:ext cx="1084579" cy="76200"/>
          </a:xfrm>
          <a:prstGeom prst="rect">
            <a:avLst/>
          </a:prstGeom>
        </p:spPr>
      </p:pic>
      <p:pic>
        <p:nvPicPr>
          <p:cNvPr id="1129" name="picture 11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4551" y="3866388"/>
            <a:ext cx="259588" cy="76200"/>
          </a:xfrm>
          <a:prstGeom prst="rect">
            <a:avLst/>
          </a:prstGeom>
        </p:spPr>
      </p:pic>
      <p:pic>
        <p:nvPicPr>
          <p:cNvPr id="1130" name="picture 11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252716" y="3866388"/>
            <a:ext cx="259588" cy="76200"/>
          </a:xfrm>
          <a:prstGeom prst="rect">
            <a:avLst/>
          </a:prstGeom>
        </p:spPr>
      </p:pic>
      <p:sp>
        <p:nvSpPr>
          <p:cNvPr id="1131" name="path"/>
          <p:cNvSpPr/>
          <p:nvPr/>
        </p:nvSpPr>
        <p:spPr>
          <a:xfrm>
            <a:off x="10651235" y="3624071"/>
            <a:ext cx="126492" cy="126492"/>
          </a:xfrm>
          <a:custGeom>
            <a:rect l="0" t="0" r="0" b="0"/>
            <a:pathLst>
              <a:path w="199" h="199">
                <a:moveTo>
                  <a:pt x="179" y="0"/>
                </a:moveTo>
                <a:lnTo>
                  <a:pt x="99" y="82"/>
                </a:lnTo>
                <a:lnTo>
                  <a:pt x="17" y="0"/>
                </a:lnTo>
                <a:lnTo>
                  <a:pt x="0" y="17"/>
                </a:lnTo>
                <a:lnTo>
                  <a:pt x="79" y="99"/>
                </a:lnTo>
                <a:lnTo>
                  <a:pt x="0" y="179"/>
                </a:lnTo>
                <a:lnTo>
                  <a:pt x="17" y="199"/>
                </a:lnTo>
                <a:lnTo>
                  <a:pt x="99" y="116"/>
                </a:lnTo>
                <a:lnTo>
                  <a:pt x="179" y="199"/>
                </a:lnTo>
                <a:lnTo>
                  <a:pt x="199" y="179"/>
                </a:lnTo>
                <a:lnTo>
                  <a:pt x="116" y="99"/>
                </a:lnTo>
                <a:lnTo>
                  <a:pt x="199" y="17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2" name="textbox 1132"/>
          <p:cNvSpPr/>
          <p:nvPr/>
        </p:nvSpPr>
        <p:spPr>
          <a:xfrm>
            <a:off x="11410288" y="6426468"/>
            <a:ext cx="15240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5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3" name="textbox 1133"/>
          <p:cNvSpPr/>
          <p:nvPr/>
        </p:nvSpPr>
        <p:spPr>
          <a:xfrm>
            <a:off x="619760" y="620420"/>
            <a:ext cx="10631805" cy="708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94000"/>
              </a:lnSpc>
            </a:pPr>
            <a:r>
              <a:rPr sz="24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数字化创新体系所需要的关键外部资源如</a:t>
            </a: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DM</a:t>
            </a:r>
            <a:r>
              <a:rPr sz="2400" spc="-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、终端数据合作机制等还不完善，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尽管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战略收益巨大，但试错成本也较高，建议先推进准备工作，避免项目风险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34" name="textbox 1134"/>
          <p:cNvSpPr/>
          <p:nvPr/>
        </p:nvSpPr>
        <p:spPr>
          <a:xfrm>
            <a:off x="4497565" y="4348739"/>
            <a:ext cx="3257550" cy="1967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105000"/>
              </a:lnSpc>
              <a:spcBef>
                <a:spcPct val="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第一轮单品项开发：以一千万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左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右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的成本投入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3~5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个单品，验证概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念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并跑通模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08915" indent="-196215" algn="l" rtl="0" eaLnBrk="0">
              <a:lnSpc>
                <a:spcPct val="106000"/>
              </a:lnSpc>
              <a:spcBef>
                <a:spcPts val="4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第二轮多品项开发：在第一轮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础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上，持续增加每年五千万左右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    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10~20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个新品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12090" indent="-199390" algn="l" rtl="0" eaLnBrk="0">
              <a:lnSpc>
                <a:spcPct val="105000"/>
              </a:lnSpc>
              <a:spcBef>
                <a:spcPts val="4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新品研发进程开始后，需要完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个月投入，才可完成一轮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35" name="textbox 1135"/>
          <p:cNvSpPr/>
          <p:nvPr/>
        </p:nvSpPr>
        <p:spPr>
          <a:xfrm>
            <a:off x="9371891" y="2636894"/>
            <a:ext cx="2179954" cy="2320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905" algn="l" rtl="0" eaLnBrk="0">
              <a:lnSpc>
                <a:spcPct val="99000"/>
              </a:lnSpc>
            </a:pPr>
            <a:r>
              <a:rPr sz="1400" spc="-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</a:t>
            </a:r>
            <a:r>
              <a:rPr sz="14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</a:t>
            </a:r>
            <a:r>
              <a:rPr sz="1400" b="1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D</a:t>
            </a:r>
            <a:r>
              <a:rPr sz="14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M</a:t>
            </a:r>
            <a:r>
              <a:rPr sz="1400" spc="-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合作关系：</a:t>
            </a:r>
            <a:r>
              <a:rPr sz="14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目前尚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不具备持续的合作网络，  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个月进行接</a:t>
            </a:r>
            <a:r>
              <a:rPr sz="14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洽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和积累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1270" algn="l" rtl="0" eaLnBrk="0">
              <a:lnSpc>
                <a:spcPct val="103000"/>
              </a:lnSpc>
              <a:spcBef>
                <a:spcPts val="885"/>
              </a:spcBef>
            </a:pPr>
            <a:r>
              <a:rPr sz="1400" spc="-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建立试销终端合作关系：</a:t>
            </a:r>
            <a:r>
              <a:rPr sz="14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方面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与终端建立合作，另一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面着手改变相应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8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-635" algn="l" rtl="0" eaLnBrk="0">
              <a:lnSpc>
                <a:spcPct val="102000"/>
              </a:lnSpc>
              <a:spcBef>
                <a:spcPts val="5"/>
              </a:spcBef>
            </a:pPr>
            <a:r>
              <a:rPr sz="1400" spc="-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搭建用户互动平台：</a:t>
            </a:r>
            <a:r>
              <a:rPr sz="14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同样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一定时间针对具体品类的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完成定向招募和评估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78" name="group 278"/>
          <p:cNvGrpSpPr/>
          <p:nvPr/>
        </p:nvGrpSpPr>
        <p:grpSpPr>
          <a:xfrm rot="21600000">
            <a:off x="1068324" y="2384933"/>
            <a:ext cx="2076958" cy="2078609"/>
            <a:chExt cx="2076958" cy="2078609"/>
          </a:xfrm>
        </p:grpSpPr>
        <p:pic>
          <p:nvPicPr>
            <p:cNvPr id="1136" name="picture 11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076958" cy="2078609"/>
            </a:xfrm>
            <a:prstGeom prst="rect">
              <a:avLst/>
            </a:prstGeom>
          </p:spPr>
        </p:pic>
        <p:sp>
          <p:nvSpPr>
            <p:cNvPr id="1137" name="textbox 1137"/>
            <p:cNvSpPr/>
            <p:nvPr/>
          </p:nvSpPr>
          <p:spPr>
            <a:xfrm>
              <a:off x="-12700" y="-12700"/>
              <a:ext cx="2102485" cy="21297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9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0020" algn="l" rtl="0" eaLnBrk="0">
                <a:lnSpc>
                  <a:spcPts val="1850"/>
                </a:lnSpc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对于有较多新品机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会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67640" algn="l" rtl="0" eaLnBrk="0">
                <a:lnSpc>
                  <a:spcPts val="1850"/>
                </a:lnSpc>
                <a:spcBef>
                  <a:spcPts val="70"/>
                </a:spcBef>
              </a:pPr>
              <a:r>
                <a:rPr sz="1500" spc="9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的品类，上市新品</a:t>
              </a:r>
              <a:r>
                <a:rPr sz="1500" spc="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和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62255" algn="l" rtl="0" eaLnBrk="0">
                <a:lnSpc>
                  <a:spcPts val="1855"/>
                </a:lnSpc>
                <a:spcBef>
                  <a:spcPts val="70"/>
                </a:spcBef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潜力爆款可能增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722630" algn="l" rtl="0" eaLnBrk="0">
                <a:lnSpc>
                  <a:spcPct val="98000"/>
                </a:lnSpc>
                <a:spcBef>
                  <a:spcPts val="105"/>
                </a:spcBef>
              </a:pPr>
              <a:r>
                <a:rPr sz="1800" b="1" spc="9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2</a:t>
              </a:r>
              <a:r>
                <a:rPr sz="18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~</a:t>
              </a:r>
              <a:r>
                <a:rPr sz="1800" b="1" spc="9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r>
                <a:rPr sz="1800" spc="7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倍</a:t>
              </a:r>
              <a:endParaRPr lang="en-US" altLang="en-US" sz="1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38" name="textbox 1138"/>
          <p:cNvSpPr/>
          <p:nvPr/>
        </p:nvSpPr>
        <p:spPr>
          <a:xfrm>
            <a:off x="8402688" y="5131365"/>
            <a:ext cx="3257550" cy="1235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5740" indent="-193040" algn="l" rtl="0" eaLnBrk="0">
              <a:lnSpc>
                <a:spcPct val="105000"/>
              </a:lnSpc>
            </a:pPr>
            <a:r>
              <a:rPr sz="15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***目前还缺乏与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共同开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发产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品概念、以及与终端共同拟定试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方案的经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04470" indent="-191770" algn="l" rtl="0" eaLnBrk="0">
              <a:lnSpc>
                <a:spcPct val="105000"/>
              </a:lnSpc>
              <a:spcBef>
                <a:spcPts val="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筹备期：建议通过半年时间完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备工作，摸清外部资源合作机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39" name="textbox 1139"/>
          <p:cNvSpPr/>
          <p:nvPr/>
        </p:nvSpPr>
        <p:spPr>
          <a:xfrm>
            <a:off x="747635" y="5025685"/>
            <a:ext cx="3048635" cy="1087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9075" indent="-206375" algn="l" rtl="0" eaLnBrk="0">
              <a:lnSpc>
                <a:spcPct val="99000"/>
              </a:lnSpc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经过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年的试点和推广，上市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 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品的数量将成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倍增加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50"/>
              </a:spcBef>
            </a:pPr>
            <a:r>
              <a:rPr sz="1400" spc="-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新品数量对标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21945" algn="l" rtl="0" eaLnBrk="0">
              <a:lnSpc>
                <a:spcPct val="98000"/>
              </a:lnSpc>
              <a:spcBef>
                <a:spcPts val="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–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统一：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2014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20+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到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2016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70+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21945" algn="l" rtl="0" eaLnBrk="0">
              <a:lnSpc>
                <a:spcPct val="98000"/>
              </a:lnSpc>
              <a:spcBef>
                <a:spcPts val="30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–  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雀巢：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2016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到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2018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68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40" name="textbox 1140"/>
          <p:cNvSpPr/>
          <p:nvPr/>
        </p:nvSpPr>
        <p:spPr>
          <a:xfrm>
            <a:off x="5385010" y="2421756"/>
            <a:ext cx="2161539" cy="1478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8000"/>
              </a:lnSpc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个产品从开发到试销的一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次迭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代即需要数百万投入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0335" algn="l" rtl="0" eaLnBrk="0">
              <a:lnSpc>
                <a:spcPct val="98000"/>
              </a:lnSpc>
              <a:spcBef>
                <a:spcPts val="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统一：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30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0~600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0335" algn="l" rtl="0" eaLnBrk="0">
              <a:lnSpc>
                <a:spcPct val="98000"/>
              </a:lnSpc>
              <a:spcBef>
                <a:spcPts val="3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雀巢：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20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0~800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635" algn="l" rtl="0" eaLnBrk="0">
              <a:lnSpc>
                <a:spcPct val="104000"/>
              </a:lnSpc>
              <a:spcBef>
                <a:spcPts val="5"/>
              </a:spcBef>
            </a:pP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个产品的开发周期至少为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半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年至一年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41" name="textbox 1141"/>
          <p:cNvSpPr/>
          <p:nvPr/>
        </p:nvSpPr>
        <p:spPr>
          <a:xfrm>
            <a:off x="8426905" y="1805437"/>
            <a:ext cx="308356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-1905" algn="l" rtl="0" eaLnBrk="0">
              <a:lnSpc>
                <a:spcPct val="105000"/>
              </a:lnSpc>
            </a:pPr>
            <a:r>
              <a:rPr sz="1500" spc="1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准备时间长：需半年时间</a:t>
            </a:r>
            <a:r>
              <a:rPr sz="1500" spc="1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r>
              <a:rPr sz="15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联盟、试销终端、用户互动平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42" name="textbox 1142"/>
          <p:cNvSpPr/>
          <p:nvPr/>
        </p:nvSpPr>
        <p:spPr>
          <a:xfrm>
            <a:off x="4523403" y="1805437"/>
            <a:ext cx="306323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单次流程验证迭代需走完完整上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流程，投入较大、耗时</a:t>
            </a:r>
            <a:r>
              <a:rPr sz="1500" spc="3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43" name="textbox 1143"/>
          <p:cNvSpPr/>
          <p:nvPr/>
        </p:nvSpPr>
        <p:spPr>
          <a:xfrm>
            <a:off x="620159" y="1805437"/>
            <a:ext cx="306323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indent="-127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潜在收益高：上市新品数量大幅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升，潜在明星单品数量增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80" name="group 280"/>
          <p:cNvGrpSpPr/>
          <p:nvPr/>
        </p:nvGrpSpPr>
        <p:grpSpPr>
          <a:xfrm rot="21600000">
            <a:off x="8636507" y="3348228"/>
            <a:ext cx="509015" cy="509016"/>
            <a:chExt cx="509015" cy="509016"/>
          </a:xfrm>
        </p:grpSpPr>
        <p:sp>
          <p:nvSpPr>
            <p:cNvPr id="1144" name="path"/>
            <p:cNvSpPr/>
            <p:nvPr/>
          </p:nvSpPr>
          <p:spPr>
            <a:xfrm>
              <a:off x="32004" y="0"/>
              <a:ext cx="446531" cy="509016"/>
            </a:xfrm>
            <a:custGeom>
              <a:rect l="0" t="0" r="0" b="0"/>
              <a:pathLst>
                <a:path w="703" h="801">
                  <a:moveTo>
                    <a:pt x="701" y="478"/>
                  </a:moveTo>
                  <a:cubicBezTo>
                    <a:pt x="685" y="557"/>
                    <a:pt x="640" y="629"/>
                    <a:pt x="577" y="680"/>
                  </a:cubicBezTo>
                  <a:cubicBezTo>
                    <a:pt x="516" y="731"/>
                    <a:pt x="438" y="759"/>
                    <a:pt x="358" y="761"/>
                  </a:cubicBezTo>
                  <a:cubicBezTo>
                    <a:pt x="383" y="786"/>
                    <a:pt x="383" y="786"/>
                    <a:pt x="383" y="786"/>
                  </a:cubicBezTo>
                  <a:cubicBezTo>
                    <a:pt x="386" y="790"/>
                    <a:pt x="386" y="795"/>
                    <a:pt x="382" y="799"/>
                  </a:cubicBezTo>
                  <a:cubicBezTo>
                    <a:pt x="380" y="800"/>
                    <a:pt x="378" y="801"/>
                    <a:pt x="376" y="801"/>
                  </a:cubicBezTo>
                  <a:cubicBezTo>
                    <a:pt x="373" y="801"/>
                    <a:pt x="371" y="800"/>
                    <a:pt x="369" y="799"/>
                  </a:cubicBezTo>
                  <a:cubicBezTo>
                    <a:pt x="330" y="757"/>
                    <a:pt x="330" y="757"/>
                    <a:pt x="330" y="757"/>
                  </a:cubicBezTo>
                  <a:cubicBezTo>
                    <a:pt x="326" y="754"/>
                    <a:pt x="326" y="748"/>
                    <a:pt x="330" y="744"/>
                  </a:cubicBezTo>
                  <a:cubicBezTo>
                    <a:pt x="370" y="704"/>
                    <a:pt x="370" y="704"/>
                    <a:pt x="370" y="704"/>
                  </a:cubicBezTo>
                  <a:cubicBezTo>
                    <a:pt x="374" y="701"/>
                    <a:pt x="380" y="701"/>
                    <a:pt x="383" y="704"/>
                  </a:cubicBezTo>
                  <a:cubicBezTo>
                    <a:pt x="387" y="708"/>
                    <a:pt x="387" y="714"/>
                    <a:pt x="383" y="717"/>
                  </a:cubicBezTo>
                  <a:cubicBezTo>
                    <a:pt x="358" y="742"/>
                    <a:pt x="358" y="742"/>
                    <a:pt x="358" y="742"/>
                  </a:cubicBezTo>
                  <a:cubicBezTo>
                    <a:pt x="514" y="739"/>
                    <a:pt x="650" y="628"/>
                    <a:pt x="684" y="475"/>
                  </a:cubicBezTo>
                  <a:cubicBezTo>
                    <a:pt x="685" y="470"/>
                    <a:pt x="690" y="467"/>
                    <a:pt x="695" y="468"/>
                  </a:cubicBezTo>
                  <a:cubicBezTo>
                    <a:pt x="700" y="469"/>
                    <a:pt x="703" y="474"/>
                    <a:pt x="701" y="478"/>
                  </a:cubicBezTo>
                  <a:moveTo>
                    <a:pt x="373" y="44"/>
                  </a:moveTo>
                  <a:cubicBezTo>
                    <a:pt x="333" y="3"/>
                    <a:pt x="333" y="3"/>
                    <a:pt x="333" y="3"/>
                  </a:cubicBezTo>
                  <a:cubicBezTo>
                    <a:pt x="329" y="0"/>
                    <a:pt x="324" y="0"/>
                    <a:pt x="320" y="3"/>
                  </a:cubicBezTo>
                  <a:cubicBezTo>
                    <a:pt x="316" y="6"/>
                    <a:pt x="316" y="12"/>
                    <a:pt x="320" y="16"/>
                  </a:cubicBezTo>
                  <a:cubicBezTo>
                    <a:pt x="344" y="41"/>
                    <a:pt x="344" y="41"/>
                    <a:pt x="344" y="41"/>
                  </a:cubicBezTo>
                  <a:cubicBezTo>
                    <a:pt x="265" y="42"/>
                    <a:pt x="186" y="71"/>
                    <a:pt x="125" y="121"/>
                  </a:cubicBezTo>
                  <a:cubicBezTo>
                    <a:pt x="62" y="172"/>
                    <a:pt x="18" y="244"/>
                    <a:pt x="1" y="323"/>
                  </a:cubicBezTo>
                  <a:cubicBezTo>
                    <a:pt x="0" y="327"/>
                    <a:pt x="2" y="332"/>
                    <a:pt x="7" y="334"/>
                  </a:cubicBezTo>
                  <a:cubicBezTo>
                    <a:pt x="8" y="334"/>
                    <a:pt x="9" y="334"/>
                    <a:pt x="10" y="334"/>
                  </a:cubicBezTo>
                  <a:cubicBezTo>
                    <a:pt x="13" y="334"/>
                    <a:pt x="17" y="331"/>
                    <a:pt x="18" y="327"/>
                  </a:cubicBezTo>
                  <a:cubicBezTo>
                    <a:pt x="52" y="174"/>
                    <a:pt x="188" y="62"/>
                    <a:pt x="345" y="59"/>
                  </a:cubicBezTo>
                  <a:cubicBezTo>
                    <a:pt x="319" y="84"/>
                    <a:pt x="319" y="84"/>
                    <a:pt x="319" y="84"/>
                  </a:cubicBezTo>
                  <a:cubicBezTo>
                    <a:pt x="315" y="88"/>
                    <a:pt x="315" y="94"/>
                    <a:pt x="319" y="97"/>
                  </a:cubicBezTo>
                  <a:cubicBezTo>
                    <a:pt x="320" y="99"/>
                    <a:pt x="323" y="100"/>
                    <a:pt x="325" y="100"/>
                  </a:cubicBezTo>
                  <a:cubicBezTo>
                    <a:pt x="327" y="100"/>
                    <a:pt x="330" y="99"/>
                    <a:pt x="332" y="97"/>
                  </a:cubicBezTo>
                  <a:cubicBezTo>
                    <a:pt x="373" y="57"/>
                    <a:pt x="373" y="57"/>
                    <a:pt x="373" y="57"/>
                  </a:cubicBezTo>
                  <a:cubicBezTo>
                    <a:pt x="376" y="54"/>
                    <a:pt x="376" y="48"/>
                    <a:pt x="373" y="44"/>
                  </a:cubicBezTo>
                  <a:moveTo>
                    <a:pt x="427" y="571"/>
                  </a:moveTo>
                  <a:cubicBezTo>
                    <a:pt x="428" y="568"/>
                    <a:pt x="427" y="564"/>
                    <a:pt x="425" y="562"/>
                  </a:cubicBezTo>
                  <a:cubicBezTo>
                    <a:pt x="391" y="532"/>
                    <a:pt x="391" y="532"/>
                    <a:pt x="391" y="532"/>
                  </a:cubicBezTo>
                  <a:cubicBezTo>
                    <a:pt x="391" y="527"/>
                    <a:pt x="391" y="527"/>
                    <a:pt x="391" y="527"/>
                  </a:cubicBezTo>
                  <a:cubicBezTo>
                    <a:pt x="579" y="527"/>
                    <a:pt x="579" y="527"/>
                    <a:pt x="579" y="527"/>
                  </a:cubicBezTo>
                  <a:cubicBezTo>
                    <a:pt x="584" y="527"/>
                    <a:pt x="588" y="522"/>
                    <a:pt x="588" y="517"/>
                  </a:cubicBezTo>
                  <a:cubicBezTo>
                    <a:pt x="588" y="264"/>
                    <a:pt x="588" y="264"/>
                    <a:pt x="588" y="264"/>
                  </a:cubicBezTo>
                  <a:cubicBezTo>
                    <a:pt x="588" y="259"/>
                    <a:pt x="584" y="255"/>
                    <a:pt x="579" y="255"/>
                  </a:cubicBezTo>
                  <a:cubicBezTo>
                    <a:pt x="125" y="255"/>
                    <a:pt x="125" y="255"/>
                    <a:pt x="125" y="255"/>
                  </a:cubicBezTo>
                  <a:cubicBezTo>
                    <a:pt x="120" y="255"/>
                    <a:pt x="116" y="259"/>
                    <a:pt x="116" y="264"/>
                  </a:cubicBezTo>
                  <a:cubicBezTo>
                    <a:pt x="116" y="517"/>
                    <a:pt x="116" y="517"/>
                    <a:pt x="116" y="517"/>
                  </a:cubicBezTo>
                  <a:cubicBezTo>
                    <a:pt x="116" y="522"/>
                    <a:pt x="120" y="527"/>
                    <a:pt x="125" y="527"/>
                  </a:cubicBezTo>
                  <a:cubicBezTo>
                    <a:pt x="312" y="527"/>
                    <a:pt x="312" y="527"/>
                    <a:pt x="312" y="527"/>
                  </a:cubicBezTo>
                  <a:cubicBezTo>
                    <a:pt x="312" y="532"/>
                    <a:pt x="312" y="532"/>
                    <a:pt x="312" y="532"/>
                  </a:cubicBezTo>
                  <a:cubicBezTo>
                    <a:pt x="279" y="562"/>
                    <a:pt x="279" y="562"/>
                    <a:pt x="279" y="562"/>
                  </a:cubicBezTo>
                  <a:cubicBezTo>
                    <a:pt x="276" y="564"/>
                    <a:pt x="276" y="568"/>
                    <a:pt x="277" y="571"/>
                  </a:cubicBezTo>
                  <a:cubicBezTo>
                    <a:pt x="278" y="575"/>
                    <a:pt x="281" y="577"/>
                    <a:pt x="285" y="577"/>
                  </a:cubicBezTo>
                  <a:cubicBezTo>
                    <a:pt x="418" y="577"/>
                    <a:pt x="418" y="577"/>
                    <a:pt x="418" y="577"/>
                  </a:cubicBezTo>
                  <a:cubicBezTo>
                    <a:pt x="422" y="577"/>
                    <a:pt x="426" y="575"/>
                    <a:pt x="427" y="571"/>
                  </a:cubicBezTo>
                  <a:moveTo>
                    <a:pt x="327" y="544"/>
                  </a:moveTo>
                  <a:cubicBezTo>
                    <a:pt x="330" y="542"/>
                    <a:pt x="330" y="540"/>
                    <a:pt x="330" y="537"/>
                  </a:cubicBezTo>
                  <a:cubicBezTo>
                    <a:pt x="330" y="517"/>
                    <a:pt x="330" y="517"/>
                    <a:pt x="330" y="517"/>
                  </a:cubicBezTo>
                  <a:cubicBezTo>
                    <a:pt x="330" y="512"/>
                    <a:pt x="327" y="508"/>
                    <a:pt x="321" y="508"/>
                  </a:cubicBezTo>
                  <a:cubicBezTo>
                    <a:pt x="134" y="508"/>
                    <a:pt x="134" y="508"/>
                    <a:pt x="134" y="508"/>
                  </a:cubicBezTo>
                  <a:cubicBezTo>
                    <a:pt x="134" y="273"/>
                    <a:pt x="134" y="273"/>
                    <a:pt x="134" y="273"/>
                  </a:cubicBezTo>
                  <a:cubicBezTo>
                    <a:pt x="570" y="273"/>
                    <a:pt x="570" y="273"/>
                    <a:pt x="570" y="273"/>
                  </a:cubicBezTo>
                  <a:cubicBezTo>
                    <a:pt x="570" y="508"/>
                    <a:pt x="570" y="508"/>
                    <a:pt x="570" y="508"/>
                  </a:cubicBezTo>
                  <a:cubicBezTo>
                    <a:pt x="382" y="508"/>
                    <a:pt x="382" y="508"/>
                    <a:pt x="382" y="508"/>
                  </a:cubicBezTo>
                  <a:cubicBezTo>
                    <a:pt x="377" y="508"/>
                    <a:pt x="373" y="512"/>
                    <a:pt x="373" y="517"/>
                  </a:cubicBezTo>
                  <a:cubicBezTo>
                    <a:pt x="373" y="537"/>
                    <a:pt x="373" y="537"/>
                    <a:pt x="373" y="537"/>
                  </a:cubicBezTo>
                  <a:cubicBezTo>
                    <a:pt x="373" y="540"/>
                    <a:pt x="374" y="542"/>
                    <a:pt x="376" y="544"/>
                  </a:cubicBezTo>
                  <a:cubicBezTo>
                    <a:pt x="394" y="559"/>
                    <a:pt x="394" y="559"/>
                    <a:pt x="394" y="559"/>
                  </a:cubicBezTo>
                  <a:cubicBezTo>
                    <a:pt x="310" y="559"/>
                    <a:pt x="310" y="559"/>
                    <a:pt x="310" y="559"/>
                  </a:cubicBezTo>
                  <a:lnTo>
                    <a:pt x="327" y="544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5" name="path"/>
            <p:cNvSpPr/>
            <p:nvPr/>
          </p:nvSpPr>
          <p:spPr>
            <a:xfrm>
              <a:off x="0" y="30479"/>
              <a:ext cx="509015" cy="448055"/>
            </a:xfrm>
            <a:custGeom>
              <a:rect l="0" t="0" r="0" b="0"/>
              <a:pathLst>
                <a:path w="801" h="705">
                  <a:moveTo>
                    <a:pt x="798" y="334"/>
                  </a:moveTo>
                  <a:cubicBezTo>
                    <a:pt x="757" y="374"/>
                    <a:pt x="757" y="374"/>
                    <a:pt x="757" y="374"/>
                  </a:cubicBezTo>
                  <a:cubicBezTo>
                    <a:pt x="755" y="376"/>
                    <a:pt x="752" y="377"/>
                    <a:pt x="750" y="377"/>
                  </a:cubicBezTo>
                  <a:cubicBezTo>
                    <a:pt x="747" y="377"/>
                    <a:pt x="745" y="376"/>
                    <a:pt x="743" y="374"/>
                  </a:cubicBezTo>
                  <a:cubicBezTo>
                    <a:pt x="703" y="333"/>
                    <a:pt x="703" y="333"/>
                    <a:pt x="703" y="333"/>
                  </a:cubicBezTo>
                  <a:cubicBezTo>
                    <a:pt x="700" y="329"/>
                    <a:pt x="700" y="323"/>
                    <a:pt x="703" y="320"/>
                  </a:cubicBezTo>
                  <a:cubicBezTo>
                    <a:pt x="707" y="316"/>
                    <a:pt x="713" y="317"/>
                    <a:pt x="716" y="320"/>
                  </a:cubicBezTo>
                  <a:cubicBezTo>
                    <a:pt x="742" y="346"/>
                    <a:pt x="742" y="346"/>
                    <a:pt x="742" y="346"/>
                  </a:cubicBezTo>
                  <a:cubicBezTo>
                    <a:pt x="738" y="190"/>
                    <a:pt x="627" y="52"/>
                    <a:pt x="474" y="19"/>
                  </a:cubicBezTo>
                  <a:cubicBezTo>
                    <a:pt x="469" y="17"/>
                    <a:pt x="466" y="12"/>
                    <a:pt x="467" y="7"/>
                  </a:cubicBezTo>
                  <a:cubicBezTo>
                    <a:pt x="468" y="3"/>
                    <a:pt x="473" y="0"/>
                    <a:pt x="478" y="1"/>
                  </a:cubicBezTo>
                  <a:cubicBezTo>
                    <a:pt x="557" y="18"/>
                    <a:pt x="628" y="62"/>
                    <a:pt x="680" y="125"/>
                  </a:cubicBezTo>
                  <a:cubicBezTo>
                    <a:pt x="730" y="187"/>
                    <a:pt x="758" y="266"/>
                    <a:pt x="760" y="346"/>
                  </a:cubicBezTo>
                  <a:cubicBezTo>
                    <a:pt x="785" y="321"/>
                    <a:pt x="785" y="321"/>
                    <a:pt x="785" y="321"/>
                  </a:cubicBezTo>
                  <a:cubicBezTo>
                    <a:pt x="789" y="318"/>
                    <a:pt x="795" y="318"/>
                    <a:pt x="798" y="321"/>
                  </a:cubicBezTo>
                  <a:cubicBezTo>
                    <a:pt x="801" y="325"/>
                    <a:pt x="801" y="331"/>
                    <a:pt x="798" y="334"/>
                  </a:cubicBezTo>
                  <a:moveTo>
                    <a:pt x="326" y="687"/>
                  </a:moveTo>
                  <a:cubicBezTo>
                    <a:pt x="173" y="653"/>
                    <a:pt x="62" y="516"/>
                    <a:pt x="59" y="359"/>
                  </a:cubicBezTo>
                  <a:cubicBezTo>
                    <a:pt x="84" y="385"/>
                    <a:pt x="84" y="385"/>
                    <a:pt x="84" y="385"/>
                  </a:cubicBezTo>
                  <a:cubicBezTo>
                    <a:pt x="86" y="387"/>
                    <a:pt x="88" y="388"/>
                    <a:pt x="90" y="388"/>
                  </a:cubicBezTo>
                  <a:cubicBezTo>
                    <a:pt x="93" y="388"/>
                    <a:pt x="95" y="387"/>
                    <a:pt x="97" y="385"/>
                  </a:cubicBezTo>
                  <a:cubicBezTo>
                    <a:pt x="100" y="382"/>
                    <a:pt x="101" y="376"/>
                    <a:pt x="97" y="372"/>
                  </a:cubicBezTo>
                  <a:cubicBezTo>
                    <a:pt x="57" y="331"/>
                    <a:pt x="57" y="331"/>
                    <a:pt x="57" y="331"/>
                  </a:cubicBezTo>
                  <a:cubicBezTo>
                    <a:pt x="53" y="327"/>
                    <a:pt x="48" y="327"/>
                    <a:pt x="44" y="331"/>
                  </a:cubicBezTo>
                  <a:cubicBezTo>
                    <a:pt x="3" y="371"/>
                    <a:pt x="3" y="371"/>
                    <a:pt x="3" y="371"/>
                  </a:cubicBezTo>
                  <a:cubicBezTo>
                    <a:pt x="0" y="375"/>
                    <a:pt x="0" y="381"/>
                    <a:pt x="3" y="384"/>
                  </a:cubicBezTo>
                  <a:cubicBezTo>
                    <a:pt x="6" y="388"/>
                    <a:pt x="12" y="388"/>
                    <a:pt x="16" y="384"/>
                  </a:cubicBezTo>
                  <a:cubicBezTo>
                    <a:pt x="41" y="360"/>
                    <a:pt x="41" y="360"/>
                    <a:pt x="41" y="360"/>
                  </a:cubicBezTo>
                  <a:cubicBezTo>
                    <a:pt x="42" y="440"/>
                    <a:pt x="71" y="518"/>
                    <a:pt x="121" y="580"/>
                  </a:cubicBezTo>
                  <a:cubicBezTo>
                    <a:pt x="172" y="643"/>
                    <a:pt x="244" y="688"/>
                    <a:pt x="323" y="705"/>
                  </a:cubicBezTo>
                  <a:cubicBezTo>
                    <a:pt x="323" y="705"/>
                    <a:pt x="324" y="705"/>
                    <a:pt x="324" y="705"/>
                  </a:cubicBezTo>
                  <a:cubicBezTo>
                    <a:pt x="328" y="705"/>
                    <a:pt x="333" y="702"/>
                    <a:pt x="333" y="698"/>
                  </a:cubicBezTo>
                  <a:cubicBezTo>
                    <a:pt x="334" y="693"/>
                    <a:pt x="331" y="688"/>
                    <a:pt x="326" y="687"/>
                  </a:cubicBezTo>
                  <a:moveTo>
                    <a:pt x="376" y="442"/>
                  </a:moveTo>
                  <a:cubicBezTo>
                    <a:pt x="389" y="442"/>
                    <a:pt x="413" y="442"/>
                    <a:pt x="426" y="442"/>
                  </a:cubicBezTo>
                  <a:cubicBezTo>
                    <a:pt x="596" y="442"/>
                    <a:pt x="596" y="442"/>
                    <a:pt x="596" y="442"/>
                  </a:cubicBezTo>
                  <a:cubicBezTo>
                    <a:pt x="598" y="442"/>
                    <a:pt x="600" y="440"/>
                    <a:pt x="600" y="438"/>
                  </a:cubicBezTo>
                  <a:cubicBezTo>
                    <a:pt x="600" y="248"/>
                    <a:pt x="600" y="248"/>
                    <a:pt x="600" y="248"/>
                  </a:cubicBezTo>
                  <a:cubicBezTo>
                    <a:pt x="600" y="245"/>
                    <a:pt x="598" y="243"/>
                    <a:pt x="596" y="243"/>
                  </a:cubicBezTo>
                  <a:cubicBezTo>
                    <a:pt x="205" y="243"/>
                    <a:pt x="205" y="243"/>
                    <a:pt x="205" y="243"/>
                  </a:cubicBezTo>
                  <a:cubicBezTo>
                    <a:pt x="203" y="243"/>
                    <a:pt x="201" y="245"/>
                    <a:pt x="201" y="248"/>
                  </a:cubicBezTo>
                  <a:cubicBezTo>
                    <a:pt x="201" y="438"/>
                    <a:pt x="201" y="438"/>
                    <a:pt x="201" y="438"/>
                  </a:cubicBezTo>
                  <a:cubicBezTo>
                    <a:pt x="201" y="440"/>
                    <a:pt x="203" y="442"/>
                    <a:pt x="205" y="442"/>
                  </a:cubicBezTo>
                  <a:lnTo>
                    <a:pt x="376" y="442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2" name="group 282"/>
          <p:cNvGrpSpPr/>
          <p:nvPr/>
        </p:nvGrpSpPr>
        <p:grpSpPr>
          <a:xfrm rot="21600000">
            <a:off x="8628888" y="4271771"/>
            <a:ext cx="533272" cy="417575"/>
            <a:chExt cx="533272" cy="417575"/>
          </a:xfrm>
        </p:grpSpPr>
        <p:sp>
          <p:nvSpPr>
            <p:cNvPr id="1146" name="path"/>
            <p:cNvSpPr/>
            <p:nvPr/>
          </p:nvSpPr>
          <p:spPr>
            <a:xfrm>
              <a:off x="0" y="129539"/>
              <a:ext cx="489204" cy="256032"/>
            </a:xfrm>
            <a:custGeom>
              <a:rect l="0" t="0" r="0" b="0"/>
              <a:pathLst>
                <a:path w="770" h="402">
                  <a:moveTo>
                    <a:pt x="498" y="55"/>
                  </a:moveTo>
                  <a:cubicBezTo>
                    <a:pt x="498" y="56"/>
                    <a:pt x="498" y="56"/>
                    <a:pt x="498" y="57"/>
                  </a:cubicBezTo>
                  <a:cubicBezTo>
                    <a:pt x="497" y="65"/>
                    <a:pt x="492" y="86"/>
                    <a:pt x="473" y="97"/>
                  </a:cubicBezTo>
                  <a:cubicBezTo>
                    <a:pt x="465" y="118"/>
                    <a:pt x="438" y="185"/>
                    <a:pt x="421" y="206"/>
                  </a:cubicBezTo>
                  <a:cubicBezTo>
                    <a:pt x="421" y="237"/>
                    <a:pt x="421" y="237"/>
                    <a:pt x="421" y="237"/>
                  </a:cubicBezTo>
                  <a:cubicBezTo>
                    <a:pt x="419" y="240"/>
                    <a:pt x="419" y="240"/>
                    <a:pt x="419" y="240"/>
                  </a:cubicBezTo>
                  <a:cubicBezTo>
                    <a:pt x="419" y="240"/>
                    <a:pt x="413" y="245"/>
                    <a:pt x="403" y="253"/>
                  </a:cubicBezTo>
                  <a:cubicBezTo>
                    <a:pt x="403" y="221"/>
                    <a:pt x="403" y="221"/>
                    <a:pt x="403" y="221"/>
                  </a:cubicBezTo>
                  <a:cubicBezTo>
                    <a:pt x="381" y="236"/>
                    <a:pt x="348" y="255"/>
                    <a:pt x="325" y="255"/>
                  </a:cubicBezTo>
                  <a:cubicBezTo>
                    <a:pt x="302" y="255"/>
                    <a:pt x="269" y="236"/>
                    <a:pt x="247" y="221"/>
                  </a:cubicBezTo>
                  <a:cubicBezTo>
                    <a:pt x="247" y="253"/>
                    <a:pt x="247" y="253"/>
                    <a:pt x="247" y="253"/>
                  </a:cubicBezTo>
                  <a:cubicBezTo>
                    <a:pt x="238" y="245"/>
                    <a:pt x="232" y="240"/>
                    <a:pt x="231" y="240"/>
                  </a:cubicBezTo>
                  <a:cubicBezTo>
                    <a:pt x="229" y="237"/>
                    <a:pt x="229" y="237"/>
                    <a:pt x="229" y="237"/>
                  </a:cubicBezTo>
                  <a:cubicBezTo>
                    <a:pt x="229" y="206"/>
                    <a:pt x="229" y="206"/>
                    <a:pt x="229" y="206"/>
                  </a:cubicBezTo>
                  <a:cubicBezTo>
                    <a:pt x="213" y="185"/>
                    <a:pt x="185" y="118"/>
                    <a:pt x="177" y="97"/>
                  </a:cubicBezTo>
                  <a:cubicBezTo>
                    <a:pt x="159" y="87"/>
                    <a:pt x="154" y="68"/>
                    <a:pt x="152" y="58"/>
                  </a:cubicBezTo>
                  <a:cubicBezTo>
                    <a:pt x="152" y="57"/>
                    <a:pt x="152" y="56"/>
                    <a:pt x="152" y="55"/>
                  </a:cubicBezTo>
                  <a:cubicBezTo>
                    <a:pt x="173" y="65"/>
                    <a:pt x="173" y="65"/>
                    <a:pt x="173" y="65"/>
                  </a:cubicBezTo>
                  <a:cubicBezTo>
                    <a:pt x="176" y="72"/>
                    <a:pt x="180" y="78"/>
                    <a:pt x="189" y="82"/>
                  </a:cubicBezTo>
                  <a:cubicBezTo>
                    <a:pt x="191" y="83"/>
                    <a:pt x="192" y="85"/>
                    <a:pt x="193" y="87"/>
                  </a:cubicBezTo>
                  <a:cubicBezTo>
                    <a:pt x="209" y="127"/>
                    <a:pt x="235" y="188"/>
                    <a:pt x="245" y="196"/>
                  </a:cubicBezTo>
                  <a:cubicBezTo>
                    <a:pt x="260" y="210"/>
                    <a:pt x="303" y="237"/>
                    <a:pt x="325" y="237"/>
                  </a:cubicBezTo>
                  <a:cubicBezTo>
                    <a:pt x="348" y="237"/>
                    <a:pt x="390" y="210"/>
                    <a:pt x="405" y="196"/>
                  </a:cubicBezTo>
                  <a:cubicBezTo>
                    <a:pt x="415" y="188"/>
                    <a:pt x="441" y="127"/>
                    <a:pt x="457" y="87"/>
                  </a:cubicBezTo>
                  <a:cubicBezTo>
                    <a:pt x="458" y="85"/>
                    <a:pt x="459" y="83"/>
                    <a:pt x="461" y="82"/>
                  </a:cubicBezTo>
                  <a:cubicBezTo>
                    <a:pt x="470" y="78"/>
                    <a:pt x="474" y="72"/>
                    <a:pt x="477" y="65"/>
                  </a:cubicBezTo>
                  <a:lnTo>
                    <a:pt x="498" y="55"/>
                  </a:lnTo>
                  <a:close/>
                  <a:moveTo>
                    <a:pt x="529" y="264"/>
                  </a:moveTo>
                  <a:cubicBezTo>
                    <a:pt x="482" y="254"/>
                    <a:pt x="430" y="253"/>
                    <a:pt x="430" y="253"/>
                  </a:cubicBezTo>
                  <a:cubicBezTo>
                    <a:pt x="430" y="253"/>
                    <a:pt x="372" y="302"/>
                    <a:pt x="328" y="338"/>
                  </a:cubicBezTo>
                  <a:cubicBezTo>
                    <a:pt x="326" y="339"/>
                    <a:pt x="324" y="339"/>
                    <a:pt x="323" y="338"/>
                  </a:cubicBezTo>
                  <a:cubicBezTo>
                    <a:pt x="290" y="312"/>
                    <a:pt x="220" y="253"/>
                    <a:pt x="220" y="253"/>
                  </a:cubicBezTo>
                  <a:cubicBezTo>
                    <a:pt x="220" y="253"/>
                    <a:pt x="129" y="255"/>
                    <a:pt x="80" y="278"/>
                  </a:cubicBezTo>
                  <a:cubicBezTo>
                    <a:pt x="40" y="296"/>
                    <a:pt x="11" y="365"/>
                    <a:pt x="1" y="392"/>
                  </a:cubicBezTo>
                  <a:cubicBezTo>
                    <a:pt x="0" y="397"/>
                    <a:pt x="3" y="403"/>
                    <a:pt x="9" y="403"/>
                  </a:cubicBezTo>
                  <a:cubicBezTo>
                    <a:pt x="525" y="403"/>
                    <a:pt x="525" y="403"/>
                    <a:pt x="525" y="403"/>
                  </a:cubicBezTo>
                  <a:lnTo>
                    <a:pt x="529" y="264"/>
                  </a:lnTo>
                  <a:close/>
                  <a:moveTo>
                    <a:pt x="621" y="82"/>
                  </a:moveTo>
                  <a:cubicBezTo>
                    <a:pt x="623" y="43"/>
                    <a:pt x="649" y="18"/>
                    <a:pt x="686" y="18"/>
                  </a:cubicBezTo>
                  <a:cubicBezTo>
                    <a:pt x="724" y="18"/>
                    <a:pt x="749" y="43"/>
                    <a:pt x="752" y="82"/>
                  </a:cubicBezTo>
                  <a:cubicBezTo>
                    <a:pt x="770" y="82"/>
                    <a:pt x="770" y="82"/>
                    <a:pt x="770" y="82"/>
                  </a:cubicBezTo>
                  <a:cubicBezTo>
                    <a:pt x="769" y="58"/>
                    <a:pt x="760" y="37"/>
                    <a:pt x="745" y="22"/>
                  </a:cubicBezTo>
                  <a:cubicBezTo>
                    <a:pt x="730" y="8"/>
                    <a:pt x="709" y="0"/>
                    <a:pt x="686" y="0"/>
                  </a:cubicBezTo>
                  <a:cubicBezTo>
                    <a:pt x="663" y="0"/>
                    <a:pt x="642" y="8"/>
                    <a:pt x="627" y="22"/>
                  </a:cubicBezTo>
                  <a:cubicBezTo>
                    <a:pt x="612" y="37"/>
                    <a:pt x="604" y="58"/>
                    <a:pt x="602" y="82"/>
                  </a:cubicBezTo>
                  <a:lnTo>
                    <a:pt x="621" y="82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7" name="path"/>
            <p:cNvSpPr/>
            <p:nvPr/>
          </p:nvSpPr>
          <p:spPr>
            <a:xfrm>
              <a:off x="82295" y="0"/>
              <a:ext cx="450977" cy="417575"/>
            </a:xfrm>
            <a:custGeom>
              <a:rect l="0" t="0" r="0" b="0"/>
              <a:pathLst>
                <a:path w="710" h="657">
                  <a:moveTo>
                    <a:pt x="360" y="232"/>
                  </a:moveTo>
                  <a:cubicBezTo>
                    <a:pt x="360" y="232"/>
                    <a:pt x="360" y="232"/>
                    <a:pt x="360" y="231"/>
                  </a:cubicBezTo>
                  <a:cubicBezTo>
                    <a:pt x="360" y="232"/>
                    <a:pt x="357" y="240"/>
                    <a:pt x="341" y="258"/>
                  </a:cubicBezTo>
                  <a:cubicBezTo>
                    <a:pt x="341" y="258"/>
                    <a:pt x="340" y="259"/>
                    <a:pt x="340" y="259"/>
                  </a:cubicBezTo>
                  <a:cubicBezTo>
                    <a:pt x="329" y="259"/>
                    <a:pt x="329" y="259"/>
                    <a:pt x="329" y="259"/>
                  </a:cubicBezTo>
                  <a:cubicBezTo>
                    <a:pt x="328" y="259"/>
                    <a:pt x="328" y="259"/>
                    <a:pt x="328" y="258"/>
                  </a:cubicBezTo>
                  <a:cubicBezTo>
                    <a:pt x="102" y="139"/>
                    <a:pt x="102" y="139"/>
                    <a:pt x="102" y="139"/>
                  </a:cubicBezTo>
                  <a:cubicBezTo>
                    <a:pt x="101" y="139"/>
                    <a:pt x="100" y="139"/>
                    <a:pt x="100" y="139"/>
                  </a:cubicBezTo>
                  <a:cubicBezTo>
                    <a:pt x="50" y="156"/>
                    <a:pt x="50" y="259"/>
                    <a:pt x="33" y="244"/>
                  </a:cubicBezTo>
                  <a:cubicBezTo>
                    <a:pt x="33" y="244"/>
                    <a:pt x="33" y="244"/>
                    <a:pt x="33" y="244"/>
                  </a:cubicBezTo>
                  <a:cubicBezTo>
                    <a:pt x="26" y="225"/>
                    <a:pt x="23" y="195"/>
                    <a:pt x="23" y="173"/>
                  </a:cubicBezTo>
                  <a:cubicBezTo>
                    <a:pt x="23" y="77"/>
                    <a:pt x="98" y="0"/>
                    <a:pt x="195" y="0"/>
                  </a:cubicBezTo>
                  <a:cubicBezTo>
                    <a:pt x="292" y="0"/>
                    <a:pt x="366" y="77"/>
                    <a:pt x="366" y="173"/>
                  </a:cubicBezTo>
                  <a:cubicBezTo>
                    <a:pt x="366" y="194"/>
                    <a:pt x="367" y="213"/>
                    <a:pt x="360" y="232"/>
                  </a:cubicBezTo>
                  <a:moveTo>
                    <a:pt x="352" y="442"/>
                  </a:moveTo>
                  <a:cubicBezTo>
                    <a:pt x="363" y="438"/>
                    <a:pt x="377" y="429"/>
                    <a:pt x="390" y="416"/>
                  </a:cubicBezTo>
                  <a:cubicBezTo>
                    <a:pt x="356" y="413"/>
                    <a:pt x="351" y="368"/>
                    <a:pt x="349" y="336"/>
                  </a:cubicBezTo>
                  <a:cubicBezTo>
                    <a:pt x="336" y="366"/>
                    <a:pt x="322" y="397"/>
                    <a:pt x="310" y="415"/>
                  </a:cubicBezTo>
                  <a:cubicBezTo>
                    <a:pt x="310" y="439"/>
                    <a:pt x="310" y="439"/>
                    <a:pt x="310" y="439"/>
                  </a:cubicBezTo>
                  <a:cubicBezTo>
                    <a:pt x="319" y="440"/>
                    <a:pt x="334" y="440"/>
                    <a:pt x="352" y="442"/>
                  </a:cubicBezTo>
                  <a:moveTo>
                    <a:pt x="80" y="439"/>
                  </a:moveTo>
                  <a:cubicBezTo>
                    <a:pt x="80" y="415"/>
                    <a:pt x="80" y="415"/>
                    <a:pt x="80" y="415"/>
                  </a:cubicBezTo>
                  <a:cubicBezTo>
                    <a:pt x="68" y="397"/>
                    <a:pt x="53" y="366"/>
                    <a:pt x="40" y="335"/>
                  </a:cubicBezTo>
                  <a:cubicBezTo>
                    <a:pt x="39" y="367"/>
                    <a:pt x="34" y="413"/>
                    <a:pt x="0" y="416"/>
                  </a:cubicBezTo>
                  <a:cubicBezTo>
                    <a:pt x="13" y="429"/>
                    <a:pt x="26" y="438"/>
                    <a:pt x="38" y="442"/>
                  </a:cubicBezTo>
                  <a:cubicBezTo>
                    <a:pt x="56" y="440"/>
                    <a:pt x="71" y="440"/>
                    <a:pt x="80" y="439"/>
                  </a:cubicBezTo>
                  <a:moveTo>
                    <a:pt x="700" y="651"/>
                  </a:moveTo>
                  <a:cubicBezTo>
                    <a:pt x="700" y="655"/>
                    <a:pt x="697" y="657"/>
                    <a:pt x="694" y="657"/>
                  </a:cubicBezTo>
                  <a:cubicBezTo>
                    <a:pt x="418" y="657"/>
                    <a:pt x="418" y="657"/>
                    <a:pt x="418" y="657"/>
                  </a:cubicBezTo>
                  <a:cubicBezTo>
                    <a:pt x="415" y="657"/>
                    <a:pt x="412" y="655"/>
                    <a:pt x="412" y="651"/>
                  </a:cubicBezTo>
                  <a:cubicBezTo>
                    <a:pt x="423" y="310"/>
                    <a:pt x="423" y="310"/>
                    <a:pt x="423" y="310"/>
                  </a:cubicBezTo>
                  <a:cubicBezTo>
                    <a:pt x="423" y="307"/>
                    <a:pt x="425" y="304"/>
                    <a:pt x="429" y="304"/>
                  </a:cubicBezTo>
                  <a:cubicBezTo>
                    <a:pt x="683" y="304"/>
                    <a:pt x="683" y="304"/>
                    <a:pt x="683" y="304"/>
                  </a:cubicBezTo>
                  <a:cubicBezTo>
                    <a:pt x="686" y="304"/>
                    <a:pt x="689" y="307"/>
                    <a:pt x="689" y="310"/>
                  </a:cubicBezTo>
                  <a:lnTo>
                    <a:pt x="700" y="651"/>
                  </a:lnTo>
                  <a:close/>
                  <a:moveTo>
                    <a:pt x="556" y="447"/>
                  </a:moveTo>
                  <a:cubicBezTo>
                    <a:pt x="521" y="360"/>
                    <a:pt x="385" y="447"/>
                    <a:pt x="556" y="559"/>
                  </a:cubicBezTo>
                  <a:cubicBezTo>
                    <a:pt x="727" y="447"/>
                    <a:pt x="591" y="360"/>
                    <a:pt x="556" y="447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4" name="group 284"/>
          <p:cNvGrpSpPr/>
          <p:nvPr/>
        </p:nvGrpSpPr>
        <p:grpSpPr>
          <a:xfrm rot="21600000">
            <a:off x="8650223" y="2577084"/>
            <a:ext cx="483107" cy="441959"/>
            <a:chExt cx="483107" cy="441959"/>
          </a:xfrm>
        </p:grpSpPr>
        <p:sp>
          <p:nvSpPr>
            <p:cNvPr id="1148" name="path"/>
            <p:cNvSpPr/>
            <p:nvPr/>
          </p:nvSpPr>
          <p:spPr>
            <a:xfrm>
              <a:off x="79247" y="12191"/>
              <a:ext cx="376428" cy="344423"/>
            </a:xfrm>
            <a:custGeom>
              <a:rect l="0" t="0" r="0" b="0"/>
              <a:pathLst>
                <a:path w="592" h="542">
                  <a:moveTo>
                    <a:pt x="546" y="414"/>
                  </a:moveTo>
                  <a:cubicBezTo>
                    <a:pt x="546" y="414"/>
                    <a:pt x="546" y="414"/>
                    <a:pt x="531" y="440"/>
                  </a:cubicBezTo>
                  <a:cubicBezTo>
                    <a:pt x="531" y="440"/>
                    <a:pt x="531" y="440"/>
                    <a:pt x="516" y="466"/>
                  </a:cubicBezTo>
                  <a:cubicBezTo>
                    <a:pt x="516" y="466"/>
                    <a:pt x="516" y="466"/>
                    <a:pt x="546" y="466"/>
                  </a:cubicBezTo>
                  <a:cubicBezTo>
                    <a:pt x="546" y="466"/>
                    <a:pt x="546" y="466"/>
                    <a:pt x="576" y="466"/>
                  </a:cubicBezTo>
                  <a:cubicBezTo>
                    <a:pt x="576" y="466"/>
                    <a:pt x="576" y="466"/>
                    <a:pt x="561" y="440"/>
                  </a:cubicBezTo>
                  <a:cubicBezTo>
                    <a:pt x="561" y="440"/>
                    <a:pt x="561" y="440"/>
                    <a:pt x="546" y="414"/>
                  </a:cubicBezTo>
                  <a:moveTo>
                    <a:pt x="546" y="397"/>
                  </a:moveTo>
                  <a:cubicBezTo>
                    <a:pt x="572" y="397"/>
                    <a:pt x="592" y="419"/>
                    <a:pt x="592" y="445"/>
                  </a:cubicBezTo>
                  <a:cubicBezTo>
                    <a:pt x="592" y="471"/>
                    <a:pt x="572" y="492"/>
                    <a:pt x="546" y="492"/>
                  </a:cubicBezTo>
                  <a:cubicBezTo>
                    <a:pt x="520" y="492"/>
                    <a:pt x="499" y="471"/>
                    <a:pt x="499" y="445"/>
                  </a:cubicBezTo>
                  <a:cubicBezTo>
                    <a:pt x="499" y="419"/>
                    <a:pt x="520" y="397"/>
                    <a:pt x="546" y="397"/>
                  </a:cubicBezTo>
                  <a:moveTo>
                    <a:pt x="53" y="355"/>
                  </a:moveTo>
                  <a:cubicBezTo>
                    <a:pt x="53" y="355"/>
                    <a:pt x="53" y="355"/>
                    <a:pt x="36" y="372"/>
                  </a:cubicBezTo>
                  <a:cubicBezTo>
                    <a:pt x="36" y="372"/>
                    <a:pt x="36" y="372"/>
                    <a:pt x="19" y="389"/>
                  </a:cubicBezTo>
                  <a:cubicBezTo>
                    <a:pt x="19" y="389"/>
                    <a:pt x="19" y="389"/>
                    <a:pt x="53" y="389"/>
                  </a:cubicBezTo>
                  <a:cubicBezTo>
                    <a:pt x="53" y="389"/>
                    <a:pt x="53" y="389"/>
                    <a:pt x="87" y="389"/>
                  </a:cubicBezTo>
                  <a:cubicBezTo>
                    <a:pt x="87" y="389"/>
                    <a:pt x="87" y="389"/>
                    <a:pt x="70" y="372"/>
                  </a:cubicBezTo>
                  <a:cubicBezTo>
                    <a:pt x="70" y="372"/>
                    <a:pt x="70" y="372"/>
                    <a:pt x="53" y="355"/>
                  </a:cubicBezTo>
                  <a:moveTo>
                    <a:pt x="53" y="345"/>
                  </a:moveTo>
                  <a:cubicBezTo>
                    <a:pt x="67" y="345"/>
                    <a:pt x="80" y="348"/>
                    <a:pt x="90" y="353"/>
                  </a:cubicBezTo>
                  <a:cubicBezTo>
                    <a:pt x="100" y="359"/>
                    <a:pt x="106" y="367"/>
                    <a:pt x="106" y="375"/>
                  </a:cubicBezTo>
                  <a:cubicBezTo>
                    <a:pt x="106" y="392"/>
                    <a:pt x="83" y="405"/>
                    <a:pt x="53" y="405"/>
                  </a:cubicBezTo>
                  <a:cubicBezTo>
                    <a:pt x="38" y="405"/>
                    <a:pt x="25" y="402"/>
                    <a:pt x="15" y="397"/>
                  </a:cubicBezTo>
                  <a:cubicBezTo>
                    <a:pt x="6" y="391"/>
                    <a:pt x="0" y="383"/>
                    <a:pt x="0" y="375"/>
                  </a:cubicBezTo>
                  <a:cubicBezTo>
                    <a:pt x="0" y="358"/>
                    <a:pt x="24" y="345"/>
                    <a:pt x="53" y="345"/>
                  </a:cubicBezTo>
                  <a:moveTo>
                    <a:pt x="298" y="260"/>
                  </a:moveTo>
                  <a:lnTo>
                    <a:pt x="313" y="286"/>
                  </a:lnTo>
                  <a:lnTo>
                    <a:pt x="328" y="312"/>
                  </a:lnTo>
                  <a:lnTo>
                    <a:pt x="298" y="312"/>
                  </a:lnTo>
                  <a:lnTo>
                    <a:pt x="267" y="312"/>
                  </a:lnTo>
                  <a:lnTo>
                    <a:pt x="282" y="286"/>
                  </a:lnTo>
                  <a:lnTo>
                    <a:pt x="298" y="260"/>
                  </a:lnTo>
                  <a:close/>
                  <a:moveTo>
                    <a:pt x="298" y="244"/>
                  </a:moveTo>
                  <a:cubicBezTo>
                    <a:pt x="272" y="244"/>
                    <a:pt x="250" y="265"/>
                    <a:pt x="250" y="291"/>
                  </a:cubicBezTo>
                  <a:cubicBezTo>
                    <a:pt x="250" y="317"/>
                    <a:pt x="272" y="339"/>
                    <a:pt x="298" y="339"/>
                  </a:cubicBezTo>
                  <a:cubicBezTo>
                    <a:pt x="324" y="339"/>
                    <a:pt x="345" y="317"/>
                    <a:pt x="345" y="291"/>
                  </a:cubicBezTo>
                  <a:cubicBezTo>
                    <a:pt x="345" y="265"/>
                    <a:pt x="324" y="244"/>
                    <a:pt x="298" y="244"/>
                  </a:cubicBezTo>
                  <a:moveTo>
                    <a:pt x="138" y="102"/>
                  </a:moveTo>
                  <a:cubicBezTo>
                    <a:pt x="138" y="102"/>
                    <a:pt x="138" y="102"/>
                    <a:pt x="453" y="102"/>
                  </a:cubicBezTo>
                  <a:cubicBezTo>
                    <a:pt x="457" y="102"/>
                    <a:pt x="460" y="106"/>
                    <a:pt x="460" y="110"/>
                  </a:cubicBezTo>
                  <a:cubicBezTo>
                    <a:pt x="460" y="110"/>
                    <a:pt x="460" y="110"/>
                    <a:pt x="465" y="233"/>
                  </a:cubicBezTo>
                  <a:cubicBezTo>
                    <a:pt x="448" y="298"/>
                    <a:pt x="439" y="366"/>
                    <a:pt x="439" y="434"/>
                  </a:cubicBezTo>
                  <a:cubicBezTo>
                    <a:pt x="439" y="434"/>
                    <a:pt x="439" y="434"/>
                    <a:pt x="439" y="542"/>
                  </a:cubicBezTo>
                  <a:cubicBezTo>
                    <a:pt x="439" y="542"/>
                    <a:pt x="439" y="542"/>
                    <a:pt x="248" y="542"/>
                  </a:cubicBezTo>
                  <a:cubicBezTo>
                    <a:pt x="248" y="542"/>
                    <a:pt x="248" y="542"/>
                    <a:pt x="248" y="380"/>
                  </a:cubicBezTo>
                  <a:cubicBezTo>
                    <a:pt x="248" y="380"/>
                    <a:pt x="248" y="380"/>
                    <a:pt x="248" y="379"/>
                  </a:cubicBezTo>
                  <a:cubicBezTo>
                    <a:pt x="248" y="379"/>
                    <a:pt x="248" y="379"/>
                    <a:pt x="248" y="378"/>
                  </a:cubicBezTo>
                  <a:cubicBezTo>
                    <a:pt x="248" y="377"/>
                    <a:pt x="248" y="377"/>
                    <a:pt x="248" y="376"/>
                  </a:cubicBezTo>
                  <a:cubicBezTo>
                    <a:pt x="248" y="376"/>
                    <a:pt x="248" y="376"/>
                    <a:pt x="248" y="375"/>
                  </a:cubicBezTo>
                  <a:cubicBezTo>
                    <a:pt x="248" y="375"/>
                    <a:pt x="248" y="374"/>
                    <a:pt x="248" y="373"/>
                  </a:cubicBezTo>
                  <a:cubicBezTo>
                    <a:pt x="247" y="373"/>
                    <a:pt x="247" y="372"/>
                    <a:pt x="247" y="372"/>
                  </a:cubicBezTo>
                  <a:cubicBezTo>
                    <a:pt x="247" y="371"/>
                    <a:pt x="247" y="370"/>
                    <a:pt x="246" y="369"/>
                  </a:cubicBezTo>
                  <a:cubicBezTo>
                    <a:pt x="246" y="369"/>
                    <a:pt x="246" y="369"/>
                    <a:pt x="246" y="368"/>
                  </a:cubicBezTo>
                  <a:cubicBezTo>
                    <a:pt x="245" y="367"/>
                    <a:pt x="245" y="367"/>
                    <a:pt x="245" y="366"/>
                  </a:cubicBezTo>
                  <a:cubicBezTo>
                    <a:pt x="245" y="366"/>
                    <a:pt x="244" y="365"/>
                    <a:pt x="244" y="365"/>
                  </a:cubicBezTo>
                  <a:cubicBezTo>
                    <a:pt x="244" y="365"/>
                    <a:pt x="244" y="364"/>
                    <a:pt x="243" y="363"/>
                  </a:cubicBezTo>
                  <a:cubicBezTo>
                    <a:pt x="243" y="363"/>
                    <a:pt x="243" y="363"/>
                    <a:pt x="243" y="363"/>
                  </a:cubicBezTo>
                  <a:cubicBezTo>
                    <a:pt x="242" y="362"/>
                    <a:pt x="241" y="361"/>
                    <a:pt x="240" y="360"/>
                  </a:cubicBezTo>
                  <a:cubicBezTo>
                    <a:pt x="240" y="360"/>
                    <a:pt x="240" y="360"/>
                    <a:pt x="240" y="360"/>
                  </a:cubicBezTo>
                  <a:cubicBezTo>
                    <a:pt x="239" y="360"/>
                    <a:pt x="239" y="359"/>
                    <a:pt x="238" y="358"/>
                  </a:cubicBezTo>
                  <a:cubicBezTo>
                    <a:pt x="238" y="358"/>
                    <a:pt x="238" y="358"/>
                    <a:pt x="238" y="358"/>
                  </a:cubicBezTo>
                  <a:cubicBezTo>
                    <a:pt x="237" y="357"/>
                    <a:pt x="236" y="357"/>
                    <a:pt x="236" y="357"/>
                  </a:cubicBezTo>
                  <a:cubicBezTo>
                    <a:pt x="235" y="357"/>
                    <a:pt x="235" y="356"/>
                    <a:pt x="235" y="356"/>
                  </a:cubicBezTo>
                  <a:cubicBezTo>
                    <a:pt x="235" y="356"/>
                    <a:pt x="235" y="356"/>
                    <a:pt x="235" y="356"/>
                  </a:cubicBezTo>
                  <a:cubicBezTo>
                    <a:pt x="235" y="356"/>
                    <a:pt x="235" y="356"/>
                    <a:pt x="234" y="355"/>
                  </a:cubicBezTo>
                  <a:cubicBezTo>
                    <a:pt x="234" y="355"/>
                    <a:pt x="234" y="355"/>
                    <a:pt x="125" y="295"/>
                  </a:cubicBezTo>
                  <a:cubicBezTo>
                    <a:pt x="125" y="295"/>
                    <a:pt x="125" y="295"/>
                    <a:pt x="131" y="110"/>
                  </a:cubicBezTo>
                  <a:cubicBezTo>
                    <a:pt x="131" y="106"/>
                    <a:pt x="135" y="102"/>
                    <a:pt x="138" y="102"/>
                  </a:cubicBezTo>
                  <a:moveTo>
                    <a:pt x="512" y="0"/>
                  </a:moveTo>
                  <a:lnTo>
                    <a:pt x="580" y="0"/>
                  </a:lnTo>
                  <a:lnTo>
                    <a:pt x="580" y="40"/>
                  </a:lnTo>
                  <a:lnTo>
                    <a:pt x="512" y="40"/>
                  </a:lnTo>
                  <a:lnTo>
                    <a:pt x="512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9" name="path"/>
            <p:cNvSpPr/>
            <p:nvPr/>
          </p:nvSpPr>
          <p:spPr>
            <a:xfrm>
              <a:off x="0" y="0"/>
              <a:ext cx="483107" cy="441959"/>
            </a:xfrm>
            <a:custGeom>
              <a:rect l="0" t="0" r="0" b="0"/>
              <a:pathLst>
                <a:path w="760" h="695">
                  <a:moveTo>
                    <a:pt x="337" y="413"/>
                  </a:moveTo>
                  <a:cubicBezTo>
                    <a:pt x="192" y="498"/>
                    <a:pt x="192" y="498"/>
                    <a:pt x="192" y="498"/>
                  </a:cubicBezTo>
                  <a:cubicBezTo>
                    <a:pt x="192" y="671"/>
                    <a:pt x="192" y="671"/>
                    <a:pt x="192" y="671"/>
                  </a:cubicBezTo>
                  <a:cubicBezTo>
                    <a:pt x="337" y="586"/>
                    <a:pt x="337" y="586"/>
                    <a:pt x="337" y="586"/>
                  </a:cubicBezTo>
                  <a:cubicBezTo>
                    <a:pt x="337" y="413"/>
                    <a:pt x="337" y="413"/>
                    <a:pt x="337" y="413"/>
                  </a:cubicBezTo>
                  <a:moveTo>
                    <a:pt x="18" y="412"/>
                  </a:moveTo>
                  <a:cubicBezTo>
                    <a:pt x="18" y="585"/>
                    <a:pt x="18" y="585"/>
                    <a:pt x="18" y="585"/>
                  </a:cubicBezTo>
                  <a:cubicBezTo>
                    <a:pt x="115" y="639"/>
                    <a:pt x="156" y="662"/>
                    <a:pt x="174" y="672"/>
                  </a:cubicBezTo>
                  <a:cubicBezTo>
                    <a:pt x="174" y="547"/>
                    <a:pt x="174" y="510"/>
                    <a:pt x="174" y="499"/>
                  </a:cubicBezTo>
                  <a:cubicBezTo>
                    <a:pt x="76" y="445"/>
                    <a:pt x="35" y="422"/>
                    <a:pt x="18" y="412"/>
                  </a:cubicBezTo>
                  <a:moveTo>
                    <a:pt x="172" y="312"/>
                  </a:moveTo>
                  <a:cubicBezTo>
                    <a:pt x="77" y="367"/>
                    <a:pt x="41" y="388"/>
                    <a:pt x="26" y="396"/>
                  </a:cubicBezTo>
                  <a:cubicBezTo>
                    <a:pt x="139" y="458"/>
                    <a:pt x="173" y="477"/>
                    <a:pt x="183" y="483"/>
                  </a:cubicBezTo>
                  <a:cubicBezTo>
                    <a:pt x="271" y="431"/>
                    <a:pt x="310" y="408"/>
                    <a:pt x="328" y="398"/>
                  </a:cubicBezTo>
                  <a:cubicBezTo>
                    <a:pt x="172" y="312"/>
                    <a:pt x="172" y="312"/>
                    <a:pt x="172" y="312"/>
                  </a:cubicBezTo>
                  <a:moveTo>
                    <a:pt x="171" y="292"/>
                  </a:moveTo>
                  <a:cubicBezTo>
                    <a:pt x="173" y="292"/>
                    <a:pt x="175" y="292"/>
                    <a:pt x="176" y="293"/>
                  </a:cubicBezTo>
                  <a:cubicBezTo>
                    <a:pt x="310" y="368"/>
                    <a:pt x="341" y="385"/>
                    <a:pt x="348" y="389"/>
                  </a:cubicBezTo>
                  <a:cubicBezTo>
                    <a:pt x="349" y="389"/>
                    <a:pt x="350" y="390"/>
                    <a:pt x="351" y="390"/>
                  </a:cubicBezTo>
                  <a:cubicBezTo>
                    <a:pt x="353" y="392"/>
                    <a:pt x="355" y="395"/>
                    <a:pt x="355" y="398"/>
                  </a:cubicBezTo>
                  <a:cubicBezTo>
                    <a:pt x="355" y="591"/>
                    <a:pt x="355" y="591"/>
                    <a:pt x="355" y="591"/>
                  </a:cubicBezTo>
                  <a:cubicBezTo>
                    <a:pt x="355" y="594"/>
                    <a:pt x="353" y="597"/>
                    <a:pt x="351" y="599"/>
                  </a:cubicBezTo>
                  <a:cubicBezTo>
                    <a:pt x="187" y="695"/>
                    <a:pt x="187" y="695"/>
                    <a:pt x="187" y="695"/>
                  </a:cubicBezTo>
                  <a:cubicBezTo>
                    <a:pt x="185" y="695"/>
                    <a:pt x="184" y="695"/>
                    <a:pt x="183" y="695"/>
                  </a:cubicBezTo>
                  <a:cubicBezTo>
                    <a:pt x="183" y="695"/>
                    <a:pt x="183" y="695"/>
                    <a:pt x="182" y="695"/>
                  </a:cubicBezTo>
                  <a:cubicBezTo>
                    <a:pt x="181" y="695"/>
                    <a:pt x="180" y="695"/>
                    <a:pt x="178" y="695"/>
                  </a:cubicBezTo>
                  <a:cubicBezTo>
                    <a:pt x="4" y="598"/>
                    <a:pt x="4" y="598"/>
                    <a:pt x="4" y="598"/>
                  </a:cubicBezTo>
                  <a:cubicBezTo>
                    <a:pt x="1" y="596"/>
                    <a:pt x="0" y="593"/>
                    <a:pt x="0" y="590"/>
                  </a:cubicBezTo>
                  <a:cubicBezTo>
                    <a:pt x="0" y="397"/>
                    <a:pt x="0" y="397"/>
                    <a:pt x="0" y="397"/>
                  </a:cubicBezTo>
                  <a:cubicBezTo>
                    <a:pt x="0" y="393"/>
                    <a:pt x="1" y="390"/>
                    <a:pt x="4" y="389"/>
                  </a:cubicBezTo>
                  <a:cubicBezTo>
                    <a:pt x="167" y="293"/>
                    <a:pt x="167" y="293"/>
                    <a:pt x="167" y="293"/>
                  </a:cubicBezTo>
                  <a:cubicBezTo>
                    <a:pt x="168" y="293"/>
                    <a:pt x="170" y="292"/>
                    <a:pt x="171" y="292"/>
                  </a:cubicBezTo>
                  <a:moveTo>
                    <a:pt x="648" y="96"/>
                  </a:moveTo>
                  <a:cubicBezTo>
                    <a:pt x="648" y="138"/>
                    <a:pt x="648" y="138"/>
                    <a:pt x="648" y="138"/>
                  </a:cubicBezTo>
                  <a:cubicBezTo>
                    <a:pt x="648" y="165"/>
                    <a:pt x="644" y="193"/>
                    <a:pt x="636" y="220"/>
                  </a:cubicBezTo>
                  <a:cubicBezTo>
                    <a:pt x="631" y="237"/>
                    <a:pt x="631" y="237"/>
                    <a:pt x="631" y="237"/>
                  </a:cubicBezTo>
                  <a:cubicBezTo>
                    <a:pt x="611" y="307"/>
                    <a:pt x="600" y="380"/>
                    <a:pt x="600" y="453"/>
                  </a:cubicBezTo>
                  <a:cubicBezTo>
                    <a:pt x="600" y="635"/>
                    <a:pt x="600" y="635"/>
                    <a:pt x="600" y="635"/>
                  </a:cubicBezTo>
                  <a:cubicBezTo>
                    <a:pt x="600" y="642"/>
                    <a:pt x="606" y="647"/>
                    <a:pt x="613" y="647"/>
                  </a:cubicBezTo>
                  <a:cubicBezTo>
                    <a:pt x="730" y="647"/>
                    <a:pt x="730" y="647"/>
                    <a:pt x="730" y="647"/>
                  </a:cubicBezTo>
                  <a:cubicBezTo>
                    <a:pt x="737" y="647"/>
                    <a:pt x="742" y="642"/>
                    <a:pt x="742" y="635"/>
                  </a:cubicBezTo>
                  <a:cubicBezTo>
                    <a:pt x="742" y="453"/>
                    <a:pt x="742" y="453"/>
                    <a:pt x="742" y="453"/>
                  </a:cubicBezTo>
                  <a:cubicBezTo>
                    <a:pt x="742" y="380"/>
                    <a:pt x="732" y="307"/>
                    <a:pt x="711" y="237"/>
                  </a:cubicBezTo>
                  <a:cubicBezTo>
                    <a:pt x="706" y="220"/>
                    <a:pt x="706" y="220"/>
                    <a:pt x="706" y="220"/>
                  </a:cubicBezTo>
                  <a:cubicBezTo>
                    <a:pt x="699" y="193"/>
                    <a:pt x="695" y="165"/>
                    <a:pt x="695" y="138"/>
                  </a:cubicBezTo>
                  <a:cubicBezTo>
                    <a:pt x="695" y="96"/>
                    <a:pt x="695" y="96"/>
                    <a:pt x="695" y="96"/>
                  </a:cubicBezTo>
                  <a:cubicBezTo>
                    <a:pt x="648" y="96"/>
                    <a:pt x="648" y="96"/>
                    <a:pt x="648" y="96"/>
                  </a:cubicBezTo>
                  <a:moveTo>
                    <a:pt x="610" y="78"/>
                  </a:moveTo>
                  <a:lnTo>
                    <a:pt x="639" y="78"/>
                  </a:lnTo>
                  <a:lnTo>
                    <a:pt x="650" y="78"/>
                  </a:lnTo>
                  <a:lnTo>
                    <a:pt x="660" y="78"/>
                  </a:lnTo>
                  <a:lnTo>
                    <a:pt x="676" y="78"/>
                  </a:lnTo>
                  <a:lnTo>
                    <a:pt x="680" y="78"/>
                  </a:lnTo>
                  <a:lnTo>
                    <a:pt x="696" y="78"/>
                  </a:lnTo>
                  <a:lnTo>
                    <a:pt x="702" y="78"/>
                  </a:lnTo>
                  <a:lnTo>
                    <a:pt x="703" y="78"/>
                  </a:lnTo>
                  <a:lnTo>
                    <a:pt x="704" y="78"/>
                  </a:lnTo>
                  <a:lnTo>
                    <a:pt x="716" y="78"/>
                  </a:lnTo>
                  <a:cubicBezTo>
                    <a:pt x="731" y="78"/>
                    <a:pt x="731" y="78"/>
                    <a:pt x="731" y="78"/>
                  </a:cubicBezTo>
                  <a:cubicBezTo>
                    <a:pt x="736" y="78"/>
                    <a:pt x="740" y="82"/>
                    <a:pt x="740" y="86"/>
                  </a:cubicBezTo>
                  <a:cubicBezTo>
                    <a:pt x="740" y="91"/>
                    <a:pt x="736" y="95"/>
                    <a:pt x="731" y="95"/>
                  </a:cubicBezTo>
                  <a:lnTo>
                    <a:pt x="713" y="95"/>
                  </a:lnTo>
                  <a:lnTo>
                    <a:pt x="713" y="104"/>
                  </a:lnTo>
                  <a:cubicBezTo>
                    <a:pt x="713" y="137"/>
                    <a:pt x="713" y="137"/>
                    <a:pt x="713" y="137"/>
                  </a:cubicBezTo>
                  <a:cubicBezTo>
                    <a:pt x="713" y="164"/>
                    <a:pt x="717" y="190"/>
                    <a:pt x="725" y="215"/>
                  </a:cubicBezTo>
                  <a:cubicBezTo>
                    <a:pt x="729" y="232"/>
                    <a:pt x="729" y="232"/>
                    <a:pt x="729" y="232"/>
                  </a:cubicBezTo>
                  <a:cubicBezTo>
                    <a:pt x="750" y="304"/>
                    <a:pt x="760" y="378"/>
                    <a:pt x="760" y="453"/>
                  </a:cubicBezTo>
                  <a:cubicBezTo>
                    <a:pt x="760" y="635"/>
                    <a:pt x="760" y="635"/>
                    <a:pt x="760" y="635"/>
                  </a:cubicBezTo>
                  <a:cubicBezTo>
                    <a:pt x="760" y="652"/>
                    <a:pt x="747" y="665"/>
                    <a:pt x="730" y="665"/>
                  </a:cubicBezTo>
                  <a:cubicBezTo>
                    <a:pt x="613" y="665"/>
                    <a:pt x="613" y="665"/>
                    <a:pt x="613" y="665"/>
                  </a:cubicBezTo>
                  <a:cubicBezTo>
                    <a:pt x="596" y="665"/>
                    <a:pt x="583" y="652"/>
                    <a:pt x="583" y="635"/>
                  </a:cubicBezTo>
                  <a:cubicBezTo>
                    <a:pt x="583" y="453"/>
                    <a:pt x="583" y="453"/>
                    <a:pt x="583" y="453"/>
                  </a:cubicBezTo>
                  <a:cubicBezTo>
                    <a:pt x="583" y="378"/>
                    <a:pt x="593" y="304"/>
                    <a:pt x="614" y="232"/>
                  </a:cubicBezTo>
                  <a:cubicBezTo>
                    <a:pt x="619" y="215"/>
                    <a:pt x="619" y="215"/>
                    <a:pt x="619" y="215"/>
                  </a:cubicBezTo>
                  <a:cubicBezTo>
                    <a:pt x="626" y="190"/>
                    <a:pt x="630" y="164"/>
                    <a:pt x="630" y="137"/>
                  </a:cubicBezTo>
                  <a:cubicBezTo>
                    <a:pt x="630" y="125"/>
                    <a:pt x="630" y="115"/>
                    <a:pt x="630" y="108"/>
                  </a:cubicBezTo>
                  <a:lnTo>
                    <a:pt x="630" y="95"/>
                  </a:lnTo>
                  <a:lnTo>
                    <a:pt x="625" y="95"/>
                  </a:lnTo>
                  <a:cubicBezTo>
                    <a:pt x="610" y="95"/>
                    <a:pt x="610" y="95"/>
                    <a:pt x="610" y="95"/>
                  </a:cubicBezTo>
                  <a:cubicBezTo>
                    <a:pt x="605" y="95"/>
                    <a:pt x="602" y="91"/>
                    <a:pt x="602" y="86"/>
                  </a:cubicBezTo>
                  <a:cubicBezTo>
                    <a:pt x="602" y="82"/>
                    <a:pt x="605" y="78"/>
                    <a:pt x="610" y="78"/>
                  </a:cubicBezTo>
                  <a:moveTo>
                    <a:pt x="423" y="0"/>
                  </a:moveTo>
                  <a:cubicBezTo>
                    <a:pt x="451" y="0"/>
                    <a:pt x="477" y="9"/>
                    <a:pt x="495" y="28"/>
                  </a:cubicBezTo>
                  <a:cubicBezTo>
                    <a:pt x="514" y="47"/>
                    <a:pt x="525" y="75"/>
                    <a:pt x="525" y="107"/>
                  </a:cubicBezTo>
                  <a:cubicBezTo>
                    <a:pt x="525" y="107"/>
                    <a:pt x="525" y="107"/>
                    <a:pt x="525" y="107"/>
                  </a:cubicBezTo>
                  <a:cubicBezTo>
                    <a:pt x="525" y="107"/>
                    <a:pt x="525" y="107"/>
                    <a:pt x="507" y="107"/>
                  </a:cubicBezTo>
                  <a:cubicBezTo>
                    <a:pt x="507" y="107"/>
                    <a:pt x="507" y="107"/>
                    <a:pt x="507" y="107"/>
                  </a:cubicBezTo>
                  <a:cubicBezTo>
                    <a:pt x="507" y="80"/>
                    <a:pt x="499" y="57"/>
                    <a:pt x="482" y="40"/>
                  </a:cubicBezTo>
                  <a:cubicBezTo>
                    <a:pt x="467" y="26"/>
                    <a:pt x="446" y="17"/>
                    <a:pt x="423" y="17"/>
                  </a:cubicBezTo>
                  <a:cubicBezTo>
                    <a:pt x="400" y="17"/>
                    <a:pt x="379" y="26"/>
                    <a:pt x="364" y="40"/>
                  </a:cubicBezTo>
                  <a:cubicBezTo>
                    <a:pt x="348" y="57"/>
                    <a:pt x="339" y="80"/>
                    <a:pt x="339" y="107"/>
                  </a:cubicBezTo>
                  <a:cubicBezTo>
                    <a:pt x="339" y="107"/>
                    <a:pt x="339" y="107"/>
                    <a:pt x="339" y="107"/>
                  </a:cubicBezTo>
                  <a:cubicBezTo>
                    <a:pt x="339" y="107"/>
                    <a:pt x="339" y="107"/>
                    <a:pt x="321" y="107"/>
                  </a:cubicBezTo>
                  <a:cubicBezTo>
                    <a:pt x="321" y="107"/>
                    <a:pt x="321" y="107"/>
                    <a:pt x="321" y="107"/>
                  </a:cubicBezTo>
                  <a:cubicBezTo>
                    <a:pt x="321" y="75"/>
                    <a:pt x="331" y="47"/>
                    <a:pt x="351" y="28"/>
                  </a:cubicBezTo>
                  <a:cubicBezTo>
                    <a:pt x="369" y="9"/>
                    <a:pt x="395" y="0"/>
                    <a:pt x="423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0" name="path"/>
          <p:cNvSpPr/>
          <p:nvPr/>
        </p:nvSpPr>
        <p:spPr>
          <a:xfrm>
            <a:off x="4700015" y="2560320"/>
            <a:ext cx="402335" cy="403859"/>
          </a:xfrm>
          <a:custGeom>
            <a:rect l="0" t="0" r="0" b="0"/>
            <a:pathLst>
              <a:path w="633" h="635">
                <a:moveTo>
                  <a:pt x="316" y="63"/>
                </a:moveTo>
                <a:cubicBezTo>
                  <a:pt x="177" y="63"/>
                  <a:pt x="63" y="177"/>
                  <a:pt x="63" y="317"/>
                </a:cubicBezTo>
                <a:cubicBezTo>
                  <a:pt x="63" y="458"/>
                  <a:pt x="177" y="572"/>
                  <a:pt x="316" y="572"/>
                </a:cubicBezTo>
                <a:cubicBezTo>
                  <a:pt x="456" y="572"/>
                  <a:pt x="570" y="458"/>
                  <a:pt x="570" y="317"/>
                </a:cubicBezTo>
                <a:cubicBezTo>
                  <a:pt x="570" y="177"/>
                  <a:pt x="456" y="63"/>
                  <a:pt x="316" y="63"/>
                </a:cubicBezTo>
                <a:moveTo>
                  <a:pt x="382" y="426"/>
                </a:moveTo>
                <a:cubicBezTo>
                  <a:pt x="372" y="439"/>
                  <a:pt x="356" y="447"/>
                  <a:pt x="336" y="453"/>
                </a:cubicBezTo>
                <a:cubicBezTo>
                  <a:pt x="336" y="496"/>
                  <a:pt x="336" y="496"/>
                  <a:pt x="336" y="496"/>
                </a:cubicBezTo>
                <a:cubicBezTo>
                  <a:pt x="292" y="496"/>
                  <a:pt x="292" y="496"/>
                  <a:pt x="292" y="496"/>
                </a:cubicBezTo>
                <a:cubicBezTo>
                  <a:pt x="292" y="456"/>
                  <a:pt x="292" y="456"/>
                  <a:pt x="292" y="456"/>
                </a:cubicBezTo>
                <a:cubicBezTo>
                  <a:pt x="271" y="455"/>
                  <a:pt x="251" y="448"/>
                  <a:pt x="233" y="437"/>
                </a:cubicBezTo>
                <a:cubicBezTo>
                  <a:pt x="251" y="393"/>
                  <a:pt x="251" y="393"/>
                  <a:pt x="251" y="393"/>
                </a:cubicBezTo>
                <a:cubicBezTo>
                  <a:pt x="270" y="406"/>
                  <a:pt x="289" y="413"/>
                  <a:pt x="308" y="413"/>
                </a:cubicBezTo>
                <a:cubicBezTo>
                  <a:pt x="337" y="413"/>
                  <a:pt x="351" y="403"/>
                  <a:pt x="351" y="383"/>
                </a:cubicBezTo>
                <a:cubicBezTo>
                  <a:pt x="351" y="373"/>
                  <a:pt x="347" y="364"/>
                  <a:pt x="340" y="355"/>
                </a:cubicBezTo>
                <a:cubicBezTo>
                  <a:pt x="333" y="347"/>
                  <a:pt x="318" y="336"/>
                  <a:pt x="298" y="326"/>
                </a:cubicBezTo>
                <a:cubicBezTo>
                  <a:pt x="277" y="316"/>
                  <a:pt x="264" y="307"/>
                  <a:pt x="257" y="301"/>
                </a:cubicBezTo>
                <a:cubicBezTo>
                  <a:pt x="249" y="294"/>
                  <a:pt x="243" y="286"/>
                  <a:pt x="239" y="276"/>
                </a:cubicBezTo>
                <a:cubicBezTo>
                  <a:pt x="235" y="267"/>
                  <a:pt x="233" y="256"/>
                  <a:pt x="233" y="245"/>
                </a:cubicBezTo>
                <a:cubicBezTo>
                  <a:pt x="233" y="227"/>
                  <a:pt x="238" y="213"/>
                  <a:pt x="249" y="199"/>
                </a:cubicBezTo>
                <a:cubicBezTo>
                  <a:pt x="260" y="186"/>
                  <a:pt x="275" y="177"/>
                  <a:pt x="292" y="173"/>
                </a:cubicBezTo>
                <a:cubicBezTo>
                  <a:pt x="292" y="139"/>
                  <a:pt x="292" y="139"/>
                  <a:pt x="292" y="139"/>
                </a:cubicBezTo>
                <a:cubicBezTo>
                  <a:pt x="336" y="139"/>
                  <a:pt x="336" y="139"/>
                  <a:pt x="336" y="139"/>
                </a:cubicBezTo>
                <a:cubicBezTo>
                  <a:pt x="336" y="171"/>
                  <a:pt x="336" y="171"/>
                  <a:pt x="336" y="171"/>
                </a:cubicBezTo>
                <a:cubicBezTo>
                  <a:pt x="359" y="174"/>
                  <a:pt x="376" y="179"/>
                  <a:pt x="387" y="188"/>
                </a:cubicBezTo>
                <a:cubicBezTo>
                  <a:pt x="372" y="231"/>
                  <a:pt x="372" y="231"/>
                  <a:pt x="372" y="231"/>
                </a:cubicBezTo>
                <a:cubicBezTo>
                  <a:pt x="355" y="218"/>
                  <a:pt x="337" y="212"/>
                  <a:pt x="318" y="212"/>
                </a:cubicBezTo>
                <a:cubicBezTo>
                  <a:pt x="306" y="212"/>
                  <a:pt x="297" y="215"/>
                  <a:pt x="292" y="221"/>
                </a:cubicBezTo>
                <a:cubicBezTo>
                  <a:pt x="285" y="227"/>
                  <a:pt x="282" y="235"/>
                  <a:pt x="282" y="245"/>
                </a:cubicBezTo>
                <a:cubicBezTo>
                  <a:pt x="282" y="260"/>
                  <a:pt x="300" y="276"/>
                  <a:pt x="335" y="294"/>
                </a:cubicBezTo>
                <a:cubicBezTo>
                  <a:pt x="353" y="303"/>
                  <a:pt x="367" y="311"/>
                  <a:pt x="375" y="319"/>
                </a:cubicBezTo>
                <a:cubicBezTo>
                  <a:pt x="382" y="326"/>
                  <a:pt x="389" y="335"/>
                  <a:pt x="393" y="346"/>
                </a:cubicBezTo>
                <a:cubicBezTo>
                  <a:pt x="398" y="356"/>
                  <a:pt x="400" y="367"/>
                  <a:pt x="400" y="380"/>
                </a:cubicBezTo>
                <a:cubicBezTo>
                  <a:pt x="400" y="397"/>
                  <a:pt x="394" y="412"/>
                  <a:pt x="382" y="426"/>
                </a:cubicBezTo>
                <a:moveTo>
                  <a:pt x="316" y="635"/>
                </a:moveTo>
                <a:cubicBezTo>
                  <a:pt x="141" y="635"/>
                  <a:pt x="0" y="493"/>
                  <a:pt x="0" y="317"/>
                </a:cubicBezTo>
                <a:cubicBezTo>
                  <a:pt x="0" y="142"/>
                  <a:pt x="141" y="0"/>
                  <a:pt x="316" y="0"/>
                </a:cubicBezTo>
                <a:cubicBezTo>
                  <a:pt x="490" y="0"/>
                  <a:pt x="633" y="142"/>
                  <a:pt x="633" y="317"/>
                </a:cubicBezTo>
                <a:cubicBezTo>
                  <a:pt x="633" y="493"/>
                  <a:pt x="490" y="635"/>
                  <a:pt x="316" y="635"/>
                </a:cubicBezTo>
                <a:moveTo>
                  <a:pt x="316" y="31"/>
                </a:moveTo>
                <a:cubicBezTo>
                  <a:pt x="159" y="31"/>
                  <a:pt x="31" y="160"/>
                  <a:pt x="31" y="317"/>
                </a:cubicBezTo>
                <a:cubicBezTo>
                  <a:pt x="31" y="475"/>
                  <a:pt x="159" y="604"/>
                  <a:pt x="316" y="604"/>
                </a:cubicBezTo>
                <a:cubicBezTo>
                  <a:pt x="473" y="604"/>
                  <a:pt x="602" y="475"/>
                  <a:pt x="602" y="317"/>
                </a:cubicBezTo>
                <a:cubicBezTo>
                  <a:pt x="602" y="160"/>
                  <a:pt x="473" y="31"/>
                  <a:pt x="316" y="31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1" name="path"/>
          <p:cNvSpPr/>
          <p:nvPr/>
        </p:nvSpPr>
        <p:spPr>
          <a:xfrm>
            <a:off x="4700015" y="3482340"/>
            <a:ext cx="402336" cy="327659"/>
          </a:xfrm>
          <a:custGeom>
            <a:rect l="0" t="0" r="0" b="0"/>
            <a:pathLst>
              <a:path w="633" h="515">
                <a:moveTo>
                  <a:pt x="172" y="7"/>
                </a:moveTo>
                <a:cubicBezTo>
                  <a:pt x="172" y="95"/>
                  <a:pt x="172" y="95"/>
                  <a:pt x="172" y="95"/>
                </a:cubicBezTo>
                <a:cubicBezTo>
                  <a:pt x="172" y="99"/>
                  <a:pt x="170" y="102"/>
                  <a:pt x="165" y="102"/>
                </a:cubicBezTo>
                <a:cubicBezTo>
                  <a:pt x="122" y="102"/>
                  <a:pt x="122" y="102"/>
                  <a:pt x="122" y="102"/>
                </a:cubicBezTo>
                <a:cubicBezTo>
                  <a:pt x="118" y="102"/>
                  <a:pt x="115" y="99"/>
                  <a:pt x="115" y="95"/>
                </a:cubicBezTo>
                <a:cubicBezTo>
                  <a:pt x="115" y="7"/>
                  <a:pt x="115" y="7"/>
                  <a:pt x="115" y="7"/>
                </a:cubicBezTo>
                <a:cubicBezTo>
                  <a:pt x="115" y="2"/>
                  <a:pt x="118" y="0"/>
                  <a:pt x="122" y="0"/>
                </a:cubicBezTo>
                <a:cubicBezTo>
                  <a:pt x="165" y="0"/>
                  <a:pt x="165" y="0"/>
                  <a:pt x="165" y="0"/>
                </a:cubicBezTo>
                <a:cubicBezTo>
                  <a:pt x="170" y="0"/>
                  <a:pt x="172" y="2"/>
                  <a:pt x="172" y="7"/>
                </a:cubicBezTo>
                <a:moveTo>
                  <a:pt x="511" y="0"/>
                </a:moveTo>
                <a:cubicBezTo>
                  <a:pt x="468" y="0"/>
                  <a:pt x="468" y="0"/>
                  <a:pt x="468" y="0"/>
                </a:cubicBezTo>
                <a:cubicBezTo>
                  <a:pt x="463" y="0"/>
                  <a:pt x="460" y="2"/>
                  <a:pt x="460" y="7"/>
                </a:cubicBezTo>
                <a:cubicBezTo>
                  <a:pt x="460" y="95"/>
                  <a:pt x="460" y="95"/>
                  <a:pt x="460" y="95"/>
                </a:cubicBezTo>
                <a:cubicBezTo>
                  <a:pt x="460" y="99"/>
                  <a:pt x="463" y="102"/>
                  <a:pt x="468" y="102"/>
                </a:cubicBezTo>
                <a:cubicBezTo>
                  <a:pt x="511" y="102"/>
                  <a:pt x="511" y="102"/>
                  <a:pt x="511" y="102"/>
                </a:cubicBezTo>
                <a:cubicBezTo>
                  <a:pt x="515" y="102"/>
                  <a:pt x="518" y="99"/>
                  <a:pt x="518" y="95"/>
                </a:cubicBezTo>
                <a:cubicBezTo>
                  <a:pt x="518" y="7"/>
                  <a:pt x="518" y="7"/>
                  <a:pt x="518" y="7"/>
                </a:cubicBezTo>
                <a:cubicBezTo>
                  <a:pt x="518" y="2"/>
                  <a:pt x="515" y="0"/>
                  <a:pt x="511" y="0"/>
                </a:cubicBezTo>
                <a:moveTo>
                  <a:pt x="617" y="31"/>
                </a:moveTo>
                <a:cubicBezTo>
                  <a:pt x="550" y="31"/>
                  <a:pt x="550" y="31"/>
                  <a:pt x="550" y="31"/>
                </a:cubicBezTo>
                <a:cubicBezTo>
                  <a:pt x="550" y="118"/>
                  <a:pt x="550" y="118"/>
                  <a:pt x="550" y="118"/>
                </a:cubicBezTo>
                <a:cubicBezTo>
                  <a:pt x="550" y="127"/>
                  <a:pt x="542" y="134"/>
                  <a:pt x="534" y="134"/>
                </a:cubicBezTo>
                <a:cubicBezTo>
                  <a:pt x="445" y="134"/>
                  <a:pt x="445" y="134"/>
                  <a:pt x="445" y="134"/>
                </a:cubicBezTo>
                <a:cubicBezTo>
                  <a:pt x="436" y="134"/>
                  <a:pt x="429" y="127"/>
                  <a:pt x="429" y="118"/>
                </a:cubicBezTo>
                <a:cubicBezTo>
                  <a:pt x="429" y="31"/>
                  <a:pt x="429" y="31"/>
                  <a:pt x="429" y="31"/>
                </a:cubicBezTo>
                <a:cubicBezTo>
                  <a:pt x="204" y="31"/>
                  <a:pt x="204" y="31"/>
                  <a:pt x="204" y="31"/>
                </a:cubicBezTo>
                <a:cubicBezTo>
                  <a:pt x="204" y="118"/>
                  <a:pt x="204" y="118"/>
                  <a:pt x="204" y="118"/>
                </a:cubicBezTo>
                <a:cubicBezTo>
                  <a:pt x="204" y="127"/>
                  <a:pt x="197" y="134"/>
                  <a:pt x="188" y="134"/>
                </a:cubicBezTo>
                <a:cubicBezTo>
                  <a:pt x="99" y="134"/>
                  <a:pt x="99" y="134"/>
                  <a:pt x="99" y="134"/>
                </a:cubicBezTo>
                <a:cubicBezTo>
                  <a:pt x="90" y="134"/>
                  <a:pt x="83" y="127"/>
                  <a:pt x="83" y="118"/>
                </a:cubicBezTo>
                <a:cubicBezTo>
                  <a:pt x="83" y="31"/>
                  <a:pt x="83" y="31"/>
                  <a:pt x="83" y="31"/>
                </a:cubicBezTo>
                <a:cubicBezTo>
                  <a:pt x="15" y="31"/>
                  <a:pt x="15" y="31"/>
                  <a:pt x="15" y="31"/>
                </a:cubicBezTo>
                <a:cubicBezTo>
                  <a:pt x="7" y="31"/>
                  <a:pt x="0" y="38"/>
                  <a:pt x="0" y="47"/>
                </a:cubicBezTo>
                <a:cubicBezTo>
                  <a:pt x="0" y="500"/>
                  <a:pt x="0" y="500"/>
                  <a:pt x="0" y="500"/>
                </a:cubicBezTo>
                <a:cubicBezTo>
                  <a:pt x="0" y="508"/>
                  <a:pt x="7" y="515"/>
                  <a:pt x="15" y="515"/>
                </a:cubicBezTo>
                <a:cubicBezTo>
                  <a:pt x="617" y="515"/>
                  <a:pt x="617" y="515"/>
                  <a:pt x="617" y="515"/>
                </a:cubicBezTo>
                <a:cubicBezTo>
                  <a:pt x="626" y="515"/>
                  <a:pt x="633" y="508"/>
                  <a:pt x="633" y="500"/>
                </a:cubicBezTo>
                <a:cubicBezTo>
                  <a:pt x="633" y="47"/>
                  <a:pt x="633" y="47"/>
                  <a:pt x="633" y="47"/>
                </a:cubicBezTo>
                <a:cubicBezTo>
                  <a:pt x="633" y="38"/>
                  <a:pt x="626" y="31"/>
                  <a:pt x="617" y="31"/>
                </a:cubicBezTo>
                <a:moveTo>
                  <a:pt x="158" y="444"/>
                </a:moveTo>
                <a:cubicBezTo>
                  <a:pt x="158" y="448"/>
                  <a:pt x="154" y="451"/>
                  <a:pt x="151" y="451"/>
                </a:cubicBezTo>
                <a:cubicBezTo>
                  <a:pt x="79" y="451"/>
                  <a:pt x="79" y="451"/>
                  <a:pt x="79" y="451"/>
                </a:cubicBezTo>
                <a:cubicBezTo>
                  <a:pt x="74" y="451"/>
                  <a:pt x="72" y="448"/>
                  <a:pt x="72" y="444"/>
                </a:cubicBezTo>
                <a:cubicBezTo>
                  <a:pt x="72" y="372"/>
                  <a:pt x="72" y="372"/>
                  <a:pt x="72" y="372"/>
                </a:cubicBezTo>
                <a:cubicBezTo>
                  <a:pt x="72" y="368"/>
                  <a:pt x="74" y="365"/>
                  <a:pt x="79" y="365"/>
                </a:cubicBezTo>
                <a:cubicBezTo>
                  <a:pt x="151" y="365"/>
                  <a:pt x="151" y="365"/>
                  <a:pt x="151" y="365"/>
                </a:cubicBezTo>
                <a:cubicBezTo>
                  <a:pt x="154" y="365"/>
                  <a:pt x="158" y="368"/>
                  <a:pt x="158" y="372"/>
                </a:cubicBezTo>
                <a:lnTo>
                  <a:pt x="158" y="444"/>
                </a:lnTo>
                <a:close/>
                <a:moveTo>
                  <a:pt x="158" y="309"/>
                </a:moveTo>
                <a:cubicBezTo>
                  <a:pt x="158" y="312"/>
                  <a:pt x="154" y="316"/>
                  <a:pt x="151" y="316"/>
                </a:cubicBezTo>
                <a:cubicBezTo>
                  <a:pt x="79" y="316"/>
                  <a:pt x="79" y="316"/>
                  <a:pt x="79" y="316"/>
                </a:cubicBezTo>
                <a:cubicBezTo>
                  <a:pt x="74" y="316"/>
                  <a:pt x="72" y="312"/>
                  <a:pt x="72" y="309"/>
                </a:cubicBezTo>
                <a:cubicBezTo>
                  <a:pt x="72" y="237"/>
                  <a:pt x="72" y="237"/>
                  <a:pt x="72" y="237"/>
                </a:cubicBezTo>
                <a:cubicBezTo>
                  <a:pt x="72" y="232"/>
                  <a:pt x="74" y="229"/>
                  <a:pt x="79" y="229"/>
                </a:cubicBezTo>
                <a:cubicBezTo>
                  <a:pt x="151" y="229"/>
                  <a:pt x="151" y="229"/>
                  <a:pt x="151" y="229"/>
                </a:cubicBezTo>
                <a:cubicBezTo>
                  <a:pt x="154" y="229"/>
                  <a:pt x="158" y="232"/>
                  <a:pt x="158" y="237"/>
                </a:cubicBezTo>
                <a:lnTo>
                  <a:pt x="158" y="309"/>
                </a:lnTo>
                <a:close/>
                <a:moveTo>
                  <a:pt x="293" y="444"/>
                </a:moveTo>
                <a:cubicBezTo>
                  <a:pt x="293" y="448"/>
                  <a:pt x="289" y="451"/>
                  <a:pt x="285" y="451"/>
                </a:cubicBezTo>
                <a:cubicBezTo>
                  <a:pt x="213" y="451"/>
                  <a:pt x="213" y="451"/>
                  <a:pt x="213" y="451"/>
                </a:cubicBezTo>
                <a:cubicBezTo>
                  <a:pt x="209" y="451"/>
                  <a:pt x="206" y="448"/>
                  <a:pt x="206" y="444"/>
                </a:cubicBezTo>
                <a:cubicBezTo>
                  <a:pt x="206" y="372"/>
                  <a:pt x="206" y="372"/>
                  <a:pt x="206" y="372"/>
                </a:cubicBezTo>
                <a:cubicBezTo>
                  <a:pt x="206" y="368"/>
                  <a:pt x="209" y="365"/>
                  <a:pt x="213" y="365"/>
                </a:cubicBezTo>
                <a:cubicBezTo>
                  <a:pt x="285" y="365"/>
                  <a:pt x="285" y="365"/>
                  <a:pt x="285" y="365"/>
                </a:cubicBezTo>
                <a:cubicBezTo>
                  <a:pt x="289" y="365"/>
                  <a:pt x="293" y="368"/>
                  <a:pt x="293" y="372"/>
                </a:cubicBezTo>
                <a:lnTo>
                  <a:pt x="293" y="444"/>
                </a:lnTo>
                <a:close/>
                <a:moveTo>
                  <a:pt x="293" y="309"/>
                </a:moveTo>
                <a:cubicBezTo>
                  <a:pt x="293" y="312"/>
                  <a:pt x="289" y="316"/>
                  <a:pt x="285" y="316"/>
                </a:cubicBezTo>
                <a:cubicBezTo>
                  <a:pt x="213" y="316"/>
                  <a:pt x="213" y="316"/>
                  <a:pt x="213" y="316"/>
                </a:cubicBezTo>
                <a:cubicBezTo>
                  <a:pt x="209" y="316"/>
                  <a:pt x="206" y="312"/>
                  <a:pt x="206" y="309"/>
                </a:cubicBezTo>
                <a:cubicBezTo>
                  <a:pt x="206" y="237"/>
                  <a:pt x="206" y="237"/>
                  <a:pt x="206" y="237"/>
                </a:cubicBezTo>
                <a:cubicBezTo>
                  <a:pt x="206" y="232"/>
                  <a:pt x="209" y="229"/>
                  <a:pt x="213" y="229"/>
                </a:cubicBezTo>
                <a:cubicBezTo>
                  <a:pt x="285" y="229"/>
                  <a:pt x="285" y="229"/>
                  <a:pt x="285" y="229"/>
                </a:cubicBezTo>
                <a:cubicBezTo>
                  <a:pt x="289" y="229"/>
                  <a:pt x="293" y="232"/>
                  <a:pt x="293" y="237"/>
                </a:cubicBezTo>
                <a:lnTo>
                  <a:pt x="293" y="309"/>
                </a:lnTo>
                <a:close/>
                <a:moveTo>
                  <a:pt x="427" y="444"/>
                </a:moveTo>
                <a:cubicBezTo>
                  <a:pt x="427" y="448"/>
                  <a:pt x="424" y="451"/>
                  <a:pt x="419" y="451"/>
                </a:cubicBezTo>
                <a:cubicBezTo>
                  <a:pt x="347" y="451"/>
                  <a:pt x="347" y="451"/>
                  <a:pt x="347" y="451"/>
                </a:cubicBezTo>
                <a:cubicBezTo>
                  <a:pt x="344" y="451"/>
                  <a:pt x="340" y="448"/>
                  <a:pt x="340" y="444"/>
                </a:cubicBezTo>
                <a:cubicBezTo>
                  <a:pt x="340" y="372"/>
                  <a:pt x="340" y="372"/>
                  <a:pt x="340" y="372"/>
                </a:cubicBezTo>
                <a:cubicBezTo>
                  <a:pt x="340" y="368"/>
                  <a:pt x="344" y="365"/>
                  <a:pt x="347" y="365"/>
                </a:cubicBezTo>
                <a:cubicBezTo>
                  <a:pt x="419" y="365"/>
                  <a:pt x="419" y="365"/>
                  <a:pt x="419" y="365"/>
                </a:cubicBezTo>
                <a:cubicBezTo>
                  <a:pt x="424" y="365"/>
                  <a:pt x="427" y="368"/>
                  <a:pt x="427" y="372"/>
                </a:cubicBezTo>
                <a:lnTo>
                  <a:pt x="427" y="444"/>
                </a:lnTo>
                <a:close/>
                <a:moveTo>
                  <a:pt x="427" y="309"/>
                </a:moveTo>
                <a:cubicBezTo>
                  <a:pt x="427" y="312"/>
                  <a:pt x="424" y="316"/>
                  <a:pt x="419" y="316"/>
                </a:cubicBezTo>
                <a:cubicBezTo>
                  <a:pt x="347" y="316"/>
                  <a:pt x="347" y="316"/>
                  <a:pt x="347" y="316"/>
                </a:cubicBezTo>
                <a:cubicBezTo>
                  <a:pt x="344" y="316"/>
                  <a:pt x="340" y="312"/>
                  <a:pt x="340" y="309"/>
                </a:cubicBezTo>
                <a:cubicBezTo>
                  <a:pt x="340" y="237"/>
                  <a:pt x="340" y="237"/>
                  <a:pt x="340" y="237"/>
                </a:cubicBezTo>
                <a:cubicBezTo>
                  <a:pt x="340" y="232"/>
                  <a:pt x="344" y="229"/>
                  <a:pt x="347" y="229"/>
                </a:cubicBezTo>
                <a:cubicBezTo>
                  <a:pt x="419" y="229"/>
                  <a:pt x="419" y="229"/>
                  <a:pt x="419" y="229"/>
                </a:cubicBezTo>
                <a:cubicBezTo>
                  <a:pt x="424" y="229"/>
                  <a:pt x="427" y="232"/>
                  <a:pt x="427" y="237"/>
                </a:cubicBezTo>
                <a:lnTo>
                  <a:pt x="427" y="309"/>
                </a:lnTo>
                <a:close/>
                <a:moveTo>
                  <a:pt x="561" y="444"/>
                </a:moveTo>
                <a:cubicBezTo>
                  <a:pt x="561" y="448"/>
                  <a:pt x="558" y="451"/>
                  <a:pt x="554" y="451"/>
                </a:cubicBezTo>
                <a:cubicBezTo>
                  <a:pt x="482" y="451"/>
                  <a:pt x="482" y="451"/>
                  <a:pt x="482" y="451"/>
                </a:cubicBezTo>
                <a:cubicBezTo>
                  <a:pt x="478" y="451"/>
                  <a:pt x="475" y="448"/>
                  <a:pt x="475" y="444"/>
                </a:cubicBezTo>
                <a:cubicBezTo>
                  <a:pt x="475" y="372"/>
                  <a:pt x="475" y="372"/>
                  <a:pt x="475" y="372"/>
                </a:cubicBezTo>
                <a:cubicBezTo>
                  <a:pt x="475" y="368"/>
                  <a:pt x="478" y="365"/>
                  <a:pt x="482" y="365"/>
                </a:cubicBezTo>
                <a:cubicBezTo>
                  <a:pt x="554" y="365"/>
                  <a:pt x="554" y="365"/>
                  <a:pt x="554" y="365"/>
                </a:cubicBezTo>
                <a:cubicBezTo>
                  <a:pt x="558" y="365"/>
                  <a:pt x="561" y="368"/>
                  <a:pt x="561" y="372"/>
                </a:cubicBezTo>
                <a:lnTo>
                  <a:pt x="561" y="444"/>
                </a:lnTo>
                <a:close/>
                <a:moveTo>
                  <a:pt x="561" y="309"/>
                </a:moveTo>
                <a:cubicBezTo>
                  <a:pt x="561" y="312"/>
                  <a:pt x="558" y="316"/>
                  <a:pt x="554" y="316"/>
                </a:cubicBezTo>
                <a:cubicBezTo>
                  <a:pt x="482" y="316"/>
                  <a:pt x="482" y="316"/>
                  <a:pt x="482" y="316"/>
                </a:cubicBezTo>
                <a:cubicBezTo>
                  <a:pt x="478" y="316"/>
                  <a:pt x="475" y="312"/>
                  <a:pt x="475" y="309"/>
                </a:cubicBezTo>
                <a:cubicBezTo>
                  <a:pt x="475" y="237"/>
                  <a:pt x="475" y="237"/>
                  <a:pt x="475" y="237"/>
                </a:cubicBezTo>
                <a:cubicBezTo>
                  <a:pt x="475" y="232"/>
                  <a:pt x="478" y="229"/>
                  <a:pt x="482" y="229"/>
                </a:cubicBezTo>
                <a:cubicBezTo>
                  <a:pt x="554" y="229"/>
                  <a:pt x="554" y="229"/>
                  <a:pt x="554" y="229"/>
                </a:cubicBezTo>
                <a:cubicBezTo>
                  <a:pt x="558" y="229"/>
                  <a:pt x="561" y="232"/>
                  <a:pt x="561" y="237"/>
                </a:cubicBezTo>
                <a:lnTo>
                  <a:pt x="561" y="309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2" name="rect"/>
          <p:cNvSpPr/>
          <p:nvPr/>
        </p:nvSpPr>
        <p:spPr>
          <a:xfrm>
            <a:off x="4139184" y="1831848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3" name="rect"/>
          <p:cNvSpPr/>
          <p:nvPr/>
        </p:nvSpPr>
        <p:spPr>
          <a:xfrm>
            <a:off x="8043672" y="1831848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4" name="textbox 1154"/>
          <p:cNvSpPr/>
          <p:nvPr/>
        </p:nvSpPr>
        <p:spPr>
          <a:xfrm>
            <a:off x="11410288" y="6426468"/>
            <a:ext cx="15240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6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6" name="path"/>
          <p:cNvSpPr/>
          <p:nvPr/>
        </p:nvSpPr>
        <p:spPr>
          <a:xfrm>
            <a:off x="6501383" y="3398520"/>
            <a:ext cx="307847" cy="306323"/>
          </a:xfrm>
          <a:custGeom>
            <a:rect l="0" t="0" r="0" b="0"/>
            <a:pathLst>
              <a:path w="482" h="482">
                <a:moveTo>
                  <a:pt x="0" y="241"/>
                </a:moveTo>
                <a:cubicBezTo>
                  <a:pt x="0" y="107"/>
                  <a:pt x="108" y="0"/>
                  <a:pt x="242" y="0"/>
                </a:cubicBezTo>
                <a:cubicBezTo>
                  <a:pt x="376" y="0"/>
                  <a:pt x="484" y="107"/>
                  <a:pt x="484" y="241"/>
                </a:cubicBezTo>
                <a:cubicBezTo>
                  <a:pt x="484" y="374"/>
                  <a:pt x="376" y="482"/>
                  <a:pt x="242" y="482"/>
                </a:cubicBezTo>
                <a:cubicBezTo>
                  <a:pt x="108" y="482"/>
                  <a:pt x="0" y="374"/>
                  <a:pt x="0" y="241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7" name="path"/>
          <p:cNvSpPr/>
          <p:nvPr/>
        </p:nvSpPr>
        <p:spPr>
          <a:xfrm>
            <a:off x="6501383" y="4573523"/>
            <a:ext cx="307847" cy="307847"/>
          </a:xfrm>
          <a:custGeom>
            <a:rect l="0" t="0" r="0" b="0"/>
            <a:pathLst>
              <a:path w="482" h="482">
                <a:moveTo>
                  <a:pt x="0" y="242"/>
                </a:moveTo>
                <a:cubicBezTo>
                  <a:pt x="0" y="108"/>
                  <a:pt x="108" y="0"/>
                  <a:pt x="242" y="0"/>
                </a:cubicBezTo>
                <a:cubicBezTo>
                  <a:pt x="376" y="0"/>
                  <a:pt x="484" y="108"/>
                  <a:pt x="484" y="242"/>
                </a:cubicBezTo>
                <a:cubicBezTo>
                  <a:pt x="484" y="376"/>
                  <a:pt x="376" y="484"/>
                  <a:pt x="242" y="484"/>
                </a:cubicBezTo>
                <a:cubicBezTo>
                  <a:pt x="108" y="484"/>
                  <a:pt x="0" y="376"/>
                  <a:pt x="0" y="242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8" name="path"/>
          <p:cNvSpPr/>
          <p:nvPr/>
        </p:nvSpPr>
        <p:spPr>
          <a:xfrm>
            <a:off x="6501383" y="5803391"/>
            <a:ext cx="307847" cy="307848"/>
          </a:xfrm>
          <a:custGeom>
            <a:rect l="0" t="0" r="0" b="0"/>
            <a:pathLst>
              <a:path w="482" h="482">
                <a:moveTo>
                  <a:pt x="0" y="242"/>
                </a:moveTo>
                <a:cubicBezTo>
                  <a:pt x="0" y="108"/>
                  <a:pt x="108" y="0"/>
                  <a:pt x="242" y="0"/>
                </a:cubicBezTo>
                <a:cubicBezTo>
                  <a:pt x="376" y="0"/>
                  <a:pt x="484" y="108"/>
                  <a:pt x="484" y="242"/>
                </a:cubicBezTo>
                <a:cubicBezTo>
                  <a:pt x="484" y="376"/>
                  <a:pt x="376" y="484"/>
                  <a:pt x="242" y="484"/>
                </a:cubicBezTo>
                <a:cubicBezTo>
                  <a:pt x="108" y="484"/>
                  <a:pt x="0" y="376"/>
                  <a:pt x="0" y="242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59" name="table 1159"/>
          <p:cNvGraphicFramePr>
            <a:graphicFrameLocks noGrp="1"/>
          </p:cNvGraphicFramePr>
          <p:nvPr/>
        </p:nvGraphicFramePr>
        <p:xfrm>
          <a:off x="6501383" y="3398520"/>
          <a:ext cx="5047615" cy="3133725"/>
        </p:xfrm>
        <a:graphic>
          <a:graphicData uri="http://schemas.openxmlformats.org/drawingml/2006/table">
            <a:tbl>
              <a:tblPr/>
              <a:tblGrid>
                <a:gridCol w="356870"/>
                <a:gridCol w="4690745"/>
              </a:tblGrid>
              <a:tr h="3133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0175" algn="l" rtl="0" eaLnBrk="0">
                        <a:lnSpc>
                          <a:spcPct val="80000"/>
                        </a:lnSpc>
                        <a:spcBef>
                          <a:spcPct val="0"/>
                        </a:spcBef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9380" algn="l" rtl="0" eaLnBrk="0">
                        <a:lnSpc>
                          <a:spcPct val="81000"/>
                        </a:lnSpc>
                        <a:spcBef>
                          <a:spcPts val="365"/>
                        </a:spcBef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3190" algn="l" rtl="0" eaLnBrk="0">
                        <a:lnSpc>
                          <a:spcPct val="81000"/>
                        </a:lnSpc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165" algn="l" rtl="0" eaLnBrk="0">
                        <a:lnSpc>
                          <a:spcPts val="1845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第一轮单品项开发试</a:t>
                      </a: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6555" indent="-193675" algn="l" rtl="0" eaLnBrk="0">
                        <a:lnSpc>
                          <a:spcPct val="110000"/>
                        </a:lnSpc>
                        <a:spcBef>
                          <a:spcPts val="480"/>
                        </a:spcBef>
                      </a:pPr>
                      <a:r>
                        <a:rPr sz="1500" spc="8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以更低的成本、更快速地批量测试概念，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并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实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现所有产品的上市决策均有试销数据支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撑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165" algn="l" rtl="0" eaLnBrk="0">
                        <a:lnSpc>
                          <a:spcPts val="1845"/>
                        </a:lnSpc>
                        <a:spcBef>
                          <a:spcPts val="45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第二轮多品项平行开发迭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代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75920" indent="-193675" algn="l" rtl="0" eaLnBrk="0">
                        <a:lnSpc>
                          <a:spcPct val="109000"/>
                        </a:lnSpc>
                        <a:spcBef>
                          <a:spcPts val="48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第二次产品开发流程试点：产品的上市过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程无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法重复执行，首次执行不达目标很常见，要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依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次完成多轮的实际新品开发积累经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0800" algn="l" rtl="0" eaLnBrk="0">
                        <a:lnSpc>
                          <a:spcPts val="1840"/>
                        </a:lnSpc>
                        <a:spcBef>
                          <a:spcPts val="1465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数据驱动的创新机制推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ct val="68000"/>
                        </a:lnSpc>
                        <a:spcBef>
                          <a:spcPct val="0"/>
                        </a:spcBef>
                      </a:pPr>
                      <a:r>
                        <a:rPr sz="900" spc="3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r>
                        <a:rPr sz="900" spc="10">
                          <a:solidFill>
                            <a:srgbClr val="7F7F7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7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60" name="textbox 1160"/>
          <p:cNvSpPr/>
          <p:nvPr/>
        </p:nvSpPr>
        <p:spPr>
          <a:xfrm>
            <a:off x="625952" y="624388"/>
            <a:ext cx="10803255" cy="991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0" algn="l" rtl="0" eaLnBrk="0">
              <a:lnSpc>
                <a:spcPct val="97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为实现产品创新长期目标，短期试点推广阶段聚焦利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字化手段的批量快速低成本创新机制，建设三个子</a:t>
            </a:r>
            <a:r>
              <a:rPr sz="33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61" name="textbox 1161"/>
          <p:cNvSpPr/>
          <p:nvPr/>
        </p:nvSpPr>
        <p:spPr>
          <a:xfrm>
            <a:off x="943862" y="3448563"/>
            <a:ext cx="3877309" cy="1932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254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试点推广期，通过三个项目跑通数字化快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创新机制，实现多个产品的成功上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9725" indent="-194945" algn="l" rtl="0" eaLnBrk="0">
              <a:lnSpc>
                <a:spcPct val="105000"/>
              </a:lnSpc>
              <a:spcBef>
                <a:spcPts val="45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形成一套运行通畅的数字化快速创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 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7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349885" indent="-205105" algn="l" rtl="0" eaLnBrk="0">
              <a:lnSpc>
                <a:spcPct val="105000"/>
              </a:lnSpc>
              <a:spcBef>
                <a:spcPct val="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运用数字化手段，成功上市多组创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品，其中包含多个潜力爆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款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162" name="table 1162"/>
          <p:cNvGraphicFramePr>
            <a:graphicFrameLocks noGrp="1"/>
          </p:cNvGraphicFramePr>
          <p:nvPr/>
        </p:nvGraphicFramePr>
        <p:xfrm>
          <a:off x="2055875" y="1850135"/>
          <a:ext cx="8288654" cy="596900"/>
        </p:xfrm>
        <a:graphic>
          <a:graphicData uri="http://schemas.openxmlformats.org/drawingml/2006/table">
            <a:tbl>
              <a:tblPr/>
              <a:tblGrid>
                <a:gridCol w="800734"/>
                <a:gridCol w="7487919"/>
              </a:tblGrid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95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长</a:t>
                      </a:r>
                      <a:r>
                        <a:rPr sz="150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4315" algn="l" rtl="0" eaLnBrk="0">
                        <a:lnSpc>
                          <a:spcPts val="1920"/>
                        </a:lnSpc>
                      </a:pP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8265" algn="l" rtl="0" eaLnBrk="0">
                        <a:lnSpc>
                          <a:spcPts val="1850"/>
                        </a:lnSpc>
                        <a:spcBef>
                          <a:spcPct val="0"/>
                        </a:spcBef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批量化、低成本敏捷创新，通过快速试错，  捕捉用户对产品的多样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63" name="textbox 1163"/>
          <p:cNvSpPr/>
          <p:nvPr/>
        </p:nvSpPr>
        <p:spPr>
          <a:xfrm>
            <a:off x="1542390" y="2865805"/>
            <a:ext cx="1852929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推广阶段目标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64" name="textbox 1164"/>
          <p:cNvSpPr/>
          <p:nvPr/>
        </p:nvSpPr>
        <p:spPr>
          <a:xfrm>
            <a:off x="7140525" y="2865805"/>
            <a:ext cx="1849754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子项目与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建设路径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65" name="textbox 1165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grpSp>
        <p:nvGrpSpPr>
          <p:cNvPr id="286" name="group 286"/>
          <p:cNvGrpSpPr/>
          <p:nvPr/>
        </p:nvGrpSpPr>
        <p:grpSpPr>
          <a:xfrm rot="21600000">
            <a:off x="905255" y="2746248"/>
            <a:ext cx="528827" cy="467867"/>
            <a:chExt cx="528827" cy="467867"/>
          </a:xfrm>
        </p:grpSpPr>
        <p:sp>
          <p:nvSpPr>
            <p:cNvPr id="1166" name="path"/>
            <p:cNvSpPr/>
            <p:nvPr/>
          </p:nvSpPr>
          <p:spPr>
            <a:xfrm>
              <a:off x="225551" y="13715"/>
              <a:ext cx="303276" cy="227076"/>
            </a:xfrm>
            <a:custGeom>
              <a:rect l="0" t="0" r="0" b="0"/>
              <a:pathLst>
                <a:path w="477" h="357">
                  <a:moveTo>
                    <a:pt x="12" y="357"/>
                  </a:moveTo>
                  <a:cubicBezTo>
                    <a:pt x="8" y="357"/>
                    <a:pt x="5" y="356"/>
                    <a:pt x="3" y="352"/>
                  </a:cubicBezTo>
                  <a:cubicBezTo>
                    <a:pt x="0" y="347"/>
                    <a:pt x="1" y="341"/>
                    <a:pt x="6" y="337"/>
                  </a:cubicBezTo>
                  <a:cubicBezTo>
                    <a:pt x="433" y="42"/>
                    <a:pt x="433" y="42"/>
                    <a:pt x="433" y="42"/>
                  </a:cubicBezTo>
                  <a:cubicBezTo>
                    <a:pt x="438" y="38"/>
                    <a:pt x="445" y="39"/>
                    <a:pt x="448" y="44"/>
                  </a:cubicBezTo>
                  <a:cubicBezTo>
                    <a:pt x="452" y="49"/>
                    <a:pt x="450" y="56"/>
                    <a:pt x="445" y="59"/>
                  </a:cubicBezTo>
                  <a:cubicBezTo>
                    <a:pt x="18" y="355"/>
                    <a:pt x="18" y="355"/>
                    <a:pt x="18" y="355"/>
                  </a:cubicBezTo>
                  <a:cubicBezTo>
                    <a:pt x="16" y="357"/>
                    <a:pt x="14" y="357"/>
                    <a:pt x="12" y="357"/>
                  </a:cubicBezTo>
                  <a:moveTo>
                    <a:pt x="282" y="124"/>
                  </a:moveTo>
                  <a:cubicBezTo>
                    <a:pt x="281" y="126"/>
                    <a:pt x="284" y="127"/>
                    <a:pt x="286" y="126"/>
                  </a:cubicBezTo>
                  <a:cubicBezTo>
                    <a:pt x="286" y="126"/>
                    <a:pt x="286" y="126"/>
                    <a:pt x="402" y="45"/>
                  </a:cubicBezTo>
                  <a:cubicBezTo>
                    <a:pt x="403" y="45"/>
                    <a:pt x="403" y="45"/>
                    <a:pt x="403" y="44"/>
                  </a:cubicBezTo>
                  <a:cubicBezTo>
                    <a:pt x="403" y="44"/>
                    <a:pt x="403" y="44"/>
                    <a:pt x="414" y="4"/>
                  </a:cubicBezTo>
                  <a:cubicBezTo>
                    <a:pt x="415" y="1"/>
                    <a:pt x="412" y="0"/>
                    <a:pt x="410" y="1"/>
                  </a:cubicBezTo>
                  <a:cubicBezTo>
                    <a:pt x="410" y="1"/>
                    <a:pt x="410" y="1"/>
                    <a:pt x="293" y="81"/>
                  </a:cubicBezTo>
                  <a:cubicBezTo>
                    <a:pt x="293" y="82"/>
                    <a:pt x="293" y="82"/>
                    <a:pt x="292" y="83"/>
                  </a:cubicBezTo>
                  <a:cubicBezTo>
                    <a:pt x="292" y="83"/>
                    <a:pt x="292" y="83"/>
                    <a:pt x="282" y="124"/>
                  </a:cubicBezTo>
                  <a:moveTo>
                    <a:pt x="315" y="172"/>
                  </a:moveTo>
                  <a:cubicBezTo>
                    <a:pt x="356" y="177"/>
                    <a:pt x="356" y="177"/>
                    <a:pt x="356" y="177"/>
                  </a:cubicBezTo>
                  <a:cubicBezTo>
                    <a:pt x="358" y="177"/>
                    <a:pt x="358" y="177"/>
                    <a:pt x="359" y="177"/>
                  </a:cubicBezTo>
                  <a:cubicBezTo>
                    <a:pt x="475" y="96"/>
                    <a:pt x="475" y="96"/>
                    <a:pt x="475" y="96"/>
                  </a:cubicBezTo>
                  <a:cubicBezTo>
                    <a:pt x="477" y="95"/>
                    <a:pt x="477" y="91"/>
                    <a:pt x="474" y="91"/>
                  </a:cubicBezTo>
                  <a:cubicBezTo>
                    <a:pt x="432" y="87"/>
                    <a:pt x="432" y="87"/>
                    <a:pt x="432" y="87"/>
                  </a:cubicBezTo>
                  <a:cubicBezTo>
                    <a:pt x="431" y="86"/>
                    <a:pt x="431" y="86"/>
                    <a:pt x="431" y="87"/>
                  </a:cubicBezTo>
                  <a:cubicBezTo>
                    <a:pt x="314" y="168"/>
                    <a:pt x="314" y="168"/>
                    <a:pt x="314" y="168"/>
                  </a:cubicBezTo>
                  <a:cubicBezTo>
                    <a:pt x="313" y="170"/>
                    <a:pt x="313" y="172"/>
                    <a:pt x="315" y="172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7" name="path"/>
            <p:cNvSpPr/>
            <p:nvPr/>
          </p:nvSpPr>
          <p:spPr>
            <a:xfrm>
              <a:off x="0" y="0"/>
              <a:ext cx="466344" cy="467867"/>
            </a:xfrm>
            <a:custGeom>
              <a:rect l="0" t="0" r="0" b="0"/>
              <a:pathLst>
                <a:path w="734" h="736">
                  <a:moveTo>
                    <a:pt x="496" y="324"/>
                  </a:moveTo>
                  <a:cubicBezTo>
                    <a:pt x="501" y="338"/>
                    <a:pt x="503" y="353"/>
                    <a:pt x="503" y="368"/>
                  </a:cubicBezTo>
                  <a:cubicBezTo>
                    <a:pt x="503" y="443"/>
                    <a:pt x="442" y="505"/>
                    <a:pt x="367" y="505"/>
                  </a:cubicBezTo>
                  <a:cubicBezTo>
                    <a:pt x="291" y="505"/>
                    <a:pt x="230" y="443"/>
                    <a:pt x="230" y="368"/>
                  </a:cubicBezTo>
                  <a:cubicBezTo>
                    <a:pt x="230" y="292"/>
                    <a:pt x="291" y="231"/>
                    <a:pt x="367" y="231"/>
                  </a:cubicBezTo>
                  <a:cubicBezTo>
                    <a:pt x="399" y="231"/>
                    <a:pt x="430" y="243"/>
                    <a:pt x="454" y="262"/>
                  </a:cubicBezTo>
                  <a:cubicBezTo>
                    <a:pt x="400" y="299"/>
                    <a:pt x="400" y="299"/>
                    <a:pt x="400" y="299"/>
                  </a:cubicBezTo>
                  <a:cubicBezTo>
                    <a:pt x="390" y="294"/>
                    <a:pt x="378" y="292"/>
                    <a:pt x="367" y="292"/>
                  </a:cubicBezTo>
                  <a:cubicBezTo>
                    <a:pt x="325" y="292"/>
                    <a:pt x="291" y="326"/>
                    <a:pt x="291" y="368"/>
                  </a:cubicBezTo>
                  <a:cubicBezTo>
                    <a:pt x="291" y="410"/>
                    <a:pt x="325" y="444"/>
                    <a:pt x="367" y="444"/>
                  </a:cubicBezTo>
                  <a:cubicBezTo>
                    <a:pt x="409" y="444"/>
                    <a:pt x="442" y="410"/>
                    <a:pt x="442" y="368"/>
                  </a:cubicBezTo>
                  <a:cubicBezTo>
                    <a:pt x="442" y="365"/>
                    <a:pt x="442" y="363"/>
                    <a:pt x="442" y="361"/>
                  </a:cubicBezTo>
                  <a:lnTo>
                    <a:pt x="496" y="324"/>
                  </a:lnTo>
                  <a:close/>
                  <a:moveTo>
                    <a:pt x="541" y="293"/>
                  </a:moveTo>
                  <a:cubicBezTo>
                    <a:pt x="551" y="316"/>
                    <a:pt x="556" y="341"/>
                    <a:pt x="556" y="368"/>
                  </a:cubicBezTo>
                  <a:cubicBezTo>
                    <a:pt x="556" y="472"/>
                    <a:pt x="471" y="558"/>
                    <a:pt x="367" y="558"/>
                  </a:cubicBezTo>
                  <a:cubicBezTo>
                    <a:pt x="262" y="558"/>
                    <a:pt x="177" y="472"/>
                    <a:pt x="177" y="368"/>
                  </a:cubicBezTo>
                  <a:cubicBezTo>
                    <a:pt x="177" y="263"/>
                    <a:pt x="262" y="178"/>
                    <a:pt x="367" y="178"/>
                  </a:cubicBezTo>
                  <a:cubicBezTo>
                    <a:pt x="418" y="178"/>
                    <a:pt x="464" y="198"/>
                    <a:pt x="498" y="231"/>
                  </a:cubicBezTo>
                  <a:cubicBezTo>
                    <a:pt x="549" y="196"/>
                    <a:pt x="549" y="196"/>
                    <a:pt x="549" y="196"/>
                  </a:cubicBezTo>
                  <a:cubicBezTo>
                    <a:pt x="503" y="148"/>
                    <a:pt x="439" y="117"/>
                    <a:pt x="367" y="117"/>
                  </a:cubicBezTo>
                  <a:cubicBezTo>
                    <a:pt x="229" y="117"/>
                    <a:pt x="117" y="230"/>
                    <a:pt x="117" y="368"/>
                  </a:cubicBezTo>
                  <a:cubicBezTo>
                    <a:pt x="117" y="506"/>
                    <a:pt x="229" y="618"/>
                    <a:pt x="367" y="618"/>
                  </a:cubicBezTo>
                  <a:cubicBezTo>
                    <a:pt x="505" y="618"/>
                    <a:pt x="617" y="506"/>
                    <a:pt x="617" y="368"/>
                  </a:cubicBezTo>
                  <a:cubicBezTo>
                    <a:pt x="617" y="329"/>
                    <a:pt x="608" y="291"/>
                    <a:pt x="592" y="258"/>
                  </a:cubicBezTo>
                  <a:lnTo>
                    <a:pt x="541" y="293"/>
                  </a:lnTo>
                  <a:close/>
                  <a:moveTo>
                    <a:pt x="651" y="217"/>
                  </a:moveTo>
                  <a:cubicBezTo>
                    <a:pt x="639" y="226"/>
                    <a:pt x="639" y="226"/>
                    <a:pt x="639" y="226"/>
                  </a:cubicBezTo>
                  <a:cubicBezTo>
                    <a:pt x="661" y="268"/>
                    <a:pt x="673" y="316"/>
                    <a:pt x="673" y="368"/>
                  </a:cubicBezTo>
                  <a:cubicBezTo>
                    <a:pt x="673" y="538"/>
                    <a:pt x="536" y="675"/>
                    <a:pt x="367" y="675"/>
                  </a:cubicBezTo>
                  <a:cubicBezTo>
                    <a:pt x="198" y="675"/>
                    <a:pt x="60" y="538"/>
                    <a:pt x="60" y="368"/>
                  </a:cubicBezTo>
                  <a:cubicBezTo>
                    <a:pt x="60" y="198"/>
                    <a:pt x="198" y="60"/>
                    <a:pt x="367" y="60"/>
                  </a:cubicBezTo>
                  <a:cubicBezTo>
                    <a:pt x="458" y="60"/>
                    <a:pt x="540" y="100"/>
                    <a:pt x="596" y="164"/>
                  </a:cubicBezTo>
                  <a:cubicBezTo>
                    <a:pt x="609" y="155"/>
                    <a:pt x="609" y="155"/>
                    <a:pt x="609" y="155"/>
                  </a:cubicBezTo>
                  <a:cubicBezTo>
                    <a:pt x="622" y="103"/>
                    <a:pt x="622" y="103"/>
                    <a:pt x="622" y="103"/>
                  </a:cubicBezTo>
                  <a:cubicBezTo>
                    <a:pt x="556" y="39"/>
                    <a:pt x="466" y="0"/>
                    <a:pt x="367" y="0"/>
                  </a:cubicBezTo>
                  <a:cubicBezTo>
                    <a:pt x="164" y="0"/>
                    <a:pt x="0" y="165"/>
                    <a:pt x="0" y="368"/>
                  </a:cubicBezTo>
                  <a:cubicBezTo>
                    <a:pt x="0" y="571"/>
                    <a:pt x="164" y="736"/>
                    <a:pt x="367" y="736"/>
                  </a:cubicBezTo>
                  <a:cubicBezTo>
                    <a:pt x="569" y="736"/>
                    <a:pt x="734" y="571"/>
                    <a:pt x="734" y="368"/>
                  </a:cubicBezTo>
                  <a:cubicBezTo>
                    <a:pt x="734" y="316"/>
                    <a:pt x="723" y="268"/>
                    <a:pt x="705" y="223"/>
                  </a:cubicBezTo>
                  <a:lnTo>
                    <a:pt x="651" y="217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8" name="group 288"/>
          <p:cNvGrpSpPr/>
          <p:nvPr/>
        </p:nvGrpSpPr>
        <p:grpSpPr>
          <a:xfrm rot="21600000">
            <a:off x="6414516" y="2776727"/>
            <a:ext cx="566928" cy="405383"/>
            <a:chExt cx="566928" cy="405383"/>
          </a:xfrm>
        </p:grpSpPr>
        <p:sp>
          <p:nvSpPr>
            <p:cNvPr id="1168" name="path"/>
            <p:cNvSpPr/>
            <p:nvPr/>
          </p:nvSpPr>
          <p:spPr>
            <a:xfrm>
              <a:off x="0" y="0"/>
              <a:ext cx="566928" cy="405383"/>
            </a:xfrm>
            <a:custGeom>
              <a:rect l="0" t="0" r="0" b="0"/>
              <a:pathLst>
                <a:path w="892" h="638">
                  <a:moveTo>
                    <a:pt x="21" y="21"/>
                  </a:moveTo>
                  <a:cubicBezTo>
                    <a:pt x="21" y="21"/>
                    <a:pt x="21" y="21"/>
                    <a:pt x="21" y="616"/>
                  </a:cubicBezTo>
                  <a:cubicBezTo>
                    <a:pt x="21" y="616"/>
                    <a:pt x="21" y="616"/>
                    <a:pt x="871" y="616"/>
                  </a:cubicBezTo>
                  <a:cubicBezTo>
                    <a:pt x="871" y="616"/>
                    <a:pt x="871" y="616"/>
                    <a:pt x="871" y="21"/>
                  </a:cubicBezTo>
                  <a:cubicBezTo>
                    <a:pt x="871" y="21"/>
                    <a:pt x="871" y="21"/>
                    <a:pt x="21" y="21"/>
                  </a:cubicBezTo>
                  <a:moveTo>
                    <a:pt x="10" y="0"/>
                  </a:moveTo>
                  <a:cubicBezTo>
                    <a:pt x="10" y="0"/>
                    <a:pt x="10" y="0"/>
                    <a:pt x="881" y="0"/>
                  </a:cubicBezTo>
                  <a:cubicBezTo>
                    <a:pt x="887" y="0"/>
                    <a:pt x="892" y="4"/>
                    <a:pt x="892" y="10"/>
                  </a:cubicBezTo>
                  <a:cubicBezTo>
                    <a:pt x="892" y="10"/>
                    <a:pt x="892" y="10"/>
                    <a:pt x="892" y="627"/>
                  </a:cubicBezTo>
                  <a:cubicBezTo>
                    <a:pt x="892" y="633"/>
                    <a:pt x="887" y="638"/>
                    <a:pt x="881" y="638"/>
                  </a:cubicBezTo>
                  <a:cubicBezTo>
                    <a:pt x="881" y="638"/>
                    <a:pt x="881" y="638"/>
                    <a:pt x="10" y="638"/>
                  </a:cubicBezTo>
                  <a:cubicBezTo>
                    <a:pt x="4" y="638"/>
                    <a:pt x="0" y="633"/>
                    <a:pt x="0" y="627"/>
                  </a:cubicBezTo>
                  <a:cubicBezTo>
                    <a:pt x="0" y="627"/>
                    <a:pt x="0" y="627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9" name="path"/>
            <p:cNvSpPr/>
            <p:nvPr/>
          </p:nvSpPr>
          <p:spPr>
            <a:xfrm>
              <a:off x="27432" y="27432"/>
              <a:ext cx="512063" cy="350519"/>
            </a:xfrm>
            <a:custGeom>
              <a:rect l="0" t="0" r="0" b="0"/>
              <a:pathLst>
                <a:path w="805" h="551">
                  <a:moveTo>
                    <a:pt x="530" y="397"/>
                  </a:moveTo>
                  <a:cubicBezTo>
                    <a:pt x="524" y="397"/>
                    <a:pt x="519" y="402"/>
                    <a:pt x="519" y="408"/>
                  </a:cubicBezTo>
                  <a:cubicBezTo>
                    <a:pt x="519" y="414"/>
                    <a:pt x="524" y="419"/>
                    <a:pt x="530" y="419"/>
                  </a:cubicBezTo>
                  <a:cubicBezTo>
                    <a:pt x="682" y="419"/>
                    <a:pt x="682" y="419"/>
                    <a:pt x="682" y="419"/>
                  </a:cubicBezTo>
                  <a:cubicBezTo>
                    <a:pt x="688" y="419"/>
                    <a:pt x="693" y="414"/>
                    <a:pt x="693" y="408"/>
                  </a:cubicBezTo>
                  <a:cubicBezTo>
                    <a:pt x="693" y="402"/>
                    <a:pt x="688" y="397"/>
                    <a:pt x="682" y="397"/>
                  </a:cubicBezTo>
                  <a:cubicBezTo>
                    <a:pt x="530" y="397"/>
                    <a:pt x="530" y="397"/>
                    <a:pt x="530" y="397"/>
                  </a:cubicBezTo>
                  <a:moveTo>
                    <a:pt x="530" y="354"/>
                  </a:moveTo>
                  <a:cubicBezTo>
                    <a:pt x="524" y="354"/>
                    <a:pt x="519" y="358"/>
                    <a:pt x="519" y="364"/>
                  </a:cubicBezTo>
                  <a:cubicBezTo>
                    <a:pt x="519" y="370"/>
                    <a:pt x="524" y="374"/>
                    <a:pt x="530" y="374"/>
                  </a:cubicBezTo>
                  <a:cubicBezTo>
                    <a:pt x="705" y="374"/>
                    <a:pt x="705" y="374"/>
                    <a:pt x="705" y="374"/>
                  </a:cubicBezTo>
                  <a:cubicBezTo>
                    <a:pt x="711" y="374"/>
                    <a:pt x="716" y="370"/>
                    <a:pt x="716" y="364"/>
                  </a:cubicBezTo>
                  <a:cubicBezTo>
                    <a:pt x="716" y="358"/>
                    <a:pt x="711" y="354"/>
                    <a:pt x="705" y="354"/>
                  </a:cubicBezTo>
                  <a:cubicBezTo>
                    <a:pt x="530" y="354"/>
                    <a:pt x="530" y="354"/>
                    <a:pt x="530" y="354"/>
                  </a:cubicBezTo>
                  <a:moveTo>
                    <a:pt x="530" y="308"/>
                  </a:moveTo>
                  <a:cubicBezTo>
                    <a:pt x="524" y="308"/>
                    <a:pt x="519" y="313"/>
                    <a:pt x="519" y="319"/>
                  </a:cubicBezTo>
                  <a:cubicBezTo>
                    <a:pt x="519" y="325"/>
                    <a:pt x="524" y="330"/>
                    <a:pt x="530" y="330"/>
                  </a:cubicBezTo>
                  <a:cubicBezTo>
                    <a:pt x="705" y="330"/>
                    <a:pt x="705" y="330"/>
                    <a:pt x="705" y="330"/>
                  </a:cubicBezTo>
                  <a:cubicBezTo>
                    <a:pt x="711" y="330"/>
                    <a:pt x="716" y="325"/>
                    <a:pt x="716" y="319"/>
                  </a:cubicBezTo>
                  <a:cubicBezTo>
                    <a:pt x="716" y="313"/>
                    <a:pt x="711" y="308"/>
                    <a:pt x="705" y="308"/>
                  </a:cubicBezTo>
                  <a:cubicBezTo>
                    <a:pt x="530" y="308"/>
                    <a:pt x="530" y="308"/>
                    <a:pt x="530" y="308"/>
                  </a:cubicBezTo>
                  <a:moveTo>
                    <a:pt x="329" y="177"/>
                  </a:moveTo>
                  <a:lnTo>
                    <a:pt x="455" y="177"/>
                  </a:lnTo>
                  <a:cubicBezTo>
                    <a:pt x="455" y="177"/>
                    <a:pt x="455" y="177"/>
                    <a:pt x="485" y="209"/>
                  </a:cubicBezTo>
                  <a:cubicBezTo>
                    <a:pt x="485" y="209"/>
                    <a:pt x="485" y="209"/>
                    <a:pt x="455" y="242"/>
                  </a:cubicBezTo>
                  <a:cubicBezTo>
                    <a:pt x="455" y="242"/>
                    <a:pt x="455" y="242"/>
                    <a:pt x="329" y="242"/>
                  </a:cubicBezTo>
                  <a:cubicBezTo>
                    <a:pt x="329" y="242"/>
                    <a:pt x="329" y="242"/>
                    <a:pt x="352" y="217"/>
                  </a:cubicBezTo>
                  <a:cubicBezTo>
                    <a:pt x="356" y="212"/>
                    <a:pt x="356" y="206"/>
                    <a:pt x="352" y="202"/>
                  </a:cubicBezTo>
                  <a:cubicBezTo>
                    <a:pt x="352" y="202"/>
                    <a:pt x="352" y="202"/>
                    <a:pt x="329" y="177"/>
                  </a:cubicBezTo>
                  <a:moveTo>
                    <a:pt x="92" y="177"/>
                  </a:moveTo>
                  <a:lnTo>
                    <a:pt x="231" y="177"/>
                  </a:lnTo>
                  <a:cubicBezTo>
                    <a:pt x="260" y="209"/>
                    <a:pt x="260" y="209"/>
                    <a:pt x="260" y="209"/>
                  </a:cubicBezTo>
                  <a:cubicBezTo>
                    <a:pt x="231" y="242"/>
                    <a:pt x="231" y="242"/>
                    <a:pt x="231" y="242"/>
                  </a:cubicBezTo>
                  <a:cubicBezTo>
                    <a:pt x="92" y="242"/>
                    <a:pt x="92" y="242"/>
                    <a:pt x="92" y="242"/>
                  </a:cubicBezTo>
                  <a:cubicBezTo>
                    <a:pt x="92" y="177"/>
                    <a:pt x="92" y="177"/>
                    <a:pt x="92" y="177"/>
                  </a:cubicBezTo>
                  <a:moveTo>
                    <a:pt x="530" y="155"/>
                  </a:moveTo>
                  <a:cubicBezTo>
                    <a:pt x="526" y="155"/>
                    <a:pt x="522" y="157"/>
                    <a:pt x="520" y="161"/>
                  </a:cubicBezTo>
                  <a:cubicBezTo>
                    <a:pt x="518" y="165"/>
                    <a:pt x="519" y="169"/>
                    <a:pt x="522" y="173"/>
                  </a:cubicBezTo>
                  <a:cubicBezTo>
                    <a:pt x="554" y="209"/>
                    <a:pt x="554" y="209"/>
                    <a:pt x="554" y="209"/>
                  </a:cubicBezTo>
                  <a:cubicBezTo>
                    <a:pt x="522" y="244"/>
                    <a:pt x="522" y="244"/>
                    <a:pt x="522" y="244"/>
                  </a:cubicBezTo>
                  <a:cubicBezTo>
                    <a:pt x="519" y="248"/>
                    <a:pt x="518" y="252"/>
                    <a:pt x="520" y="256"/>
                  </a:cubicBezTo>
                  <a:cubicBezTo>
                    <a:pt x="522" y="260"/>
                    <a:pt x="526" y="262"/>
                    <a:pt x="530" y="262"/>
                  </a:cubicBezTo>
                  <a:cubicBezTo>
                    <a:pt x="683" y="262"/>
                    <a:pt x="683" y="262"/>
                    <a:pt x="683" y="262"/>
                  </a:cubicBezTo>
                  <a:cubicBezTo>
                    <a:pt x="687" y="262"/>
                    <a:pt x="689" y="261"/>
                    <a:pt x="691" y="259"/>
                  </a:cubicBezTo>
                  <a:cubicBezTo>
                    <a:pt x="730" y="216"/>
                    <a:pt x="730" y="216"/>
                    <a:pt x="730" y="216"/>
                  </a:cubicBezTo>
                  <a:cubicBezTo>
                    <a:pt x="734" y="212"/>
                    <a:pt x="734" y="205"/>
                    <a:pt x="730" y="201"/>
                  </a:cubicBezTo>
                  <a:cubicBezTo>
                    <a:pt x="691" y="158"/>
                    <a:pt x="691" y="158"/>
                    <a:pt x="691" y="158"/>
                  </a:cubicBezTo>
                  <a:cubicBezTo>
                    <a:pt x="689" y="156"/>
                    <a:pt x="687" y="155"/>
                    <a:pt x="683" y="155"/>
                  </a:cubicBezTo>
                  <a:cubicBezTo>
                    <a:pt x="530" y="155"/>
                    <a:pt x="530" y="155"/>
                    <a:pt x="530" y="155"/>
                  </a:cubicBezTo>
                  <a:moveTo>
                    <a:pt x="305" y="155"/>
                  </a:moveTo>
                  <a:cubicBezTo>
                    <a:pt x="301" y="155"/>
                    <a:pt x="297" y="157"/>
                    <a:pt x="296" y="161"/>
                  </a:cubicBezTo>
                  <a:cubicBezTo>
                    <a:pt x="294" y="165"/>
                    <a:pt x="295" y="169"/>
                    <a:pt x="297" y="173"/>
                  </a:cubicBezTo>
                  <a:cubicBezTo>
                    <a:pt x="330" y="209"/>
                    <a:pt x="330" y="209"/>
                    <a:pt x="330" y="209"/>
                  </a:cubicBezTo>
                  <a:cubicBezTo>
                    <a:pt x="297" y="244"/>
                    <a:pt x="297" y="244"/>
                    <a:pt x="297" y="244"/>
                  </a:cubicBezTo>
                  <a:cubicBezTo>
                    <a:pt x="295" y="248"/>
                    <a:pt x="294" y="252"/>
                    <a:pt x="296" y="256"/>
                  </a:cubicBezTo>
                  <a:cubicBezTo>
                    <a:pt x="297" y="260"/>
                    <a:pt x="301" y="262"/>
                    <a:pt x="305" y="262"/>
                  </a:cubicBezTo>
                  <a:cubicBezTo>
                    <a:pt x="460" y="262"/>
                    <a:pt x="460" y="262"/>
                    <a:pt x="460" y="262"/>
                  </a:cubicBezTo>
                  <a:cubicBezTo>
                    <a:pt x="463" y="262"/>
                    <a:pt x="466" y="261"/>
                    <a:pt x="468" y="259"/>
                  </a:cubicBezTo>
                  <a:cubicBezTo>
                    <a:pt x="507" y="216"/>
                    <a:pt x="507" y="216"/>
                    <a:pt x="507" y="216"/>
                  </a:cubicBezTo>
                  <a:cubicBezTo>
                    <a:pt x="511" y="212"/>
                    <a:pt x="511" y="205"/>
                    <a:pt x="507" y="201"/>
                  </a:cubicBezTo>
                  <a:cubicBezTo>
                    <a:pt x="468" y="158"/>
                    <a:pt x="468" y="158"/>
                    <a:pt x="468" y="158"/>
                  </a:cubicBezTo>
                  <a:cubicBezTo>
                    <a:pt x="466" y="156"/>
                    <a:pt x="463" y="155"/>
                    <a:pt x="460" y="155"/>
                  </a:cubicBezTo>
                  <a:cubicBezTo>
                    <a:pt x="305" y="155"/>
                    <a:pt x="305" y="155"/>
                    <a:pt x="305" y="155"/>
                  </a:cubicBezTo>
                  <a:moveTo>
                    <a:pt x="82" y="155"/>
                  </a:moveTo>
                  <a:cubicBezTo>
                    <a:pt x="76" y="155"/>
                    <a:pt x="71" y="160"/>
                    <a:pt x="71" y="166"/>
                  </a:cubicBezTo>
                  <a:cubicBezTo>
                    <a:pt x="71" y="252"/>
                    <a:pt x="71" y="252"/>
                    <a:pt x="71" y="252"/>
                  </a:cubicBezTo>
                  <a:cubicBezTo>
                    <a:pt x="71" y="257"/>
                    <a:pt x="76" y="262"/>
                    <a:pt x="82" y="262"/>
                  </a:cubicBezTo>
                  <a:cubicBezTo>
                    <a:pt x="235" y="262"/>
                    <a:pt x="235" y="262"/>
                    <a:pt x="235" y="262"/>
                  </a:cubicBezTo>
                  <a:cubicBezTo>
                    <a:pt x="238" y="262"/>
                    <a:pt x="241" y="261"/>
                    <a:pt x="243" y="259"/>
                  </a:cubicBezTo>
                  <a:cubicBezTo>
                    <a:pt x="282" y="216"/>
                    <a:pt x="282" y="216"/>
                    <a:pt x="282" y="216"/>
                  </a:cubicBezTo>
                  <a:cubicBezTo>
                    <a:pt x="286" y="212"/>
                    <a:pt x="286" y="205"/>
                    <a:pt x="282" y="201"/>
                  </a:cubicBezTo>
                  <a:cubicBezTo>
                    <a:pt x="243" y="158"/>
                    <a:pt x="243" y="158"/>
                    <a:pt x="243" y="158"/>
                  </a:cubicBezTo>
                  <a:cubicBezTo>
                    <a:pt x="241" y="156"/>
                    <a:pt x="238" y="155"/>
                    <a:pt x="235" y="155"/>
                  </a:cubicBezTo>
                  <a:cubicBezTo>
                    <a:pt x="82" y="155"/>
                    <a:pt x="82" y="155"/>
                    <a:pt x="82" y="155"/>
                  </a:cubicBezTo>
                  <a:moveTo>
                    <a:pt x="0" y="0"/>
                  </a:moveTo>
                  <a:lnTo>
                    <a:pt x="806" y="0"/>
                  </a:lnTo>
                  <a:lnTo>
                    <a:pt x="806" y="5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70" name="rect"/>
          <p:cNvSpPr/>
          <p:nvPr/>
        </p:nvSpPr>
        <p:spPr>
          <a:xfrm>
            <a:off x="5687567" y="3022092"/>
            <a:ext cx="9143" cy="2795206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90" name="group 290"/>
          <p:cNvGrpSpPr/>
          <p:nvPr/>
        </p:nvGrpSpPr>
        <p:grpSpPr>
          <a:xfrm rot="21600000">
            <a:off x="5533644" y="4241292"/>
            <a:ext cx="315467" cy="316991"/>
            <a:chExt cx="315467" cy="316991"/>
          </a:xfrm>
        </p:grpSpPr>
        <p:sp>
          <p:nvSpPr>
            <p:cNvPr id="1171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2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3" name="path"/>
            <p:cNvSpPr/>
            <p:nvPr/>
          </p:nvSpPr>
          <p:spPr>
            <a:xfrm>
              <a:off x="121919" y="47244"/>
              <a:ext cx="120396" cy="225551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74" name="table 1174"/>
          <p:cNvGraphicFramePr>
            <a:graphicFrameLocks noGrp="1"/>
          </p:cNvGraphicFramePr>
          <p:nvPr/>
        </p:nvGraphicFramePr>
        <p:xfrm>
          <a:off x="9800843" y="2107692"/>
          <a:ext cx="1717040" cy="3114675"/>
        </p:xfrm>
        <a:graphic>
          <a:graphicData uri="http://schemas.openxmlformats.org/drawingml/2006/table">
            <a:tbl>
              <a:tblPr/>
              <a:tblGrid>
                <a:gridCol w="1717040"/>
              </a:tblGrid>
              <a:tr h="3089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8905" indent="-10223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各个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持续优化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进一步提高产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32435" algn="l" rtl="0" eaLnBrk="0">
                        <a:lnSpc>
                          <a:spcPts val="185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研发效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75" name="rect"/>
          <p:cNvSpPr/>
          <p:nvPr/>
        </p:nvSpPr>
        <p:spPr>
          <a:xfrm>
            <a:off x="1889760" y="2119883"/>
            <a:ext cx="4604004" cy="1083564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76" name="table 1176"/>
          <p:cNvGraphicFramePr>
            <a:graphicFrameLocks noGrp="1"/>
          </p:cNvGraphicFramePr>
          <p:nvPr/>
        </p:nvGraphicFramePr>
        <p:xfrm>
          <a:off x="377952" y="2107692"/>
          <a:ext cx="1503680" cy="3114675"/>
        </p:xfrm>
        <a:graphic>
          <a:graphicData uri="http://schemas.openxmlformats.org/drawingml/2006/table">
            <a:tbl>
              <a:tblPr/>
              <a:tblGrid>
                <a:gridCol w="1503680"/>
              </a:tblGrid>
              <a:tr h="3089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4145" algn="l" rtl="0" eaLnBrk="0">
                        <a:lnSpc>
                          <a:spcPct val="96000"/>
                        </a:lnSpc>
                      </a:pPr>
                      <a:r>
                        <a:rPr sz="1500" spc="1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梳理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ODM</a:t>
                      </a:r>
                      <a:r>
                        <a:rPr sz="1500" spc="1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</a:t>
                      </a:r>
                      <a:r>
                        <a:rPr sz="15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作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4780" algn="l" rtl="0" eaLnBrk="0">
                        <a:lnSpc>
                          <a:spcPct val="96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名单、终端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4780" algn="l" rtl="0" eaLnBrk="0">
                        <a:lnSpc>
                          <a:spcPct val="96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作名单，同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5415" algn="l" rtl="0" eaLnBrk="0">
                        <a:lnSpc>
                          <a:spcPct val="96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基于电商尝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6050" algn="l" rtl="0" eaLnBrk="0">
                        <a:lnSpc>
                          <a:spcPct val="95000"/>
                        </a:lnSpc>
                        <a:spcBef>
                          <a:spcPts val="1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点状的渠道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差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9885" algn="l" rtl="0" eaLnBrk="0">
                        <a:lnSpc>
                          <a:spcPts val="1860"/>
                        </a:lnSpc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异化产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6685" indent="635" algn="l" rtl="0" eaLnBrk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用户互动平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台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完成上线准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77" name="rect"/>
          <p:cNvSpPr/>
          <p:nvPr/>
        </p:nvSpPr>
        <p:spPr>
          <a:xfrm>
            <a:off x="4555235" y="3249167"/>
            <a:ext cx="4524755" cy="1033272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8" name="textbox 1178"/>
          <p:cNvSpPr/>
          <p:nvPr/>
        </p:nvSpPr>
        <p:spPr>
          <a:xfrm>
            <a:off x="621588" y="620420"/>
            <a:ext cx="8251190" cy="37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按三个子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项目，分为单组创新、批量创新、推广三个阶段完成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179" name="table 1179"/>
          <p:cNvGraphicFramePr>
            <a:graphicFrameLocks noGrp="1"/>
          </p:cNvGraphicFramePr>
          <p:nvPr/>
        </p:nvGraphicFramePr>
        <p:xfrm>
          <a:off x="1804415" y="5583935"/>
          <a:ext cx="4144645" cy="621665"/>
        </p:xfrm>
        <a:graphic>
          <a:graphicData uri="http://schemas.openxmlformats.org/drawingml/2006/table">
            <a:tbl>
              <a:tblPr/>
              <a:tblGrid>
                <a:gridCol w="4016375"/>
                <a:gridCol w="43815"/>
                <a:gridCol w="84455"/>
              </a:tblGrid>
              <a:tr h="3517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9621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概念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测试平台、概念测试分析工具敏捷开发支持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668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促销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、营销、销售效果等试销分析的敏捷开发支持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80" name="table 1180"/>
          <p:cNvGraphicFramePr>
            <a:graphicFrameLocks noGrp="1"/>
          </p:cNvGraphicFramePr>
          <p:nvPr/>
        </p:nvGraphicFramePr>
        <p:xfrm>
          <a:off x="6062472" y="5583935"/>
          <a:ext cx="3542664" cy="621665"/>
        </p:xfrm>
        <a:graphic>
          <a:graphicData uri="http://schemas.openxmlformats.org/drawingml/2006/table">
            <a:tbl>
              <a:tblPr/>
              <a:tblGrid>
                <a:gridCol w="3542664"/>
              </a:tblGrid>
              <a:tr h="6153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576705" indent="-142494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念测试、试销分析持续运行的固化系统 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开发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81" name="rect"/>
          <p:cNvSpPr/>
          <p:nvPr/>
        </p:nvSpPr>
        <p:spPr>
          <a:xfrm>
            <a:off x="6806183" y="4985004"/>
            <a:ext cx="2516250" cy="91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92" name="group 292"/>
          <p:cNvGrpSpPr/>
          <p:nvPr/>
        </p:nvGrpSpPr>
        <p:grpSpPr>
          <a:xfrm rot="21600000">
            <a:off x="6908292" y="4326635"/>
            <a:ext cx="2595371" cy="705611"/>
            <a:chExt cx="2595371" cy="705611"/>
          </a:xfrm>
        </p:grpSpPr>
        <p:sp>
          <p:nvSpPr>
            <p:cNvPr id="1182" name="path"/>
            <p:cNvSpPr/>
            <p:nvPr/>
          </p:nvSpPr>
          <p:spPr>
            <a:xfrm>
              <a:off x="2404998" y="0"/>
              <a:ext cx="97409" cy="667511"/>
            </a:xfrm>
            <a:custGeom>
              <a:rect l="0" t="0" r="0" b="0"/>
              <a:pathLst>
                <a:path w="153" h="1051">
                  <a:moveTo>
                    <a:pt x="7" y="7"/>
                  </a:moveTo>
                  <a:lnTo>
                    <a:pt x="146" y="525"/>
                  </a:lnTo>
                  <a:lnTo>
                    <a:pt x="7" y="1043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3" name="path"/>
            <p:cNvSpPr/>
            <p:nvPr/>
          </p:nvSpPr>
          <p:spPr>
            <a:xfrm>
              <a:off x="0" y="48767"/>
              <a:ext cx="2595371" cy="656844"/>
            </a:xfrm>
            <a:custGeom>
              <a:rect l="0" t="0" r="0" b="0"/>
              <a:pathLst>
                <a:path w="4086" h="1034">
                  <a:moveTo>
                    <a:pt x="0" y="0"/>
                  </a:moveTo>
                  <a:lnTo>
                    <a:pt x="3948" y="0"/>
                  </a:lnTo>
                  <a:lnTo>
                    <a:pt x="4087" y="517"/>
                  </a:lnTo>
                  <a:lnTo>
                    <a:pt x="3948" y="1034"/>
                  </a:lnTo>
                  <a:lnTo>
                    <a:pt x="0" y="1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4" name="path"/>
          <p:cNvSpPr/>
          <p:nvPr/>
        </p:nvSpPr>
        <p:spPr>
          <a:xfrm>
            <a:off x="6903720" y="4370832"/>
            <a:ext cx="2516504" cy="665988"/>
          </a:xfrm>
          <a:custGeom>
            <a:rect l="0" t="0" r="0" b="0"/>
            <a:pathLst>
              <a:path w="3962" h="1048">
                <a:moveTo>
                  <a:pt x="7" y="7"/>
                </a:moveTo>
                <a:lnTo>
                  <a:pt x="3955" y="7"/>
                </a:lnTo>
                <a:moveTo>
                  <a:pt x="3955" y="1041"/>
                </a:moveTo>
                <a:lnTo>
                  <a:pt x="7" y="1041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5" name="path"/>
          <p:cNvSpPr/>
          <p:nvPr/>
        </p:nvSpPr>
        <p:spPr>
          <a:xfrm>
            <a:off x="9411081" y="4370832"/>
            <a:ext cx="97155" cy="665988"/>
          </a:xfrm>
          <a:custGeom>
            <a:rect l="0" t="0" r="0" b="0"/>
            <a:pathLst>
              <a:path w="153" h="1048">
                <a:moveTo>
                  <a:pt x="7" y="7"/>
                </a:moveTo>
                <a:lnTo>
                  <a:pt x="145" y="524"/>
                </a:lnTo>
                <a:lnTo>
                  <a:pt x="7" y="1041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6" name="path"/>
          <p:cNvSpPr/>
          <p:nvPr/>
        </p:nvSpPr>
        <p:spPr>
          <a:xfrm>
            <a:off x="7005827" y="4418076"/>
            <a:ext cx="2595371" cy="656844"/>
          </a:xfrm>
          <a:custGeom>
            <a:rect l="0" t="0" r="0" b="0"/>
            <a:pathLst>
              <a:path w="4086" h="1034">
                <a:moveTo>
                  <a:pt x="0" y="0"/>
                </a:moveTo>
                <a:lnTo>
                  <a:pt x="3948" y="0"/>
                </a:lnTo>
                <a:lnTo>
                  <a:pt x="4087" y="517"/>
                </a:lnTo>
                <a:lnTo>
                  <a:pt x="3948" y="1034"/>
                </a:lnTo>
                <a:lnTo>
                  <a:pt x="0" y="1034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87" name="table 1187"/>
          <p:cNvGraphicFramePr>
            <a:graphicFrameLocks noGrp="1"/>
          </p:cNvGraphicFramePr>
          <p:nvPr/>
        </p:nvGraphicFramePr>
        <p:xfrm>
          <a:off x="6763511" y="4319016"/>
          <a:ext cx="2842259" cy="760094"/>
        </p:xfrm>
        <a:graphic>
          <a:graphicData uri="http://schemas.openxmlformats.org/drawingml/2006/table">
            <a:tbl>
              <a:tblPr/>
              <a:tblGrid>
                <a:gridCol w="144779"/>
                <a:gridCol w="97790"/>
                <a:gridCol w="2599689"/>
              </a:tblGrid>
              <a:tr h="7600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85140" algn="l" rtl="0" eaLnBrk="0">
                        <a:lnSpc>
                          <a:spcPct val="95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流程固化后各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个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78815" algn="l" rtl="0" eaLnBrk="0">
                        <a:lnSpc>
                          <a:spcPts val="1890"/>
                        </a:lnSpc>
                      </a:pP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推广落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88" name="table 1188"/>
          <p:cNvGraphicFramePr>
            <a:graphicFrameLocks noGrp="1"/>
          </p:cNvGraphicFramePr>
          <p:nvPr/>
        </p:nvGraphicFramePr>
        <p:xfrm>
          <a:off x="2090927" y="2432304"/>
          <a:ext cx="2145665" cy="694690"/>
        </p:xfrm>
        <a:graphic>
          <a:graphicData uri="http://schemas.openxmlformats.org/drawingml/2006/table">
            <a:tbl>
              <a:tblPr/>
              <a:tblGrid>
                <a:gridCol w="1909445"/>
                <a:gridCol w="236219"/>
              </a:tblGrid>
              <a:tr h="414654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671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产品生产和测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189" name="rect"/>
          <p:cNvSpPr/>
          <p:nvPr/>
        </p:nvSpPr>
        <p:spPr>
          <a:xfrm>
            <a:off x="4674107" y="3532632"/>
            <a:ext cx="2136647" cy="275844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90" name="table 1190"/>
          <p:cNvGraphicFramePr>
            <a:graphicFrameLocks noGrp="1"/>
          </p:cNvGraphicFramePr>
          <p:nvPr/>
        </p:nvGraphicFramePr>
        <p:xfrm>
          <a:off x="4669535" y="3528060"/>
          <a:ext cx="2145665" cy="694689"/>
        </p:xfrm>
        <a:graphic>
          <a:graphicData uri="http://schemas.openxmlformats.org/drawingml/2006/table">
            <a:tbl>
              <a:tblPr/>
              <a:tblGrid>
                <a:gridCol w="1910079"/>
                <a:gridCol w="235584"/>
              </a:tblGrid>
              <a:tr h="414654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6075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概念生产和测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47345" algn="l" rtl="0" eaLnBrk="0">
                        <a:lnSpc>
                          <a:spcPts val="185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产品生产和测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191" name="path"/>
          <p:cNvSpPr/>
          <p:nvPr/>
        </p:nvSpPr>
        <p:spPr>
          <a:xfrm>
            <a:off x="7240523" y="3532632"/>
            <a:ext cx="1737359" cy="685800"/>
          </a:xfrm>
          <a:custGeom>
            <a:rect l="0" t="0" r="0" b="0"/>
            <a:pathLst>
              <a:path w="2735" h="1080">
                <a:moveTo>
                  <a:pt x="0" y="0"/>
                </a:moveTo>
                <a:lnTo>
                  <a:pt x="2424" y="0"/>
                </a:lnTo>
                <a:lnTo>
                  <a:pt x="2735" y="540"/>
                </a:lnTo>
                <a:lnTo>
                  <a:pt x="2424" y="1080"/>
                </a:lnTo>
                <a:lnTo>
                  <a:pt x="0" y="108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2" name="rect"/>
          <p:cNvSpPr/>
          <p:nvPr/>
        </p:nvSpPr>
        <p:spPr>
          <a:xfrm>
            <a:off x="4660391" y="2435351"/>
            <a:ext cx="1738884" cy="68122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93" name="table 1193"/>
          <p:cNvGraphicFramePr>
            <a:graphicFrameLocks noGrp="1"/>
          </p:cNvGraphicFramePr>
          <p:nvPr/>
        </p:nvGraphicFramePr>
        <p:xfrm>
          <a:off x="7235951" y="3528060"/>
          <a:ext cx="1548130" cy="694689"/>
        </p:xfrm>
        <a:graphic>
          <a:graphicData uri="http://schemas.openxmlformats.org/drawingml/2006/table">
            <a:tbl>
              <a:tblPr/>
              <a:tblGrid>
                <a:gridCol w="1548130"/>
              </a:tblGrid>
              <a:tr h="6883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8110" algn="l" rtl="0" eaLnBrk="0">
                        <a:lnSpc>
                          <a:spcPts val="185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产品上市后回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94" name="table 1194"/>
          <p:cNvGraphicFramePr>
            <a:graphicFrameLocks noGrp="1"/>
          </p:cNvGraphicFramePr>
          <p:nvPr/>
        </p:nvGraphicFramePr>
        <p:xfrm>
          <a:off x="4655820" y="2430779"/>
          <a:ext cx="1551304" cy="690245"/>
        </p:xfrm>
        <a:graphic>
          <a:graphicData uri="http://schemas.openxmlformats.org/drawingml/2006/table">
            <a:tbl>
              <a:tblPr/>
              <a:tblGrid>
                <a:gridCol w="1551304"/>
              </a:tblGrid>
              <a:tr h="6838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8110" algn="l" rtl="0" eaLnBrk="0">
                        <a:lnSpc>
                          <a:spcPts val="185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产品上市后回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95" name="table 1195"/>
          <p:cNvGraphicFramePr>
            <a:graphicFrameLocks noGrp="1"/>
          </p:cNvGraphicFramePr>
          <p:nvPr/>
        </p:nvGraphicFramePr>
        <p:xfrm>
          <a:off x="9808463" y="5583935"/>
          <a:ext cx="1700530" cy="621665"/>
        </p:xfrm>
        <a:graphic>
          <a:graphicData uri="http://schemas.openxmlformats.org/drawingml/2006/table">
            <a:tbl>
              <a:tblPr/>
              <a:tblGrid>
                <a:gridCol w="1700530"/>
              </a:tblGrid>
              <a:tr h="6153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8435" algn="l" rtl="0" eaLnBrk="0">
                        <a:lnSpc>
                          <a:spcPct val="90000"/>
                        </a:lnSpc>
                      </a:pP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概念测试机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器人</a:t>
                      </a:r>
                      <a:r>
                        <a:rPr sz="1400" spc="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0015" algn="l" rtl="0" eaLnBrk="0">
                        <a:lnSpc>
                          <a:spcPct val="90000"/>
                        </a:lnSpc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智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能门店终端等系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688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统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的应用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96" name="textbox 1196"/>
          <p:cNvSpPr/>
          <p:nvPr/>
        </p:nvSpPr>
        <p:spPr>
          <a:xfrm>
            <a:off x="629718" y="6415538"/>
            <a:ext cx="742124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9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、通过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AI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方式与顾客在互联网平台进行概念测试的互动 ，   自动提取顾客偏好、诉求 ，并能够自动对产品概念设计图片进行创造和更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</a:t>
            </a:r>
            <a:endParaRPr lang="en-US" altLang="en-US" sz="900"/>
          </a:p>
        </p:txBody>
      </p:sp>
      <p:sp>
        <p:nvSpPr>
          <p:cNvPr id="1197" name="textbox 1197"/>
          <p:cNvSpPr/>
          <p:nvPr/>
        </p:nvSpPr>
        <p:spPr>
          <a:xfrm>
            <a:off x="2095500" y="2436876"/>
            <a:ext cx="2136775" cy="2952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marL="340995" algn="l" rtl="0" eaLnBrk="0">
              <a:lnSpc>
                <a:spcPts val="185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概念生产和测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98" name="rect"/>
          <p:cNvSpPr/>
          <p:nvPr/>
        </p:nvSpPr>
        <p:spPr>
          <a:xfrm>
            <a:off x="7854696" y="1860803"/>
            <a:ext cx="1042416" cy="23469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9" name="textbox 1199"/>
          <p:cNvSpPr/>
          <p:nvPr/>
        </p:nvSpPr>
        <p:spPr>
          <a:xfrm>
            <a:off x="7047992" y="1862080"/>
            <a:ext cx="256603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806450"/>
              </a:tabLst>
            </a:pP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600" spc="1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1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持续推</a:t>
            </a:r>
            <a:r>
              <a:rPr sz="1600" i="1" spc="1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0" name="rect"/>
          <p:cNvSpPr/>
          <p:nvPr/>
        </p:nvSpPr>
        <p:spPr>
          <a:xfrm>
            <a:off x="2578607" y="1860803"/>
            <a:ext cx="1165860" cy="23469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1" name="textbox 1201"/>
          <p:cNvSpPr/>
          <p:nvPr/>
        </p:nvSpPr>
        <p:spPr>
          <a:xfrm>
            <a:off x="1877060" y="1862080"/>
            <a:ext cx="249618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701040"/>
              </a:tabLst>
            </a:pP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</a:t>
            </a:r>
            <a:r>
              <a:rPr sz="1500" i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600" i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6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2" name="rect"/>
          <p:cNvSpPr/>
          <p:nvPr/>
        </p:nvSpPr>
        <p:spPr>
          <a:xfrm>
            <a:off x="5125211" y="1860803"/>
            <a:ext cx="1164335" cy="23469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3" name="textbox 1203"/>
          <p:cNvSpPr/>
          <p:nvPr/>
        </p:nvSpPr>
        <p:spPr>
          <a:xfrm>
            <a:off x="4438903" y="1862080"/>
            <a:ext cx="249618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685800"/>
              </a:tabLst>
            </a:pP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5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</a:t>
            </a:r>
            <a:r>
              <a:rPr sz="1500" i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600" i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600" i="1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4" name="textbox 1204"/>
          <p:cNvSpPr/>
          <p:nvPr/>
        </p:nvSpPr>
        <p:spPr>
          <a:xfrm>
            <a:off x="4874916" y="3280416"/>
            <a:ext cx="2456814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第二轮多品项平行开发迭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05" name="picture 12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51660" y="1700784"/>
            <a:ext cx="5110480" cy="77723"/>
          </a:xfrm>
          <a:prstGeom prst="rect">
            <a:avLst/>
          </a:prstGeom>
        </p:spPr>
      </p:pic>
      <p:sp>
        <p:nvSpPr>
          <p:cNvPr id="1206" name="rect"/>
          <p:cNvSpPr/>
          <p:nvPr/>
        </p:nvSpPr>
        <p:spPr>
          <a:xfrm>
            <a:off x="10206227" y="1860803"/>
            <a:ext cx="905255" cy="23469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7" name="textbox 1207"/>
          <p:cNvSpPr/>
          <p:nvPr/>
        </p:nvSpPr>
        <p:spPr>
          <a:xfrm>
            <a:off x="9800335" y="1862080"/>
            <a:ext cx="1717675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405765"/>
              </a:tabLst>
            </a:pP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</a:t>
            </a:r>
            <a:r>
              <a:rPr sz="1500" i="1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1~2</a:t>
            </a:r>
            <a:r>
              <a:rPr sz="1600" i="1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8" name="textbox 1208"/>
          <p:cNvSpPr/>
          <p:nvPr/>
        </p:nvSpPr>
        <p:spPr>
          <a:xfrm>
            <a:off x="2391431" y="2184660"/>
            <a:ext cx="1645920" cy="259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5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第一轮单品项开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09" name="textbox 1209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210" name="rect"/>
          <p:cNvSpPr/>
          <p:nvPr/>
        </p:nvSpPr>
        <p:spPr>
          <a:xfrm>
            <a:off x="733044" y="1860803"/>
            <a:ext cx="844296" cy="234696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1" name="textbox 1211"/>
          <p:cNvSpPr/>
          <p:nvPr/>
        </p:nvSpPr>
        <p:spPr>
          <a:xfrm>
            <a:off x="560323" y="1862080"/>
            <a:ext cx="119570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72720"/>
              </a:tabLst>
            </a:pP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5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600" i="1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600" i="1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12" name="picture 12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22592" y="1700784"/>
            <a:ext cx="2618231" cy="77723"/>
          </a:xfrm>
          <a:prstGeom prst="rect">
            <a:avLst/>
          </a:prstGeom>
        </p:spPr>
      </p:pic>
      <p:sp>
        <p:nvSpPr>
          <p:cNvPr id="1213" name="textbox 1213"/>
          <p:cNvSpPr/>
          <p:nvPr/>
        </p:nvSpPr>
        <p:spPr>
          <a:xfrm>
            <a:off x="803783" y="1375968"/>
            <a:ext cx="709294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筹备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14" name="textbox 1214"/>
          <p:cNvSpPr/>
          <p:nvPr/>
        </p:nvSpPr>
        <p:spPr>
          <a:xfrm>
            <a:off x="7977988" y="1375968"/>
            <a:ext cx="709294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15" name="textbox 1215"/>
          <p:cNvSpPr/>
          <p:nvPr/>
        </p:nvSpPr>
        <p:spPr>
          <a:xfrm>
            <a:off x="4054195" y="1375968"/>
            <a:ext cx="70802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16" name="textbox 1216"/>
          <p:cNvSpPr/>
          <p:nvPr/>
        </p:nvSpPr>
        <p:spPr>
          <a:xfrm>
            <a:off x="10309986" y="1375969"/>
            <a:ext cx="706755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升级期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17" name="path"/>
          <p:cNvSpPr/>
          <p:nvPr/>
        </p:nvSpPr>
        <p:spPr>
          <a:xfrm>
            <a:off x="8775317" y="3528060"/>
            <a:ext cx="207136" cy="694943"/>
          </a:xfrm>
          <a:custGeom>
            <a:rect l="0" t="0" r="0" b="0"/>
            <a:pathLst>
              <a:path w="326" h="1094">
                <a:moveTo>
                  <a:pt x="7" y="7"/>
                </a:moveTo>
                <a:lnTo>
                  <a:pt x="319" y="547"/>
                </a:lnTo>
                <a:lnTo>
                  <a:pt x="7" y="108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8" name="path"/>
          <p:cNvSpPr/>
          <p:nvPr/>
        </p:nvSpPr>
        <p:spPr>
          <a:xfrm>
            <a:off x="6198107" y="2430779"/>
            <a:ext cx="205740" cy="690371"/>
          </a:xfrm>
          <a:custGeom>
            <a:rect l="0" t="0" r="0" b="0"/>
            <a:pathLst>
              <a:path w="324" h="1087">
                <a:moveTo>
                  <a:pt x="7" y="7"/>
                </a:moveTo>
                <a:lnTo>
                  <a:pt x="316" y="543"/>
                </a:lnTo>
                <a:lnTo>
                  <a:pt x="7" y="1079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9" name="picture 12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774935" y="1700784"/>
            <a:ext cx="1769618" cy="77723"/>
          </a:xfrm>
          <a:prstGeom prst="rect">
            <a:avLst/>
          </a:prstGeom>
        </p:spPr>
      </p:pic>
      <p:pic>
        <p:nvPicPr>
          <p:cNvPr id="1220" name="picture 12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4923" y="1700784"/>
            <a:ext cx="1247647" cy="77723"/>
          </a:xfrm>
          <a:prstGeom prst="rect">
            <a:avLst/>
          </a:prstGeom>
        </p:spPr>
      </p:pic>
      <p:grpSp>
        <p:nvGrpSpPr>
          <p:cNvPr id="294" name="group 294"/>
          <p:cNvGrpSpPr/>
          <p:nvPr/>
        </p:nvGrpSpPr>
        <p:grpSpPr>
          <a:xfrm rot="21600000">
            <a:off x="4437888" y="3206496"/>
            <a:ext cx="307847" cy="306323"/>
            <a:chExt cx="307847" cy="306323"/>
          </a:xfrm>
        </p:grpSpPr>
        <p:sp>
          <p:nvSpPr>
            <p:cNvPr id="1221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2" name="textbox 1222"/>
            <p:cNvSpPr/>
            <p:nvPr/>
          </p:nvSpPr>
          <p:spPr>
            <a:xfrm>
              <a:off x="-12700" y="-12700"/>
              <a:ext cx="333375" cy="368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271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2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223" name="rect"/>
          <p:cNvSpPr/>
          <p:nvPr/>
        </p:nvSpPr>
        <p:spPr>
          <a:xfrm>
            <a:off x="7001255" y="4413504"/>
            <a:ext cx="2516504" cy="91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96" name="group 296"/>
          <p:cNvGrpSpPr/>
          <p:nvPr/>
        </p:nvGrpSpPr>
        <p:grpSpPr>
          <a:xfrm rot="21600000">
            <a:off x="6763511" y="4319016"/>
            <a:ext cx="306323" cy="307847"/>
            <a:chExt cx="306323" cy="307847"/>
          </a:xfrm>
        </p:grpSpPr>
        <p:sp>
          <p:nvSpPr>
            <p:cNvPr id="1224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5" name="textbox 1225"/>
            <p:cNvSpPr/>
            <p:nvPr/>
          </p:nvSpPr>
          <p:spPr>
            <a:xfrm>
              <a:off x="-12700" y="-12700"/>
              <a:ext cx="332104" cy="3689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890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298" name="group 298"/>
          <p:cNvGrpSpPr/>
          <p:nvPr/>
        </p:nvGrpSpPr>
        <p:grpSpPr>
          <a:xfrm rot="21600000">
            <a:off x="1789176" y="2020824"/>
            <a:ext cx="306323" cy="306323"/>
            <a:chExt cx="306323" cy="306323"/>
          </a:xfrm>
        </p:grpSpPr>
        <p:sp>
          <p:nvSpPr>
            <p:cNvPr id="1226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7" name="textbox 1227"/>
            <p:cNvSpPr/>
            <p:nvPr/>
          </p:nvSpPr>
          <p:spPr>
            <a:xfrm>
              <a:off x="-12700" y="-12700"/>
              <a:ext cx="332104" cy="368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41605" algn="l" rtl="0" eaLnBrk="0">
                <a:lnSpc>
                  <a:spcPct val="80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228" name="picture 12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607807" y="5295900"/>
            <a:ext cx="441959" cy="210311"/>
          </a:xfrm>
          <a:prstGeom prst="rect">
            <a:avLst/>
          </a:prstGeom>
        </p:spPr>
      </p:pic>
      <p:pic>
        <p:nvPicPr>
          <p:cNvPr id="1229" name="picture 122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439400" y="5295900"/>
            <a:ext cx="440435" cy="210311"/>
          </a:xfrm>
          <a:prstGeom prst="rect">
            <a:avLst/>
          </a:prstGeom>
        </p:spPr>
      </p:pic>
      <p:pic>
        <p:nvPicPr>
          <p:cNvPr id="1230" name="picture 123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656076" y="5295900"/>
            <a:ext cx="440435" cy="210311"/>
          </a:xfrm>
          <a:prstGeom prst="rect">
            <a:avLst/>
          </a:prstGeom>
        </p:spPr>
      </p:pic>
      <p:sp>
        <p:nvSpPr>
          <p:cNvPr id="1231" name="path"/>
          <p:cNvSpPr/>
          <p:nvPr/>
        </p:nvSpPr>
        <p:spPr>
          <a:xfrm>
            <a:off x="9508616" y="4413504"/>
            <a:ext cx="97155" cy="665988"/>
          </a:xfrm>
          <a:custGeom>
            <a:rect l="0" t="0" r="0" b="0"/>
            <a:pathLst>
              <a:path w="153" h="1048">
                <a:moveTo>
                  <a:pt x="7" y="7"/>
                </a:moveTo>
                <a:lnTo>
                  <a:pt x="145" y="524"/>
                </a:lnTo>
                <a:lnTo>
                  <a:pt x="7" y="1041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2" name="rect"/>
          <p:cNvSpPr/>
          <p:nvPr/>
        </p:nvSpPr>
        <p:spPr>
          <a:xfrm>
            <a:off x="2090927" y="2708147"/>
            <a:ext cx="2066163" cy="91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3" name="path"/>
          <p:cNvSpPr/>
          <p:nvPr/>
        </p:nvSpPr>
        <p:spPr>
          <a:xfrm>
            <a:off x="3020567" y="2653284"/>
            <a:ext cx="243840" cy="243840"/>
          </a:xfrm>
          <a:custGeom>
            <a:rect l="0" t="0" r="0" b="0"/>
            <a:pathLst>
              <a:path w="384" h="384">
                <a:moveTo>
                  <a:pt x="0" y="192"/>
                </a:moveTo>
                <a:cubicBezTo>
                  <a:pt x="0" y="86"/>
                  <a:pt x="86" y="0"/>
                  <a:pt x="192" y="0"/>
                </a:cubicBezTo>
                <a:cubicBezTo>
                  <a:pt x="297" y="0"/>
                  <a:pt x="384" y="86"/>
                  <a:pt x="384" y="192"/>
                </a:cubicBezTo>
                <a:cubicBezTo>
                  <a:pt x="384" y="297"/>
                  <a:pt x="297" y="384"/>
                  <a:pt x="192" y="384"/>
                </a:cubicBezTo>
                <a:cubicBezTo>
                  <a:pt x="86" y="384"/>
                  <a:pt x="0" y="297"/>
                  <a:pt x="0" y="192"/>
                </a:cubicBezTo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0" name="group 300"/>
          <p:cNvGrpSpPr/>
          <p:nvPr/>
        </p:nvGrpSpPr>
        <p:grpSpPr>
          <a:xfrm rot="21600000">
            <a:off x="6915911" y="3726180"/>
            <a:ext cx="243840" cy="242315"/>
            <a:chExt cx="243840" cy="242315"/>
          </a:xfrm>
        </p:grpSpPr>
        <p:sp>
          <p:nvSpPr>
            <p:cNvPr id="1234" name="path"/>
            <p:cNvSpPr/>
            <p:nvPr/>
          </p:nvSpPr>
          <p:spPr>
            <a:xfrm>
              <a:off x="0" y="0"/>
              <a:ext cx="243840" cy="242315"/>
            </a:xfrm>
            <a:custGeom>
              <a:rect l="0" t="0" r="0" b="0"/>
              <a:pathLst>
                <a:path w="384" h="381">
                  <a:moveTo>
                    <a:pt x="0" y="190"/>
                  </a:moveTo>
                  <a:cubicBezTo>
                    <a:pt x="0" y="85"/>
                    <a:pt x="85" y="0"/>
                    <a:pt x="191" y="0"/>
                  </a:cubicBezTo>
                  <a:cubicBezTo>
                    <a:pt x="298" y="0"/>
                    <a:pt x="384" y="85"/>
                    <a:pt x="384" y="190"/>
                  </a:cubicBezTo>
                  <a:cubicBezTo>
                    <a:pt x="384" y="296"/>
                    <a:pt x="298" y="381"/>
                    <a:pt x="191" y="381"/>
                  </a:cubicBezTo>
                  <a:cubicBezTo>
                    <a:pt x="85" y="381"/>
                    <a:pt x="0" y="296"/>
                    <a:pt x="0" y="190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5" name="path"/>
            <p:cNvSpPr/>
            <p:nvPr/>
          </p:nvSpPr>
          <p:spPr>
            <a:xfrm>
              <a:off x="56388" y="54863"/>
              <a:ext cx="131064" cy="132588"/>
            </a:xfrm>
            <a:custGeom>
              <a:rect l="0" t="0" r="0" b="0"/>
              <a:pathLst>
                <a:path w="206" h="208">
                  <a:moveTo>
                    <a:pt x="112" y="0"/>
                  </a:moveTo>
                  <a:lnTo>
                    <a:pt x="91" y="0"/>
                  </a:lnTo>
                  <a:lnTo>
                    <a:pt x="91" y="95"/>
                  </a:lnTo>
                  <a:lnTo>
                    <a:pt x="0" y="95"/>
                  </a:lnTo>
                  <a:lnTo>
                    <a:pt x="0" y="115"/>
                  </a:lnTo>
                  <a:lnTo>
                    <a:pt x="91" y="115"/>
                  </a:lnTo>
                  <a:lnTo>
                    <a:pt x="91" y="208"/>
                  </a:lnTo>
                  <a:lnTo>
                    <a:pt x="112" y="208"/>
                  </a:lnTo>
                  <a:lnTo>
                    <a:pt x="112" y="115"/>
                  </a:lnTo>
                  <a:lnTo>
                    <a:pt x="206" y="115"/>
                  </a:lnTo>
                  <a:lnTo>
                    <a:pt x="206" y="95"/>
                  </a:lnTo>
                  <a:lnTo>
                    <a:pt x="112" y="95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36" name="rect"/>
          <p:cNvSpPr/>
          <p:nvPr/>
        </p:nvSpPr>
        <p:spPr>
          <a:xfrm>
            <a:off x="4669535" y="3803904"/>
            <a:ext cx="2066163" cy="91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7" name="path"/>
          <p:cNvSpPr/>
          <p:nvPr/>
        </p:nvSpPr>
        <p:spPr>
          <a:xfrm>
            <a:off x="5600700" y="3749040"/>
            <a:ext cx="242315" cy="243840"/>
          </a:xfrm>
          <a:custGeom>
            <a:rect l="0" t="0" r="0" b="0"/>
            <a:pathLst>
              <a:path w="381" h="384">
                <a:moveTo>
                  <a:pt x="0" y="192"/>
                </a:moveTo>
                <a:cubicBezTo>
                  <a:pt x="0" y="86"/>
                  <a:pt x="85" y="0"/>
                  <a:pt x="190" y="0"/>
                </a:cubicBezTo>
                <a:cubicBezTo>
                  <a:pt x="296" y="0"/>
                  <a:pt x="381" y="86"/>
                  <a:pt x="381" y="192"/>
                </a:cubicBezTo>
                <a:cubicBezTo>
                  <a:pt x="381" y="298"/>
                  <a:pt x="296" y="384"/>
                  <a:pt x="190" y="384"/>
                </a:cubicBezTo>
                <a:cubicBezTo>
                  <a:pt x="85" y="384"/>
                  <a:pt x="0" y="298"/>
                  <a:pt x="0" y="192"/>
                </a:cubicBezTo>
              </a:path>
            </a:pathLst>
          </a:custGeom>
          <a:solidFill>
            <a:srgbClr val="C8C8C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2" name="group 302"/>
          <p:cNvGrpSpPr/>
          <p:nvPr/>
        </p:nvGrpSpPr>
        <p:grpSpPr>
          <a:xfrm rot="21600000">
            <a:off x="4337303" y="2630424"/>
            <a:ext cx="242315" cy="242316"/>
            <a:chExt cx="242315" cy="242316"/>
          </a:xfrm>
        </p:grpSpPr>
        <p:sp>
          <p:nvSpPr>
            <p:cNvPr id="1238" name="path"/>
            <p:cNvSpPr/>
            <p:nvPr/>
          </p:nvSpPr>
          <p:spPr>
            <a:xfrm>
              <a:off x="0" y="0"/>
              <a:ext cx="242315" cy="242316"/>
            </a:xfrm>
            <a:custGeom>
              <a:rect l="0" t="0" r="0" b="0"/>
              <a:pathLst>
                <a:path w="381" h="381">
                  <a:moveTo>
                    <a:pt x="0" y="190"/>
                  </a:moveTo>
                  <a:cubicBezTo>
                    <a:pt x="0" y="85"/>
                    <a:pt x="85" y="0"/>
                    <a:pt x="190" y="0"/>
                  </a:cubicBezTo>
                  <a:cubicBezTo>
                    <a:pt x="296" y="0"/>
                    <a:pt x="381" y="85"/>
                    <a:pt x="381" y="190"/>
                  </a:cubicBezTo>
                  <a:cubicBezTo>
                    <a:pt x="381" y="296"/>
                    <a:pt x="296" y="381"/>
                    <a:pt x="190" y="381"/>
                  </a:cubicBezTo>
                  <a:cubicBezTo>
                    <a:pt x="85" y="381"/>
                    <a:pt x="0" y="296"/>
                    <a:pt x="0" y="190"/>
                  </a:cubicBezTo>
                </a:path>
              </a:pathLst>
            </a:custGeom>
            <a:solidFill>
              <a:srgbClr val="C8C8C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9" name="path"/>
            <p:cNvSpPr/>
            <p:nvPr/>
          </p:nvSpPr>
          <p:spPr>
            <a:xfrm>
              <a:off x="56388" y="56387"/>
              <a:ext cx="131063" cy="131064"/>
            </a:xfrm>
            <a:custGeom>
              <a:rect l="0" t="0" r="0" b="0"/>
              <a:pathLst>
                <a:path w="206" h="206">
                  <a:moveTo>
                    <a:pt x="112" y="0"/>
                  </a:moveTo>
                  <a:lnTo>
                    <a:pt x="91" y="0"/>
                  </a:lnTo>
                  <a:lnTo>
                    <a:pt x="91" y="94"/>
                  </a:lnTo>
                  <a:lnTo>
                    <a:pt x="0" y="94"/>
                  </a:lnTo>
                  <a:lnTo>
                    <a:pt x="0" y="114"/>
                  </a:lnTo>
                  <a:lnTo>
                    <a:pt x="91" y="114"/>
                  </a:lnTo>
                  <a:lnTo>
                    <a:pt x="91" y="206"/>
                  </a:lnTo>
                  <a:lnTo>
                    <a:pt x="112" y="206"/>
                  </a:lnTo>
                  <a:lnTo>
                    <a:pt x="112" y="114"/>
                  </a:lnTo>
                  <a:lnTo>
                    <a:pt x="206" y="114"/>
                  </a:lnTo>
                  <a:lnTo>
                    <a:pt x="206" y="94"/>
                  </a:lnTo>
                  <a:lnTo>
                    <a:pt x="112" y="94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0" name="path"/>
          <p:cNvSpPr/>
          <p:nvPr/>
        </p:nvSpPr>
        <p:spPr>
          <a:xfrm>
            <a:off x="9514585" y="5583935"/>
            <a:ext cx="91185" cy="621792"/>
          </a:xfrm>
          <a:custGeom>
            <a:rect l="0" t="0" r="0" b="0"/>
            <a:pathLst>
              <a:path w="143" h="979">
                <a:moveTo>
                  <a:pt x="7" y="7"/>
                </a:moveTo>
                <a:lnTo>
                  <a:pt x="136" y="489"/>
                </a:lnTo>
                <a:lnTo>
                  <a:pt x="7" y="972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1" name="path"/>
          <p:cNvSpPr/>
          <p:nvPr/>
        </p:nvSpPr>
        <p:spPr>
          <a:xfrm>
            <a:off x="11418061" y="5583935"/>
            <a:ext cx="91185" cy="621792"/>
          </a:xfrm>
          <a:custGeom>
            <a:rect l="0" t="0" r="0" b="0"/>
            <a:pathLst>
              <a:path w="143" h="979">
                <a:moveTo>
                  <a:pt x="7" y="7"/>
                </a:moveTo>
                <a:lnTo>
                  <a:pt x="136" y="489"/>
                </a:lnTo>
                <a:lnTo>
                  <a:pt x="7" y="972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2" name="rect"/>
          <p:cNvSpPr/>
          <p:nvPr/>
        </p:nvSpPr>
        <p:spPr>
          <a:xfrm>
            <a:off x="1804415" y="5849111"/>
            <a:ext cx="4109719" cy="9144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3" name="path"/>
          <p:cNvSpPr/>
          <p:nvPr/>
        </p:nvSpPr>
        <p:spPr>
          <a:xfrm>
            <a:off x="5655563" y="3805428"/>
            <a:ext cx="132588" cy="131064"/>
          </a:xfrm>
          <a:custGeom>
            <a:rect l="0" t="0" r="0" b="0"/>
            <a:pathLst>
              <a:path w="208" h="206">
                <a:moveTo>
                  <a:pt x="113" y="0"/>
                </a:moveTo>
                <a:lnTo>
                  <a:pt x="93" y="0"/>
                </a:lnTo>
                <a:lnTo>
                  <a:pt x="93" y="94"/>
                </a:lnTo>
                <a:lnTo>
                  <a:pt x="0" y="94"/>
                </a:lnTo>
                <a:lnTo>
                  <a:pt x="0" y="114"/>
                </a:lnTo>
                <a:lnTo>
                  <a:pt x="93" y="114"/>
                </a:lnTo>
                <a:lnTo>
                  <a:pt x="93" y="206"/>
                </a:lnTo>
                <a:lnTo>
                  <a:pt x="113" y="206"/>
                </a:lnTo>
                <a:lnTo>
                  <a:pt x="113" y="114"/>
                </a:lnTo>
                <a:lnTo>
                  <a:pt x="208" y="114"/>
                </a:lnTo>
                <a:lnTo>
                  <a:pt x="208" y="94"/>
                </a:lnTo>
                <a:lnTo>
                  <a:pt x="113" y="94"/>
                </a:lnTo>
                <a:lnTo>
                  <a:pt x="113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4" name="path"/>
          <p:cNvSpPr/>
          <p:nvPr/>
        </p:nvSpPr>
        <p:spPr>
          <a:xfrm>
            <a:off x="3076956" y="2709672"/>
            <a:ext cx="131064" cy="131064"/>
          </a:xfrm>
          <a:custGeom>
            <a:rect l="0" t="0" r="0" b="0"/>
            <a:pathLst>
              <a:path w="206" h="206">
                <a:moveTo>
                  <a:pt x="112" y="0"/>
                </a:moveTo>
                <a:lnTo>
                  <a:pt x="92" y="0"/>
                </a:lnTo>
                <a:lnTo>
                  <a:pt x="92" y="94"/>
                </a:lnTo>
                <a:lnTo>
                  <a:pt x="0" y="94"/>
                </a:lnTo>
                <a:lnTo>
                  <a:pt x="0" y="114"/>
                </a:lnTo>
                <a:lnTo>
                  <a:pt x="92" y="114"/>
                </a:lnTo>
                <a:lnTo>
                  <a:pt x="92" y="206"/>
                </a:lnTo>
                <a:lnTo>
                  <a:pt x="112" y="206"/>
                </a:lnTo>
                <a:lnTo>
                  <a:pt x="112" y="114"/>
                </a:lnTo>
                <a:lnTo>
                  <a:pt x="206" y="114"/>
                </a:lnTo>
                <a:lnTo>
                  <a:pt x="206" y="94"/>
                </a:lnTo>
                <a:lnTo>
                  <a:pt x="112" y="94"/>
                </a:lnTo>
                <a:lnTo>
                  <a:pt x="11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5" name="path"/>
          <p:cNvSpPr/>
          <p:nvPr/>
        </p:nvSpPr>
        <p:spPr>
          <a:xfrm>
            <a:off x="4147946" y="2980182"/>
            <a:ext cx="88772" cy="147066"/>
          </a:xfrm>
          <a:custGeom>
            <a:rect l="0" t="0" r="0" b="0"/>
            <a:pathLst>
              <a:path w="139" h="231">
                <a:moveTo>
                  <a:pt x="132" y="7"/>
                </a:moveTo>
                <a:lnTo>
                  <a:pt x="7" y="2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6" name="path"/>
          <p:cNvSpPr/>
          <p:nvPr/>
        </p:nvSpPr>
        <p:spPr>
          <a:xfrm>
            <a:off x="4147946" y="2570226"/>
            <a:ext cx="88772" cy="147066"/>
          </a:xfrm>
          <a:custGeom>
            <a:rect l="0" t="0" r="0" b="0"/>
            <a:pathLst>
              <a:path w="139" h="231">
                <a:moveTo>
                  <a:pt x="132" y="7"/>
                </a:moveTo>
                <a:lnTo>
                  <a:pt x="7" y="2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7" name="path"/>
          <p:cNvSpPr/>
          <p:nvPr/>
        </p:nvSpPr>
        <p:spPr>
          <a:xfrm>
            <a:off x="6726554" y="3665982"/>
            <a:ext cx="88772" cy="147066"/>
          </a:xfrm>
          <a:custGeom>
            <a:rect l="0" t="0" r="0" b="0"/>
            <a:pathLst>
              <a:path w="139" h="231">
                <a:moveTo>
                  <a:pt x="132" y="7"/>
                </a:moveTo>
                <a:lnTo>
                  <a:pt x="7" y="2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8" name="path"/>
          <p:cNvSpPr/>
          <p:nvPr/>
        </p:nvSpPr>
        <p:spPr>
          <a:xfrm>
            <a:off x="6726554" y="4075938"/>
            <a:ext cx="88772" cy="147066"/>
          </a:xfrm>
          <a:custGeom>
            <a:rect l="0" t="0" r="0" b="0"/>
            <a:pathLst>
              <a:path w="139" h="231">
                <a:moveTo>
                  <a:pt x="132" y="7"/>
                </a:moveTo>
                <a:lnTo>
                  <a:pt x="7" y="2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9" name="path"/>
          <p:cNvSpPr/>
          <p:nvPr/>
        </p:nvSpPr>
        <p:spPr>
          <a:xfrm>
            <a:off x="5904991" y="5583935"/>
            <a:ext cx="44704" cy="274319"/>
          </a:xfrm>
          <a:custGeom>
            <a:rect l="0" t="0" r="0" b="0"/>
            <a:pathLst>
              <a:path w="70" h="431">
                <a:moveTo>
                  <a:pt x="7" y="7"/>
                </a:moveTo>
                <a:lnTo>
                  <a:pt x="63" y="216"/>
                </a:lnTo>
                <a:lnTo>
                  <a:pt x="7" y="4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0" name="path"/>
          <p:cNvSpPr/>
          <p:nvPr/>
        </p:nvSpPr>
        <p:spPr>
          <a:xfrm>
            <a:off x="5904991" y="5931407"/>
            <a:ext cx="44704" cy="274319"/>
          </a:xfrm>
          <a:custGeom>
            <a:rect l="0" t="0" r="0" b="0"/>
            <a:pathLst>
              <a:path w="70" h="431">
                <a:moveTo>
                  <a:pt x="7" y="7"/>
                </a:moveTo>
                <a:lnTo>
                  <a:pt x="63" y="215"/>
                </a:lnTo>
                <a:lnTo>
                  <a:pt x="7" y="42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1" name="textbox 1251"/>
          <p:cNvSpPr/>
          <p:nvPr/>
        </p:nvSpPr>
        <p:spPr>
          <a:xfrm>
            <a:off x="11410288" y="6426468"/>
            <a:ext cx="15240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3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900" spc="2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8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304"/>
          <p:cNvGrpSpPr/>
          <p:nvPr/>
        </p:nvGrpSpPr>
        <p:grpSpPr>
          <a:xfrm rot="21600000">
            <a:off x="10011155" y="1053083"/>
            <a:ext cx="1722119" cy="5340095"/>
            <a:chExt cx="1722119" cy="5340095"/>
          </a:xfrm>
        </p:grpSpPr>
        <p:sp>
          <p:nvSpPr>
            <p:cNvPr id="1252" name="rect"/>
            <p:cNvSpPr/>
            <p:nvPr/>
          </p:nvSpPr>
          <p:spPr>
            <a:xfrm>
              <a:off x="4571" y="4571"/>
              <a:ext cx="1712976" cy="5330952"/>
            </a:xfrm>
            <a:prstGeom prst="rect">
              <a:avLst/>
            </a:prstGeom>
            <a:solidFill>
              <a:srgbClr val="D7F0EA">
                <a:alpha val="49019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3" name="textbox 1253"/>
            <p:cNvSpPr/>
            <p:nvPr/>
          </p:nvSpPr>
          <p:spPr>
            <a:xfrm>
              <a:off x="-12700" y="-12700"/>
              <a:ext cx="1747520" cy="38957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en-US" altLang="en-US" sz="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07340" algn="l" rtl="0" eaLnBrk="0">
                <a:lnSpc>
                  <a:spcPts val="1850"/>
                </a:lnSpc>
                <a:spcBef>
                  <a:spcPct val="0"/>
                </a:spcBef>
                <a:tabLst>
                  <a:tab pos="584835"/>
                </a:tabLst>
              </a:pPr>
              <a:r>
                <a:rPr sz="15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	</a:t>
              </a: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</a:t>
              </a:r>
              <a:r>
                <a:rPr sz="1500" spc="8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</a:t>
              </a:r>
              <a:r>
                <a:rPr sz="15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indent="-635" algn="l" rtl="0" eaLnBrk="0">
                <a:lnSpc>
                  <a:spcPct val="102000"/>
                </a:lnSpc>
                <a:spcBef>
                  <a:spcPts val="1535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化办公室、集团市场 </a:t>
              </a:r>
              <a:r>
                <a:rPr sz="12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研究部、电商公司、  </a:t>
              </a:r>
              <a:r>
                <a:rPr sz="12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U   </a:t>
              </a:r>
              <a:r>
                <a:rPr sz="12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市场研究部、  </a:t>
              </a:r>
              <a:r>
                <a:rPr sz="1200" spc="-3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U</a:t>
              </a:r>
              <a:r>
                <a:rPr sz="12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研发部、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销售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3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3180" indent="8890" algn="l" rtl="0" eaLnBrk="0">
                <a:lnSpc>
                  <a:spcPct val="103000"/>
                </a:lnSpc>
                <a:spcBef>
                  <a:spcPts val="365"/>
                </a:spcBef>
              </a:pPr>
              <a:r>
                <a:rPr sz="12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负责人领导下的试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点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项目组：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3180" indent="8255" algn="l" rtl="0" eaLnBrk="0">
                <a:lnSpc>
                  <a:spcPct val="99000"/>
                </a:lnSpc>
                <a:spcBef>
                  <a:spcPts val="75"/>
                </a:spcBef>
              </a:pP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品牌总监、  </a:t>
              </a: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</a:t>
              </a:r>
              <a:r>
                <a:rPr sz="1200" spc="-6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U</a:t>
              </a: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市场部、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研究部、研发部    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销售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部试销渠道负责人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/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协调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1910" algn="l" rtl="0" eaLnBrk="0">
                <a:lnSpc>
                  <a:spcPts val="1390"/>
                </a:lnSpc>
                <a:spcBef>
                  <a:spcPts val="1470"/>
                </a:spcBef>
              </a:pPr>
              <a:r>
                <a:rPr sz="1100" spc="-4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参与部门</a:t>
              </a:r>
              <a:r>
                <a:rPr sz="11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</a:t>
              </a:r>
              <a:endParaRPr lang="en-US" altLang="en-US" sz="1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algn="l" rtl="0" eaLnBrk="0">
                <a:lnSpc>
                  <a:spcPct val="89000"/>
                </a:lnSpc>
                <a:spcBef>
                  <a:spcPts val="50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集团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市场研究部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algn="l" rtl="0" eaLnBrk="0">
                <a:lnSpc>
                  <a:spcPct val="100000"/>
                </a:lnSpc>
                <a:spcBef>
                  <a:spcPct val="0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集团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企业管理部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algn="l" rtl="0" eaLnBrk="0">
                <a:lnSpc>
                  <a:spcPct val="100000"/>
                </a:lnSpc>
                <a:spcBef>
                  <a:spcPct val="0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科技中心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algn="l" rtl="0" eaLnBrk="0">
                <a:lnSpc>
                  <a:spcPct val="100000"/>
                </a:lnSpc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团创新中心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algn="l" rtl="0" eaLnBrk="0">
                <a:lnSpc>
                  <a:spcPts val="1560"/>
                </a:lnSpc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团财务部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54" name="path"/>
            <p:cNvSpPr/>
            <p:nvPr/>
          </p:nvSpPr>
          <p:spPr>
            <a:xfrm>
              <a:off x="1427479" y="0"/>
              <a:ext cx="294640" cy="294639"/>
            </a:xfrm>
            <a:custGeom>
              <a:rect l="0" t="0" r="0" b="0"/>
              <a:pathLst>
                <a:path w="462" h="462">
                  <a:moveTo>
                    <a:pt x="7" y="7"/>
                  </a:moveTo>
                  <a:cubicBezTo>
                    <a:pt x="255" y="7"/>
                    <a:pt x="456" y="208"/>
                    <a:pt x="456" y="456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5" name="path"/>
            <p:cNvSpPr/>
            <p:nvPr/>
          </p:nvSpPr>
          <p:spPr>
            <a:xfrm>
              <a:off x="0" y="0"/>
              <a:ext cx="294640" cy="294639"/>
            </a:xfrm>
            <a:custGeom>
              <a:rect l="0" t="0" r="0" b="0"/>
              <a:pathLst>
                <a:path w="462" h="462">
                  <a:moveTo>
                    <a:pt x="7" y="456"/>
                  </a:moveTo>
                  <a:cubicBezTo>
                    <a:pt x="7" y="208"/>
                    <a:pt x="208" y="7"/>
                    <a:pt x="456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6" name="path"/>
            <p:cNvSpPr/>
            <p:nvPr/>
          </p:nvSpPr>
          <p:spPr>
            <a:xfrm>
              <a:off x="0" y="5045455"/>
              <a:ext cx="294640" cy="294639"/>
            </a:xfrm>
            <a:custGeom>
              <a:rect l="0" t="0" r="0" b="0"/>
              <a:pathLst>
                <a:path w="462" h="462">
                  <a:moveTo>
                    <a:pt x="456" y="456"/>
                  </a:moveTo>
                  <a:cubicBezTo>
                    <a:pt x="208" y="456"/>
                    <a:pt x="7" y="255"/>
                    <a:pt x="7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7" name="path"/>
            <p:cNvSpPr/>
            <p:nvPr/>
          </p:nvSpPr>
          <p:spPr>
            <a:xfrm>
              <a:off x="1427479" y="5045455"/>
              <a:ext cx="294640" cy="294639"/>
            </a:xfrm>
            <a:custGeom>
              <a:rect l="0" t="0" r="0" b="0"/>
              <a:pathLst>
                <a:path w="462" h="462">
                  <a:moveTo>
                    <a:pt x="456" y="7"/>
                  </a:moveTo>
                  <a:cubicBezTo>
                    <a:pt x="456" y="255"/>
                    <a:pt x="255" y="456"/>
                    <a:pt x="7" y="456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8" name="rect"/>
            <p:cNvSpPr/>
            <p:nvPr/>
          </p:nvSpPr>
          <p:spPr>
            <a:xfrm>
              <a:off x="1712976" y="290067"/>
              <a:ext cx="9143" cy="4759959"/>
            </a:xfrm>
            <a:prstGeom prst="rect">
              <a:avLst/>
            </a:pr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6" name="group 306"/>
          <p:cNvGrpSpPr/>
          <p:nvPr/>
        </p:nvGrpSpPr>
        <p:grpSpPr>
          <a:xfrm rot="21600000">
            <a:off x="3300984" y="1341120"/>
            <a:ext cx="6719315" cy="4800600"/>
            <a:chExt cx="6719315" cy="4800600"/>
          </a:xfrm>
        </p:grpSpPr>
        <p:sp>
          <p:nvSpPr>
            <p:cNvPr id="1259" name="path"/>
            <p:cNvSpPr/>
            <p:nvPr/>
          </p:nvSpPr>
          <p:spPr>
            <a:xfrm>
              <a:off x="6710171" y="2031"/>
              <a:ext cx="9143" cy="4759959"/>
            </a:xfrm>
            <a:custGeom>
              <a:rect l="0" t="0" r="0" b="0"/>
              <a:pathLst>
                <a:path w="14" h="7495">
                  <a:moveTo>
                    <a:pt x="7" y="7495"/>
                  </a:moveTo>
                  <a:lnTo>
                    <a:pt x="7" y="0"/>
                  </a:lnTo>
                  <a:close/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0" name="path"/>
            <p:cNvSpPr/>
            <p:nvPr/>
          </p:nvSpPr>
          <p:spPr>
            <a:xfrm>
              <a:off x="0" y="0"/>
              <a:ext cx="6682739" cy="4800600"/>
            </a:xfrm>
            <a:custGeom>
              <a:rect l="0" t="0" r="0" b="0"/>
              <a:pathLst>
                <a:path w="10523" h="7558">
                  <a:moveTo>
                    <a:pt x="2354" y="7"/>
                  </a:moveTo>
                  <a:lnTo>
                    <a:pt x="2354" y="3279"/>
                  </a:lnTo>
                  <a:moveTo>
                    <a:pt x="7485" y="7"/>
                  </a:moveTo>
                  <a:lnTo>
                    <a:pt x="7485" y="3279"/>
                  </a:lnTo>
                  <a:moveTo>
                    <a:pt x="3415" y="7"/>
                  </a:moveTo>
                  <a:lnTo>
                    <a:pt x="3415" y="3279"/>
                  </a:lnTo>
                  <a:moveTo>
                    <a:pt x="7" y="7"/>
                  </a:moveTo>
                  <a:lnTo>
                    <a:pt x="7" y="3279"/>
                  </a:lnTo>
                  <a:moveTo>
                    <a:pt x="6789" y="0"/>
                  </a:moveTo>
                  <a:lnTo>
                    <a:pt x="6789" y="5552"/>
                  </a:lnTo>
                  <a:moveTo>
                    <a:pt x="7927" y="19"/>
                  </a:moveTo>
                  <a:lnTo>
                    <a:pt x="7927" y="5571"/>
                  </a:lnTo>
                  <a:moveTo>
                    <a:pt x="10516" y="19"/>
                  </a:moveTo>
                  <a:lnTo>
                    <a:pt x="10516" y="5571"/>
                  </a:lnTo>
                  <a:moveTo>
                    <a:pt x="4519" y="19"/>
                  </a:moveTo>
                  <a:lnTo>
                    <a:pt x="4519" y="5571"/>
                  </a:lnTo>
                  <a:moveTo>
                    <a:pt x="9619" y="0"/>
                  </a:moveTo>
                  <a:lnTo>
                    <a:pt x="9619" y="7560"/>
                  </a:lnTo>
                </a:path>
              </a:pathLst>
            </a:custGeom>
            <a:noFill/>
            <a:ln w="9143" cap="flat">
              <a:solidFill>
                <a:srgbClr val="A8B21C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8" name="group 308"/>
          <p:cNvGrpSpPr/>
          <p:nvPr/>
        </p:nvGrpSpPr>
        <p:grpSpPr>
          <a:xfrm rot="21600000">
            <a:off x="624839" y="1341120"/>
            <a:ext cx="10942446" cy="4061459"/>
            <a:chExt cx="10942446" cy="4061459"/>
          </a:xfrm>
        </p:grpSpPr>
        <p:sp>
          <p:nvSpPr>
            <p:cNvPr id="1261" name="path"/>
            <p:cNvSpPr/>
            <p:nvPr/>
          </p:nvSpPr>
          <p:spPr>
            <a:xfrm>
              <a:off x="0" y="1127759"/>
              <a:ext cx="10942446" cy="2933700"/>
            </a:xfrm>
            <a:custGeom>
              <a:rect l="0" t="0" r="0" b="0"/>
              <a:pathLst>
                <a:path w="17232" h="4620">
                  <a:moveTo>
                    <a:pt x="7" y="7"/>
                  </a:moveTo>
                  <a:lnTo>
                    <a:pt x="17225" y="7"/>
                  </a:lnTo>
                  <a:moveTo>
                    <a:pt x="7" y="4612"/>
                  </a:moveTo>
                  <a:lnTo>
                    <a:pt x="17225" y="4612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2" name="path"/>
            <p:cNvSpPr/>
            <p:nvPr/>
          </p:nvSpPr>
          <p:spPr>
            <a:xfrm>
              <a:off x="2270760" y="0"/>
              <a:ext cx="9144" cy="676655"/>
            </a:xfrm>
            <a:custGeom>
              <a:rect l="0" t="0" r="0" b="0"/>
              <a:pathLst>
                <a:path w="14" h="1065">
                  <a:moveTo>
                    <a:pt x="7" y="0"/>
                  </a:moveTo>
                  <a:lnTo>
                    <a:pt x="7" y="1065"/>
                  </a:lnTo>
                </a:path>
              </a:pathLst>
            </a:custGeom>
            <a:noFill/>
            <a:ln w="9143" cap="flat">
              <a:solidFill>
                <a:srgbClr val="A8B21C">
                  <a:alpha val="100000"/>
                </a:srgbClr>
              </a:solidFill>
              <a:prstDash val="dash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263" name="picture 12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96255" y="5029200"/>
            <a:ext cx="1772411" cy="344423"/>
          </a:xfrm>
          <a:prstGeom prst="rect">
            <a:avLst/>
          </a:prstGeom>
        </p:spPr>
      </p:pic>
      <p:pic>
        <p:nvPicPr>
          <p:cNvPr id="1264" name="picture 12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12864" y="5029200"/>
            <a:ext cx="1168907" cy="344423"/>
          </a:xfrm>
          <a:prstGeom prst="rect">
            <a:avLst/>
          </a:prstGeom>
        </p:spPr>
      </p:pic>
      <p:sp>
        <p:nvSpPr>
          <p:cNvPr id="1265" name="path"/>
          <p:cNvSpPr/>
          <p:nvPr/>
        </p:nvSpPr>
        <p:spPr>
          <a:xfrm>
            <a:off x="7152132" y="3959352"/>
            <a:ext cx="441959" cy="420624"/>
          </a:xfrm>
          <a:custGeom>
            <a:rect l="0" t="0" r="0" b="0"/>
            <a:pathLst>
              <a:path w="695" h="662">
                <a:moveTo>
                  <a:pt x="7" y="655"/>
                </a:moveTo>
                <a:lnTo>
                  <a:pt x="688" y="655"/>
                </a:lnTo>
                <a:lnTo>
                  <a:pt x="688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10" name="group 310"/>
          <p:cNvGrpSpPr/>
          <p:nvPr/>
        </p:nvGrpSpPr>
        <p:grpSpPr>
          <a:xfrm rot="21600000">
            <a:off x="8083295" y="4072128"/>
            <a:ext cx="242316" cy="195072"/>
            <a:chExt cx="242316" cy="195072"/>
          </a:xfrm>
        </p:grpSpPr>
        <p:sp>
          <p:nvSpPr>
            <p:cNvPr id="1266" name="path"/>
            <p:cNvSpPr/>
            <p:nvPr/>
          </p:nvSpPr>
          <p:spPr>
            <a:xfrm>
              <a:off x="146304" y="47243"/>
              <a:ext cx="96012" cy="141732"/>
            </a:xfrm>
            <a:custGeom>
              <a:rect l="0" t="0" r="0" b="0"/>
              <a:pathLst>
                <a:path w="151" h="223">
                  <a:moveTo>
                    <a:pt x="129" y="149"/>
                  </a:moveTo>
                  <a:lnTo>
                    <a:pt x="123" y="158"/>
                  </a:lnTo>
                  <a:lnTo>
                    <a:pt x="116" y="167"/>
                  </a:lnTo>
                  <a:lnTo>
                    <a:pt x="109" y="175"/>
                  </a:lnTo>
                  <a:lnTo>
                    <a:pt x="101" y="182"/>
                  </a:lnTo>
                  <a:lnTo>
                    <a:pt x="93" y="189"/>
                  </a:lnTo>
                  <a:lnTo>
                    <a:pt x="84" y="196"/>
                  </a:lnTo>
                  <a:lnTo>
                    <a:pt x="75" y="201"/>
                  </a:lnTo>
                  <a:lnTo>
                    <a:pt x="65" y="207"/>
                  </a:lnTo>
                  <a:lnTo>
                    <a:pt x="54" y="211"/>
                  </a:lnTo>
                  <a:lnTo>
                    <a:pt x="44" y="215"/>
                  </a:lnTo>
                  <a:lnTo>
                    <a:pt x="33" y="218"/>
                  </a:lnTo>
                  <a:lnTo>
                    <a:pt x="22" y="220"/>
                  </a:lnTo>
                  <a:lnTo>
                    <a:pt x="11" y="222"/>
                  </a:lnTo>
                  <a:lnTo>
                    <a:pt x="0" y="223"/>
                  </a:lnTo>
                  <a:lnTo>
                    <a:pt x="0" y="205"/>
                  </a:lnTo>
                  <a:lnTo>
                    <a:pt x="0" y="188"/>
                  </a:lnTo>
                  <a:lnTo>
                    <a:pt x="10" y="187"/>
                  </a:lnTo>
                  <a:lnTo>
                    <a:pt x="19" y="185"/>
                  </a:lnTo>
                  <a:lnTo>
                    <a:pt x="29" y="183"/>
                  </a:lnTo>
                  <a:lnTo>
                    <a:pt x="38" y="180"/>
                  </a:lnTo>
                  <a:lnTo>
                    <a:pt x="47" y="176"/>
                  </a:lnTo>
                  <a:lnTo>
                    <a:pt x="56" y="171"/>
                  </a:lnTo>
                  <a:lnTo>
                    <a:pt x="64" y="166"/>
                  </a:lnTo>
                  <a:lnTo>
                    <a:pt x="72" y="160"/>
                  </a:lnTo>
                  <a:lnTo>
                    <a:pt x="79" y="154"/>
                  </a:lnTo>
                  <a:lnTo>
                    <a:pt x="86" y="147"/>
                  </a:lnTo>
                  <a:lnTo>
                    <a:pt x="91" y="140"/>
                  </a:lnTo>
                  <a:lnTo>
                    <a:pt x="97" y="132"/>
                  </a:lnTo>
                  <a:lnTo>
                    <a:pt x="97" y="132"/>
                  </a:lnTo>
                  <a:lnTo>
                    <a:pt x="113" y="140"/>
                  </a:lnTo>
                  <a:lnTo>
                    <a:pt x="129" y="149"/>
                  </a:lnTo>
                  <a:lnTo>
                    <a:pt x="129" y="149"/>
                  </a:lnTo>
                  <a:close/>
                </a:path>
                <a:path w="151" h="223">
                  <a:moveTo>
                    <a:pt x="129" y="0"/>
                  </a:moveTo>
                  <a:lnTo>
                    <a:pt x="135" y="9"/>
                  </a:lnTo>
                  <a:lnTo>
                    <a:pt x="139" y="19"/>
                  </a:lnTo>
                  <a:lnTo>
                    <a:pt x="143" y="28"/>
                  </a:lnTo>
                  <a:lnTo>
                    <a:pt x="146" y="38"/>
                  </a:lnTo>
                  <a:lnTo>
                    <a:pt x="148" y="49"/>
                  </a:lnTo>
                  <a:lnTo>
                    <a:pt x="150" y="59"/>
                  </a:lnTo>
                  <a:lnTo>
                    <a:pt x="151" y="70"/>
                  </a:lnTo>
                  <a:lnTo>
                    <a:pt x="151" y="81"/>
                  </a:lnTo>
                  <a:lnTo>
                    <a:pt x="150" y="91"/>
                  </a:lnTo>
                  <a:lnTo>
                    <a:pt x="148" y="102"/>
                  </a:lnTo>
                  <a:lnTo>
                    <a:pt x="145" y="112"/>
                  </a:lnTo>
                  <a:lnTo>
                    <a:pt x="142" y="122"/>
                  </a:lnTo>
                  <a:lnTo>
                    <a:pt x="138" y="132"/>
                  </a:lnTo>
                  <a:lnTo>
                    <a:pt x="133" y="141"/>
                  </a:lnTo>
                  <a:lnTo>
                    <a:pt x="116" y="132"/>
                  </a:lnTo>
                  <a:lnTo>
                    <a:pt x="99" y="124"/>
                  </a:lnTo>
                  <a:lnTo>
                    <a:pt x="104" y="115"/>
                  </a:lnTo>
                  <a:lnTo>
                    <a:pt x="107" y="107"/>
                  </a:lnTo>
                  <a:lnTo>
                    <a:pt x="110" y="97"/>
                  </a:lnTo>
                  <a:lnTo>
                    <a:pt x="111" y="88"/>
                  </a:lnTo>
                  <a:lnTo>
                    <a:pt x="112" y="79"/>
                  </a:lnTo>
                  <a:lnTo>
                    <a:pt x="112" y="70"/>
                  </a:lnTo>
                  <a:lnTo>
                    <a:pt x="112" y="61"/>
                  </a:lnTo>
                  <a:lnTo>
                    <a:pt x="110" y="51"/>
                  </a:lnTo>
                  <a:lnTo>
                    <a:pt x="108" y="42"/>
                  </a:lnTo>
                  <a:lnTo>
                    <a:pt x="105" y="34"/>
                  </a:lnTo>
                  <a:lnTo>
                    <a:pt x="100" y="25"/>
                  </a:lnTo>
                  <a:lnTo>
                    <a:pt x="96" y="17"/>
                  </a:lnTo>
                  <a:lnTo>
                    <a:pt x="96" y="17"/>
                  </a:lnTo>
                  <a:lnTo>
                    <a:pt x="112" y="7"/>
                  </a:lnTo>
                  <a:lnTo>
                    <a:pt x="129" y="0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7" name="path"/>
            <p:cNvSpPr/>
            <p:nvPr/>
          </p:nvSpPr>
          <p:spPr>
            <a:xfrm>
              <a:off x="51815" y="0"/>
              <a:ext cx="173736" cy="59435"/>
            </a:xfrm>
            <a:custGeom>
              <a:rect l="0" t="0" r="0" b="0"/>
              <a:pathLst>
                <a:path w="273" h="93">
                  <a:moveTo>
                    <a:pt x="142" y="0"/>
                  </a:moveTo>
                  <a:lnTo>
                    <a:pt x="154" y="0"/>
                  </a:lnTo>
                  <a:lnTo>
                    <a:pt x="165" y="1"/>
                  </a:lnTo>
                  <a:lnTo>
                    <a:pt x="175" y="3"/>
                  </a:lnTo>
                  <a:lnTo>
                    <a:pt x="186" y="6"/>
                  </a:lnTo>
                  <a:lnTo>
                    <a:pt x="196" y="9"/>
                  </a:lnTo>
                  <a:lnTo>
                    <a:pt x="207" y="13"/>
                  </a:lnTo>
                  <a:lnTo>
                    <a:pt x="217" y="18"/>
                  </a:lnTo>
                  <a:lnTo>
                    <a:pt x="226" y="23"/>
                  </a:lnTo>
                  <a:lnTo>
                    <a:pt x="236" y="29"/>
                  </a:lnTo>
                  <a:lnTo>
                    <a:pt x="244" y="36"/>
                  </a:lnTo>
                  <a:lnTo>
                    <a:pt x="252" y="43"/>
                  </a:lnTo>
                  <a:lnTo>
                    <a:pt x="260" y="51"/>
                  </a:lnTo>
                  <a:lnTo>
                    <a:pt x="267" y="60"/>
                  </a:lnTo>
                  <a:lnTo>
                    <a:pt x="273" y="68"/>
                  </a:lnTo>
                  <a:lnTo>
                    <a:pt x="257" y="76"/>
                  </a:lnTo>
                  <a:lnTo>
                    <a:pt x="241" y="86"/>
                  </a:lnTo>
                  <a:lnTo>
                    <a:pt x="236" y="78"/>
                  </a:lnTo>
                  <a:lnTo>
                    <a:pt x="229" y="71"/>
                  </a:lnTo>
                  <a:lnTo>
                    <a:pt x="222" y="65"/>
                  </a:lnTo>
                  <a:lnTo>
                    <a:pt x="215" y="58"/>
                  </a:lnTo>
                  <a:lnTo>
                    <a:pt x="207" y="53"/>
                  </a:lnTo>
                  <a:lnTo>
                    <a:pt x="198" y="48"/>
                  </a:lnTo>
                  <a:lnTo>
                    <a:pt x="190" y="44"/>
                  </a:lnTo>
                  <a:lnTo>
                    <a:pt x="180" y="41"/>
                  </a:lnTo>
                  <a:lnTo>
                    <a:pt x="171" y="38"/>
                  </a:lnTo>
                  <a:lnTo>
                    <a:pt x="162" y="36"/>
                  </a:lnTo>
                  <a:lnTo>
                    <a:pt x="152" y="35"/>
                  </a:lnTo>
                  <a:lnTo>
                    <a:pt x="142" y="35"/>
                  </a:lnTo>
                  <a:lnTo>
                    <a:pt x="141" y="17"/>
                  </a:lnTo>
                  <a:lnTo>
                    <a:pt x="142" y="0"/>
                  </a:lnTo>
                  <a:close/>
                </a:path>
                <a:path w="273" h="93">
                  <a:moveTo>
                    <a:pt x="0" y="75"/>
                  </a:moveTo>
                  <a:lnTo>
                    <a:pt x="6" y="66"/>
                  </a:lnTo>
                  <a:lnTo>
                    <a:pt x="12" y="57"/>
                  </a:lnTo>
                  <a:lnTo>
                    <a:pt x="20" y="49"/>
                  </a:lnTo>
                  <a:lnTo>
                    <a:pt x="27" y="41"/>
                  </a:lnTo>
                  <a:lnTo>
                    <a:pt x="36" y="34"/>
                  </a:lnTo>
                  <a:lnTo>
                    <a:pt x="45" y="27"/>
                  </a:lnTo>
                  <a:lnTo>
                    <a:pt x="54" y="21"/>
                  </a:lnTo>
                  <a:lnTo>
                    <a:pt x="64" y="16"/>
                  </a:lnTo>
                  <a:lnTo>
                    <a:pt x="75" y="12"/>
                  </a:lnTo>
                  <a:lnTo>
                    <a:pt x="85" y="7"/>
                  </a:lnTo>
                  <a:lnTo>
                    <a:pt x="95" y="5"/>
                  </a:lnTo>
                  <a:lnTo>
                    <a:pt x="106" y="2"/>
                  </a:lnTo>
                  <a:lnTo>
                    <a:pt x="118" y="0"/>
                  </a:lnTo>
                  <a:lnTo>
                    <a:pt x="129" y="0"/>
                  </a:lnTo>
                  <a:lnTo>
                    <a:pt x="128" y="17"/>
                  </a:lnTo>
                  <a:lnTo>
                    <a:pt x="129" y="35"/>
                  </a:lnTo>
                  <a:lnTo>
                    <a:pt x="119" y="36"/>
                  </a:lnTo>
                  <a:lnTo>
                    <a:pt x="109" y="38"/>
                  </a:lnTo>
                  <a:lnTo>
                    <a:pt x="100" y="40"/>
                  </a:lnTo>
                  <a:lnTo>
                    <a:pt x="90" y="44"/>
                  </a:lnTo>
                  <a:lnTo>
                    <a:pt x="82" y="48"/>
                  </a:lnTo>
                  <a:lnTo>
                    <a:pt x="73" y="52"/>
                  </a:lnTo>
                  <a:lnTo>
                    <a:pt x="65" y="58"/>
                  </a:lnTo>
                  <a:lnTo>
                    <a:pt x="57" y="64"/>
                  </a:lnTo>
                  <a:lnTo>
                    <a:pt x="50" y="70"/>
                  </a:lnTo>
                  <a:lnTo>
                    <a:pt x="43" y="77"/>
                  </a:lnTo>
                  <a:lnTo>
                    <a:pt x="37" y="85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15" y="85"/>
                  </a:lnTo>
                  <a:lnTo>
                    <a:pt x="0" y="75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8" name="path"/>
            <p:cNvSpPr/>
            <p:nvPr/>
          </p:nvSpPr>
          <p:spPr>
            <a:xfrm>
              <a:off x="41147" y="50292"/>
              <a:ext cx="35052" cy="91439"/>
            </a:xfrm>
            <a:custGeom>
              <a:rect l="0" t="0" r="0" b="0"/>
              <a:pathLst>
                <a:path w="55" h="143">
                  <a:moveTo>
                    <a:pt x="21" y="143"/>
                  </a:moveTo>
                  <a:lnTo>
                    <a:pt x="16" y="134"/>
                  </a:lnTo>
                  <a:lnTo>
                    <a:pt x="11" y="124"/>
                  </a:lnTo>
                  <a:lnTo>
                    <a:pt x="7" y="114"/>
                  </a:lnTo>
                  <a:lnTo>
                    <a:pt x="4" y="104"/>
                  </a:lnTo>
                  <a:lnTo>
                    <a:pt x="2" y="93"/>
                  </a:lnTo>
                  <a:lnTo>
                    <a:pt x="0" y="83"/>
                  </a:lnTo>
                  <a:lnTo>
                    <a:pt x="0" y="72"/>
                  </a:lnTo>
                  <a:lnTo>
                    <a:pt x="0" y="61"/>
                  </a:lnTo>
                  <a:lnTo>
                    <a:pt x="1" y="50"/>
                  </a:lnTo>
                  <a:lnTo>
                    <a:pt x="3" y="40"/>
                  </a:lnTo>
                  <a:lnTo>
                    <a:pt x="5" y="30"/>
                  </a:lnTo>
                  <a:lnTo>
                    <a:pt x="9" y="19"/>
                  </a:lnTo>
                  <a:lnTo>
                    <a:pt x="13" y="9"/>
                  </a:lnTo>
                  <a:lnTo>
                    <a:pt x="18" y="0"/>
                  </a:lnTo>
                  <a:lnTo>
                    <a:pt x="34" y="9"/>
                  </a:lnTo>
                  <a:lnTo>
                    <a:pt x="51" y="17"/>
                  </a:lnTo>
                  <a:lnTo>
                    <a:pt x="47" y="26"/>
                  </a:lnTo>
                  <a:lnTo>
                    <a:pt x="43" y="35"/>
                  </a:lnTo>
                  <a:lnTo>
                    <a:pt x="41" y="44"/>
                  </a:lnTo>
                  <a:lnTo>
                    <a:pt x="39" y="53"/>
                  </a:lnTo>
                  <a:lnTo>
                    <a:pt x="38" y="62"/>
                  </a:lnTo>
                  <a:lnTo>
                    <a:pt x="38" y="72"/>
                  </a:lnTo>
                  <a:lnTo>
                    <a:pt x="39" y="81"/>
                  </a:lnTo>
                  <a:lnTo>
                    <a:pt x="40" y="91"/>
                  </a:lnTo>
                  <a:lnTo>
                    <a:pt x="43" y="100"/>
                  </a:lnTo>
                  <a:lnTo>
                    <a:pt x="46" y="109"/>
                  </a:lnTo>
                  <a:lnTo>
                    <a:pt x="50" y="117"/>
                  </a:lnTo>
                  <a:lnTo>
                    <a:pt x="55" y="126"/>
                  </a:lnTo>
                  <a:lnTo>
                    <a:pt x="55" y="126"/>
                  </a:lnTo>
                  <a:lnTo>
                    <a:pt x="39" y="135"/>
                  </a:lnTo>
                  <a:lnTo>
                    <a:pt x="22" y="143"/>
                  </a:lnTo>
                  <a:lnTo>
                    <a:pt x="21" y="143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9" name="path"/>
            <p:cNvSpPr/>
            <p:nvPr/>
          </p:nvSpPr>
          <p:spPr>
            <a:xfrm>
              <a:off x="0" y="160019"/>
              <a:ext cx="96011" cy="35052"/>
            </a:xfrm>
            <a:custGeom>
              <a:rect l="0" t="0" r="0" b="0"/>
              <a:pathLst>
                <a:path w="151" h="55">
                  <a:moveTo>
                    <a:pt x="0" y="9"/>
                  </a:moveTo>
                  <a:lnTo>
                    <a:pt x="129" y="9"/>
                  </a:lnTo>
                  <a:lnTo>
                    <a:pt x="129" y="0"/>
                  </a:lnTo>
                  <a:lnTo>
                    <a:pt x="151" y="27"/>
                  </a:lnTo>
                  <a:lnTo>
                    <a:pt x="129" y="55"/>
                  </a:lnTo>
                  <a:lnTo>
                    <a:pt x="129" y="45"/>
                  </a:lnTo>
                  <a:lnTo>
                    <a:pt x="0" y="45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70" name="path"/>
          <p:cNvSpPr/>
          <p:nvPr/>
        </p:nvSpPr>
        <p:spPr>
          <a:xfrm>
            <a:off x="7633716" y="3959352"/>
            <a:ext cx="457200" cy="420624"/>
          </a:xfrm>
          <a:custGeom>
            <a:rect l="0" t="0" r="0" b="0"/>
            <a:pathLst>
              <a:path w="720" h="662">
                <a:moveTo>
                  <a:pt x="7" y="655"/>
                </a:moveTo>
                <a:lnTo>
                  <a:pt x="712" y="655"/>
                </a:lnTo>
                <a:lnTo>
                  <a:pt x="712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1" name="path"/>
          <p:cNvSpPr/>
          <p:nvPr/>
        </p:nvSpPr>
        <p:spPr>
          <a:xfrm>
            <a:off x="4838700" y="5422391"/>
            <a:ext cx="589787" cy="278892"/>
          </a:xfrm>
          <a:custGeom>
            <a:rect l="0" t="0" r="0" b="0"/>
            <a:pathLst>
              <a:path w="926" h="439">
                <a:moveTo>
                  <a:pt x="7" y="432"/>
                </a:moveTo>
                <a:lnTo>
                  <a:pt x="921" y="432"/>
                </a:lnTo>
                <a:lnTo>
                  <a:pt x="921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2" name="path"/>
          <p:cNvSpPr/>
          <p:nvPr/>
        </p:nvSpPr>
        <p:spPr>
          <a:xfrm>
            <a:off x="6185916" y="4399788"/>
            <a:ext cx="505967" cy="277367"/>
          </a:xfrm>
          <a:custGeom>
            <a:rect l="0" t="0" r="0" b="0"/>
            <a:pathLst>
              <a:path w="796" h="436">
                <a:moveTo>
                  <a:pt x="7" y="429"/>
                </a:moveTo>
                <a:lnTo>
                  <a:pt x="789" y="429"/>
                </a:lnTo>
                <a:lnTo>
                  <a:pt x="789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3" name="path"/>
          <p:cNvSpPr/>
          <p:nvPr/>
        </p:nvSpPr>
        <p:spPr>
          <a:xfrm>
            <a:off x="7633716" y="4695443"/>
            <a:ext cx="527303" cy="278892"/>
          </a:xfrm>
          <a:custGeom>
            <a:rect l="0" t="0" r="0" b="0"/>
            <a:pathLst>
              <a:path w="830" h="439">
                <a:moveTo>
                  <a:pt x="7" y="432"/>
                </a:moveTo>
                <a:lnTo>
                  <a:pt x="823" y="432"/>
                </a:lnTo>
                <a:lnTo>
                  <a:pt x="823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4" name="path"/>
          <p:cNvSpPr/>
          <p:nvPr/>
        </p:nvSpPr>
        <p:spPr>
          <a:xfrm>
            <a:off x="6185916" y="3959352"/>
            <a:ext cx="457200" cy="420624"/>
          </a:xfrm>
          <a:custGeom>
            <a:rect l="0" t="0" r="0" b="0"/>
            <a:pathLst>
              <a:path w="720" h="662">
                <a:moveTo>
                  <a:pt x="7" y="655"/>
                </a:moveTo>
                <a:lnTo>
                  <a:pt x="712" y="655"/>
                </a:lnTo>
                <a:lnTo>
                  <a:pt x="712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5" name="path"/>
          <p:cNvSpPr/>
          <p:nvPr/>
        </p:nvSpPr>
        <p:spPr>
          <a:xfrm>
            <a:off x="6669024" y="3959352"/>
            <a:ext cx="457200" cy="420624"/>
          </a:xfrm>
          <a:custGeom>
            <a:rect l="0" t="0" r="0" b="0"/>
            <a:pathLst>
              <a:path w="720" h="662">
                <a:moveTo>
                  <a:pt x="7" y="655"/>
                </a:moveTo>
                <a:lnTo>
                  <a:pt x="712" y="655"/>
                </a:lnTo>
                <a:lnTo>
                  <a:pt x="712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6" name="path"/>
          <p:cNvSpPr/>
          <p:nvPr/>
        </p:nvSpPr>
        <p:spPr>
          <a:xfrm>
            <a:off x="5366003" y="3959352"/>
            <a:ext cx="789431" cy="420624"/>
          </a:xfrm>
          <a:custGeom>
            <a:rect l="0" t="0" r="0" b="0"/>
            <a:pathLst>
              <a:path w="1243" h="662">
                <a:moveTo>
                  <a:pt x="7" y="655"/>
                </a:moveTo>
                <a:lnTo>
                  <a:pt x="1235" y="655"/>
                </a:lnTo>
                <a:lnTo>
                  <a:pt x="1235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7" name="path"/>
          <p:cNvSpPr/>
          <p:nvPr/>
        </p:nvSpPr>
        <p:spPr>
          <a:xfrm>
            <a:off x="6621780" y="4695443"/>
            <a:ext cx="967739" cy="278892"/>
          </a:xfrm>
          <a:custGeom>
            <a:rect l="0" t="0" r="0" b="0"/>
            <a:pathLst>
              <a:path w="1523" h="439">
                <a:moveTo>
                  <a:pt x="7" y="432"/>
                </a:moveTo>
                <a:lnTo>
                  <a:pt x="1516" y="432"/>
                </a:lnTo>
                <a:lnTo>
                  <a:pt x="1516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8" name="path"/>
          <p:cNvSpPr/>
          <p:nvPr/>
        </p:nvSpPr>
        <p:spPr>
          <a:xfrm>
            <a:off x="6185916" y="4695443"/>
            <a:ext cx="428243" cy="278892"/>
          </a:xfrm>
          <a:custGeom>
            <a:rect l="0" t="0" r="0" b="0"/>
            <a:pathLst>
              <a:path w="674" h="439">
                <a:moveTo>
                  <a:pt x="7" y="432"/>
                </a:moveTo>
                <a:lnTo>
                  <a:pt x="667" y="432"/>
                </a:lnTo>
                <a:lnTo>
                  <a:pt x="667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9" name="path"/>
          <p:cNvSpPr/>
          <p:nvPr/>
        </p:nvSpPr>
        <p:spPr>
          <a:xfrm>
            <a:off x="6723888" y="4399788"/>
            <a:ext cx="723900" cy="277367"/>
          </a:xfrm>
          <a:custGeom>
            <a:rect l="0" t="0" r="0" b="0"/>
            <a:pathLst>
              <a:path w="1140" h="436">
                <a:moveTo>
                  <a:pt x="7" y="429"/>
                </a:moveTo>
                <a:lnTo>
                  <a:pt x="1132" y="429"/>
                </a:lnTo>
                <a:lnTo>
                  <a:pt x="1132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0" name="path"/>
          <p:cNvSpPr/>
          <p:nvPr/>
        </p:nvSpPr>
        <p:spPr>
          <a:xfrm>
            <a:off x="7479792" y="4399788"/>
            <a:ext cx="687323" cy="277367"/>
          </a:xfrm>
          <a:custGeom>
            <a:rect l="0" t="0" r="0" b="0"/>
            <a:pathLst>
              <a:path w="1082" h="436">
                <a:moveTo>
                  <a:pt x="7" y="429"/>
                </a:moveTo>
                <a:lnTo>
                  <a:pt x="1075" y="429"/>
                </a:lnTo>
                <a:lnTo>
                  <a:pt x="1075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1" name="textbox 1281"/>
          <p:cNvSpPr/>
          <p:nvPr/>
        </p:nvSpPr>
        <p:spPr>
          <a:xfrm>
            <a:off x="4893653" y="3968775"/>
            <a:ext cx="3228975" cy="1757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506730" algn="l" rtl="0" eaLnBrk="0">
              <a:lnSpc>
                <a:spcPct val="97000"/>
              </a:lnSpc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内部研发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+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   概念测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口味测   消费者    产品联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528955" algn="l" rtl="0" eaLnBrk="0">
              <a:lnSpc>
                <a:spcPct val="97000"/>
              </a:lnSpc>
              <a:spcBef>
                <a:spcPts val="35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联合开发    试与修    试与修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包装测    合测试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98000"/>
              </a:lnSpc>
              <a:spcBef>
                <a:spcPts val="25"/>
              </a:spcBef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产品概念          订          订          试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与完善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97000"/>
              </a:lnSpc>
              <a:spcBef>
                <a:spcPts val="230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样品实物  内容物和包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   产品中大试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336040" indent="97155" algn="l" rtl="0" eaLnBrk="0">
              <a:lnSpc>
                <a:spcPct val="105000"/>
              </a:lnSpc>
              <a:spcBef>
                <a:spcPts val="15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开发         质量测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      小规模量产 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确定试  选择渠道，出具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    确定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A/ 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销目标     案，准备合作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34950" algn="l" rtl="0" eaLnBrk="0">
              <a:lnSpc>
                <a:spcPts val="1120"/>
              </a:lnSpc>
              <a:spcBef>
                <a:spcPts val="650"/>
              </a:spcBef>
            </a:pPr>
            <a:r>
              <a:rPr sz="900" b="1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&gt;10</a:t>
            </a:r>
            <a:r>
              <a:rPr sz="9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个有效概念立项(具体数量  与终端合作伙伴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就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69240" algn="l" rtl="0" eaLnBrk="0">
              <a:lnSpc>
                <a:spcPts val="1120"/>
              </a:lnSpc>
              <a:spcBef>
                <a:spcPts val="80"/>
              </a:spcBef>
            </a:pP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取决于单品项开发复盘结果)         销方案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达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成一致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69850" algn="l" rtl="0" eaLnBrk="0">
              <a:lnSpc>
                <a:spcPct val="89000"/>
              </a:lnSpc>
              <a:spcBef>
                <a:spcPts val="62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75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程固化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82" name="path"/>
          <p:cNvSpPr/>
          <p:nvPr/>
        </p:nvSpPr>
        <p:spPr>
          <a:xfrm>
            <a:off x="1286255" y="1953767"/>
            <a:ext cx="1566672" cy="176784"/>
          </a:xfrm>
          <a:custGeom>
            <a:rect l="0" t="0" r="0" b="0"/>
            <a:pathLst>
              <a:path w="2467" h="278">
                <a:moveTo>
                  <a:pt x="9" y="268"/>
                </a:moveTo>
                <a:lnTo>
                  <a:pt x="2457" y="268"/>
                </a:lnTo>
                <a:lnTo>
                  <a:pt x="2457" y="9"/>
                </a:lnTo>
                <a:lnTo>
                  <a:pt x="9" y="9"/>
                </a:lnTo>
                <a:lnTo>
                  <a:pt x="9" y="268"/>
                </a:lnTo>
                <a:close/>
              </a:path>
            </a:pathLst>
          </a:custGeom>
          <a:noFill/>
          <a:ln w="12192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83" name="picture 128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92351" y="2125980"/>
            <a:ext cx="3418331" cy="344423"/>
          </a:xfrm>
          <a:prstGeom prst="rect">
            <a:avLst/>
          </a:prstGeom>
        </p:spPr>
      </p:pic>
      <p:sp>
        <p:nvSpPr>
          <p:cNvPr id="1284" name="path"/>
          <p:cNvSpPr/>
          <p:nvPr/>
        </p:nvSpPr>
        <p:spPr>
          <a:xfrm>
            <a:off x="1286255" y="1700784"/>
            <a:ext cx="1566672" cy="211836"/>
          </a:xfrm>
          <a:custGeom>
            <a:rect l="0" t="0" r="0" b="0"/>
            <a:pathLst>
              <a:path w="2467" h="333">
                <a:moveTo>
                  <a:pt x="9" y="324"/>
                </a:moveTo>
                <a:lnTo>
                  <a:pt x="2457" y="324"/>
                </a:lnTo>
                <a:lnTo>
                  <a:pt x="2457" y="9"/>
                </a:lnTo>
                <a:lnTo>
                  <a:pt x="9" y="9"/>
                </a:lnTo>
                <a:lnTo>
                  <a:pt x="9" y="324"/>
                </a:lnTo>
                <a:close/>
              </a:path>
            </a:pathLst>
          </a:custGeom>
          <a:noFill/>
          <a:ln w="12192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5" name="path"/>
          <p:cNvSpPr/>
          <p:nvPr/>
        </p:nvSpPr>
        <p:spPr>
          <a:xfrm>
            <a:off x="1286255" y="1505711"/>
            <a:ext cx="1566672" cy="161544"/>
          </a:xfrm>
          <a:custGeom>
            <a:rect l="0" t="0" r="0" b="0"/>
            <a:pathLst>
              <a:path w="2467" h="254">
                <a:moveTo>
                  <a:pt x="9" y="244"/>
                </a:moveTo>
                <a:lnTo>
                  <a:pt x="2457" y="244"/>
                </a:lnTo>
                <a:lnTo>
                  <a:pt x="2457" y="9"/>
                </a:lnTo>
                <a:lnTo>
                  <a:pt x="9" y="9"/>
                </a:lnTo>
                <a:lnTo>
                  <a:pt x="9" y="244"/>
                </a:lnTo>
                <a:close/>
              </a:path>
            </a:pathLst>
          </a:custGeom>
          <a:noFill/>
          <a:ln w="12192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6" name="textbox 1286"/>
          <p:cNvSpPr/>
          <p:nvPr/>
        </p:nvSpPr>
        <p:spPr>
          <a:xfrm>
            <a:off x="792163" y="1111117"/>
            <a:ext cx="208343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  <a:tabLst>
                <a:tab pos="2070100"/>
              </a:tabLst>
            </a:pPr>
            <a:r>
              <a:rPr sz="1400" spc="-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</a:t>
            </a:r>
            <a:r>
              <a:rPr sz="14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r>
              <a:rPr sz="1400" strike="sngStrike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87" name="path"/>
          <p:cNvSpPr/>
          <p:nvPr/>
        </p:nvSpPr>
        <p:spPr>
          <a:xfrm>
            <a:off x="2551176" y="1310640"/>
            <a:ext cx="67310" cy="9143"/>
          </a:xfrm>
          <a:custGeom>
            <a:rect l="0" t="0" r="0" b="0"/>
            <a:pathLst>
              <a:path w="105" h="14">
                <a:moveTo>
                  <a:pt x="106" y="7"/>
                </a:moveTo>
                <a:lnTo>
                  <a:pt x="0" y="7"/>
                </a:lnTo>
                <a:close/>
              </a:path>
            </a:pathLst>
          </a:custGeom>
          <a:noFill/>
          <a:ln w="9143" cap="flat">
            <a:solidFill>
              <a:srgbClr val="FFFFFF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12" name="group 312"/>
          <p:cNvGrpSpPr/>
          <p:nvPr/>
        </p:nvGrpSpPr>
        <p:grpSpPr>
          <a:xfrm rot="21600000">
            <a:off x="2534700" y="1056058"/>
            <a:ext cx="191320" cy="297073"/>
            <a:chExt cx="191320" cy="297073"/>
          </a:xfrm>
        </p:grpSpPr>
        <p:sp>
          <p:nvSpPr>
            <p:cNvPr id="1288" name="path"/>
            <p:cNvSpPr/>
            <p:nvPr/>
          </p:nvSpPr>
          <p:spPr>
            <a:xfrm>
              <a:off x="16475" y="36649"/>
              <a:ext cx="155448" cy="222503"/>
            </a:xfrm>
            <a:custGeom>
              <a:rect l="0" t="0" r="0" b="0"/>
              <a:pathLst>
                <a:path w="244" h="350">
                  <a:moveTo>
                    <a:pt x="0" y="350"/>
                  </a:moveTo>
                  <a:lnTo>
                    <a:pt x="138" y="0"/>
                  </a:lnTo>
                  <a:lnTo>
                    <a:pt x="244" y="0"/>
                  </a:lnTo>
                  <a:lnTo>
                    <a:pt x="106" y="350"/>
                  </a:lnTo>
                  <a:lnTo>
                    <a:pt x="0" y="3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9" name="path"/>
            <p:cNvSpPr/>
            <p:nvPr/>
          </p:nvSpPr>
          <p:spPr>
            <a:xfrm>
              <a:off x="12225" y="32077"/>
              <a:ext cx="163949" cy="228759"/>
            </a:xfrm>
            <a:custGeom>
              <a:rect l="0" t="0" r="0" b="0"/>
              <a:pathLst>
                <a:path w="258" h="360">
                  <a:moveTo>
                    <a:pt x="6" y="357"/>
                  </a:moveTo>
                  <a:lnTo>
                    <a:pt x="145" y="7"/>
                  </a:lnTo>
                  <a:lnTo>
                    <a:pt x="251" y="7"/>
                  </a:lnTo>
                  <a:lnTo>
                    <a:pt x="112" y="357"/>
                  </a:lnTo>
                </a:path>
              </a:pathLst>
            </a:custGeom>
            <a:noFill/>
            <a:ln w="9143" cap="flat">
              <a:solidFill>
                <a:srgbClr val="FFFFFF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0" name="path"/>
            <p:cNvSpPr/>
            <p:nvPr/>
          </p:nvSpPr>
          <p:spPr>
            <a:xfrm>
              <a:off x="0" y="0"/>
              <a:ext cx="191320" cy="297073"/>
            </a:xfrm>
            <a:custGeom>
              <a:rect l="0" t="0" r="0" b="0"/>
              <a:pathLst>
                <a:path w="301" h="467">
                  <a:moveTo>
                    <a:pt x="179" y="2"/>
                  </a:moveTo>
                  <a:lnTo>
                    <a:pt x="6" y="465"/>
                  </a:lnTo>
                  <a:moveTo>
                    <a:pt x="294" y="2"/>
                  </a:moveTo>
                  <a:lnTo>
                    <a:pt x="121" y="465"/>
                  </a:lnTo>
                </a:path>
              </a:pathLst>
            </a:custGeom>
            <a:noFill/>
            <a:ln w="9143" cap="flat">
              <a:solidFill>
                <a:srgbClr val="9A9A9A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91" name="textbox 1291"/>
          <p:cNvSpPr/>
          <p:nvPr/>
        </p:nvSpPr>
        <p:spPr>
          <a:xfrm>
            <a:off x="1286459" y="1316173"/>
            <a:ext cx="3380740" cy="1160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6845" algn="l" rtl="0" eaLnBrk="0">
              <a:lnSpc>
                <a:spcPct val="97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组建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、动员和培训项目组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30835" algn="l" rtl="0" eaLnBrk="0">
              <a:lnSpc>
                <a:spcPct val="97000"/>
              </a:lnSpc>
              <a:spcBef>
                <a:spcPts val="585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合作关系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69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合作准备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点状差异化尝试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14630" algn="l" rtl="0" eaLnBrk="0">
              <a:lnSpc>
                <a:spcPct val="97000"/>
              </a:lnSpc>
              <a:spcBef>
                <a:spcPts val="80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搭建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直接互动微信平台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3810" algn="l" rtl="0" eaLnBrk="0">
              <a:lnSpc>
                <a:spcPts val="1155"/>
              </a:lnSpc>
              <a:spcBef>
                <a:spcPts val="315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准备工作完成：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67945" algn="l" rtl="0" eaLnBrk="0">
              <a:lnSpc>
                <a:spcPts val="1150"/>
              </a:lnSpc>
              <a:spcBef>
                <a:spcPts val="50"/>
              </a:spcBef>
            </a:pPr>
            <a:r>
              <a:rPr sz="9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9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合作名单、终端合作名单、用户互动平台完成上线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292" name="picture 12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28472" y="1341120"/>
            <a:ext cx="502919" cy="5219700"/>
          </a:xfrm>
          <a:prstGeom prst="rect">
            <a:avLst/>
          </a:prstGeom>
        </p:spPr>
      </p:pic>
      <p:sp>
        <p:nvSpPr>
          <p:cNvPr id="1293" name="textbox 1293"/>
          <p:cNvSpPr/>
          <p:nvPr/>
        </p:nvSpPr>
        <p:spPr>
          <a:xfrm>
            <a:off x="620064" y="620420"/>
            <a:ext cx="7644130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化产品创新体系：试点设计期和推广期的关键里程碑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94" name="rect"/>
          <p:cNvSpPr/>
          <p:nvPr/>
        </p:nvSpPr>
        <p:spPr>
          <a:xfrm>
            <a:off x="4651248" y="2944367"/>
            <a:ext cx="667511" cy="26822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5" name="path"/>
          <p:cNvSpPr/>
          <p:nvPr/>
        </p:nvSpPr>
        <p:spPr>
          <a:xfrm>
            <a:off x="4814316" y="3241548"/>
            <a:ext cx="509015" cy="277367"/>
          </a:xfrm>
          <a:custGeom>
            <a:rect l="0" t="0" r="0" b="0"/>
            <a:pathLst>
              <a:path w="801" h="436">
                <a:moveTo>
                  <a:pt x="7" y="429"/>
                </a:moveTo>
                <a:lnTo>
                  <a:pt x="794" y="429"/>
                </a:lnTo>
                <a:lnTo>
                  <a:pt x="794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6" name="path"/>
          <p:cNvSpPr/>
          <p:nvPr/>
        </p:nvSpPr>
        <p:spPr>
          <a:xfrm>
            <a:off x="3776472" y="3241548"/>
            <a:ext cx="1002791" cy="277367"/>
          </a:xfrm>
          <a:custGeom>
            <a:rect l="0" t="0" r="0" b="0"/>
            <a:pathLst>
              <a:path w="1579" h="436">
                <a:moveTo>
                  <a:pt x="7" y="429"/>
                </a:moveTo>
                <a:lnTo>
                  <a:pt x="1571" y="429"/>
                </a:lnTo>
                <a:lnTo>
                  <a:pt x="1571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97" name="picture 129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845052" y="3424428"/>
            <a:ext cx="1075944" cy="486155"/>
          </a:xfrm>
          <a:prstGeom prst="rect">
            <a:avLst/>
          </a:prstGeom>
        </p:spPr>
      </p:pic>
      <p:pic>
        <p:nvPicPr>
          <p:cNvPr id="1298" name="picture 129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98720" y="3566159"/>
            <a:ext cx="1263396" cy="344424"/>
          </a:xfrm>
          <a:prstGeom prst="rect">
            <a:avLst/>
          </a:prstGeom>
        </p:spPr>
      </p:pic>
      <p:sp>
        <p:nvSpPr>
          <p:cNvPr id="1299" name="path"/>
          <p:cNvSpPr/>
          <p:nvPr/>
        </p:nvSpPr>
        <p:spPr>
          <a:xfrm>
            <a:off x="3771900" y="2939796"/>
            <a:ext cx="841247" cy="277367"/>
          </a:xfrm>
          <a:custGeom>
            <a:rect l="0" t="0" r="0" b="0"/>
            <a:pathLst>
              <a:path w="1324" h="436">
                <a:moveTo>
                  <a:pt x="7" y="429"/>
                </a:moveTo>
                <a:lnTo>
                  <a:pt x="1317" y="429"/>
                </a:lnTo>
                <a:lnTo>
                  <a:pt x="1317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0" name="path"/>
          <p:cNvSpPr/>
          <p:nvPr/>
        </p:nvSpPr>
        <p:spPr>
          <a:xfrm>
            <a:off x="5562600" y="3241548"/>
            <a:ext cx="915923" cy="277367"/>
          </a:xfrm>
          <a:custGeom>
            <a:rect l="0" t="0" r="0" b="0"/>
            <a:pathLst>
              <a:path w="1442" h="436">
                <a:moveTo>
                  <a:pt x="7" y="429"/>
                </a:moveTo>
                <a:lnTo>
                  <a:pt x="1435" y="429"/>
                </a:lnTo>
                <a:lnTo>
                  <a:pt x="1435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1" name="path"/>
          <p:cNvSpPr/>
          <p:nvPr/>
        </p:nvSpPr>
        <p:spPr>
          <a:xfrm>
            <a:off x="4994148" y="3561588"/>
            <a:ext cx="1272539" cy="353567"/>
          </a:xfrm>
          <a:custGeom>
            <a:rect l="0" t="0" r="0" b="0"/>
            <a:pathLst>
              <a:path w="2003" h="556">
                <a:moveTo>
                  <a:pt x="7" y="549"/>
                </a:moveTo>
                <a:lnTo>
                  <a:pt x="1996" y="549"/>
                </a:lnTo>
                <a:lnTo>
                  <a:pt x="1996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2" name="path"/>
          <p:cNvSpPr/>
          <p:nvPr/>
        </p:nvSpPr>
        <p:spPr>
          <a:xfrm>
            <a:off x="4646676" y="2939796"/>
            <a:ext cx="676655" cy="277367"/>
          </a:xfrm>
          <a:custGeom>
            <a:rect l="0" t="0" r="0" b="0"/>
            <a:pathLst>
              <a:path w="1065" h="436">
                <a:moveTo>
                  <a:pt x="7" y="429"/>
                </a:moveTo>
                <a:lnTo>
                  <a:pt x="1058" y="429"/>
                </a:lnTo>
                <a:lnTo>
                  <a:pt x="1058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3" name="textbox 1303"/>
          <p:cNvSpPr/>
          <p:nvPr/>
        </p:nvSpPr>
        <p:spPr>
          <a:xfrm>
            <a:off x="3790441" y="2946425"/>
            <a:ext cx="2644139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8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内容物和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包装质   产品中大试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31775" algn="l" rtl="0" eaLnBrk="0">
              <a:lnSpc>
                <a:spcPts val="117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量测试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小规模量产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1750" algn="l" rtl="0" eaLnBrk="0">
              <a:lnSpc>
                <a:spcPct val="97000"/>
              </a:lnSpc>
              <a:spcBef>
                <a:spcPts val="245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选择渠道，出具实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A/      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收集消费者对于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1750" algn="l" rtl="0" eaLnBrk="0">
              <a:lnSpc>
                <a:spcPct val="97000"/>
              </a:lnSpc>
              <a:spcBef>
                <a:spcPts val="35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施方案，准备合作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      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A/B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方案的反馈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15265" algn="l" rtl="0" eaLnBrk="0">
              <a:lnSpc>
                <a:spcPts val="1150"/>
              </a:lnSpc>
              <a:spcBef>
                <a:spcPts val="575"/>
              </a:spcBef>
            </a:pP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终端合作伙伴      </a:t>
            </a:r>
            <a:r>
              <a:rPr sz="900" b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900" b="1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个产品进入试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42265" algn="l" rtl="0" eaLnBrk="0">
              <a:lnSpc>
                <a:spcPts val="1150"/>
              </a:lnSpc>
              <a:spcBef>
                <a:spcPts val="50"/>
              </a:spcBef>
            </a:pP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试销方案              确认最终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销方案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04" name="textbox 1304"/>
          <p:cNvSpPr/>
          <p:nvPr/>
        </p:nvSpPr>
        <p:spPr>
          <a:xfrm>
            <a:off x="747300" y="1633292"/>
            <a:ext cx="464184" cy="4965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335"/>
              </a:lnSpc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筹备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6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indent="71755" algn="l" rtl="0" eaLnBrk="0">
              <a:lnSpc>
                <a:spcPct val="109000"/>
              </a:lnSpc>
              <a:spcBef>
                <a:spcPts val="335"/>
              </a:spcBef>
            </a:pP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1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11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</a:t>
            </a:r>
            <a:r>
              <a:rPr sz="11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71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4000"/>
              </a:lnSpc>
              <a:spcBef>
                <a:spcPts val="335"/>
              </a:spcBef>
            </a:pPr>
            <a:r>
              <a:rPr sz="11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轮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algn="l" rtl="0" eaLnBrk="0">
              <a:lnSpc>
                <a:spcPct val="94000"/>
              </a:lnSpc>
              <a:spcBef>
                <a:spcPts val="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单品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88265" algn="l" rtl="0" eaLnBrk="0">
              <a:lnSpc>
                <a:spcPts val="1340"/>
              </a:lnSpc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6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indent="71755" algn="l" rtl="0" eaLnBrk="0">
              <a:lnSpc>
                <a:spcPct val="109000"/>
              </a:lnSpc>
              <a:spcBef>
                <a:spcPts val="330"/>
              </a:spcBef>
            </a:pP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1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11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</a:t>
            </a:r>
            <a:r>
              <a:rPr sz="11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4000"/>
              </a:lnSpc>
              <a:spcBef>
                <a:spcPts val="335"/>
              </a:spcBef>
            </a:pPr>
            <a:r>
              <a:rPr sz="11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轮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algn="l" rtl="0" eaLnBrk="0">
              <a:lnSpc>
                <a:spcPct val="94000"/>
              </a:lnSpc>
              <a:spcBef>
                <a:spcPts val="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多品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6510" algn="l" rtl="0" eaLnBrk="0">
              <a:lnSpc>
                <a:spcPct val="93000"/>
              </a:lnSpc>
              <a:spcBef>
                <a:spcPts val="1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平行</a:t>
            </a:r>
            <a:r>
              <a:rPr sz="1100" spc="2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60655" algn="l" rtl="0" eaLnBrk="0">
              <a:lnSpc>
                <a:spcPts val="1345"/>
              </a:lnSpc>
            </a:pP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indent="71755" algn="l" rtl="0" eaLnBrk="0">
              <a:lnSpc>
                <a:spcPct val="109000"/>
              </a:lnSpc>
              <a:spcBef>
                <a:spcPts val="340"/>
              </a:spcBef>
            </a:pP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1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11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</a:t>
            </a:r>
            <a:r>
              <a:rPr sz="11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330"/>
              </a:lnSpc>
              <a:spcBef>
                <a:spcPts val="885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345"/>
              </a:lnSpc>
              <a:spcBef>
                <a:spcPts val="50"/>
              </a:spcBef>
            </a:pPr>
            <a:r>
              <a:rPr sz="11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</a:t>
            </a:r>
            <a:r>
              <a:rPr sz="11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345"/>
              </a:lnSpc>
              <a:spcBef>
                <a:spcPts val="40"/>
              </a:spcBef>
            </a:pPr>
            <a:r>
              <a:rPr sz="11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新广</a:t>
            </a: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60655" algn="l" rtl="0" eaLnBrk="0">
              <a:lnSpc>
                <a:spcPts val="1385"/>
              </a:lnSpc>
              <a:spcBef>
                <a:spcPts val="35"/>
              </a:spcBef>
            </a:pPr>
            <a:r>
              <a:rPr sz="11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5875" indent="71755" algn="l" rtl="0" eaLnBrk="0">
              <a:lnSpc>
                <a:spcPct val="109000"/>
              </a:lnSpc>
              <a:spcBef>
                <a:spcPts val="245"/>
              </a:spcBef>
            </a:pP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1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11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</a:t>
            </a:r>
            <a:r>
              <a:rPr sz="11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碑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05" name="picture 130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450323" y="4887467"/>
            <a:ext cx="829056" cy="486155"/>
          </a:xfrm>
          <a:prstGeom prst="rect">
            <a:avLst/>
          </a:prstGeom>
        </p:spPr>
      </p:pic>
      <p:sp>
        <p:nvSpPr>
          <p:cNvPr id="1306" name="textbox 1306"/>
          <p:cNvSpPr/>
          <p:nvPr/>
        </p:nvSpPr>
        <p:spPr>
          <a:xfrm>
            <a:off x="9479128" y="5055774"/>
            <a:ext cx="2249804" cy="972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5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审议试销结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3025" algn="l" rtl="0" eaLnBrk="0">
              <a:lnSpc>
                <a:spcPts val="1150"/>
              </a:lnSpc>
              <a:spcBef>
                <a:spcPts val="40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和后续投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561975" algn="l" rtl="0" eaLnBrk="0">
              <a:lnSpc>
                <a:spcPct val="97000"/>
              </a:lnSpc>
              <a:spcBef>
                <a:spcPts val="825"/>
              </a:spcBef>
            </a:pPr>
            <a:r>
              <a:rPr sz="1200" spc="-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集团推广项目组</a:t>
            </a:r>
            <a:r>
              <a:rPr sz="1200" spc="-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561340" indent="0" algn="l" rtl="0" eaLnBrk="0">
              <a:lnSpc>
                <a:spcPct val="98000"/>
              </a:lnSpc>
              <a:spcBef>
                <a:spcPts val="60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化办公室、各事业部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目组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07" name="path"/>
          <p:cNvSpPr/>
          <p:nvPr/>
        </p:nvSpPr>
        <p:spPr>
          <a:xfrm>
            <a:off x="7513320" y="3241548"/>
            <a:ext cx="524255" cy="277367"/>
          </a:xfrm>
          <a:custGeom>
            <a:rect l="0" t="0" r="0" b="0"/>
            <a:pathLst>
              <a:path w="825" h="436">
                <a:moveTo>
                  <a:pt x="7" y="429"/>
                </a:moveTo>
                <a:lnTo>
                  <a:pt x="818" y="429"/>
                </a:lnTo>
                <a:lnTo>
                  <a:pt x="818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08" name="picture 130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635240" y="3424428"/>
            <a:ext cx="675131" cy="486155"/>
          </a:xfrm>
          <a:prstGeom prst="rect">
            <a:avLst/>
          </a:prstGeom>
        </p:spPr>
      </p:pic>
      <p:sp>
        <p:nvSpPr>
          <p:cNvPr id="1309" name="path"/>
          <p:cNvSpPr/>
          <p:nvPr/>
        </p:nvSpPr>
        <p:spPr>
          <a:xfrm>
            <a:off x="6522720" y="3241548"/>
            <a:ext cx="946403" cy="277367"/>
          </a:xfrm>
          <a:custGeom>
            <a:rect l="0" t="0" r="0" b="0"/>
            <a:pathLst>
              <a:path w="1490" h="436">
                <a:moveTo>
                  <a:pt x="7" y="429"/>
                </a:moveTo>
                <a:lnTo>
                  <a:pt x="1483" y="429"/>
                </a:lnTo>
                <a:lnTo>
                  <a:pt x="1483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0" name="path"/>
          <p:cNvSpPr/>
          <p:nvPr/>
        </p:nvSpPr>
        <p:spPr>
          <a:xfrm>
            <a:off x="7315200" y="2939796"/>
            <a:ext cx="722375" cy="277367"/>
          </a:xfrm>
          <a:custGeom>
            <a:rect l="0" t="0" r="0" b="0"/>
            <a:pathLst>
              <a:path w="1137" h="436">
                <a:moveTo>
                  <a:pt x="7" y="429"/>
                </a:moveTo>
                <a:lnTo>
                  <a:pt x="1130" y="429"/>
                </a:lnTo>
                <a:lnTo>
                  <a:pt x="1130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1" name="textbox 1311"/>
          <p:cNvSpPr/>
          <p:nvPr/>
        </p:nvSpPr>
        <p:spPr>
          <a:xfrm>
            <a:off x="6529824" y="2946425"/>
            <a:ext cx="1784985" cy="969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920750" indent="-113665" algn="l" rtl="0" eaLnBrk="0">
              <a:lnSpc>
                <a:spcPct val="9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量产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准备，开        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上产线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235"/>
              </a:spcBef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监测试销数据，看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分析结果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5095" algn="l" rtl="0" eaLnBrk="0">
              <a:lnSpc>
                <a:spcPct val="97000"/>
              </a:lnSpc>
              <a:spcBef>
                <a:spcPts val="40"/>
              </a:spcBef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是否达到目标    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并评估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3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194435" indent="-61595" algn="l" rtl="0" eaLnBrk="0">
              <a:lnSpc>
                <a:spcPct val="115000"/>
              </a:lnSpc>
              <a:spcBef>
                <a:spcPts val="5"/>
              </a:spcBef>
            </a:pPr>
            <a:r>
              <a:rPr sz="900" b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900" b="1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个单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上市推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12" name="path"/>
          <p:cNvSpPr/>
          <p:nvPr/>
        </p:nvSpPr>
        <p:spPr>
          <a:xfrm>
            <a:off x="9791700" y="5993891"/>
            <a:ext cx="155447" cy="231648"/>
          </a:xfrm>
          <a:custGeom>
            <a:rect l="0" t="0" r="0" b="0"/>
            <a:pathLst>
              <a:path w="244" h="364">
                <a:moveTo>
                  <a:pt x="138" y="7"/>
                </a:moveTo>
                <a:lnTo>
                  <a:pt x="244" y="7"/>
                </a:lnTo>
                <a:moveTo>
                  <a:pt x="105" y="357"/>
                </a:moveTo>
                <a:lnTo>
                  <a:pt x="0" y="357"/>
                </a:lnTo>
                <a:close/>
              </a:path>
            </a:pathLst>
          </a:custGeom>
          <a:noFill/>
          <a:ln w="9143" cap="flat">
            <a:solidFill>
              <a:srgbClr val="FFFFFF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3" name="path"/>
          <p:cNvSpPr/>
          <p:nvPr/>
        </p:nvSpPr>
        <p:spPr>
          <a:xfrm>
            <a:off x="9438132" y="6012179"/>
            <a:ext cx="565403" cy="193548"/>
          </a:xfrm>
          <a:custGeom>
            <a:rect l="0" t="0" r="0" b="0"/>
            <a:pathLst>
              <a:path w="890" h="304">
                <a:moveTo>
                  <a:pt x="7" y="297"/>
                </a:moveTo>
                <a:lnTo>
                  <a:pt x="883" y="297"/>
                </a:lnTo>
                <a:lnTo>
                  <a:pt x="883" y="7"/>
                </a:lnTo>
                <a:lnTo>
                  <a:pt x="7" y="7"/>
                </a:lnTo>
                <a:lnTo>
                  <a:pt x="7" y="29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14" name="picture 13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592311" y="5960290"/>
            <a:ext cx="1635252" cy="466417"/>
          </a:xfrm>
          <a:prstGeom prst="rect">
            <a:avLst/>
          </a:prstGeom>
        </p:spPr>
      </p:pic>
      <p:sp>
        <p:nvSpPr>
          <p:cNvPr id="1315" name="textbox 1315"/>
          <p:cNvSpPr/>
          <p:nvPr/>
        </p:nvSpPr>
        <p:spPr>
          <a:xfrm>
            <a:off x="8642087" y="6045961"/>
            <a:ext cx="2920364" cy="563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845185" algn="l" rtl="0" eaLnBrk="0">
              <a:lnSpc>
                <a:spcPct val="98000"/>
              </a:lnSpc>
            </a:pPr>
            <a:r>
              <a:rPr sz="900" spc="-20">
                <a:solidFill>
                  <a:srgbClr val="575757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B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U</a:t>
            </a:r>
            <a:r>
              <a:rPr sz="9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</a:t>
            </a:r>
            <a:endParaRPr lang="en-US" altLang="en-US" sz="900"/>
          </a:p>
          <a:p>
            <a:pPr marL="12700" algn="l" rtl="0" eaLnBrk="0">
              <a:lnSpc>
                <a:spcPts val="1150"/>
              </a:lnSpc>
              <a:spcBef>
                <a:spcPts val="63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评估推广期系统及其他成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900"/>
          </a:p>
          <a:p>
            <a:pPr algn="r" rtl="0" eaLnBrk="0">
              <a:lnSpc>
                <a:spcPts val="1235"/>
              </a:lnSpc>
              <a:spcBef>
                <a:spcPts val="160"/>
              </a:spcBef>
            </a:pP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关键里程碑  </a:t>
            </a:r>
            <a:r>
              <a:rPr sz="1500" spc="3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r>
              <a:rPr sz="1500" spc="0" baseline="11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9</a:t>
            </a:r>
            <a:endParaRPr lang="en-US" altLang="en-US" sz="975"/>
          </a:p>
        </p:txBody>
      </p:sp>
      <p:sp>
        <p:nvSpPr>
          <p:cNvPr id="1316" name="path"/>
          <p:cNvSpPr/>
          <p:nvPr/>
        </p:nvSpPr>
        <p:spPr>
          <a:xfrm>
            <a:off x="1287779" y="2121408"/>
            <a:ext cx="3427475" cy="353567"/>
          </a:xfrm>
          <a:custGeom>
            <a:rect l="0" t="0" r="0" b="0"/>
            <a:pathLst>
              <a:path w="5397" h="556">
                <a:moveTo>
                  <a:pt x="7" y="549"/>
                </a:moveTo>
                <a:lnTo>
                  <a:pt x="5390" y="549"/>
                </a:lnTo>
                <a:lnTo>
                  <a:pt x="5390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7" name="rect"/>
          <p:cNvSpPr/>
          <p:nvPr/>
        </p:nvSpPr>
        <p:spPr>
          <a:xfrm>
            <a:off x="8125967" y="5029200"/>
            <a:ext cx="1234440" cy="344423"/>
          </a:xfrm>
          <a:prstGeom prst="rect">
            <a:avLst/>
          </a:prstGeom>
          <a:solidFill>
            <a:srgbClr val="F6F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8" name="path"/>
          <p:cNvSpPr/>
          <p:nvPr/>
        </p:nvSpPr>
        <p:spPr>
          <a:xfrm>
            <a:off x="8354568" y="5422391"/>
            <a:ext cx="589788" cy="278892"/>
          </a:xfrm>
          <a:custGeom>
            <a:rect l="0" t="0" r="0" b="0"/>
            <a:pathLst>
              <a:path w="926" h="439">
                <a:moveTo>
                  <a:pt x="7" y="432"/>
                </a:moveTo>
                <a:lnTo>
                  <a:pt x="921" y="432"/>
                </a:lnTo>
                <a:lnTo>
                  <a:pt x="921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9" name="path"/>
          <p:cNvSpPr/>
          <p:nvPr/>
        </p:nvSpPr>
        <p:spPr>
          <a:xfrm>
            <a:off x="8354568" y="5718047"/>
            <a:ext cx="1027175" cy="277368"/>
          </a:xfrm>
          <a:custGeom>
            <a:rect l="0" t="0" r="0" b="0"/>
            <a:pathLst>
              <a:path w="1617" h="436">
                <a:moveTo>
                  <a:pt x="7" y="429"/>
                </a:moveTo>
                <a:lnTo>
                  <a:pt x="1610" y="429"/>
                </a:lnTo>
                <a:lnTo>
                  <a:pt x="1610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0" name="textbox 1320"/>
          <p:cNvSpPr/>
          <p:nvPr/>
        </p:nvSpPr>
        <p:spPr>
          <a:xfrm>
            <a:off x="8163049" y="5055774"/>
            <a:ext cx="1176655" cy="964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3175" algn="l" rtl="0" eaLnBrk="0">
              <a:lnSpc>
                <a:spcPct val="109000"/>
              </a:lnSpc>
            </a:pPr>
            <a:r>
              <a:rPr sz="900" b="1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&gt;5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个产品进入试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确认第二轮试销方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16865" algn="l" rtl="0" eaLnBrk="0">
              <a:lnSpc>
                <a:spcPct val="89000"/>
              </a:lnSpc>
              <a:spcBef>
                <a:spcPts val="59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59715" algn="l" rtl="0" eaLnBrk="0">
              <a:lnSpc>
                <a:spcPts val="1175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程固化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07975" indent="-56515" algn="l" rtl="0" eaLnBrk="0">
              <a:lnSpc>
                <a:spcPct val="104000"/>
              </a:lnSpc>
              <a:spcBef>
                <a:spcPts val="7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流程设计组织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与人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员调配机制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21" name="path"/>
          <p:cNvSpPr/>
          <p:nvPr/>
        </p:nvSpPr>
        <p:spPr>
          <a:xfrm>
            <a:off x="9438132" y="4695443"/>
            <a:ext cx="292607" cy="278892"/>
          </a:xfrm>
          <a:custGeom>
            <a:rect l="0" t="0" r="0" b="0"/>
            <a:pathLst>
              <a:path w="460" h="439">
                <a:moveTo>
                  <a:pt x="7" y="432"/>
                </a:moveTo>
                <a:lnTo>
                  <a:pt x="453" y="432"/>
                </a:lnTo>
                <a:lnTo>
                  <a:pt x="453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2" name="path"/>
          <p:cNvSpPr/>
          <p:nvPr/>
        </p:nvSpPr>
        <p:spPr>
          <a:xfrm>
            <a:off x="9063228" y="4395216"/>
            <a:ext cx="667511" cy="277367"/>
          </a:xfrm>
          <a:custGeom>
            <a:rect l="0" t="0" r="0" b="0"/>
            <a:pathLst>
              <a:path w="1051" h="436">
                <a:moveTo>
                  <a:pt x="7" y="429"/>
                </a:moveTo>
                <a:lnTo>
                  <a:pt x="1044" y="429"/>
                </a:lnTo>
                <a:lnTo>
                  <a:pt x="1044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3" name="path"/>
          <p:cNvSpPr/>
          <p:nvPr/>
        </p:nvSpPr>
        <p:spPr>
          <a:xfrm>
            <a:off x="8938259" y="4695443"/>
            <a:ext cx="443483" cy="278892"/>
          </a:xfrm>
          <a:custGeom>
            <a:rect l="0" t="0" r="0" b="0"/>
            <a:pathLst>
              <a:path w="698" h="439">
                <a:moveTo>
                  <a:pt x="7" y="432"/>
                </a:moveTo>
                <a:lnTo>
                  <a:pt x="691" y="432"/>
                </a:lnTo>
                <a:lnTo>
                  <a:pt x="691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4" name="path"/>
          <p:cNvSpPr/>
          <p:nvPr/>
        </p:nvSpPr>
        <p:spPr>
          <a:xfrm>
            <a:off x="8354568" y="4695443"/>
            <a:ext cx="550163" cy="278892"/>
          </a:xfrm>
          <a:custGeom>
            <a:rect l="0" t="0" r="0" b="0"/>
            <a:pathLst>
              <a:path w="865" h="439">
                <a:moveTo>
                  <a:pt x="7" y="432"/>
                </a:moveTo>
                <a:lnTo>
                  <a:pt x="859" y="432"/>
                </a:lnTo>
                <a:lnTo>
                  <a:pt x="859" y="7"/>
                </a:lnTo>
                <a:lnTo>
                  <a:pt x="7" y="7"/>
                </a:lnTo>
                <a:lnTo>
                  <a:pt x="7" y="432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5" name="textbox 1325"/>
          <p:cNvSpPr/>
          <p:nvPr/>
        </p:nvSpPr>
        <p:spPr>
          <a:xfrm>
            <a:off x="8393226" y="4401591"/>
            <a:ext cx="1318260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721360" indent="0" algn="l" rtl="0" eaLnBrk="0">
              <a:lnSpc>
                <a:spcPct val="99000"/>
              </a:lnSpc>
            </a:pPr>
            <a:r>
              <a:rPr sz="9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量产准备，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开模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上产线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245"/>
              </a:spcBef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收集消费   监测试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分析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65405" algn="l" rtl="0" eaLnBrk="0">
              <a:lnSpc>
                <a:spcPct val="97000"/>
              </a:lnSpc>
              <a:spcBef>
                <a:spcPts val="25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者反馈     销数据    结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26" name="path"/>
          <p:cNvSpPr/>
          <p:nvPr/>
        </p:nvSpPr>
        <p:spPr>
          <a:xfrm>
            <a:off x="5091684" y="5024628"/>
            <a:ext cx="1781555" cy="353567"/>
          </a:xfrm>
          <a:custGeom>
            <a:rect l="0" t="0" r="0" b="0"/>
            <a:pathLst>
              <a:path w="2805" h="556">
                <a:moveTo>
                  <a:pt x="7" y="549"/>
                </a:moveTo>
                <a:lnTo>
                  <a:pt x="2798" y="549"/>
                </a:lnTo>
                <a:lnTo>
                  <a:pt x="2798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7" name="path"/>
          <p:cNvSpPr/>
          <p:nvPr/>
        </p:nvSpPr>
        <p:spPr>
          <a:xfrm>
            <a:off x="8121395" y="5024628"/>
            <a:ext cx="1243583" cy="353567"/>
          </a:xfrm>
          <a:custGeom>
            <a:rect l="0" t="0" r="0" b="0"/>
            <a:pathLst>
              <a:path w="1958" h="556">
                <a:moveTo>
                  <a:pt x="7" y="549"/>
                </a:moveTo>
                <a:lnTo>
                  <a:pt x="1951" y="549"/>
                </a:lnTo>
                <a:lnTo>
                  <a:pt x="1951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8" name="path"/>
          <p:cNvSpPr/>
          <p:nvPr/>
        </p:nvSpPr>
        <p:spPr>
          <a:xfrm>
            <a:off x="6908292" y="5024628"/>
            <a:ext cx="1178051" cy="353567"/>
          </a:xfrm>
          <a:custGeom>
            <a:rect l="0" t="0" r="0" b="0"/>
            <a:pathLst>
              <a:path w="1855" h="556">
                <a:moveTo>
                  <a:pt x="7" y="549"/>
                </a:moveTo>
                <a:lnTo>
                  <a:pt x="1847" y="549"/>
                </a:lnTo>
                <a:lnTo>
                  <a:pt x="1847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9" name="path"/>
          <p:cNvSpPr/>
          <p:nvPr/>
        </p:nvSpPr>
        <p:spPr>
          <a:xfrm>
            <a:off x="3840480" y="3561588"/>
            <a:ext cx="1085087" cy="353567"/>
          </a:xfrm>
          <a:custGeom>
            <a:rect l="0" t="0" r="0" b="0"/>
            <a:pathLst>
              <a:path w="1708" h="556">
                <a:moveTo>
                  <a:pt x="7" y="549"/>
                </a:moveTo>
                <a:lnTo>
                  <a:pt x="1701" y="549"/>
                </a:lnTo>
                <a:lnTo>
                  <a:pt x="1701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0" name="path"/>
          <p:cNvSpPr/>
          <p:nvPr/>
        </p:nvSpPr>
        <p:spPr>
          <a:xfrm>
            <a:off x="3323844" y="2939796"/>
            <a:ext cx="420623" cy="277367"/>
          </a:xfrm>
          <a:custGeom>
            <a:rect l="0" t="0" r="0" b="0"/>
            <a:pathLst>
              <a:path w="662" h="436">
                <a:moveTo>
                  <a:pt x="7" y="429"/>
                </a:moveTo>
                <a:lnTo>
                  <a:pt x="655" y="429"/>
                </a:lnTo>
                <a:lnTo>
                  <a:pt x="655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1" name="path"/>
          <p:cNvSpPr/>
          <p:nvPr/>
        </p:nvSpPr>
        <p:spPr>
          <a:xfrm>
            <a:off x="3323844" y="2494788"/>
            <a:ext cx="457199" cy="420623"/>
          </a:xfrm>
          <a:custGeom>
            <a:rect l="0" t="0" r="0" b="0"/>
            <a:pathLst>
              <a:path w="719" h="662">
                <a:moveTo>
                  <a:pt x="7" y="655"/>
                </a:moveTo>
                <a:lnTo>
                  <a:pt x="712" y="655"/>
                </a:lnTo>
                <a:lnTo>
                  <a:pt x="712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2" name="path"/>
          <p:cNvSpPr/>
          <p:nvPr/>
        </p:nvSpPr>
        <p:spPr>
          <a:xfrm>
            <a:off x="3323844" y="3241548"/>
            <a:ext cx="420623" cy="277367"/>
          </a:xfrm>
          <a:custGeom>
            <a:rect l="0" t="0" r="0" b="0"/>
            <a:pathLst>
              <a:path w="662" h="436">
                <a:moveTo>
                  <a:pt x="7" y="429"/>
                </a:moveTo>
                <a:lnTo>
                  <a:pt x="655" y="429"/>
                </a:lnTo>
                <a:lnTo>
                  <a:pt x="655" y="7"/>
                </a:lnTo>
                <a:lnTo>
                  <a:pt x="7" y="7"/>
                </a:lnTo>
                <a:lnTo>
                  <a:pt x="7" y="42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3" name="textbox 1333"/>
          <p:cNvSpPr/>
          <p:nvPr/>
        </p:nvSpPr>
        <p:spPr>
          <a:xfrm>
            <a:off x="3349472" y="2504465"/>
            <a:ext cx="386715" cy="1040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2385" indent="0" algn="l" rtl="0" eaLnBrk="0">
              <a:lnSpc>
                <a:spcPct val="9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概念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试与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33985" algn="l" rtl="0" eaLnBrk="0">
              <a:lnSpc>
                <a:spcPct val="108000"/>
              </a:lnSpc>
              <a:spcBef>
                <a:spcPts val="30"/>
              </a:spcBef>
            </a:pPr>
            <a:r>
              <a:rPr sz="9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品实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开发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定试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34" name="path"/>
          <p:cNvSpPr/>
          <p:nvPr/>
        </p:nvSpPr>
        <p:spPr>
          <a:xfrm>
            <a:off x="2497835" y="2494788"/>
            <a:ext cx="789431" cy="420623"/>
          </a:xfrm>
          <a:custGeom>
            <a:rect l="0" t="0" r="0" b="0"/>
            <a:pathLst>
              <a:path w="1243" h="662">
                <a:moveTo>
                  <a:pt x="7" y="655"/>
                </a:moveTo>
                <a:lnTo>
                  <a:pt x="1235" y="655"/>
                </a:lnTo>
                <a:lnTo>
                  <a:pt x="1235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35" name="picture 133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842260" y="3566159"/>
            <a:ext cx="926592" cy="344424"/>
          </a:xfrm>
          <a:prstGeom prst="rect">
            <a:avLst/>
          </a:prstGeom>
        </p:spPr>
      </p:pic>
      <p:sp>
        <p:nvSpPr>
          <p:cNvPr id="1336" name="path"/>
          <p:cNvSpPr/>
          <p:nvPr/>
        </p:nvSpPr>
        <p:spPr>
          <a:xfrm>
            <a:off x="2837688" y="3561588"/>
            <a:ext cx="935735" cy="353567"/>
          </a:xfrm>
          <a:custGeom>
            <a:rect l="0" t="0" r="0" b="0"/>
            <a:pathLst>
              <a:path w="1473" h="556">
                <a:moveTo>
                  <a:pt x="7" y="549"/>
                </a:moveTo>
                <a:lnTo>
                  <a:pt x="1466" y="549"/>
                </a:lnTo>
                <a:lnTo>
                  <a:pt x="1466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7" name="path"/>
          <p:cNvSpPr/>
          <p:nvPr/>
        </p:nvSpPr>
        <p:spPr>
          <a:xfrm>
            <a:off x="8587740" y="6230111"/>
            <a:ext cx="1644395" cy="201168"/>
          </a:xfrm>
          <a:custGeom>
            <a:rect l="0" t="0" r="0" b="0"/>
            <a:pathLst>
              <a:path w="2589" h="316">
                <a:moveTo>
                  <a:pt x="7" y="309"/>
                </a:moveTo>
                <a:lnTo>
                  <a:pt x="2582" y="309"/>
                </a:lnTo>
                <a:lnTo>
                  <a:pt x="2582" y="7"/>
                </a:lnTo>
                <a:lnTo>
                  <a:pt x="7" y="7"/>
                </a:lnTo>
                <a:lnTo>
                  <a:pt x="7" y="30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8" name="path"/>
          <p:cNvSpPr/>
          <p:nvPr/>
        </p:nvSpPr>
        <p:spPr>
          <a:xfrm>
            <a:off x="9445752" y="5024628"/>
            <a:ext cx="838200" cy="353567"/>
          </a:xfrm>
          <a:custGeom>
            <a:rect l="0" t="0" r="0" b="0"/>
            <a:pathLst>
              <a:path w="1320" h="556">
                <a:moveTo>
                  <a:pt x="7" y="549"/>
                </a:moveTo>
                <a:lnTo>
                  <a:pt x="1312" y="549"/>
                </a:lnTo>
                <a:lnTo>
                  <a:pt x="1312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9" name="textbox 1339"/>
          <p:cNvSpPr/>
          <p:nvPr/>
        </p:nvSpPr>
        <p:spPr>
          <a:xfrm>
            <a:off x="2518536" y="2504465"/>
            <a:ext cx="759459" cy="433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9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内部研发</a:t>
            </a:r>
            <a:r>
              <a:rPr sz="9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+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34925" algn="l" rtl="0" eaLnBrk="0">
              <a:lnSpc>
                <a:spcPct val="97000"/>
              </a:lnSpc>
              <a:spcBef>
                <a:spcPts val="30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ODM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联合开发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0" algn="l" rtl="0" eaLnBrk="0">
              <a:lnSpc>
                <a:spcPct val="98000"/>
              </a:lnSpc>
              <a:spcBef>
                <a:spcPts val="25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品概念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40" name="textbox 1340"/>
          <p:cNvSpPr/>
          <p:nvPr/>
        </p:nvSpPr>
        <p:spPr>
          <a:xfrm>
            <a:off x="1725167" y="1097280"/>
            <a:ext cx="666115" cy="2286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4145" algn="l" rtl="0" eaLnBrk="0">
              <a:lnSpc>
                <a:spcPct val="97000"/>
              </a:lnSpc>
            </a:pP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41" name="path"/>
          <p:cNvSpPr/>
          <p:nvPr/>
        </p:nvSpPr>
        <p:spPr>
          <a:xfrm>
            <a:off x="1286255" y="1292352"/>
            <a:ext cx="1566672" cy="176784"/>
          </a:xfrm>
          <a:custGeom>
            <a:rect l="0" t="0" r="0" b="0"/>
            <a:pathLst>
              <a:path w="2467" h="278">
                <a:moveTo>
                  <a:pt x="9" y="268"/>
                </a:moveTo>
                <a:lnTo>
                  <a:pt x="2457" y="268"/>
                </a:lnTo>
                <a:lnTo>
                  <a:pt x="2457" y="9"/>
                </a:lnTo>
                <a:lnTo>
                  <a:pt x="9" y="9"/>
                </a:lnTo>
                <a:lnTo>
                  <a:pt x="9" y="268"/>
                </a:lnTo>
                <a:close/>
              </a:path>
            </a:pathLst>
          </a:custGeom>
          <a:noFill/>
          <a:ln w="12192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2" name="textbox 1342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343" name="path"/>
          <p:cNvSpPr/>
          <p:nvPr/>
        </p:nvSpPr>
        <p:spPr>
          <a:xfrm>
            <a:off x="556259" y="3959352"/>
            <a:ext cx="100584" cy="2606039"/>
          </a:xfrm>
          <a:custGeom>
            <a:rect l="0" t="0" r="0" b="0"/>
            <a:pathLst>
              <a:path w="158" h="4103">
                <a:moveTo>
                  <a:pt x="151" y="2217"/>
                </a:moveTo>
                <a:cubicBezTo>
                  <a:pt x="71" y="2217"/>
                  <a:pt x="7" y="2212"/>
                  <a:pt x="7" y="2205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  <a:moveTo>
                  <a:pt x="151" y="4096"/>
                </a:moveTo>
                <a:cubicBezTo>
                  <a:pt x="71" y="4096"/>
                  <a:pt x="7" y="4091"/>
                  <a:pt x="7" y="4084"/>
                </a:cubicBezTo>
                <a:lnTo>
                  <a:pt x="7" y="2323"/>
                </a:lnTo>
                <a:cubicBezTo>
                  <a:pt x="7" y="2316"/>
                  <a:pt x="71" y="2311"/>
                  <a:pt x="151" y="2311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4" name="textbox 1344"/>
          <p:cNvSpPr/>
          <p:nvPr/>
        </p:nvSpPr>
        <p:spPr>
          <a:xfrm>
            <a:off x="2850133" y="3591210"/>
            <a:ext cx="911225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24130" algn="l" rtl="0" eaLnBrk="0">
              <a:lnSpc>
                <a:spcPct val="109000"/>
              </a:lnSpc>
            </a:pPr>
            <a:r>
              <a:rPr sz="900" b="1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5</a:t>
            </a:r>
            <a:r>
              <a:rPr sz="9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900" b="1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</a:t>
            </a:r>
            <a:r>
              <a:rPr sz="9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个有效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念通过评审立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45" name="path"/>
          <p:cNvSpPr/>
          <p:nvPr/>
        </p:nvSpPr>
        <p:spPr>
          <a:xfrm>
            <a:off x="7630668" y="3561588"/>
            <a:ext cx="684275" cy="353567"/>
          </a:xfrm>
          <a:custGeom>
            <a:rect l="0" t="0" r="0" b="0"/>
            <a:pathLst>
              <a:path w="1077" h="556">
                <a:moveTo>
                  <a:pt x="7" y="549"/>
                </a:moveTo>
                <a:lnTo>
                  <a:pt x="1070" y="549"/>
                </a:lnTo>
                <a:lnTo>
                  <a:pt x="1070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46" name="picture 134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472683" y="1165860"/>
            <a:ext cx="2837688" cy="76200"/>
          </a:xfrm>
          <a:prstGeom prst="rect">
            <a:avLst/>
          </a:prstGeom>
        </p:spPr>
      </p:pic>
      <p:sp>
        <p:nvSpPr>
          <p:cNvPr id="1347" name="path"/>
          <p:cNvSpPr/>
          <p:nvPr/>
        </p:nvSpPr>
        <p:spPr>
          <a:xfrm>
            <a:off x="4303776" y="2494788"/>
            <a:ext cx="475487" cy="420623"/>
          </a:xfrm>
          <a:custGeom>
            <a:rect l="0" t="0" r="0" b="0"/>
            <a:pathLst>
              <a:path w="748" h="662">
                <a:moveTo>
                  <a:pt x="7" y="655"/>
                </a:moveTo>
                <a:lnTo>
                  <a:pt x="741" y="655"/>
                </a:lnTo>
                <a:lnTo>
                  <a:pt x="741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8" name="path"/>
          <p:cNvSpPr/>
          <p:nvPr/>
        </p:nvSpPr>
        <p:spPr>
          <a:xfrm>
            <a:off x="3816096" y="2494788"/>
            <a:ext cx="457199" cy="420623"/>
          </a:xfrm>
          <a:custGeom>
            <a:rect l="0" t="0" r="0" b="0"/>
            <a:pathLst>
              <a:path w="719" h="662">
                <a:moveTo>
                  <a:pt x="7" y="655"/>
                </a:moveTo>
                <a:lnTo>
                  <a:pt x="712" y="655"/>
                </a:lnTo>
                <a:lnTo>
                  <a:pt x="712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49" name="picture 134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939795" y="1165860"/>
            <a:ext cx="2506852" cy="76200"/>
          </a:xfrm>
          <a:prstGeom prst="rect">
            <a:avLst/>
          </a:prstGeom>
        </p:spPr>
      </p:pic>
      <p:grpSp>
        <p:nvGrpSpPr>
          <p:cNvPr id="314" name="group 314"/>
          <p:cNvGrpSpPr/>
          <p:nvPr/>
        </p:nvGrpSpPr>
        <p:grpSpPr>
          <a:xfrm rot="21600000">
            <a:off x="5199888" y="2625851"/>
            <a:ext cx="242315" cy="196596"/>
            <a:chExt cx="242315" cy="196596"/>
          </a:xfrm>
        </p:grpSpPr>
        <p:sp>
          <p:nvSpPr>
            <p:cNvPr id="1350" name="path"/>
            <p:cNvSpPr/>
            <p:nvPr/>
          </p:nvSpPr>
          <p:spPr>
            <a:xfrm>
              <a:off x="146303" y="47244"/>
              <a:ext cx="96011" cy="141732"/>
            </a:xfrm>
            <a:custGeom>
              <a:rect l="0" t="0" r="0" b="0"/>
              <a:pathLst>
                <a:path w="151" h="223">
                  <a:moveTo>
                    <a:pt x="129" y="149"/>
                  </a:moveTo>
                  <a:lnTo>
                    <a:pt x="123" y="158"/>
                  </a:lnTo>
                  <a:lnTo>
                    <a:pt x="116" y="167"/>
                  </a:lnTo>
                  <a:lnTo>
                    <a:pt x="109" y="175"/>
                  </a:lnTo>
                  <a:lnTo>
                    <a:pt x="101" y="182"/>
                  </a:lnTo>
                  <a:lnTo>
                    <a:pt x="93" y="189"/>
                  </a:lnTo>
                  <a:lnTo>
                    <a:pt x="84" y="195"/>
                  </a:lnTo>
                  <a:lnTo>
                    <a:pt x="75" y="201"/>
                  </a:lnTo>
                  <a:lnTo>
                    <a:pt x="65" y="207"/>
                  </a:lnTo>
                  <a:lnTo>
                    <a:pt x="54" y="211"/>
                  </a:lnTo>
                  <a:lnTo>
                    <a:pt x="44" y="215"/>
                  </a:lnTo>
                  <a:lnTo>
                    <a:pt x="33" y="218"/>
                  </a:lnTo>
                  <a:lnTo>
                    <a:pt x="22" y="220"/>
                  </a:lnTo>
                  <a:lnTo>
                    <a:pt x="11" y="222"/>
                  </a:lnTo>
                  <a:lnTo>
                    <a:pt x="0" y="223"/>
                  </a:lnTo>
                  <a:lnTo>
                    <a:pt x="1" y="205"/>
                  </a:lnTo>
                  <a:lnTo>
                    <a:pt x="0" y="188"/>
                  </a:lnTo>
                  <a:lnTo>
                    <a:pt x="10" y="187"/>
                  </a:lnTo>
                  <a:lnTo>
                    <a:pt x="19" y="185"/>
                  </a:lnTo>
                  <a:lnTo>
                    <a:pt x="29" y="183"/>
                  </a:lnTo>
                  <a:lnTo>
                    <a:pt x="38" y="180"/>
                  </a:lnTo>
                  <a:lnTo>
                    <a:pt x="47" y="176"/>
                  </a:lnTo>
                  <a:lnTo>
                    <a:pt x="56" y="171"/>
                  </a:lnTo>
                  <a:lnTo>
                    <a:pt x="64" y="166"/>
                  </a:lnTo>
                  <a:lnTo>
                    <a:pt x="72" y="160"/>
                  </a:lnTo>
                  <a:lnTo>
                    <a:pt x="79" y="154"/>
                  </a:lnTo>
                  <a:lnTo>
                    <a:pt x="86" y="147"/>
                  </a:lnTo>
                  <a:lnTo>
                    <a:pt x="91" y="140"/>
                  </a:lnTo>
                  <a:lnTo>
                    <a:pt x="97" y="132"/>
                  </a:lnTo>
                  <a:lnTo>
                    <a:pt x="97" y="132"/>
                  </a:lnTo>
                  <a:lnTo>
                    <a:pt x="113" y="140"/>
                  </a:lnTo>
                  <a:lnTo>
                    <a:pt x="129" y="149"/>
                  </a:lnTo>
                  <a:lnTo>
                    <a:pt x="129" y="149"/>
                  </a:lnTo>
                  <a:close/>
                </a:path>
                <a:path w="151" h="223">
                  <a:moveTo>
                    <a:pt x="130" y="0"/>
                  </a:moveTo>
                  <a:lnTo>
                    <a:pt x="135" y="9"/>
                  </a:lnTo>
                  <a:lnTo>
                    <a:pt x="140" y="19"/>
                  </a:lnTo>
                  <a:lnTo>
                    <a:pt x="143" y="29"/>
                  </a:lnTo>
                  <a:lnTo>
                    <a:pt x="146" y="39"/>
                  </a:lnTo>
                  <a:lnTo>
                    <a:pt x="149" y="50"/>
                  </a:lnTo>
                  <a:lnTo>
                    <a:pt x="150" y="60"/>
                  </a:lnTo>
                  <a:lnTo>
                    <a:pt x="151" y="71"/>
                  </a:lnTo>
                  <a:lnTo>
                    <a:pt x="151" y="82"/>
                  </a:lnTo>
                  <a:lnTo>
                    <a:pt x="150" y="93"/>
                  </a:lnTo>
                  <a:lnTo>
                    <a:pt x="148" y="103"/>
                  </a:lnTo>
                  <a:lnTo>
                    <a:pt x="145" y="114"/>
                  </a:lnTo>
                  <a:lnTo>
                    <a:pt x="142" y="124"/>
                  </a:lnTo>
                  <a:lnTo>
                    <a:pt x="138" y="134"/>
                  </a:lnTo>
                  <a:lnTo>
                    <a:pt x="133" y="144"/>
                  </a:lnTo>
                  <a:lnTo>
                    <a:pt x="118" y="134"/>
                  </a:lnTo>
                  <a:lnTo>
                    <a:pt x="101" y="126"/>
                  </a:lnTo>
                  <a:lnTo>
                    <a:pt x="106" y="117"/>
                  </a:lnTo>
                  <a:lnTo>
                    <a:pt x="109" y="108"/>
                  </a:lnTo>
                  <a:lnTo>
                    <a:pt x="111" y="99"/>
                  </a:lnTo>
                  <a:lnTo>
                    <a:pt x="113" y="90"/>
                  </a:lnTo>
                  <a:lnTo>
                    <a:pt x="114" y="80"/>
                  </a:lnTo>
                  <a:lnTo>
                    <a:pt x="114" y="71"/>
                  </a:lnTo>
                  <a:lnTo>
                    <a:pt x="113" y="62"/>
                  </a:lnTo>
                  <a:lnTo>
                    <a:pt x="112" y="52"/>
                  </a:lnTo>
                  <a:lnTo>
                    <a:pt x="110" y="43"/>
                  </a:lnTo>
                  <a:lnTo>
                    <a:pt x="107" y="34"/>
                  </a:lnTo>
                  <a:lnTo>
                    <a:pt x="103" y="25"/>
                  </a:lnTo>
                  <a:lnTo>
                    <a:pt x="98" y="17"/>
                  </a:lnTo>
                  <a:lnTo>
                    <a:pt x="98" y="17"/>
                  </a:lnTo>
                  <a:lnTo>
                    <a:pt x="114" y="8"/>
                  </a:lnTo>
                  <a:lnTo>
                    <a:pt x="130" y="0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1" name="path"/>
            <p:cNvSpPr/>
            <p:nvPr/>
          </p:nvSpPr>
          <p:spPr>
            <a:xfrm>
              <a:off x="53339" y="0"/>
              <a:ext cx="173736" cy="59436"/>
            </a:xfrm>
            <a:custGeom>
              <a:rect l="0" t="0" r="0" b="0"/>
              <a:pathLst>
                <a:path w="273" h="93">
                  <a:moveTo>
                    <a:pt x="140" y="0"/>
                  </a:moveTo>
                  <a:lnTo>
                    <a:pt x="151" y="0"/>
                  </a:lnTo>
                  <a:lnTo>
                    <a:pt x="163" y="1"/>
                  </a:lnTo>
                  <a:lnTo>
                    <a:pt x="174" y="3"/>
                  </a:lnTo>
                  <a:lnTo>
                    <a:pt x="184" y="5"/>
                  </a:lnTo>
                  <a:lnTo>
                    <a:pt x="195" y="9"/>
                  </a:lnTo>
                  <a:lnTo>
                    <a:pt x="206" y="13"/>
                  </a:lnTo>
                  <a:lnTo>
                    <a:pt x="216" y="18"/>
                  </a:lnTo>
                  <a:lnTo>
                    <a:pt x="226" y="23"/>
                  </a:lnTo>
                  <a:lnTo>
                    <a:pt x="235" y="29"/>
                  </a:lnTo>
                  <a:lnTo>
                    <a:pt x="244" y="36"/>
                  </a:lnTo>
                  <a:lnTo>
                    <a:pt x="252" y="43"/>
                  </a:lnTo>
                  <a:lnTo>
                    <a:pt x="260" y="51"/>
                  </a:lnTo>
                  <a:lnTo>
                    <a:pt x="267" y="60"/>
                  </a:lnTo>
                  <a:lnTo>
                    <a:pt x="273" y="68"/>
                  </a:lnTo>
                  <a:lnTo>
                    <a:pt x="256" y="76"/>
                  </a:lnTo>
                  <a:lnTo>
                    <a:pt x="241" y="86"/>
                  </a:lnTo>
                  <a:lnTo>
                    <a:pt x="235" y="78"/>
                  </a:lnTo>
                  <a:lnTo>
                    <a:pt x="228" y="71"/>
                  </a:lnTo>
                  <a:lnTo>
                    <a:pt x="222" y="65"/>
                  </a:lnTo>
                  <a:lnTo>
                    <a:pt x="214" y="59"/>
                  </a:lnTo>
                  <a:lnTo>
                    <a:pt x="206" y="53"/>
                  </a:lnTo>
                  <a:lnTo>
                    <a:pt x="197" y="48"/>
                  </a:lnTo>
                  <a:lnTo>
                    <a:pt x="188" y="44"/>
                  </a:lnTo>
                  <a:lnTo>
                    <a:pt x="179" y="41"/>
                  </a:lnTo>
                  <a:lnTo>
                    <a:pt x="169" y="38"/>
                  </a:lnTo>
                  <a:lnTo>
                    <a:pt x="160" y="36"/>
                  </a:lnTo>
                  <a:lnTo>
                    <a:pt x="150" y="35"/>
                  </a:lnTo>
                  <a:lnTo>
                    <a:pt x="140" y="35"/>
                  </a:lnTo>
                  <a:lnTo>
                    <a:pt x="139" y="17"/>
                  </a:lnTo>
                  <a:lnTo>
                    <a:pt x="140" y="0"/>
                  </a:lnTo>
                  <a:close/>
                </a:path>
                <a:path w="273" h="93">
                  <a:moveTo>
                    <a:pt x="0" y="76"/>
                  </a:moveTo>
                  <a:lnTo>
                    <a:pt x="6" y="67"/>
                  </a:lnTo>
                  <a:lnTo>
                    <a:pt x="12" y="58"/>
                  </a:lnTo>
                  <a:lnTo>
                    <a:pt x="20" y="50"/>
                  </a:lnTo>
                  <a:lnTo>
                    <a:pt x="27" y="43"/>
                  </a:lnTo>
                  <a:lnTo>
                    <a:pt x="36" y="36"/>
                  </a:lnTo>
                  <a:lnTo>
                    <a:pt x="45" y="29"/>
                  </a:lnTo>
                  <a:lnTo>
                    <a:pt x="54" y="23"/>
                  </a:lnTo>
                  <a:lnTo>
                    <a:pt x="64" y="18"/>
                  </a:lnTo>
                  <a:lnTo>
                    <a:pt x="75" y="14"/>
                  </a:lnTo>
                  <a:lnTo>
                    <a:pt x="85" y="10"/>
                  </a:lnTo>
                  <a:lnTo>
                    <a:pt x="95" y="7"/>
                  </a:lnTo>
                  <a:lnTo>
                    <a:pt x="107" y="4"/>
                  </a:lnTo>
                  <a:lnTo>
                    <a:pt x="117" y="3"/>
                  </a:lnTo>
                  <a:lnTo>
                    <a:pt x="129" y="2"/>
                  </a:lnTo>
                  <a:lnTo>
                    <a:pt x="128" y="19"/>
                  </a:lnTo>
                  <a:lnTo>
                    <a:pt x="129" y="37"/>
                  </a:lnTo>
                  <a:lnTo>
                    <a:pt x="119" y="38"/>
                  </a:lnTo>
                  <a:lnTo>
                    <a:pt x="109" y="39"/>
                  </a:lnTo>
                  <a:lnTo>
                    <a:pt x="100" y="42"/>
                  </a:lnTo>
                  <a:lnTo>
                    <a:pt x="90" y="45"/>
                  </a:lnTo>
                  <a:lnTo>
                    <a:pt x="82" y="49"/>
                  </a:lnTo>
                  <a:lnTo>
                    <a:pt x="73" y="53"/>
                  </a:lnTo>
                  <a:lnTo>
                    <a:pt x="65" y="59"/>
                  </a:lnTo>
                  <a:lnTo>
                    <a:pt x="57" y="65"/>
                  </a:lnTo>
                  <a:lnTo>
                    <a:pt x="50" y="71"/>
                  </a:lnTo>
                  <a:lnTo>
                    <a:pt x="43" y="78"/>
                  </a:lnTo>
                  <a:lnTo>
                    <a:pt x="37" y="85"/>
                  </a:lnTo>
                  <a:lnTo>
                    <a:pt x="32" y="93"/>
                  </a:lnTo>
                  <a:lnTo>
                    <a:pt x="32" y="93"/>
                  </a:lnTo>
                  <a:lnTo>
                    <a:pt x="15" y="85"/>
                  </a:lnTo>
                  <a:lnTo>
                    <a:pt x="0" y="76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2" name="path"/>
            <p:cNvSpPr/>
            <p:nvPr/>
          </p:nvSpPr>
          <p:spPr>
            <a:xfrm>
              <a:off x="42671" y="51816"/>
              <a:ext cx="33527" cy="89915"/>
            </a:xfrm>
            <a:custGeom>
              <a:rect l="0" t="0" r="0" b="0"/>
              <a:pathLst>
                <a:path w="52" h="141">
                  <a:moveTo>
                    <a:pt x="20" y="141"/>
                  </a:moveTo>
                  <a:lnTo>
                    <a:pt x="15" y="132"/>
                  </a:lnTo>
                  <a:lnTo>
                    <a:pt x="10" y="122"/>
                  </a:lnTo>
                  <a:lnTo>
                    <a:pt x="7" y="112"/>
                  </a:lnTo>
                  <a:lnTo>
                    <a:pt x="4" y="102"/>
                  </a:lnTo>
                  <a:lnTo>
                    <a:pt x="2" y="92"/>
                  </a:lnTo>
                  <a:lnTo>
                    <a:pt x="0" y="81"/>
                  </a:lnTo>
                  <a:lnTo>
                    <a:pt x="0" y="71"/>
                  </a:lnTo>
                  <a:lnTo>
                    <a:pt x="0" y="60"/>
                  </a:lnTo>
                  <a:lnTo>
                    <a:pt x="0" y="50"/>
                  </a:lnTo>
                  <a:lnTo>
                    <a:pt x="2" y="39"/>
                  </a:lnTo>
                  <a:lnTo>
                    <a:pt x="5" y="29"/>
                  </a:lnTo>
                  <a:lnTo>
                    <a:pt x="8" y="19"/>
                  </a:lnTo>
                  <a:lnTo>
                    <a:pt x="12" y="9"/>
                  </a:lnTo>
                  <a:lnTo>
                    <a:pt x="17" y="0"/>
                  </a:lnTo>
                  <a:lnTo>
                    <a:pt x="32" y="9"/>
                  </a:lnTo>
                  <a:lnTo>
                    <a:pt x="49" y="17"/>
                  </a:lnTo>
                  <a:lnTo>
                    <a:pt x="45" y="25"/>
                  </a:lnTo>
                  <a:lnTo>
                    <a:pt x="41" y="34"/>
                  </a:lnTo>
                  <a:lnTo>
                    <a:pt x="39" y="43"/>
                  </a:lnTo>
                  <a:lnTo>
                    <a:pt x="37" y="52"/>
                  </a:lnTo>
                  <a:lnTo>
                    <a:pt x="36" y="61"/>
                  </a:lnTo>
                  <a:lnTo>
                    <a:pt x="36" y="71"/>
                  </a:lnTo>
                  <a:lnTo>
                    <a:pt x="37" y="80"/>
                  </a:lnTo>
                  <a:lnTo>
                    <a:pt x="38" y="89"/>
                  </a:lnTo>
                  <a:lnTo>
                    <a:pt x="41" y="98"/>
                  </a:lnTo>
                  <a:lnTo>
                    <a:pt x="44" y="107"/>
                  </a:lnTo>
                  <a:lnTo>
                    <a:pt x="48" y="115"/>
                  </a:lnTo>
                  <a:lnTo>
                    <a:pt x="52" y="124"/>
                  </a:lnTo>
                  <a:lnTo>
                    <a:pt x="52" y="124"/>
                  </a:lnTo>
                  <a:lnTo>
                    <a:pt x="37" y="133"/>
                  </a:lnTo>
                  <a:lnTo>
                    <a:pt x="20" y="141"/>
                  </a:lnTo>
                  <a:lnTo>
                    <a:pt x="20" y="141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3" name="path"/>
            <p:cNvSpPr/>
            <p:nvPr/>
          </p:nvSpPr>
          <p:spPr>
            <a:xfrm>
              <a:off x="0" y="161544"/>
              <a:ext cx="97535" cy="35051"/>
            </a:xfrm>
            <a:custGeom>
              <a:rect l="0" t="0" r="0" b="0"/>
              <a:pathLst>
                <a:path w="153" h="55">
                  <a:moveTo>
                    <a:pt x="0" y="9"/>
                  </a:moveTo>
                  <a:lnTo>
                    <a:pt x="132" y="9"/>
                  </a:lnTo>
                  <a:lnTo>
                    <a:pt x="132" y="0"/>
                  </a:lnTo>
                  <a:lnTo>
                    <a:pt x="153" y="27"/>
                  </a:lnTo>
                  <a:lnTo>
                    <a:pt x="132" y="55"/>
                  </a:lnTo>
                  <a:lnTo>
                    <a:pt x="132" y="45"/>
                  </a:lnTo>
                  <a:lnTo>
                    <a:pt x="0" y="45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4" name="path"/>
          <p:cNvSpPr/>
          <p:nvPr/>
        </p:nvSpPr>
        <p:spPr>
          <a:xfrm>
            <a:off x="4814316" y="2494788"/>
            <a:ext cx="437387" cy="420623"/>
          </a:xfrm>
          <a:custGeom>
            <a:rect l="0" t="0" r="0" b="0"/>
            <a:pathLst>
              <a:path w="688" h="662">
                <a:moveTo>
                  <a:pt x="7" y="655"/>
                </a:moveTo>
                <a:lnTo>
                  <a:pt x="681" y="655"/>
                </a:lnTo>
                <a:lnTo>
                  <a:pt x="681" y="7"/>
                </a:lnTo>
                <a:lnTo>
                  <a:pt x="7" y="7"/>
                </a:lnTo>
                <a:lnTo>
                  <a:pt x="7" y="655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55" name="picture 135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8351519" y="1165860"/>
            <a:ext cx="1685543" cy="76200"/>
          </a:xfrm>
          <a:prstGeom prst="rect">
            <a:avLst/>
          </a:prstGeom>
        </p:spPr>
      </p:pic>
      <p:sp>
        <p:nvSpPr>
          <p:cNvPr id="1356" name="rect"/>
          <p:cNvSpPr/>
          <p:nvPr/>
        </p:nvSpPr>
        <p:spPr>
          <a:xfrm>
            <a:off x="8828531" y="1097280"/>
            <a:ext cx="731519" cy="213359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7" name="path"/>
          <p:cNvSpPr/>
          <p:nvPr/>
        </p:nvSpPr>
        <p:spPr>
          <a:xfrm>
            <a:off x="556259" y="2494788"/>
            <a:ext cx="100584" cy="1420367"/>
          </a:xfrm>
          <a:custGeom>
            <a:rect l="0" t="0" r="0" b="0"/>
            <a:pathLst>
              <a:path w="158" h="2236">
                <a:moveTo>
                  <a:pt x="151" y="2229"/>
                </a:moveTo>
                <a:cubicBezTo>
                  <a:pt x="71" y="2229"/>
                  <a:pt x="7" y="2224"/>
                  <a:pt x="7" y="2217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8" name="textbox 1358"/>
          <p:cNvSpPr/>
          <p:nvPr/>
        </p:nvSpPr>
        <p:spPr>
          <a:xfrm>
            <a:off x="3860291" y="1097280"/>
            <a:ext cx="666115" cy="2286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3510" algn="l" rtl="0" eaLnBrk="0">
              <a:lnSpc>
                <a:spcPct val="97000"/>
              </a:lnSpc>
            </a:pP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59" name="textbox 1359"/>
          <p:cNvSpPr/>
          <p:nvPr/>
        </p:nvSpPr>
        <p:spPr>
          <a:xfrm>
            <a:off x="6559296" y="1097280"/>
            <a:ext cx="666115" cy="2286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4145" algn="l" rtl="0" eaLnBrk="0">
              <a:lnSpc>
                <a:spcPct val="97000"/>
              </a:lnSpc>
            </a:pP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6~8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60" name="textbox 1360"/>
          <p:cNvSpPr/>
          <p:nvPr/>
        </p:nvSpPr>
        <p:spPr>
          <a:xfrm>
            <a:off x="4850980" y="2504465"/>
            <a:ext cx="367029" cy="434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合测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与完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善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61" name="textbox 1361"/>
          <p:cNvSpPr/>
          <p:nvPr/>
        </p:nvSpPr>
        <p:spPr>
          <a:xfrm>
            <a:off x="3862273" y="2504465"/>
            <a:ext cx="367029" cy="436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3495" algn="l" rtl="0" eaLnBrk="0">
              <a:lnSpc>
                <a:spcPct val="97000"/>
              </a:lnSpc>
            </a:pPr>
            <a:r>
              <a:rPr sz="9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口味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3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0" algn="l" rtl="0" eaLnBrk="0">
              <a:lnSpc>
                <a:spcPct val="100000"/>
              </a:lnSpc>
              <a:spcBef>
                <a:spcPts val="25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62" name="textbox 1362"/>
          <p:cNvSpPr/>
          <p:nvPr/>
        </p:nvSpPr>
        <p:spPr>
          <a:xfrm>
            <a:off x="4301185" y="2573045"/>
            <a:ext cx="481330" cy="29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70485" indent="-57785" algn="l" rtl="0" eaLnBrk="0">
              <a:lnSpc>
                <a:spcPct val="9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者包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63" name="textbox 1363"/>
          <p:cNvSpPr/>
          <p:nvPr/>
        </p:nvSpPr>
        <p:spPr>
          <a:xfrm>
            <a:off x="8879815" y="1113866"/>
            <a:ext cx="633094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16" name="group 316"/>
          <p:cNvGrpSpPr/>
          <p:nvPr/>
        </p:nvGrpSpPr>
        <p:grpSpPr>
          <a:xfrm rot="21600000">
            <a:off x="428244" y="4520183"/>
            <a:ext cx="294131" cy="294132"/>
            <a:chExt cx="294131" cy="294132"/>
          </a:xfrm>
        </p:grpSpPr>
        <p:grpSp>
          <p:nvGrpSpPr>
            <p:cNvPr id="318" name="group 318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364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65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66" name="textbox 1366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en-US" altLang="en-US" sz="600"/>
            </a:p>
            <a:p>
              <a:pPr marL="123825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2</a:t>
              </a:r>
              <a:endParaRPr lang="en-US" altLang="en-US" sz="1200"/>
            </a:p>
          </p:txBody>
        </p:sp>
      </p:grpSp>
      <p:grpSp>
        <p:nvGrpSpPr>
          <p:cNvPr id="320" name="group 320"/>
          <p:cNvGrpSpPr/>
          <p:nvPr/>
        </p:nvGrpSpPr>
        <p:grpSpPr>
          <a:xfrm rot="21600000">
            <a:off x="428244" y="5847588"/>
            <a:ext cx="294131" cy="294132"/>
            <a:chExt cx="294131" cy="294132"/>
          </a:xfrm>
        </p:grpSpPr>
        <p:grpSp>
          <p:nvGrpSpPr>
            <p:cNvPr id="322" name="group 322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367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68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69" name="textbox 1369"/>
            <p:cNvSpPr/>
            <p:nvPr/>
          </p:nvSpPr>
          <p:spPr>
            <a:xfrm>
              <a:off x="-12700" y="-12700"/>
              <a:ext cx="320040" cy="3549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600"/>
            </a:p>
            <a:p>
              <a:pPr marL="12763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3</a:t>
              </a:r>
              <a:endParaRPr lang="en-US" altLang="en-US" sz="1200"/>
            </a:p>
          </p:txBody>
        </p:sp>
      </p:grpSp>
      <p:grpSp>
        <p:nvGrpSpPr>
          <p:cNvPr id="324" name="group 324"/>
          <p:cNvGrpSpPr/>
          <p:nvPr/>
        </p:nvGrpSpPr>
        <p:grpSpPr>
          <a:xfrm rot="21600000">
            <a:off x="428244" y="3058668"/>
            <a:ext cx="294131" cy="294131"/>
            <a:chExt cx="294131" cy="294131"/>
          </a:xfrm>
        </p:grpSpPr>
        <p:grpSp>
          <p:nvGrpSpPr>
            <p:cNvPr id="326" name="group 326"/>
            <p:cNvGrpSpPr/>
            <p:nvPr/>
          </p:nvGrpSpPr>
          <p:grpSpPr>
            <a:xfrm rot="21600000">
              <a:off x="0" y="0"/>
              <a:ext cx="294131" cy="294131"/>
              <a:chExt cx="294131" cy="294131"/>
            </a:xfrm>
          </p:grpSpPr>
          <p:sp>
            <p:nvSpPr>
              <p:cNvPr id="1370" name="path"/>
              <p:cNvSpPr/>
              <p:nvPr/>
            </p:nvSpPr>
            <p:spPr>
              <a:xfrm>
                <a:off x="9905" y="9905"/>
                <a:ext cx="274319" cy="274319"/>
              </a:xfrm>
              <a:custGeom>
                <a:rect l="0" t="0" r="0" b="0"/>
                <a:pathLst>
                  <a:path w="431" h="431">
                    <a:moveTo>
                      <a:pt x="0" y="215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5"/>
                    </a:cubicBezTo>
                    <a:cubicBezTo>
                      <a:pt x="431" y="335"/>
                      <a:pt x="335" y="431"/>
                      <a:pt x="215" y="431"/>
                    </a:cubicBezTo>
                    <a:cubicBezTo>
                      <a:pt x="96" y="431"/>
                      <a:pt x="0" y="335"/>
                      <a:pt x="0" y="215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71" name="path"/>
              <p:cNvSpPr/>
              <p:nvPr/>
            </p:nvSpPr>
            <p:spPr>
              <a:xfrm>
                <a:off x="0" y="0"/>
                <a:ext cx="294131" cy="294131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72" name="textbox 1372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600"/>
            </a:p>
            <a:p>
              <a:pPr marL="134620" algn="l" rtl="0" eaLnBrk="0">
                <a:lnSpc>
                  <a:spcPct val="80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1</a:t>
              </a:r>
              <a:endParaRPr lang="en-US" altLang="en-US" sz="1200"/>
            </a:p>
          </p:txBody>
        </p:sp>
      </p:grpSp>
      <p:sp>
        <p:nvSpPr>
          <p:cNvPr id="1373" name="path"/>
          <p:cNvSpPr/>
          <p:nvPr/>
        </p:nvSpPr>
        <p:spPr>
          <a:xfrm>
            <a:off x="874776" y="3931920"/>
            <a:ext cx="9044940" cy="9144"/>
          </a:xfrm>
          <a:custGeom>
            <a:rect l="0" t="0" r="0" b="0"/>
            <a:pathLst>
              <a:path w="14243" h="14">
                <a:moveTo>
                  <a:pt x="7" y="7"/>
                </a:moveTo>
                <a:lnTo>
                  <a:pt x="14236" y="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4" name="rect"/>
          <p:cNvSpPr/>
          <p:nvPr/>
        </p:nvSpPr>
        <p:spPr>
          <a:xfrm>
            <a:off x="9791700" y="1310640"/>
            <a:ext cx="67309" cy="914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8" name="group 328"/>
          <p:cNvGrpSpPr/>
          <p:nvPr/>
        </p:nvGrpSpPr>
        <p:grpSpPr>
          <a:xfrm rot="21600000">
            <a:off x="9775223" y="1056058"/>
            <a:ext cx="191320" cy="297073"/>
            <a:chExt cx="191320" cy="297073"/>
          </a:xfrm>
        </p:grpSpPr>
        <p:sp>
          <p:nvSpPr>
            <p:cNvPr id="1375" name="path"/>
            <p:cNvSpPr/>
            <p:nvPr/>
          </p:nvSpPr>
          <p:spPr>
            <a:xfrm>
              <a:off x="16476" y="36649"/>
              <a:ext cx="155447" cy="222503"/>
            </a:xfrm>
            <a:custGeom>
              <a:rect l="0" t="0" r="0" b="0"/>
              <a:pathLst>
                <a:path w="244" h="350">
                  <a:moveTo>
                    <a:pt x="0" y="350"/>
                  </a:moveTo>
                  <a:lnTo>
                    <a:pt x="138" y="0"/>
                  </a:lnTo>
                  <a:lnTo>
                    <a:pt x="244" y="0"/>
                  </a:lnTo>
                  <a:lnTo>
                    <a:pt x="105" y="350"/>
                  </a:lnTo>
                  <a:lnTo>
                    <a:pt x="0" y="3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6" name="path"/>
            <p:cNvSpPr/>
            <p:nvPr/>
          </p:nvSpPr>
          <p:spPr>
            <a:xfrm>
              <a:off x="12225" y="32077"/>
              <a:ext cx="163949" cy="228759"/>
            </a:xfrm>
            <a:custGeom>
              <a:rect l="0" t="0" r="0" b="0"/>
              <a:pathLst>
                <a:path w="258" h="360">
                  <a:moveTo>
                    <a:pt x="6" y="357"/>
                  </a:moveTo>
                  <a:lnTo>
                    <a:pt x="145" y="7"/>
                  </a:lnTo>
                  <a:lnTo>
                    <a:pt x="251" y="7"/>
                  </a:lnTo>
                  <a:lnTo>
                    <a:pt x="112" y="357"/>
                  </a:lnTo>
                </a:path>
              </a:pathLst>
            </a:custGeom>
            <a:noFill/>
            <a:ln w="9143" cap="flat">
              <a:solidFill>
                <a:srgbClr val="FFFFFF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7" name="path"/>
            <p:cNvSpPr/>
            <p:nvPr/>
          </p:nvSpPr>
          <p:spPr>
            <a:xfrm>
              <a:off x="0" y="0"/>
              <a:ext cx="191320" cy="297073"/>
            </a:xfrm>
            <a:custGeom>
              <a:rect l="0" t="0" r="0" b="0"/>
              <a:pathLst>
                <a:path w="301" h="467">
                  <a:moveTo>
                    <a:pt x="179" y="2"/>
                  </a:moveTo>
                  <a:lnTo>
                    <a:pt x="6" y="465"/>
                  </a:lnTo>
                  <a:moveTo>
                    <a:pt x="294" y="2"/>
                  </a:moveTo>
                  <a:lnTo>
                    <a:pt x="121" y="465"/>
                  </a:lnTo>
                </a:path>
              </a:pathLst>
            </a:custGeom>
            <a:noFill/>
            <a:ln w="9143" cap="flat">
              <a:solidFill>
                <a:srgbClr val="9A9A9A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8" name="path"/>
          <p:cNvSpPr/>
          <p:nvPr/>
        </p:nvSpPr>
        <p:spPr>
          <a:xfrm>
            <a:off x="7520939" y="4879847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4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9" name="path"/>
          <p:cNvSpPr/>
          <p:nvPr/>
        </p:nvSpPr>
        <p:spPr>
          <a:xfrm>
            <a:off x="8243316" y="4887467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4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0" name="path"/>
          <p:cNvSpPr/>
          <p:nvPr/>
        </p:nvSpPr>
        <p:spPr>
          <a:xfrm>
            <a:off x="3214116" y="3424428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3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1" name="path"/>
          <p:cNvSpPr/>
          <p:nvPr/>
        </p:nvSpPr>
        <p:spPr>
          <a:xfrm>
            <a:off x="5378195" y="3424428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4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2" name="path"/>
          <p:cNvSpPr/>
          <p:nvPr/>
        </p:nvSpPr>
        <p:spPr>
          <a:xfrm>
            <a:off x="2808732" y="1984248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3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3" name="path"/>
          <p:cNvSpPr/>
          <p:nvPr/>
        </p:nvSpPr>
        <p:spPr>
          <a:xfrm>
            <a:off x="6079235" y="4887467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4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4" name="path"/>
          <p:cNvSpPr/>
          <p:nvPr/>
        </p:nvSpPr>
        <p:spPr>
          <a:xfrm>
            <a:off x="10498835" y="6440423"/>
            <a:ext cx="141731" cy="135636"/>
          </a:xfrm>
          <a:custGeom>
            <a:rect l="0" t="0" r="0" b="0"/>
            <a:pathLst>
              <a:path w="223" h="213">
                <a:moveTo>
                  <a:pt x="0" y="213"/>
                </a:moveTo>
                <a:lnTo>
                  <a:pt x="111" y="0"/>
                </a:lnTo>
                <a:lnTo>
                  <a:pt x="223" y="213"/>
                </a:lnTo>
                <a:lnTo>
                  <a:pt x="0" y="213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5" name="path"/>
          <p:cNvSpPr/>
          <p:nvPr/>
        </p:nvSpPr>
        <p:spPr>
          <a:xfrm>
            <a:off x="10301223" y="1053083"/>
            <a:ext cx="1141984" cy="9144"/>
          </a:xfrm>
          <a:custGeom>
            <a:rect l="0" t="0" r="0" b="0"/>
            <a:pathLst>
              <a:path w="1798" h="14">
                <a:moveTo>
                  <a:pt x="0" y="7"/>
                </a:moveTo>
                <a:lnTo>
                  <a:pt x="1798" y="7"/>
                </a:ln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6" name="rect"/>
          <p:cNvSpPr/>
          <p:nvPr/>
        </p:nvSpPr>
        <p:spPr>
          <a:xfrm>
            <a:off x="10301223" y="6384035"/>
            <a:ext cx="1141984" cy="9143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7" name="path"/>
          <p:cNvSpPr/>
          <p:nvPr/>
        </p:nvSpPr>
        <p:spPr>
          <a:xfrm>
            <a:off x="5301995" y="2793492"/>
            <a:ext cx="47244" cy="21335"/>
          </a:xfrm>
          <a:custGeom>
            <a:rect l="0" t="0" r="0" b="0"/>
            <a:pathLst>
              <a:path w="74" h="33">
                <a:moveTo>
                  <a:pt x="0" y="33"/>
                </a:moveTo>
                <a:lnTo>
                  <a:pt x="74" y="33"/>
                </a:lnTo>
                <a:lnTo>
                  <a:pt x="74" y="0"/>
                </a:lnTo>
                <a:lnTo>
                  <a:pt x="0" y="0"/>
                </a:lnTo>
                <a:lnTo>
                  <a:pt x="0" y="33"/>
                </a:lnTo>
                <a:close/>
              </a:path>
            </a:pathLst>
          </a:custGeom>
          <a:solidFill>
            <a:srgbClr val="197A5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8" name="rect"/>
          <p:cNvSpPr/>
          <p:nvPr/>
        </p:nvSpPr>
        <p:spPr>
          <a:xfrm>
            <a:off x="8183880" y="4239768"/>
            <a:ext cx="47243" cy="21335"/>
          </a:xfrm>
          <a:prstGeom prst="rect">
            <a:avLst/>
          </a:prstGeom>
          <a:solidFill>
            <a:srgbClr val="197A5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0" name="path"/>
          <p:cNvSpPr/>
          <p:nvPr/>
        </p:nvSpPr>
        <p:spPr>
          <a:xfrm>
            <a:off x="3784091" y="4376928"/>
            <a:ext cx="7970519" cy="2051304"/>
          </a:xfrm>
          <a:custGeom>
            <a:rect l="0" t="0" r="0" b="0"/>
            <a:pathLst>
              <a:path w="12551" h="3230">
                <a:moveTo>
                  <a:pt x="3208" y="3230"/>
                </a:moveTo>
                <a:lnTo>
                  <a:pt x="5832" y="3230"/>
                </a:lnTo>
                <a:lnTo>
                  <a:pt x="5832" y="0"/>
                </a:lnTo>
                <a:lnTo>
                  <a:pt x="3208" y="0"/>
                </a:lnTo>
                <a:lnTo>
                  <a:pt x="3208" y="3230"/>
                </a:lnTo>
                <a:close/>
              </a:path>
              <a:path w="12551" h="3230">
                <a:moveTo>
                  <a:pt x="6040" y="3216"/>
                </a:moveTo>
                <a:lnTo>
                  <a:pt x="8664" y="3216"/>
                </a:lnTo>
                <a:lnTo>
                  <a:pt x="8664" y="0"/>
                </a:lnTo>
                <a:lnTo>
                  <a:pt x="6040" y="0"/>
                </a:lnTo>
                <a:lnTo>
                  <a:pt x="6040" y="3216"/>
                </a:lnTo>
                <a:close/>
              </a:path>
              <a:path w="12551" h="3230">
                <a:moveTo>
                  <a:pt x="9307" y="3216"/>
                </a:moveTo>
                <a:lnTo>
                  <a:pt x="12551" y="3216"/>
                </a:lnTo>
                <a:lnTo>
                  <a:pt x="12551" y="0"/>
                </a:lnTo>
                <a:lnTo>
                  <a:pt x="9307" y="0"/>
                </a:lnTo>
                <a:lnTo>
                  <a:pt x="9307" y="3216"/>
                </a:lnTo>
                <a:close/>
              </a:path>
              <a:path w="12551" h="3230">
                <a:moveTo>
                  <a:pt x="0" y="3230"/>
                </a:moveTo>
                <a:lnTo>
                  <a:pt x="2613" y="3230"/>
                </a:lnTo>
                <a:lnTo>
                  <a:pt x="2613" y="0"/>
                </a:lnTo>
                <a:lnTo>
                  <a:pt x="0" y="0"/>
                </a:lnTo>
                <a:lnTo>
                  <a:pt x="0" y="323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1" name="textbox 1391"/>
          <p:cNvSpPr/>
          <p:nvPr/>
        </p:nvSpPr>
        <p:spPr>
          <a:xfrm>
            <a:off x="622931" y="624388"/>
            <a:ext cx="11155680" cy="99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7000"/>
              </a:lnSpc>
            </a:pPr>
            <a:r>
              <a:rPr sz="3300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渠道数字化蓝图：保证终端管理和经销商管理的高效运</a:t>
            </a:r>
            <a:r>
              <a:rPr sz="33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未来实现各步骤都有模型和系统</a:t>
            </a:r>
            <a:r>
              <a:rPr sz="33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92" name="rect"/>
          <p:cNvSpPr/>
          <p:nvPr/>
        </p:nvSpPr>
        <p:spPr>
          <a:xfrm>
            <a:off x="5638800" y="1716024"/>
            <a:ext cx="9143" cy="471639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3" name="rect"/>
          <p:cNvSpPr/>
          <p:nvPr/>
        </p:nvSpPr>
        <p:spPr>
          <a:xfrm>
            <a:off x="9489947" y="1716024"/>
            <a:ext cx="9143" cy="471639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30" name="group 330"/>
          <p:cNvGrpSpPr/>
          <p:nvPr/>
        </p:nvGrpSpPr>
        <p:grpSpPr>
          <a:xfrm rot="21600000">
            <a:off x="2724911" y="3351276"/>
            <a:ext cx="8026907" cy="673254"/>
            <a:chExt cx="8026907" cy="673254"/>
          </a:xfrm>
        </p:grpSpPr>
        <p:pic>
          <p:nvPicPr>
            <p:cNvPr id="1394" name="picture 13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8026907" cy="643127"/>
            </a:xfrm>
            <a:prstGeom prst="rect">
              <a:avLst/>
            </a:prstGeom>
          </p:spPr>
        </p:pic>
        <p:sp>
          <p:nvSpPr>
            <p:cNvPr id="1395" name="textbox 1395"/>
            <p:cNvSpPr/>
            <p:nvPr/>
          </p:nvSpPr>
          <p:spPr>
            <a:xfrm>
              <a:off x="-12700" y="-12700"/>
              <a:ext cx="8052434" cy="7169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8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761105" algn="l" rtl="0" eaLnBrk="0">
                <a:lnSpc>
                  <a:spcPct val="89000"/>
                </a:lnSpc>
                <a:spcBef>
                  <a:spcPts val="5"/>
                </a:spcBef>
              </a:pPr>
              <a:r>
                <a:rPr sz="1400" i="1" spc="7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信息回传支撑分</a:t>
              </a:r>
              <a:r>
                <a:rPr sz="1400" i="1" spc="2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析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939540" algn="l" rtl="0" eaLnBrk="0">
                <a:lnSpc>
                  <a:spcPts val="1820"/>
                </a:lnSpc>
              </a:pPr>
              <a:r>
                <a:rPr sz="1400" i="1" spc="9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形成业务闭</a:t>
              </a:r>
              <a:r>
                <a:rPr sz="1400" i="1" spc="5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396" name="table 1396"/>
          <p:cNvGraphicFramePr>
            <a:graphicFrameLocks noGrp="1"/>
          </p:cNvGraphicFramePr>
          <p:nvPr/>
        </p:nvGraphicFramePr>
        <p:xfrm>
          <a:off x="9689592" y="4372355"/>
          <a:ext cx="2069465" cy="2051050"/>
        </p:xfrm>
        <a:graphic>
          <a:graphicData uri="http://schemas.openxmlformats.org/drawingml/2006/table">
            <a:tbl>
              <a:tblPr/>
              <a:tblGrid>
                <a:gridCol w="2069465"/>
              </a:tblGrid>
              <a:tr h="2044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37845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审核、稽</a:t>
                      </a:r>
                      <a:r>
                        <a:rPr sz="1500" b="1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查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9570" indent="-194310" algn="l" rtl="0" eaLnBrk="0">
                        <a:lnSpc>
                          <a:spcPct val="106000"/>
                        </a:lnSpc>
                        <a:spcBef>
                          <a:spcPts val="5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系统辅助对终端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设情况的巡查，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及渠道价格体系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执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9570" indent="-194310" algn="l" rtl="0" eaLnBrk="0">
                        <a:lnSpc>
                          <a:spcPct val="105000"/>
                        </a:lnSpc>
                        <a:spcBef>
                          <a:spcPts val="5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系统自动审核费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用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97" name="table 1397"/>
          <p:cNvGraphicFramePr>
            <a:graphicFrameLocks noGrp="1"/>
          </p:cNvGraphicFramePr>
          <p:nvPr/>
        </p:nvGraphicFramePr>
        <p:xfrm>
          <a:off x="7615428" y="4372355"/>
          <a:ext cx="1742440" cy="2051050"/>
        </p:xfrm>
        <a:graphic>
          <a:graphicData uri="http://schemas.openxmlformats.org/drawingml/2006/table">
            <a:tbl>
              <a:tblPr/>
              <a:tblGrid>
                <a:gridCol w="1742440"/>
              </a:tblGrid>
              <a:tr h="2044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61290" indent="-71755" algn="l" rtl="0" eaLnBrk="0">
                        <a:lnSpc>
                          <a:spcPct val="107000"/>
                        </a:lnSpc>
                        <a:spcBef>
                          <a:spcPct val="0"/>
                        </a:spcBef>
                      </a:pP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</a:t>
                      </a: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终端执</a:t>
                      </a:r>
                      <a:r>
                        <a:rPr sz="15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b="1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</a:t>
                      </a:r>
                      <a:r>
                        <a:rPr sz="1500" b="1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(</a:t>
                      </a:r>
                      <a:r>
                        <a:rPr sz="15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DMS</a:t>
                      </a:r>
                      <a:r>
                        <a:rPr sz="1500" b="1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SFA</a:t>
                      </a: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935" indent="-194310" algn="l" rtl="0" eaLnBrk="0">
                        <a:lnSpc>
                          <a:spcPct val="106000"/>
                        </a:lnSpc>
                        <a:spcBef>
                          <a:spcPts val="18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支持前端销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售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人员的资源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求、信息上报</a:t>
                      </a:r>
                      <a:r>
                        <a:rPr sz="15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并指导执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98" name="table 1398"/>
          <p:cNvGraphicFramePr>
            <a:graphicFrameLocks noGrp="1"/>
          </p:cNvGraphicFramePr>
          <p:nvPr/>
        </p:nvGraphicFramePr>
        <p:xfrm>
          <a:off x="5817108" y="4372355"/>
          <a:ext cx="1674495" cy="2059939"/>
        </p:xfrm>
        <a:graphic>
          <a:graphicData uri="http://schemas.openxmlformats.org/drawingml/2006/table">
            <a:tbl>
              <a:tblPr/>
              <a:tblGrid>
                <a:gridCol w="1674495"/>
              </a:tblGrid>
              <a:tr h="2053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3045" algn="l" rtl="0" eaLnBrk="0">
                        <a:lnSpc>
                          <a:spcPts val="1850"/>
                        </a:lnSpc>
                        <a:spcBef>
                          <a:spcPct val="0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方案对接分</a:t>
                      </a:r>
                      <a:r>
                        <a:rPr sz="1500" b="1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300" indent="-194310" algn="l" rtl="0" eaLnBrk="0">
                        <a:lnSpc>
                          <a:spcPct val="106000"/>
                        </a:lnSpc>
                        <a:spcBef>
                          <a:spcPts val="3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终端决策下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达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到各地区、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类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2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型(涵盖地</a:t>
                      </a:r>
                      <a:r>
                        <a:rPr sz="1500" spc="2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区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上报，系统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查的方式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99" name="table 1399"/>
          <p:cNvGraphicFramePr>
            <a:graphicFrameLocks noGrp="1"/>
          </p:cNvGraphicFramePr>
          <p:nvPr/>
        </p:nvGraphicFramePr>
        <p:xfrm>
          <a:off x="1988819" y="4372355"/>
          <a:ext cx="1668780" cy="2059939"/>
        </p:xfrm>
        <a:graphic>
          <a:graphicData uri="http://schemas.openxmlformats.org/drawingml/2006/table">
            <a:tbl>
              <a:tblPr/>
              <a:tblGrid>
                <a:gridCol w="1668780"/>
              </a:tblGrid>
              <a:tr h="2053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30530" algn="l" rtl="0" eaLnBrk="0">
                        <a:lnSpc>
                          <a:spcPts val="1855"/>
                        </a:lnSpc>
                        <a:spcBef>
                          <a:spcPct val="0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经营分</a:t>
                      </a:r>
                      <a:r>
                        <a:rPr sz="15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7030" indent="-193040" algn="l" rtl="0" eaLnBrk="0">
                        <a:lnSpc>
                          <a:spcPct val="105000"/>
                        </a:lnSpc>
                        <a:spcBef>
                          <a:spcPts val="6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终端投入产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出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300" indent="-194310" algn="l" rtl="0" eaLnBrk="0">
                        <a:lnSpc>
                          <a:spcPct val="105000"/>
                        </a:lnSpc>
                        <a:spcBef>
                          <a:spcPts val="6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经销商跟踪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考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300" indent="-194310" algn="l" rtl="0" eaLnBrk="0">
                        <a:lnSpc>
                          <a:spcPct val="105000"/>
                        </a:lnSpc>
                        <a:spcBef>
                          <a:spcPts val="6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销售团队业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绩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达成分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00" name="table 1400"/>
          <p:cNvGraphicFramePr>
            <a:graphicFrameLocks noGrp="1"/>
          </p:cNvGraphicFramePr>
          <p:nvPr/>
        </p:nvGraphicFramePr>
        <p:xfrm>
          <a:off x="3779520" y="4372355"/>
          <a:ext cx="1668145" cy="2059939"/>
        </p:xfrm>
        <a:graphic>
          <a:graphicData uri="http://schemas.openxmlformats.org/drawingml/2006/table">
            <a:tbl>
              <a:tblPr/>
              <a:tblGrid>
                <a:gridCol w="1668145"/>
              </a:tblGrid>
              <a:tr h="2053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3307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管理方</a:t>
                      </a:r>
                      <a:r>
                        <a:rPr sz="1500" b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36270" algn="l" rtl="0" eaLnBrk="0">
                        <a:lnSpc>
                          <a:spcPts val="1920"/>
                        </a:lnSpc>
                      </a:pPr>
                      <a:r>
                        <a:rPr sz="1500" b="1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</a:t>
                      </a:r>
                      <a:r>
                        <a:rPr sz="15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定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9570" indent="-194945" algn="l" rtl="0" eaLnBrk="0">
                        <a:lnSpc>
                          <a:spcPct val="106000"/>
                        </a:lnSpc>
                        <a:spcBef>
                          <a:spcPts val="20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终端促销、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动化、分销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等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的决策、执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支持、管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8300" indent="-194310" algn="l" rtl="0" eaLnBrk="0">
                        <a:lnSpc>
                          <a:spcPct val="105000"/>
                        </a:lnSpc>
                        <a:spcBef>
                          <a:spcPts val="70"/>
                        </a:spcBef>
                      </a:pPr>
                      <a:r>
                        <a:rPr sz="1500" spc="-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经销商决策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执行管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01" name="textbox 1401"/>
          <p:cNvSpPr/>
          <p:nvPr/>
        </p:nvSpPr>
        <p:spPr>
          <a:xfrm>
            <a:off x="2074159" y="2364492"/>
            <a:ext cx="326707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5240" indent="-2540" algn="l" rtl="0" eaLnBrk="0">
              <a:lnSpc>
                <a:spcPct val="105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系统辅助管理者制定终端和经销商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设方案，分析方案结果不断优化方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02" name="textbox 1402"/>
          <p:cNvSpPr/>
          <p:nvPr/>
        </p:nvSpPr>
        <p:spPr>
          <a:xfrm>
            <a:off x="5925307" y="2364492"/>
            <a:ext cx="32670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05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系统将方案向一线呈现、匹配一线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源需求、进行审批决策、落实到一</a:t>
            </a:r>
            <a:r>
              <a:rPr sz="15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03" name="rect"/>
          <p:cNvSpPr/>
          <p:nvPr/>
        </p:nvSpPr>
        <p:spPr>
          <a:xfrm>
            <a:off x="6598919" y="1845563"/>
            <a:ext cx="2304288" cy="292608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4" name="textbox 1404"/>
          <p:cNvSpPr/>
          <p:nvPr/>
        </p:nvSpPr>
        <p:spPr>
          <a:xfrm>
            <a:off x="5822695" y="1877412"/>
            <a:ext cx="3491229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775335"/>
                <a:tab pos="3477895"/>
              </a:tabLst>
            </a:pPr>
            <a:r>
              <a:rPr sz="1800" strike="sngStrike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trike="sngStrike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800" b="1" strike="sngStrike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大区</a:t>
            </a:r>
            <a:r>
              <a:rPr sz="1800" b="1" strike="sngStrike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800" b="1" strike="sngStrike" spc="5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城市销售</a:t>
            </a:r>
            <a:r>
              <a:rPr sz="1800" b="1" strike="sngStrike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</a:t>
            </a:r>
            <a:r>
              <a:rPr sz="1800" strike="sngStrike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05" name="textbox 1405"/>
          <p:cNvSpPr/>
          <p:nvPr/>
        </p:nvSpPr>
        <p:spPr>
          <a:xfrm>
            <a:off x="9775645" y="2364492"/>
            <a:ext cx="184848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5000"/>
              </a:lnSpc>
            </a:pP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系统辅助对执行情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况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做管控和费用核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06" name="table 1406"/>
          <p:cNvGraphicFramePr>
            <a:graphicFrameLocks noGrp="1"/>
          </p:cNvGraphicFramePr>
          <p:nvPr/>
        </p:nvGraphicFramePr>
        <p:xfrm>
          <a:off x="2142744" y="2910840"/>
          <a:ext cx="1357629" cy="470534"/>
        </p:xfrm>
        <a:graphic>
          <a:graphicData uri="http://schemas.openxmlformats.org/drawingml/2006/table">
            <a:tbl>
              <a:tblPr/>
              <a:tblGrid>
                <a:gridCol w="1357629"/>
              </a:tblGrid>
              <a:tr h="464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4955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经营分</a:t>
                      </a:r>
                      <a:r>
                        <a:rPr sz="1500" b="1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07" name="table 1407"/>
          <p:cNvGraphicFramePr>
            <a:graphicFrameLocks noGrp="1"/>
          </p:cNvGraphicFramePr>
          <p:nvPr/>
        </p:nvGraphicFramePr>
        <p:xfrm>
          <a:off x="10046208" y="2910840"/>
          <a:ext cx="1357630" cy="470534"/>
        </p:xfrm>
        <a:graphic>
          <a:graphicData uri="http://schemas.openxmlformats.org/drawingml/2006/table">
            <a:tbl>
              <a:tblPr/>
              <a:tblGrid>
                <a:gridCol w="1357630"/>
              </a:tblGrid>
              <a:tr h="464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5895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管控、核</a:t>
                      </a:r>
                      <a:r>
                        <a:rPr sz="1500" b="1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查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08" name="table 1408"/>
          <p:cNvGraphicFramePr>
            <a:graphicFrameLocks noGrp="1"/>
          </p:cNvGraphicFramePr>
          <p:nvPr/>
        </p:nvGraphicFramePr>
        <p:xfrm>
          <a:off x="3866388" y="2910840"/>
          <a:ext cx="1357629" cy="470534"/>
        </p:xfrm>
        <a:graphic>
          <a:graphicData uri="http://schemas.openxmlformats.org/drawingml/2006/table">
            <a:tbl>
              <a:tblPr/>
              <a:tblGrid>
                <a:gridCol w="1357629"/>
              </a:tblGrid>
              <a:tr h="464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7495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方案制</a:t>
                      </a:r>
                      <a:r>
                        <a:rPr sz="1500" b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定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09" name="table 1409"/>
          <p:cNvGraphicFramePr>
            <a:graphicFrameLocks noGrp="1"/>
          </p:cNvGraphicFramePr>
          <p:nvPr/>
        </p:nvGraphicFramePr>
        <p:xfrm>
          <a:off x="7859268" y="2910840"/>
          <a:ext cx="1357630" cy="470534"/>
        </p:xfrm>
        <a:graphic>
          <a:graphicData uri="http://schemas.openxmlformats.org/drawingml/2006/table">
            <a:tbl>
              <a:tblPr/>
              <a:tblGrid>
                <a:gridCol w="1357630"/>
              </a:tblGrid>
              <a:tr h="464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4625" algn="l" rtl="0" eaLnBrk="0">
                        <a:lnSpc>
                          <a:spcPts val="1850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传递和执</a:t>
                      </a:r>
                      <a:r>
                        <a:rPr sz="1500" b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10" name="table 1410"/>
          <p:cNvGraphicFramePr>
            <a:graphicFrameLocks noGrp="1"/>
          </p:cNvGraphicFramePr>
          <p:nvPr/>
        </p:nvGraphicFramePr>
        <p:xfrm>
          <a:off x="6134100" y="2910840"/>
          <a:ext cx="1357630" cy="470534"/>
        </p:xfrm>
        <a:graphic>
          <a:graphicData uri="http://schemas.openxmlformats.org/drawingml/2006/table">
            <a:tbl>
              <a:tblPr/>
              <a:tblGrid>
                <a:gridCol w="1357630"/>
              </a:tblGrid>
              <a:tr h="464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5565" algn="l" rtl="0" eaLnBrk="0">
                        <a:lnSpc>
                          <a:spcPts val="1850"/>
                        </a:lnSpc>
                        <a:spcBef>
                          <a:spcPts val="5"/>
                        </a:spcBef>
                      </a:pPr>
                      <a:r>
                        <a:rPr sz="1500" b="1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方案对接分</a:t>
                      </a:r>
                      <a:r>
                        <a:rPr sz="1500" b="1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11" name="textbox 1411"/>
          <p:cNvSpPr/>
          <p:nvPr/>
        </p:nvSpPr>
        <p:spPr>
          <a:xfrm>
            <a:off x="149351" y="2679192"/>
            <a:ext cx="1430019" cy="410209"/>
          </a:xfrm>
          <a:prstGeom prst="rect">
            <a:avLst/>
          </a:prstGeom>
          <a:solidFill>
            <a:srgbClr val="29BA7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99060" algn="l" rtl="0" eaLnBrk="0">
              <a:lnSpc>
                <a:spcPts val="1855"/>
              </a:lnSpc>
              <a:spcBef>
                <a:spcPts val="5"/>
              </a:spcBef>
            </a:pPr>
            <a:r>
              <a:rPr sz="1500" b="1" spc="9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r>
              <a:rPr sz="1500" b="1" spc="7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12" name="path"/>
          <p:cNvSpPr/>
          <p:nvPr/>
        </p:nvSpPr>
        <p:spPr>
          <a:xfrm>
            <a:off x="153923" y="2237232"/>
            <a:ext cx="1421891" cy="379476"/>
          </a:xfrm>
          <a:custGeom>
            <a:rect l="0" t="0" r="0" b="0"/>
            <a:pathLst>
              <a:path w="2239" h="597">
                <a:moveTo>
                  <a:pt x="0" y="0"/>
                </a:moveTo>
                <a:lnTo>
                  <a:pt x="1940" y="0"/>
                </a:lnTo>
                <a:lnTo>
                  <a:pt x="2239" y="298"/>
                </a:lnTo>
                <a:lnTo>
                  <a:pt x="1940" y="597"/>
                </a:lnTo>
                <a:lnTo>
                  <a:pt x="0" y="597"/>
                </a:lnTo>
                <a:lnTo>
                  <a:pt x="0" y="0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3" name="path"/>
          <p:cNvSpPr/>
          <p:nvPr/>
        </p:nvSpPr>
        <p:spPr>
          <a:xfrm>
            <a:off x="153923" y="3131820"/>
            <a:ext cx="1421891" cy="379476"/>
          </a:xfrm>
          <a:custGeom>
            <a:rect l="0" t="0" r="0" b="0"/>
            <a:pathLst>
              <a:path w="2239" h="597">
                <a:moveTo>
                  <a:pt x="0" y="0"/>
                </a:moveTo>
                <a:lnTo>
                  <a:pt x="1940" y="0"/>
                </a:lnTo>
                <a:lnTo>
                  <a:pt x="2239" y="298"/>
                </a:lnTo>
                <a:lnTo>
                  <a:pt x="1940" y="597"/>
                </a:lnTo>
                <a:lnTo>
                  <a:pt x="0" y="597"/>
                </a:lnTo>
                <a:lnTo>
                  <a:pt x="0" y="0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4" name="rect"/>
          <p:cNvSpPr/>
          <p:nvPr/>
        </p:nvSpPr>
        <p:spPr>
          <a:xfrm>
            <a:off x="9686544" y="2016252"/>
            <a:ext cx="2075688" cy="1524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5" name="rect"/>
          <p:cNvSpPr/>
          <p:nvPr/>
        </p:nvSpPr>
        <p:spPr>
          <a:xfrm>
            <a:off x="10122407" y="1804415"/>
            <a:ext cx="1312164" cy="33375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6" name="textbox 1416"/>
          <p:cNvSpPr/>
          <p:nvPr/>
        </p:nvSpPr>
        <p:spPr>
          <a:xfrm>
            <a:off x="10178008" y="1765858"/>
            <a:ext cx="1203960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88900" indent="14605" algn="l" rtl="0" eaLnBrk="0">
              <a:lnSpc>
                <a:spcPct val="95000"/>
              </a:lnSpc>
            </a:pPr>
            <a:r>
              <a:rPr sz="1800" b="1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支持团</a:t>
            </a:r>
            <a:r>
              <a:rPr sz="18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队</a:t>
            </a: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(巡查、财务等</a:t>
            </a:r>
            <a:r>
              <a:rPr sz="12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)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17" name="table 1417"/>
          <p:cNvGraphicFramePr>
            <a:graphicFrameLocks noGrp="1"/>
          </p:cNvGraphicFramePr>
          <p:nvPr/>
        </p:nvGraphicFramePr>
        <p:xfrm>
          <a:off x="149351" y="3127248"/>
          <a:ext cx="1236344" cy="387984"/>
        </p:xfrm>
        <a:graphic>
          <a:graphicData uri="http://schemas.openxmlformats.org/drawingml/2006/table">
            <a:tbl>
              <a:tblPr/>
              <a:tblGrid>
                <a:gridCol w="1236344"/>
              </a:tblGrid>
              <a:tr h="3816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8425" algn="l" rtl="0" eaLnBrk="0">
                        <a:lnSpc>
                          <a:spcPts val="1855"/>
                        </a:lnSpc>
                      </a:pPr>
                      <a:r>
                        <a:rPr sz="1500" b="1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500" b="1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18" name="table 1418"/>
          <p:cNvGraphicFramePr>
            <a:graphicFrameLocks noGrp="1"/>
          </p:cNvGraphicFramePr>
          <p:nvPr/>
        </p:nvGraphicFramePr>
        <p:xfrm>
          <a:off x="149351" y="2232660"/>
          <a:ext cx="1236344" cy="387984"/>
        </p:xfrm>
        <a:graphic>
          <a:graphicData uri="http://schemas.openxmlformats.org/drawingml/2006/table">
            <a:tbl>
              <a:tblPr/>
              <a:tblGrid>
                <a:gridCol w="1236344"/>
              </a:tblGrid>
              <a:tr h="3816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97155" algn="l" rtl="0" eaLnBrk="0">
                        <a:lnSpc>
                          <a:spcPts val="1860"/>
                        </a:lnSpc>
                      </a:pPr>
                      <a:r>
                        <a:rPr sz="1500" b="1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经销商管</a:t>
                      </a:r>
                      <a:r>
                        <a:rPr sz="1500" b="1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19" name="textbox 1419"/>
          <p:cNvSpPr/>
          <p:nvPr/>
        </p:nvSpPr>
        <p:spPr>
          <a:xfrm>
            <a:off x="1615138" y="4619244"/>
            <a:ext cx="331470" cy="1463039"/>
          </a:xfrm>
          <a:prstGeom prst="rect">
            <a:avLst/>
          </a:prstGeom>
          <a:solidFill>
            <a:srgbClr val="F2F2F2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marL="217170" algn="l" rtl="0" eaLnBrk="0">
              <a:lnSpc>
                <a:spcPct val="90000"/>
              </a:lnSpc>
              <a:spcBef>
                <a:spcPct val="0"/>
              </a:spcBef>
            </a:pP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20" name="rect"/>
          <p:cNvSpPr/>
          <p:nvPr/>
        </p:nvSpPr>
        <p:spPr>
          <a:xfrm>
            <a:off x="1985771" y="2016252"/>
            <a:ext cx="3465449" cy="1524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1" name="textbox 1421"/>
          <p:cNvSpPr/>
          <p:nvPr/>
        </p:nvSpPr>
        <p:spPr>
          <a:xfrm>
            <a:off x="2999232" y="1839467"/>
            <a:ext cx="1438910" cy="32321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265430" algn="l" rtl="0" eaLnBrk="0">
              <a:lnSpc>
                <a:spcPct val="98000"/>
              </a:lnSpc>
              <a:spcBef>
                <a:spcPct val="0"/>
              </a:spcBef>
            </a:pPr>
            <a:r>
              <a:rPr sz="1800" b="1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</a:t>
            </a:r>
            <a:r>
              <a:rPr sz="1800" b="1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总部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22" name="textbox 1422"/>
          <p:cNvSpPr/>
          <p:nvPr/>
        </p:nvSpPr>
        <p:spPr>
          <a:xfrm>
            <a:off x="1614691" y="2243328"/>
            <a:ext cx="331470" cy="1290955"/>
          </a:xfrm>
          <a:prstGeom prst="rect">
            <a:avLst/>
          </a:prstGeom>
          <a:solidFill>
            <a:srgbClr val="F2F2F2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marL="127635" algn="l" rtl="0" eaLnBrk="0">
              <a:lnSpc>
                <a:spcPct val="90000"/>
              </a:lnSpc>
              <a:spcBef>
                <a:spcPct val="0"/>
              </a:spcBef>
            </a:pP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闭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23" name="textbox 142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pic>
        <p:nvPicPr>
          <p:cNvPr id="1424" name="picture 14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199887" y="3044952"/>
            <a:ext cx="939926" cy="205740"/>
          </a:xfrm>
          <a:prstGeom prst="rect">
            <a:avLst/>
          </a:prstGeom>
        </p:spPr>
      </p:pic>
      <p:pic>
        <p:nvPicPr>
          <p:cNvPr id="1425" name="picture 14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92768" y="3044952"/>
            <a:ext cx="858393" cy="205740"/>
          </a:xfrm>
          <a:prstGeom prst="rect">
            <a:avLst/>
          </a:prstGeom>
        </p:spPr>
      </p:pic>
      <p:sp>
        <p:nvSpPr>
          <p:cNvPr id="1426" name="path"/>
          <p:cNvSpPr/>
          <p:nvPr/>
        </p:nvSpPr>
        <p:spPr>
          <a:xfrm>
            <a:off x="3348227" y="4082795"/>
            <a:ext cx="655320" cy="252984"/>
          </a:xfrm>
          <a:custGeom>
            <a:rect l="0" t="0" r="0" b="0"/>
            <a:pathLst>
              <a:path w="1032" h="398">
                <a:moveTo>
                  <a:pt x="0" y="199"/>
                </a:moveTo>
                <a:lnTo>
                  <a:pt x="257" y="199"/>
                </a:lnTo>
                <a:lnTo>
                  <a:pt x="257" y="398"/>
                </a:lnTo>
                <a:lnTo>
                  <a:pt x="774" y="398"/>
                </a:lnTo>
                <a:lnTo>
                  <a:pt x="774" y="199"/>
                </a:lnTo>
                <a:lnTo>
                  <a:pt x="1032" y="199"/>
                </a:lnTo>
                <a:lnTo>
                  <a:pt x="515" y="0"/>
                </a:lnTo>
                <a:lnTo>
                  <a:pt x="0" y="199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7" name="path"/>
          <p:cNvSpPr/>
          <p:nvPr/>
        </p:nvSpPr>
        <p:spPr>
          <a:xfrm>
            <a:off x="7199376" y="4082795"/>
            <a:ext cx="653795" cy="252984"/>
          </a:xfrm>
          <a:custGeom>
            <a:rect l="0" t="0" r="0" b="0"/>
            <a:pathLst>
              <a:path w="1029" h="398">
                <a:moveTo>
                  <a:pt x="0" y="199"/>
                </a:moveTo>
                <a:lnTo>
                  <a:pt x="257" y="199"/>
                </a:lnTo>
                <a:lnTo>
                  <a:pt x="257" y="398"/>
                </a:lnTo>
                <a:lnTo>
                  <a:pt x="772" y="398"/>
                </a:lnTo>
                <a:lnTo>
                  <a:pt x="772" y="199"/>
                </a:lnTo>
                <a:lnTo>
                  <a:pt x="1029" y="199"/>
                </a:lnTo>
                <a:lnTo>
                  <a:pt x="514" y="0"/>
                </a:lnTo>
                <a:lnTo>
                  <a:pt x="0" y="199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8" name="path"/>
          <p:cNvSpPr/>
          <p:nvPr/>
        </p:nvSpPr>
        <p:spPr>
          <a:xfrm>
            <a:off x="10302239" y="4082795"/>
            <a:ext cx="653795" cy="252984"/>
          </a:xfrm>
          <a:custGeom>
            <a:rect l="0" t="0" r="0" b="0"/>
            <a:pathLst>
              <a:path w="1029" h="398">
                <a:moveTo>
                  <a:pt x="0" y="199"/>
                </a:moveTo>
                <a:lnTo>
                  <a:pt x="257" y="199"/>
                </a:lnTo>
                <a:lnTo>
                  <a:pt x="257" y="398"/>
                </a:lnTo>
                <a:lnTo>
                  <a:pt x="772" y="398"/>
                </a:lnTo>
                <a:lnTo>
                  <a:pt x="772" y="199"/>
                </a:lnTo>
                <a:lnTo>
                  <a:pt x="1029" y="199"/>
                </a:lnTo>
                <a:lnTo>
                  <a:pt x="514" y="0"/>
                </a:lnTo>
                <a:lnTo>
                  <a:pt x="0" y="199"/>
                </a:lnTo>
                <a:close/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32" name="group 332"/>
          <p:cNvGrpSpPr/>
          <p:nvPr/>
        </p:nvGrpSpPr>
        <p:grpSpPr>
          <a:xfrm rot="21600000">
            <a:off x="5489448" y="2598420"/>
            <a:ext cx="307847" cy="306323"/>
            <a:chExt cx="307847" cy="306323"/>
          </a:xfrm>
        </p:grpSpPr>
        <p:sp>
          <p:nvSpPr>
            <p:cNvPr id="1429" name="path"/>
            <p:cNvSpPr/>
            <p:nvPr/>
          </p:nvSpPr>
          <p:spPr>
            <a:xfrm>
              <a:off x="0" y="0"/>
              <a:ext cx="307847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2" y="0"/>
                  </a:cubicBezTo>
                  <a:cubicBezTo>
                    <a:pt x="376" y="0"/>
                    <a:pt x="484" y="107"/>
                    <a:pt x="484" y="241"/>
                  </a:cubicBezTo>
                  <a:cubicBezTo>
                    <a:pt x="484" y="374"/>
                    <a:pt x="376" y="482"/>
                    <a:pt x="242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0" name="path"/>
            <p:cNvSpPr/>
            <p:nvPr/>
          </p:nvSpPr>
          <p:spPr>
            <a:xfrm>
              <a:off x="114299" y="53339"/>
              <a:ext cx="109728" cy="199644"/>
            </a:xfrm>
            <a:custGeom>
              <a:rect l="0" t="0" r="0" b="0"/>
              <a:pathLst>
                <a:path w="172" h="314">
                  <a:moveTo>
                    <a:pt x="17" y="0"/>
                  </a:moveTo>
                  <a:lnTo>
                    <a:pt x="0" y="20"/>
                  </a:lnTo>
                  <a:lnTo>
                    <a:pt x="136" y="157"/>
                  </a:lnTo>
                  <a:lnTo>
                    <a:pt x="0" y="297"/>
                  </a:lnTo>
                  <a:lnTo>
                    <a:pt x="17" y="314"/>
                  </a:lnTo>
                  <a:lnTo>
                    <a:pt x="152" y="177"/>
                  </a:lnTo>
                  <a:lnTo>
                    <a:pt x="172" y="157"/>
                  </a:lnTo>
                  <a:lnTo>
                    <a:pt x="152" y="14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34" name="group 334"/>
          <p:cNvGrpSpPr/>
          <p:nvPr/>
        </p:nvGrpSpPr>
        <p:grpSpPr>
          <a:xfrm rot="21600000">
            <a:off x="9340595" y="2636520"/>
            <a:ext cx="306323" cy="306323"/>
            <a:chExt cx="306323" cy="306323"/>
          </a:xfrm>
        </p:grpSpPr>
        <p:sp>
          <p:nvSpPr>
            <p:cNvPr id="1431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8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8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2" name="path"/>
            <p:cNvSpPr/>
            <p:nvPr/>
          </p:nvSpPr>
          <p:spPr>
            <a:xfrm>
              <a:off x="114300" y="53339"/>
              <a:ext cx="109727" cy="198120"/>
            </a:xfrm>
            <a:custGeom>
              <a:rect l="0" t="0" r="0" b="0"/>
              <a:pathLst>
                <a:path w="172" h="312">
                  <a:moveTo>
                    <a:pt x="16" y="0"/>
                  </a:moveTo>
                  <a:lnTo>
                    <a:pt x="0" y="19"/>
                  </a:lnTo>
                  <a:lnTo>
                    <a:pt x="135" y="155"/>
                  </a:lnTo>
                  <a:lnTo>
                    <a:pt x="0" y="295"/>
                  </a:lnTo>
                  <a:lnTo>
                    <a:pt x="16" y="312"/>
                  </a:lnTo>
                  <a:lnTo>
                    <a:pt x="152" y="175"/>
                  </a:lnTo>
                  <a:lnTo>
                    <a:pt x="172" y="155"/>
                  </a:lnTo>
                  <a:lnTo>
                    <a:pt x="152" y="139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33" name="picture 143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476243" y="3044952"/>
            <a:ext cx="396113" cy="205740"/>
          </a:xfrm>
          <a:prstGeom prst="rect">
            <a:avLst/>
          </a:prstGeom>
        </p:spPr>
      </p:pic>
      <p:pic>
        <p:nvPicPr>
          <p:cNvPr id="1434" name="picture 143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467599" y="3044952"/>
            <a:ext cx="396113" cy="205740"/>
          </a:xfrm>
          <a:prstGeom prst="rect">
            <a:avLst/>
          </a:prstGeom>
        </p:spPr>
      </p:pic>
      <p:sp>
        <p:nvSpPr>
          <p:cNvPr id="1435" name="path"/>
          <p:cNvSpPr/>
          <p:nvPr/>
        </p:nvSpPr>
        <p:spPr>
          <a:xfrm>
            <a:off x="1382845" y="3128587"/>
            <a:ext cx="196203" cy="385941"/>
          </a:xfrm>
          <a:custGeom>
            <a:rect l="0" t="0" r="0" b="0"/>
            <a:pathLst>
              <a:path w="308" h="607">
                <a:moveTo>
                  <a:pt x="5" y="5"/>
                </a:moveTo>
                <a:lnTo>
                  <a:pt x="303" y="303"/>
                </a:lnTo>
                <a:lnTo>
                  <a:pt x="5" y="602"/>
                </a:lnTo>
              </a:path>
            </a:pathLst>
          </a:custGeom>
          <a:noFill/>
          <a:ln w="9143" cap="flat">
            <a:solidFill>
              <a:srgbClr val="29BA74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6" name="path"/>
          <p:cNvSpPr/>
          <p:nvPr/>
        </p:nvSpPr>
        <p:spPr>
          <a:xfrm>
            <a:off x="1382845" y="2233999"/>
            <a:ext cx="196203" cy="385941"/>
          </a:xfrm>
          <a:custGeom>
            <a:rect l="0" t="0" r="0" b="0"/>
            <a:pathLst>
              <a:path w="308" h="607">
                <a:moveTo>
                  <a:pt x="5" y="5"/>
                </a:moveTo>
                <a:lnTo>
                  <a:pt x="303" y="303"/>
                </a:lnTo>
                <a:lnTo>
                  <a:pt x="5" y="602"/>
                </a:lnTo>
              </a:path>
            </a:pathLst>
          </a:custGeom>
          <a:noFill/>
          <a:ln w="9143" cap="flat">
            <a:solidFill>
              <a:srgbClr val="29BA74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7" name="textbox 1437"/>
          <p:cNvSpPr/>
          <p:nvPr/>
        </p:nvSpPr>
        <p:spPr>
          <a:xfrm>
            <a:off x="11405102" y="6426468"/>
            <a:ext cx="15747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0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8" name="textbox 1438"/>
          <p:cNvSpPr/>
          <p:nvPr/>
        </p:nvSpPr>
        <p:spPr>
          <a:xfrm>
            <a:off x="4448524" y="1805438"/>
            <a:ext cx="3473450" cy="4595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254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长期投入约为数千万，主要是系</a:t>
            </a: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发、硬件和网络基础设施扩展等成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80645" indent="-635" algn="l" rtl="0" eaLnBrk="0">
              <a:lnSpc>
                <a:spcPct val="104000"/>
              </a:lnSpc>
              <a:spcBef>
                <a:spcPts val="650"/>
              </a:spcBef>
            </a:pPr>
            <a:r>
              <a:rPr sz="14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试点期的主要投入：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需要增加的项目团队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和临时方案，视内外部资源成本而定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80010" indent="1905" algn="l" rtl="0" eaLnBrk="0">
              <a:lnSpc>
                <a:spcPct val="103000"/>
              </a:lnSpc>
              <a:spcBef>
                <a:spcPts val="460"/>
              </a:spcBef>
            </a:pPr>
            <a:r>
              <a:rPr sz="14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长期投入成本约为数千万：</a:t>
            </a: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复杂度高，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很大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部分投入是数字化终端、网络设备，主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决于覆盖的终端、产品、决策复杂度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78105" indent="3810" algn="l" rtl="0" eaLnBrk="0">
              <a:lnSpc>
                <a:spcPct val="102000"/>
              </a:lnSpc>
              <a:spcBef>
                <a:spcPts val="495"/>
              </a:spcBef>
            </a:pPr>
            <a:r>
              <a:rPr sz="14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可以按决策点循序渐进：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从规则简单但人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执行耗时的决策起步，赋能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线快速反应，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加强执行一致性，以促销为例：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03860" indent="-199390" algn="l" rtl="0" eaLnBrk="0">
              <a:lnSpc>
                <a:spcPct val="99000"/>
              </a:lnSpc>
              <a:spcBef>
                <a:spcPts val="625"/>
              </a:spcBef>
            </a:pPr>
            <a:r>
              <a:rPr sz="1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从简单的单项促销</a:t>
            </a:r>
            <a:r>
              <a:rPr sz="12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审批起步，理清一线作业规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则，减少扯皮：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销量目标挂钩、可用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数、重 </a:t>
            </a:r>
            <a:r>
              <a:rPr sz="12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提报、费用、终端类型匹配等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403225" indent="-199390" algn="l" rtl="0" eaLnBrk="0">
              <a:lnSpc>
                <a:spcPct val="99000"/>
              </a:lnSpc>
              <a:spcBef>
                <a:spcPts val="635"/>
              </a:spcBef>
            </a:pPr>
            <a:r>
              <a:rPr sz="1200" spc="-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大幅加快审批速度</a:t>
            </a:r>
            <a:r>
              <a:rPr sz="12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，临时促销申请当天</a:t>
            </a:r>
            <a:r>
              <a:rPr sz="12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批，   保证一线快速反应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403860" indent="-199390" algn="l" rtl="0" eaLnBrk="0">
              <a:lnSpc>
                <a:spcPct val="99000"/>
              </a:lnSpc>
              <a:spcBef>
                <a:spcPts val="635"/>
              </a:spcBef>
            </a:pPr>
            <a:r>
              <a:rPr sz="12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杜绝因时间差异、</a:t>
            </a:r>
            <a:r>
              <a:rPr sz="12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跟踪不到位带来的实际执行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spc="-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与提报方案不符的情况：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申请和执行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时效性 </a:t>
            </a:r>
            <a:r>
              <a:rPr sz="12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和一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致性得到保证，为大数据分析奠定基础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6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411480" indent="-207010" algn="l" rtl="0" eaLnBrk="0">
              <a:lnSpc>
                <a:spcPct val="99000"/>
              </a:lnSpc>
              <a:spcBef>
                <a:spcPts val="5"/>
              </a:spcBef>
            </a:pPr>
            <a:r>
              <a:rPr sz="12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 </a:t>
            </a:r>
            <a:r>
              <a:rPr sz="12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循序叠加较为复杂的决策，如组合促销决策、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陈列资源管理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39" name="textbox 1439"/>
          <p:cNvSpPr/>
          <p:nvPr/>
        </p:nvSpPr>
        <p:spPr>
          <a:xfrm>
            <a:off x="8317369" y="1804266"/>
            <a:ext cx="3477895" cy="402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6365" indent="254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***的经销商决策权限较大、需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长时间仔细梳理准备才能启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08915" indent="-196215" algn="l" rtl="0" eaLnBrk="0">
              <a:lnSpc>
                <a:spcPct val="99000"/>
              </a:lnSpc>
              <a:spcBef>
                <a:spcPts val="1285"/>
              </a:spcBef>
            </a:pPr>
            <a:r>
              <a:rPr sz="1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前期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SFA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D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M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S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的建设大部分集中于数据采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集和一部分经销商管控流程，  </a:t>
            </a:r>
            <a:r>
              <a:rPr sz="1400" spc="-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</a:t>
            </a: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乏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对业务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规则的梳理经验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6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208915" indent="-196215" algn="l" rtl="0" eaLnBrk="0">
              <a:lnSpc>
                <a:spcPct val="99000"/>
              </a:lnSpc>
              <a:spcBef>
                <a:spcPts val="42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即使是对渠道业务决策强力管控的外资品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牌也需要数月时间进行准备：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可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等企业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在品牌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100%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控制渠道业务决策的情况下，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经验丰富的业务团队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3~4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个月准备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5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100000"/>
              </a:lnSpc>
              <a:spcBef>
                <a:spcPts val="5"/>
              </a:spcBef>
            </a:pPr>
            <a:r>
              <a:rPr sz="14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***在项目开始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前应预留充分时间，理清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和经销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商之间的决策边界：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***经销商决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策灵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活度高、很多促销、生动化决策品牌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不直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接掌握，在进行数字化之前需要仔细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界定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哪些归***决策，避免风险，建议至   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少预留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12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18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40" name="textbox 1440"/>
          <p:cNvSpPr/>
          <p:nvPr/>
        </p:nvSpPr>
        <p:spPr>
          <a:xfrm>
            <a:off x="473011" y="4458976"/>
            <a:ext cx="3545840" cy="2165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97790" algn="l" rtl="0" eaLnBrk="0">
              <a:lnSpc>
                <a:spcPts val="185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同时为提炼更有效的营销规则创造</a:t>
            </a:r>
            <a:r>
              <a:rPr sz="1500" spc="4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88265" algn="l" rtl="0" eaLnBrk="0">
              <a:lnSpc>
                <a:spcPts val="1840"/>
              </a:lnSpc>
              <a:spcBef>
                <a:spcPts val="70"/>
              </a:spcBef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件：决策过程从每月一次加快到每周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393065" algn="l" rtl="0" eaLnBrk="0">
              <a:lnSpc>
                <a:spcPts val="1855"/>
              </a:lnSpc>
              <a:spcBef>
                <a:spcPts val="75"/>
              </a:spcBef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次，经营决策更清晰、有针对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211455" indent="-198755" algn="l" rtl="0" eaLnBrk="0">
              <a:lnSpc>
                <a:spcPct val="98000"/>
              </a:lnSpc>
              <a:spcBef>
                <a:spcPts val="1130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约能带来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10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15%</a:t>
            </a:r>
            <a:r>
              <a:rPr sz="14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的销售业绩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提升，包括   </a:t>
            </a:r>
            <a:r>
              <a:rPr sz="14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覆盖效率和单店产出的提升(对于</a:t>
            </a:r>
            <a:r>
              <a:rPr sz="14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本铺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货率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较低的品牌可能提升潜力更大)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17170" indent="-204470" algn="l" rtl="0" eaLnBrk="0">
              <a:lnSpc>
                <a:spcPct val="99000"/>
              </a:lnSpc>
              <a:spcBef>
                <a:spcPts val="10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适用于品牌对促销、生动化等决策权限清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晰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——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实际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执行的灵活度大、不能清晰切分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的，则应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先进行决策规则的梳理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41" name="textbox 1441"/>
          <p:cNvSpPr/>
          <p:nvPr/>
        </p:nvSpPr>
        <p:spPr>
          <a:xfrm>
            <a:off x="620065" y="618896"/>
            <a:ext cx="10690859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9845" indent="-17145" algn="l" rtl="0" eaLnBrk="0">
              <a:lnSpc>
                <a:spcPct val="94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渠道管理项目的收益潜力较大，但现阶段经销商决策权限大、需要较长时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间梳理现有规则，才能避免风险，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建议第三波推进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36" name="group 336"/>
          <p:cNvGrpSpPr/>
          <p:nvPr/>
        </p:nvGrpSpPr>
        <p:grpSpPr>
          <a:xfrm rot="21600000">
            <a:off x="976515" y="2298064"/>
            <a:ext cx="2115299" cy="2116836"/>
            <a:chExt cx="2115299" cy="2116836"/>
          </a:xfrm>
        </p:grpSpPr>
        <p:pic>
          <p:nvPicPr>
            <p:cNvPr id="1442" name="picture 144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15299" cy="2116836"/>
            </a:xfrm>
            <a:prstGeom prst="rect">
              <a:avLst/>
            </a:prstGeom>
          </p:spPr>
        </p:pic>
        <p:sp>
          <p:nvSpPr>
            <p:cNvPr id="1443" name="textbox 1443"/>
            <p:cNvSpPr/>
            <p:nvPr/>
          </p:nvSpPr>
          <p:spPr>
            <a:xfrm>
              <a:off x="-12700" y="-12700"/>
              <a:ext cx="2141220" cy="21723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33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33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6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73355" algn="l" rtl="0" eaLnBrk="0">
                <a:lnSpc>
                  <a:spcPts val="1850"/>
                </a:lnSpc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效率提升空间较大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86690" algn="l" rtl="0" eaLnBrk="0">
                <a:lnSpc>
                  <a:spcPts val="1850"/>
                </a:lnSpc>
                <a:spcBef>
                  <a:spcPts val="70"/>
                </a:spcBef>
              </a:pPr>
              <a:r>
                <a:rPr sz="1500" spc="9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区域可通过更有效</a:t>
              </a:r>
              <a:r>
                <a:rPr sz="1500" spc="2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76860" algn="l" rtl="0" eaLnBrk="0">
                <a:lnSpc>
                  <a:spcPts val="1855"/>
                </a:lnSpc>
                <a:spcBef>
                  <a:spcPts val="70"/>
                </a:spcBef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资源和执行管控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约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46685" algn="l" rtl="0" eaLnBrk="0">
                <a:lnSpc>
                  <a:spcPct val="100000"/>
                </a:lnSpc>
                <a:spcBef>
                  <a:spcPts val="95"/>
                </a:spcBef>
              </a:pPr>
              <a:r>
                <a:rPr sz="1800" b="1" spc="-3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10</a:t>
              </a:r>
              <a:r>
                <a:rPr sz="1800" spc="-3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</a:t>
              </a:r>
              <a:r>
                <a:rPr sz="1800" spc="-3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~</a:t>
              </a:r>
              <a:r>
                <a:rPr sz="1800" spc="-3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800" b="1" spc="-3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15%</a:t>
              </a:r>
              <a:r>
                <a:rPr sz="1500" spc="-3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的销售增</a:t>
              </a:r>
              <a:r>
                <a:rPr sz="15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长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444" name="textbox 1444"/>
          <p:cNvSpPr/>
          <p:nvPr/>
        </p:nvSpPr>
        <p:spPr>
          <a:xfrm>
            <a:off x="471924" y="1787785"/>
            <a:ext cx="346964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320" indent="-762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通过对渠道资源更准确的管理、更高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的执行反馈和分析决策，提升销售</a:t>
            </a:r>
            <a:r>
              <a:rPr sz="1500" spc="5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45" name="rect"/>
          <p:cNvSpPr/>
          <p:nvPr/>
        </p:nvSpPr>
        <p:spPr>
          <a:xfrm>
            <a:off x="4235195" y="1863851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6" name="rect"/>
          <p:cNvSpPr/>
          <p:nvPr/>
        </p:nvSpPr>
        <p:spPr>
          <a:xfrm>
            <a:off x="8214359" y="1821179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7" name="textbox 1447"/>
          <p:cNvSpPr/>
          <p:nvPr/>
        </p:nvSpPr>
        <p:spPr>
          <a:xfrm>
            <a:off x="11405102" y="6427733"/>
            <a:ext cx="1574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9" name="textbox 1449"/>
          <p:cNvSpPr/>
          <p:nvPr/>
        </p:nvSpPr>
        <p:spPr>
          <a:xfrm>
            <a:off x="6488407" y="3421767"/>
            <a:ext cx="5074284" cy="3150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tabLst>
                <a:tab pos="142875"/>
              </a:tabLst>
            </a:pPr>
            <a:r>
              <a:rPr sz="11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800" spc="60" baseline="-100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100" spc="6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</a:t>
            </a:r>
            <a:r>
              <a:rPr sz="1500" spc="4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746760" indent="-194310" algn="l" rtl="0" eaLnBrk="0">
              <a:lnSpc>
                <a:spcPct val="105000"/>
              </a:lnSpc>
              <a:spcBef>
                <a:spcPts val="67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梳理识别渠道管理的关键决策点，逐步把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  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规则置入系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52450" algn="l" rtl="0" eaLnBrk="0">
              <a:lnSpc>
                <a:spcPts val="1845"/>
              </a:lnSpc>
              <a:spcBef>
                <a:spcPts val="6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设计数据采集策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略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40"/>
              </a:lnSpc>
              <a:spcBef>
                <a:spcPts val="995"/>
              </a:spcBef>
              <a:tabLst>
                <a:tab pos="131445"/>
              </a:tabLst>
            </a:pPr>
            <a:r>
              <a:rPr sz="12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pc="8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    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终端数字化管理的推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52450" algn="l" rtl="0" eaLnBrk="0">
              <a:lnSpc>
                <a:spcPts val="1855"/>
              </a:lnSpc>
              <a:spcBef>
                <a:spcPts val="7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将经过验证的终端管理规则固化在系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52450" algn="l" rtl="0" eaLnBrk="0">
              <a:lnSpc>
                <a:spcPts val="1855"/>
              </a:lnSpc>
              <a:spcBef>
                <a:spcPts val="7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对组织工作流程进行梳理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造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552450" algn="l" rtl="0" eaLnBrk="0">
              <a:lnSpc>
                <a:spcPts val="1850"/>
              </a:lnSpc>
              <a:spcBef>
                <a:spcPts val="65"/>
              </a:spcBef>
            </a:pPr>
            <a:r>
              <a:rPr sz="1500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逐步推广到试点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500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的各个区域和其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它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0" algn="l" rtl="0" eaLnBrk="0">
              <a:lnSpc>
                <a:spcPct val="100000"/>
              </a:lnSpc>
              <a:spcBef>
                <a:spcPts val="425"/>
              </a:spcBef>
            </a:pPr>
            <a:r>
              <a:rPr sz="1400" i="1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对于当前已经上线的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SFA</a:t>
            </a:r>
            <a:r>
              <a:rPr sz="1400" i="1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、云商、经</a:t>
            </a:r>
            <a:r>
              <a:rPr sz="1400" i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商库存管理等系统，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现有的功能在单点上的效率改善、用户体验提升等工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无需等待上述项目，可以持续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7000"/>
              </a:lnSpc>
              <a:spcBef>
                <a:spcPct val="0"/>
              </a:spcBef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50" name="textbox 1450"/>
          <p:cNvSpPr/>
          <p:nvPr/>
        </p:nvSpPr>
        <p:spPr>
          <a:xfrm>
            <a:off x="946091" y="3448564"/>
            <a:ext cx="3899534" cy="2831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试点推广期，通过三个项目把关键决策点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管理规则置入系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194310" algn="l" rtl="0" eaLnBrk="0">
              <a:lnSpc>
                <a:spcPct val="105000"/>
              </a:lnSpc>
              <a:spcBef>
                <a:spcPts val="455"/>
              </a:spcBef>
            </a:pPr>
            <a:r>
              <a:rPr sz="15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形成一套从总部到一线的由系统驱动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    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人工补足的决策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-</a:t>
            </a:r>
            <a:r>
              <a:rPr sz="15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执行系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6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5915" indent="-193040" algn="l" rtl="0" eaLnBrk="0">
              <a:lnSpc>
                <a:spcPct val="106000"/>
              </a:lnSpc>
              <a:spcBef>
                <a:spcPts val="455"/>
              </a:spcBef>
            </a:pPr>
            <a:r>
              <a:rPr sz="15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该系统中，终端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经销商的关键决策点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方案制定以数据为基础，有系统和模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辅助；方案由系统传递、执行有系统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导，保证实施更高效、准</a:t>
            </a:r>
            <a:r>
              <a:rPr sz="15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42875" algn="l" rtl="0" eaLnBrk="0">
              <a:lnSpc>
                <a:spcPts val="1850"/>
              </a:lnSpc>
              <a:spcBef>
                <a:spcPts val="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终端执行及销售效率得到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51" name="textbox 1451"/>
          <p:cNvSpPr/>
          <p:nvPr/>
        </p:nvSpPr>
        <p:spPr>
          <a:xfrm>
            <a:off x="621637" y="624388"/>
            <a:ext cx="10807700" cy="99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0795" algn="l" rtl="0" eaLnBrk="0">
              <a:lnSpc>
                <a:spcPct val="97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为实现渠道管理长期目标，短期试点推广阶段聚焦关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则置入系统，由系统驱动决策和</a:t>
            </a:r>
            <a:r>
              <a:rPr sz="3300" spc="9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52" name="table 1452"/>
          <p:cNvGraphicFramePr>
            <a:graphicFrameLocks noGrp="1"/>
          </p:cNvGraphicFramePr>
          <p:nvPr/>
        </p:nvGraphicFramePr>
        <p:xfrm>
          <a:off x="2055875" y="1850135"/>
          <a:ext cx="8288654" cy="596900"/>
        </p:xfrm>
        <a:graphic>
          <a:graphicData uri="http://schemas.openxmlformats.org/drawingml/2006/table">
            <a:tbl>
              <a:tblPr/>
              <a:tblGrid>
                <a:gridCol w="800734"/>
                <a:gridCol w="7487919"/>
              </a:tblGrid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95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长</a:t>
                      </a:r>
                      <a:r>
                        <a:rPr sz="150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4315" algn="l" rtl="0" eaLnBrk="0">
                        <a:lnSpc>
                          <a:spcPts val="1920"/>
                        </a:lnSpc>
                      </a:pP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8265" algn="l" rtl="0" eaLnBrk="0">
                        <a:lnSpc>
                          <a:spcPct val="110000"/>
                        </a:lnSpc>
                        <a:spcBef>
                          <a:spcPts val="5"/>
                        </a:spcBef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快速、批量化的，通过连通总部和一线的分析管控系统，  针对不同终端和渠道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 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定和执行充分差异化的方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53" name="textbox 1453"/>
          <p:cNvSpPr/>
          <p:nvPr/>
        </p:nvSpPr>
        <p:spPr>
          <a:xfrm>
            <a:off x="1542390" y="2865806"/>
            <a:ext cx="1852929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推广阶段目标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54" name="textbox 1454"/>
          <p:cNvSpPr/>
          <p:nvPr/>
        </p:nvSpPr>
        <p:spPr>
          <a:xfrm>
            <a:off x="7140524" y="2865806"/>
            <a:ext cx="1849754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子项目与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建设路径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55" name="textbox 1455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grpSp>
        <p:nvGrpSpPr>
          <p:cNvPr id="338" name="group 338"/>
          <p:cNvGrpSpPr/>
          <p:nvPr/>
        </p:nvGrpSpPr>
        <p:grpSpPr>
          <a:xfrm rot="21600000">
            <a:off x="905255" y="2746248"/>
            <a:ext cx="528827" cy="467867"/>
            <a:chExt cx="528827" cy="467867"/>
          </a:xfrm>
        </p:grpSpPr>
        <p:sp>
          <p:nvSpPr>
            <p:cNvPr id="1456" name="path"/>
            <p:cNvSpPr/>
            <p:nvPr/>
          </p:nvSpPr>
          <p:spPr>
            <a:xfrm>
              <a:off x="225551" y="13715"/>
              <a:ext cx="303276" cy="227076"/>
            </a:xfrm>
            <a:custGeom>
              <a:rect l="0" t="0" r="0" b="0"/>
              <a:pathLst>
                <a:path w="477" h="357">
                  <a:moveTo>
                    <a:pt x="12" y="357"/>
                  </a:moveTo>
                  <a:cubicBezTo>
                    <a:pt x="8" y="357"/>
                    <a:pt x="5" y="356"/>
                    <a:pt x="3" y="352"/>
                  </a:cubicBezTo>
                  <a:cubicBezTo>
                    <a:pt x="0" y="347"/>
                    <a:pt x="1" y="341"/>
                    <a:pt x="6" y="337"/>
                  </a:cubicBezTo>
                  <a:cubicBezTo>
                    <a:pt x="433" y="42"/>
                    <a:pt x="433" y="42"/>
                    <a:pt x="433" y="42"/>
                  </a:cubicBezTo>
                  <a:cubicBezTo>
                    <a:pt x="438" y="38"/>
                    <a:pt x="445" y="39"/>
                    <a:pt x="448" y="44"/>
                  </a:cubicBezTo>
                  <a:cubicBezTo>
                    <a:pt x="452" y="49"/>
                    <a:pt x="450" y="56"/>
                    <a:pt x="445" y="59"/>
                  </a:cubicBezTo>
                  <a:cubicBezTo>
                    <a:pt x="18" y="355"/>
                    <a:pt x="18" y="355"/>
                    <a:pt x="18" y="355"/>
                  </a:cubicBezTo>
                  <a:cubicBezTo>
                    <a:pt x="16" y="357"/>
                    <a:pt x="14" y="357"/>
                    <a:pt x="12" y="357"/>
                  </a:cubicBezTo>
                  <a:moveTo>
                    <a:pt x="282" y="124"/>
                  </a:moveTo>
                  <a:cubicBezTo>
                    <a:pt x="281" y="126"/>
                    <a:pt x="284" y="127"/>
                    <a:pt x="286" y="126"/>
                  </a:cubicBezTo>
                  <a:cubicBezTo>
                    <a:pt x="286" y="126"/>
                    <a:pt x="286" y="126"/>
                    <a:pt x="402" y="45"/>
                  </a:cubicBezTo>
                  <a:cubicBezTo>
                    <a:pt x="403" y="45"/>
                    <a:pt x="403" y="45"/>
                    <a:pt x="403" y="44"/>
                  </a:cubicBezTo>
                  <a:cubicBezTo>
                    <a:pt x="403" y="44"/>
                    <a:pt x="403" y="44"/>
                    <a:pt x="414" y="4"/>
                  </a:cubicBezTo>
                  <a:cubicBezTo>
                    <a:pt x="415" y="1"/>
                    <a:pt x="412" y="0"/>
                    <a:pt x="410" y="1"/>
                  </a:cubicBezTo>
                  <a:cubicBezTo>
                    <a:pt x="410" y="1"/>
                    <a:pt x="410" y="1"/>
                    <a:pt x="293" y="81"/>
                  </a:cubicBezTo>
                  <a:cubicBezTo>
                    <a:pt x="293" y="82"/>
                    <a:pt x="293" y="82"/>
                    <a:pt x="292" y="83"/>
                  </a:cubicBezTo>
                  <a:cubicBezTo>
                    <a:pt x="292" y="83"/>
                    <a:pt x="292" y="83"/>
                    <a:pt x="282" y="124"/>
                  </a:cubicBezTo>
                  <a:moveTo>
                    <a:pt x="315" y="172"/>
                  </a:moveTo>
                  <a:cubicBezTo>
                    <a:pt x="356" y="177"/>
                    <a:pt x="356" y="177"/>
                    <a:pt x="356" y="177"/>
                  </a:cubicBezTo>
                  <a:cubicBezTo>
                    <a:pt x="358" y="177"/>
                    <a:pt x="358" y="177"/>
                    <a:pt x="359" y="177"/>
                  </a:cubicBezTo>
                  <a:cubicBezTo>
                    <a:pt x="475" y="96"/>
                    <a:pt x="475" y="96"/>
                    <a:pt x="475" y="96"/>
                  </a:cubicBezTo>
                  <a:cubicBezTo>
                    <a:pt x="477" y="95"/>
                    <a:pt x="477" y="91"/>
                    <a:pt x="474" y="91"/>
                  </a:cubicBezTo>
                  <a:cubicBezTo>
                    <a:pt x="432" y="87"/>
                    <a:pt x="432" y="87"/>
                    <a:pt x="432" y="87"/>
                  </a:cubicBezTo>
                  <a:cubicBezTo>
                    <a:pt x="431" y="86"/>
                    <a:pt x="431" y="86"/>
                    <a:pt x="431" y="87"/>
                  </a:cubicBezTo>
                  <a:cubicBezTo>
                    <a:pt x="314" y="168"/>
                    <a:pt x="314" y="168"/>
                    <a:pt x="314" y="168"/>
                  </a:cubicBezTo>
                  <a:cubicBezTo>
                    <a:pt x="313" y="170"/>
                    <a:pt x="313" y="172"/>
                    <a:pt x="315" y="172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7" name="path"/>
            <p:cNvSpPr/>
            <p:nvPr/>
          </p:nvSpPr>
          <p:spPr>
            <a:xfrm>
              <a:off x="0" y="0"/>
              <a:ext cx="466344" cy="467867"/>
            </a:xfrm>
            <a:custGeom>
              <a:rect l="0" t="0" r="0" b="0"/>
              <a:pathLst>
                <a:path w="734" h="736">
                  <a:moveTo>
                    <a:pt x="496" y="324"/>
                  </a:moveTo>
                  <a:cubicBezTo>
                    <a:pt x="501" y="338"/>
                    <a:pt x="503" y="353"/>
                    <a:pt x="503" y="368"/>
                  </a:cubicBezTo>
                  <a:cubicBezTo>
                    <a:pt x="503" y="443"/>
                    <a:pt x="442" y="505"/>
                    <a:pt x="367" y="505"/>
                  </a:cubicBezTo>
                  <a:cubicBezTo>
                    <a:pt x="291" y="505"/>
                    <a:pt x="230" y="443"/>
                    <a:pt x="230" y="368"/>
                  </a:cubicBezTo>
                  <a:cubicBezTo>
                    <a:pt x="230" y="292"/>
                    <a:pt x="291" y="231"/>
                    <a:pt x="367" y="231"/>
                  </a:cubicBezTo>
                  <a:cubicBezTo>
                    <a:pt x="399" y="231"/>
                    <a:pt x="430" y="243"/>
                    <a:pt x="454" y="262"/>
                  </a:cubicBezTo>
                  <a:cubicBezTo>
                    <a:pt x="400" y="299"/>
                    <a:pt x="400" y="299"/>
                    <a:pt x="400" y="299"/>
                  </a:cubicBezTo>
                  <a:cubicBezTo>
                    <a:pt x="390" y="294"/>
                    <a:pt x="378" y="292"/>
                    <a:pt x="367" y="292"/>
                  </a:cubicBezTo>
                  <a:cubicBezTo>
                    <a:pt x="325" y="292"/>
                    <a:pt x="291" y="326"/>
                    <a:pt x="291" y="368"/>
                  </a:cubicBezTo>
                  <a:cubicBezTo>
                    <a:pt x="291" y="410"/>
                    <a:pt x="325" y="444"/>
                    <a:pt x="367" y="444"/>
                  </a:cubicBezTo>
                  <a:cubicBezTo>
                    <a:pt x="409" y="444"/>
                    <a:pt x="442" y="410"/>
                    <a:pt x="442" y="368"/>
                  </a:cubicBezTo>
                  <a:cubicBezTo>
                    <a:pt x="442" y="365"/>
                    <a:pt x="442" y="363"/>
                    <a:pt x="442" y="361"/>
                  </a:cubicBezTo>
                  <a:lnTo>
                    <a:pt x="496" y="324"/>
                  </a:lnTo>
                  <a:close/>
                  <a:moveTo>
                    <a:pt x="541" y="293"/>
                  </a:moveTo>
                  <a:cubicBezTo>
                    <a:pt x="551" y="316"/>
                    <a:pt x="556" y="341"/>
                    <a:pt x="556" y="368"/>
                  </a:cubicBezTo>
                  <a:cubicBezTo>
                    <a:pt x="556" y="472"/>
                    <a:pt x="471" y="558"/>
                    <a:pt x="367" y="558"/>
                  </a:cubicBezTo>
                  <a:cubicBezTo>
                    <a:pt x="262" y="558"/>
                    <a:pt x="177" y="472"/>
                    <a:pt x="177" y="368"/>
                  </a:cubicBezTo>
                  <a:cubicBezTo>
                    <a:pt x="177" y="263"/>
                    <a:pt x="262" y="178"/>
                    <a:pt x="367" y="178"/>
                  </a:cubicBezTo>
                  <a:cubicBezTo>
                    <a:pt x="418" y="178"/>
                    <a:pt x="464" y="198"/>
                    <a:pt x="498" y="231"/>
                  </a:cubicBezTo>
                  <a:cubicBezTo>
                    <a:pt x="549" y="196"/>
                    <a:pt x="549" y="196"/>
                    <a:pt x="549" y="196"/>
                  </a:cubicBezTo>
                  <a:cubicBezTo>
                    <a:pt x="503" y="148"/>
                    <a:pt x="439" y="117"/>
                    <a:pt x="367" y="117"/>
                  </a:cubicBezTo>
                  <a:cubicBezTo>
                    <a:pt x="229" y="117"/>
                    <a:pt x="117" y="230"/>
                    <a:pt x="117" y="368"/>
                  </a:cubicBezTo>
                  <a:cubicBezTo>
                    <a:pt x="117" y="506"/>
                    <a:pt x="229" y="618"/>
                    <a:pt x="367" y="618"/>
                  </a:cubicBezTo>
                  <a:cubicBezTo>
                    <a:pt x="505" y="618"/>
                    <a:pt x="617" y="506"/>
                    <a:pt x="617" y="368"/>
                  </a:cubicBezTo>
                  <a:cubicBezTo>
                    <a:pt x="617" y="329"/>
                    <a:pt x="608" y="291"/>
                    <a:pt x="592" y="258"/>
                  </a:cubicBezTo>
                  <a:lnTo>
                    <a:pt x="541" y="293"/>
                  </a:lnTo>
                  <a:close/>
                  <a:moveTo>
                    <a:pt x="651" y="217"/>
                  </a:moveTo>
                  <a:cubicBezTo>
                    <a:pt x="639" y="226"/>
                    <a:pt x="639" y="226"/>
                    <a:pt x="639" y="226"/>
                  </a:cubicBezTo>
                  <a:cubicBezTo>
                    <a:pt x="661" y="268"/>
                    <a:pt x="673" y="316"/>
                    <a:pt x="673" y="368"/>
                  </a:cubicBezTo>
                  <a:cubicBezTo>
                    <a:pt x="673" y="538"/>
                    <a:pt x="536" y="675"/>
                    <a:pt x="367" y="675"/>
                  </a:cubicBezTo>
                  <a:cubicBezTo>
                    <a:pt x="198" y="675"/>
                    <a:pt x="60" y="538"/>
                    <a:pt x="60" y="368"/>
                  </a:cubicBezTo>
                  <a:cubicBezTo>
                    <a:pt x="60" y="198"/>
                    <a:pt x="198" y="60"/>
                    <a:pt x="367" y="60"/>
                  </a:cubicBezTo>
                  <a:cubicBezTo>
                    <a:pt x="458" y="60"/>
                    <a:pt x="540" y="100"/>
                    <a:pt x="596" y="164"/>
                  </a:cubicBezTo>
                  <a:cubicBezTo>
                    <a:pt x="609" y="155"/>
                    <a:pt x="609" y="155"/>
                    <a:pt x="609" y="155"/>
                  </a:cubicBezTo>
                  <a:cubicBezTo>
                    <a:pt x="622" y="103"/>
                    <a:pt x="622" y="103"/>
                    <a:pt x="622" y="103"/>
                  </a:cubicBezTo>
                  <a:cubicBezTo>
                    <a:pt x="556" y="39"/>
                    <a:pt x="466" y="0"/>
                    <a:pt x="367" y="0"/>
                  </a:cubicBezTo>
                  <a:cubicBezTo>
                    <a:pt x="164" y="0"/>
                    <a:pt x="0" y="165"/>
                    <a:pt x="0" y="368"/>
                  </a:cubicBezTo>
                  <a:cubicBezTo>
                    <a:pt x="0" y="571"/>
                    <a:pt x="164" y="736"/>
                    <a:pt x="367" y="736"/>
                  </a:cubicBezTo>
                  <a:cubicBezTo>
                    <a:pt x="569" y="736"/>
                    <a:pt x="734" y="571"/>
                    <a:pt x="734" y="368"/>
                  </a:cubicBezTo>
                  <a:cubicBezTo>
                    <a:pt x="734" y="316"/>
                    <a:pt x="723" y="268"/>
                    <a:pt x="705" y="223"/>
                  </a:cubicBezTo>
                  <a:lnTo>
                    <a:pt x="651" y="217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0" name="group 340"/>
          <p:cNvGrpSpPr/>
          <p:nvPr/>
        </p:nvGrpSpPr>
        <p:grpSpPr>
          <a:xfrm rot="21600000">
            <a:off x="6414516" y="2776727"/>
            <a:ext cx="566928" cy="405383"/>
            <a:chExt cx="566928" cy="405383"/>
          </a:xfrm>
        </p:grpSpPr>
        <p:sp>
          <p:nvSpPr>
            <p:cNvPr id="1458" name="path"/>
            <p:cNvSpPr/>
            <p:nvPr/>
          </p:nvSpPr>
          <p:spPr>
            <a:xfrm>
              <a:off x="0" y="0"/>
              <a:ext cx="566928" cy="405383"/>
            </a:xfrm>
            <a:custGeom>
              <a:rect l="0" t="0" r="0" b="0"/>
              <a:pathLst>
                <a:path w="892" h="638">
                  <a:moveTo>
                    <a:pt x="21" y="21"/>
                  </a:moveTo>
                  <a:cubicBezTo>
                    <a:pt x="21" y="21"/>
                    <a:pt x="21" y="21"/>
                    <a:pt x="21" y="616"/>
                  </a:cubicBezTo>
                  <a:cubicBezTo>
                    <a:pt x="21" y="616"/>
                    <a:pt x="21" y="616"/>
                    <a:pt x="871" y="616"/>
                  </a:cubicBezTo>
                  <a:cubicBezTo>
                    <a:pt x="871" y="616"/>
                    <a:pt x="871" y="616"/>
                    <a:pt x="871" y="21"/>
                  </a:cubicBezTo>
                  <a:cubicBezTo>
                    <a:pt x="871" y="21"/>
                    <a:pt x="871" y="21"/>
                    <a:pt x="21" y="21"/>
                  </a:cubicBezTo>
                  <a:moveTo>
                    <a:pt x="10" y="0"/>
                  </a:moveTo>
                  <a:cubicBezTo>
                    <a:pt x="10" y="0"/>
                    <a:pt x="10" y="0"/>
                    <a:pt x="881" y="0"/>
                  </a:cubicBezTo>
                  <a:cubicBezTo>
                    <a:pt x="887" y="0"/>
                    <a:pt x="892" y="4"/>
                    <a:pt x="892" y="10"/>
                  </a:cubicBezTo>
                  <a:cubicBezTo>
                    <a:pt x="892" y="10"/>
                    <a:pt x="892" y="10"/>
                    <a:pt x="892" y="627"/>
                  </a:cubicBezTo>
                  <a:cubicBezTo>
                    <a:pt x="892" y="633"/>
                    <a:pt x="887" y="638"/>
                    <a:pt x="881" y="638"/>
                  </a:cubicBezTo>
                  <a:cubicBezTo>
                    <a:pt x="881" y="638"/>
                    <a:pt x="881" y="638"/>
                    <a:pt x="10" y="638"/>
                  </a:cubicBezTo>
                  <a:cubicBezTo>
                    <a:pt x="4" y="638"/>
                    <a:pt x="0" y="633"/>
                    <a:pt x="0" y="627"/>
                  </a:cubicBezTo>
                  <a:cubicBezTo>
                    <a:pt x="0" y="627"/>
                    <a:pt x="0" y="627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9" name="path"/>
            <p:cNvSpPr/>
            <p:nvPr/>
          </p:nvSpPr>
          <p:spPr>
            <a:xfrm>
              <a:off x="27432" y="27432"/>
              <a:ext cx="512063" cy="350519"/>
            </a:xfrm>
            <a:custGeom>
              <a:rect l="0" t="0" r="0" b="0"/>
              <a:pathLst>
                <a:path w="805" h="551">
                  <a:moveTo>
                    <a:pt x="530" y="397"/>
                  </a:moveTo>
                  <a:cubicBezTo>
                    <a:pt x="524" y="397"/>
                    <a:pt x="519" y="402"/>
                    <a:pt x="519" y="408"/>
                  </a:cubicBezTo>
                  <a:cubicBezTo>
                    <a:pt x="519" y="414"/>
                    <a:pt x="524" y="419"/>
                    <a:pt x="530" y="419"/>
                  </a:cubicBezTo>
                  <a:cubicBezTo>
                    <a:pt x="682" y="419"/>
                    <a:pt x="682" y="419"/>
                    <a:pt x="682" y="419"/>
                  </a:cubicBezTo>
                  <a:cubicBezTo>
                    <a:pt x="688" y="419"/>
                    <a:pt x="693" y="414"/>
                    <a:pt x="693" y="408"/>
                  </a:cubicBezTo>
                  <a:cubicBezTo>
                    <a:pt x="693" y="402"/>
                    <a:pt x="688" y="397"/>
                    <a:pt x="682" y="397"/>
                  </a:cubicBezTo>
                  <a:cubicBezTo>
                    <a:pt x="530" y="397"/>
                    <a:pt x="530" y="397"/>
                    <a:pt x="530" y="397"/>
                  </a:cubicBezTo>
                  <a:moveTo>
                    <a:pt x="530" y="354"/>
                  </a:moveTo>
                  <a:cubicBezTo>
                    <a:pt x="524" y="354"/>
                    <a:pt x="519" y="358"/>
                    <a:pt x="519" y="364"/>
                  </a:cubicBezTo>
                  <a:cubicBezTo>
                    <a:pt x="519" y="370"/>
                    <a:pt x="524" y="374"/>
                    <a:pt x="530" y="374"/>
                  </a:cubicBezTo>
                  <a:cubicBezTo>
                    <a:pt x="705" y="374"/>
                    <a:pt x="705" y="374"/>
                    <a:pt x="705" y="374"/>
                  </a:cubicBezTo>
                  <a:cubicBezTo>
                    <a:pt x="711" y="374"/>
                    <a:pt x="716" y="370"/>
                    <a:pt x="716" y="364"/>
                  </a:cubicBezTo>
                  <a:cubicBezTo>
                    <a:pt x="716" y="358"/>
                    <a:pt x="711" y="354"/>
                    <a:pt x="705" y="354"/>
                  </a:cubicBezTo>
                  <a:cubicBezTo>
                    <a:pt x="530" y="354"/>
                    <a:pt x="530" y="354"/>
                    <a:pt x="530" y="354"/>
                  </a:cubicBezTo>
                  <a:moveTo>
                    <a:pt x="530" y="308"/>
                  </a:moveTo>
                  <a:cubicBezTo>
                    <a:pt x="524" y="308"/>
                    <a:pt x="519" y="313"/>
                    <a:pt x="519" y="319"/>
                  </a:cubicBezTo>
                  <a:cubicBezTo>
                    <a:pt x="519" y="325"/>
                    <a:pt x="524" y="330"/>
                    <a:pt x="530" y="330"/>
                  </a:cubicBezTo>
                  <a:cubicBezTo>
                    <a:pt x="705" y="330"/>
                    <a:pt x="705" y="330"/>
                    <a:pt x="705" y="330"/>
                  </a:cubicBezTo>
                  <a:cubicBezTo>
                    <a:pt x="711" y="330"/>
                    <a:pt x="716" y="325"/>
                    <a:pt x="716" y="319"/>
                  </a:cubicBezTo>
                  <a:cubicBezTo>
                    <a:pt x="716" y="313"/>
                    <a:pt x="711" y="308"/>
                    <a:pt x="705" y="308"/>
                  </a:cubicBezTo>
                  <a:cubicBezTo>
                    <a:pt x="530" y="308"/>
                    <a:pt x="530" y="308"/>
                    <a:pt x="530" y="308"/>
                  </a:cubicBezTo>
                  <a:moveTo>
                    <a:pt x="329" y="177"/>
                  </a:moveTo>
                  <a:lnTo>
                    <a:pt x="455" y="177"/>
                  </a:lnTo>
                  <a:cubicBezTo>
                    <a:pt x="455" y="177"/>
                    <a:pt x="455" y="177"/>
                    <a:pt x="485" y="209"/>
                  </a:cubicBezTo>
                  <a:cubicBezTo>
                    <a:pt x="485" y="209"/>
                    <a:pt x="485" y="209"/>
                    <a:pt x="455" y="242"/>
                  </a:cubicBezTo>
                  <a:cubicBezTo>
                    <a:pt x="455" y="242"/>
                    <a:pt x="455" y="242"/>
                    <a:pt x="329" y="242"/>
                  </a:cubicBezTo>
                  <a:cubicBezTo>
                    <a:pt x="329" y="242"/>
                    <a:pt x="329" y="242"/>
                    <a:pt x="352" y="217"/>
                  </a:cubicBezTo>
                  <a:cubicBezTo>
                    <a:pt x="356" y="212"/>
                    <a:pt x="356" y="206"/>
                    <a:pt x="352" y="202"/>
                  </a:cubicBezTo>
                  <a:cubicBezTo>
                    <a:pt x="352" y="202"/>
                    <a:pt x="352" y="202"/>
                    <a:pt x="329" y="177"/>
                  </a:cubicBezTo>
                  <a:moveTo>
                    <a:pt x="92" y="177"/>
                  </a:moveTo>
                  <a:lnTo>
                    <a:pt x="231" y="177"/>
                  </a:lnTo>
                  <a:cubicBezTo>
                    <a:pt x="260" y="209"/>
                    <a:pt x="260" y="209"/>
                    <a:pt x="260" y="209"/>
                  </a:cubicBezTo>
                  <a:cubicBezTo>
                    <a:pt x="231" y="242"/>
                    <a:pt x="231" y="242"/>
                    <a:pt x="231" y="242"/>
                  </a:cubicBezTo>
                  <a:cubicBezTo>
                    <a:pt x="92" y="242"/>
                    <a:pt x="92" y="242"/>
                    <a:pt x="92" y="242"/>
                  </a:cubicBezTo>
                  <a:cubicBezTo>
                    <a:pt x="92" y="177"/>
                    <a:pt x="92" y="177"/>
                    <a:pt x="92" y="177"/>
                  </a:cubicBezTo>
                  <a:moveTo>
                    <a:pt x="530" y="155"/>
                  </a:moveTo>
                  <a:cubicBezTo>
                    <a:pt x="526" y="155"/>
                    <a:pt x="522" y="157"/>
                    <a:pt x="520" y="161"/>
                  </a:cubicBezTo>
                  <a:cubicBezTo>
                    <a:pt x="518" y="165"/>
                    <a:pt x="519" y="169"/>
                    <a:pt x="522" y="173"/>
                  </a:cubicBezTo>
                  <a:cubicBezTo>
                    <a:pt x="554" y="209"/>
                    <a:pt x="554" y="209"/>
                    <a:pt x="554" y="209"/>
                  </a:cubicBezTo>
                  <a:cubicBezTo>
                    <a:pt x="522" y="244"/>
                    <a:pt x="522" y="244"/>
                    <a:pt x="522" y="244"/>
                  </a:cubicBezTo>
                  <a:cubicBezTo>
                    <a:pt x="519" y="248"/>
                    <a:pt x="518" y="252"/>
                    <a:pt x="520" y="256"/>
                  </a:cubicBezTo>
                  <a:cubicBezTo>
                    <a:pt x="522" y="260"/>
                    <a:pt x="526" y="262"/>
                    <a:pt x="530" y="262"/>
                  </a:cubicBezTo>
                  <a:cubicBezTo>
                    <a:pt x="683" y="262"/>
                    <a:pt x="683" y="262"/>
                    <a:pt x="683" y="262"/>
                  </a:cubicBezTo>
                  <a:cubicBezTo>
                    <a:pt x="687" y="262"/>
                    <a:pt x="689" y="261"/>
                    <a:pt x="691" y="259"/>
                  </a:cubicBezTo>
                  <a:cubicBezTo>
                    <a:pt x="730" y="216"/>
                    <a:pt x="730" y="216"/>
                    <a:pt x="730" y="216"/>
                  </a:cubicBezTo>
                  <a:cubicBezTo>
                    <a:pt x="734" y="212"/>
                    <a:pt x="734" y="205"/>
                    <a:pt x="730" y="201"/>
                  </a:cubicBezTo>
                  <a:cubicBezTo>
                    <a:pt x="691" y="158"/>
                    <a:pt x="691" y="158"/>
                    <a:pt x="691" y="158"/>
                  </a:cubicBezTo>
                  <a:cubicBezTo>
                    <a:pt x="689" y="156"/>
                    <a:pt x="687" y="155"/>
                    <a:pt x="683" y="155"/>
                  </a:cubicBezTo>
                  <a:cubicBezTo>
                    <a:pt x="530" y="155"/>
                    <a:pt x="530" y="155"/>
                    <a:pt x="530" y="155"/>
                  </a:cubicBezTo>
                  <a:moveTo>
                    <a:pt x="305" y="155"/>
                  </a:moveTo>
                  <a:cubicBezTo>
                    <a:pt x="301" y="155"/>
                    <a:pt x="297" y="157"/>
                    <a:pt x="296" y="161"/>
                  </a:cubicBezTo>
                  <a:cubicBezTo>
                    <a:pt x="294" y="165"/>
                    <a:pt x="295" y="169"/>
                    <a:pt x="297" y="173"/>
                  </a:cubicBezTo>
                  <a:cubicBezTo>
                    <a:pt x="330" y="209"/>
                    <a:pt x="330" y="209"/>
                    <a:pt x="330" y="209"/>
                  </a:cubicBezTo>
                  <a:cubicBezTo>
                    <a:pt x="297" y="244"/>
                    <a:pt x="297" y="244"/>
                    <a:pt x="297" y="244"/>
                  </a:cubicBezTo>
                  <a:cubicBezTo>
                    <a:pt x="295" y="248"/>
                    <a:pt x="294" y="252"/>
                    <a:pt x="296" y="256"/>
                  </a:cubicBezTo>
                  <a:cubicBezTo>
                    <a:pt x="297" y="260"/>
                    <a:pt x="301" y="262"/>
                    <a:pt x="305" y="262"/>
                  </a:cubicBezTo>
                  <a:cubicBezTo>
                    <a:pt x="460" y="262"/>
                    <a:pt x="460" y="262"/>
                    <a:pt x="460" y="262"/>
                  </a:cubicBezTo>
                  <a:cubicBezTo>
                    <a:pt x="463" y="262"/>
                    <a:pt x="466" y="261"/>
                    <a:pt x="468" y="259"/>
                  </a:cubicBezTo>
                  <a:cubicBezTo>
                    <a:pt x="507" y="216"/>
                    <a:pt x="507" y="216"/>
                    <a:pt x="507" y="216"/>
                  </a:cubicBezTo>
                  <a:cubicBezTo>
                    <a:pt x="511" y="212"/>
                    <a:pt x="511" y="205"/>
                    <a:pt x="507" y="201"/>
                  </a:cubicBezTo>
                  <a:cubicBezTo>
                    <a:pt x="468" y="158"/>
                    <a:pt x="468" y="158"/>
                    <a:pt x="468" y="158"/>
                  </a:cubicBezTo>
                  <a:cubicBezTo>
                    <a:pt x="466" y="156"/>
                    <a:pt x="463" y="155"/>
                    <a:pt x="460" y="155"/>
                  </a:cubicBezTo>
                  <a:cubicBezTo>
                    <a:pt x="305" y="155"/>
                    <a:pt x="305" y="155"/>
                    <a:pt x="305" y="155"/>
                  </a:cubicBezTo>
                  <a:moveTo>
                    <a:pt x="82" y="155"/>
                  </a:moveTo>
                  <a:cubicBezTo>
                    <a:pt x="76" y="155"/>
                    <a:pt x="71" y="160"/>
                    <a:pt x="71" y="166"/>
                  </a:cubicBezTo>
                  <a:cubicBezTo>
                    <a:pt x="71" y="252"/>
                    <a:pt x="71" y="252"/>
                    <a:pt x="71" y="252"/>
                  </a:cubicBezTo>
                  <a:cubicBezTo>
                    <a:pt x="71" y="257"/>
                    <a:pt x="76" y="262"/>
                    <a:pt x="82" y="262"/>
                  </a:cubicBezTo>
                  <a:cubicBezTo>
                    <a:pt x="235" y="262"/>
                    <a:pt x="235" y="262"/>
                    <a:pt x="235" y="262"/>
                  </a:cubicBezTo>
                  <a:cubicBezTo>
                    <a:pt x="238" y="262"/>
                    <a:pt x="241" y="261"/>
                    <a:pt x="243" y="259"/>
                  </a:cubicBezTo>
                  <a:cubicBezTo>
                    <a:pt x="282" y="216"/>
                    <a:pt x="282" y="216"/>
                    <a:pt x="282" y="216"/>
                  </a:cubicBezTo>
                  <a:cubicBezTo>
                    <a:pt x="286" y="212"/>
                    <a:pt x="286" y="205"/>
                    <a:pt x="282" y="201"/>
                  </a:cubicBezTo>
                  <a:cubicBezTo>
                    <a:pt x="243" y="158"/>
                    <a:pt x="243" y="158"/>
                    <a:pt x="243" y="158"/>
                  </a:cubicBezTo>
                  <a:cubicBezTo>
                    <a:pt x="241" y="156"/>
                    <a:pt x="238" y="155"/>
                    <a:pt x="235" y="155"/>
                  </a:cubicBezTo>
                  <a:cubicBezTo>
                    <a:pt x="82" y="155"/>
                    <a:pt x="82" y="155"/>
                    <a:pt x="82" y="155"/>
                  </a:cubicBezTo>
                  <a:moveTo>
                    <a:pt x="0" y="0"/>
                  </a:moveTo>
                  <a:lnTo>
                    <a:pt x="806" y="0"/>
                  </a:lnTo>
                  <a:lnTo>
                    <a:pt x="806" y="5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0" name="rect"/>
          <p:cNvSpPr/>
          <p:nvPr/>
        </p:nvSpPr>
        <p:spPr>
          <a:xfrm>
            <a:off x="5687567" y="3022092"/>
            <a:ext cx="9143" cy="2795206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2" name="group 342"/>
          <p:cNvGrpSpPr/>
          <p:nvPr/>
        </p:nvGrpSpPr>
        <p:grpSpPr>
          <a:xfrm rot="21600000">
            <a:off x="5533644" y="4241292"/>
            <a:ext cx="315467" cy="316991"/>
            <a:chExt cx="315467" cy="316991"/>
          </a:xfrm>
        </p:grpSpPr>
        <p:sp>
          <p:nvSpPr>
            <p:cNvPr id="1461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2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3" name="path"/>
            <p:cNvSpPr/>
            <p:nvPr/>
          </p:nvSpPr>
          <p:spPr>
            <a:xfrm>
              <a:off x="121919" y="47244"/>
              <a:ext cx="120396" cy="225551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4" name="rect"/>
          <p:cNvSpPr/>
          <p:nvPr/>
        </p:nvSpPr>
        <p:spPr>
          <a:xfrm>
            <a:off x="8638031" y="2247900"/>
            <a:ext cx="2926079" cy="310896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5" name="rect"/>
          <p:cNvSpPr/>
          <p:nvPr/>
        </p:nvSpPr>
        <p:spPr>
          <a:xfrm>
            <a:off x="5414771" y="2247900"/>
            <a:ext cx="2926080" cy="310896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4" name="group 344"/>
          <p:cNvGrpSpPr/>
          <p:nvPr/>
        </p:nvGrpSpPr>
        <p:grpSpPr>
          <a:xfrm rot="21600000">
            <a:off x="5510783" y="3154679"/>
            <a:ext cx="2598420" cy="1737360"/>
            <a:chExt cx="2598420" cy="1737360"/>
          </a:xfrm>
        </p:grpSpPr>
        <p:sp>
          <p:nvSpPr>
            <p:cNvPr id="1466" name="path"/>
            <p:cNvSpPr/>
            <p:nvPr/>
          </p:nvSpPr>
          <p:spPr>
            <a:xfrm>
              <a:off x="0" y="4571"/>
              <a:ext cx="2529840" cy="1650491"/>
            </a:xfrm>
            <a:custGeom>
              <a:rect l="0" t="0" r="0" b="0"/>
              <a:pathLst>
                <a:path w="3984" h="2599">
                  <a:moveTo>
                    <a:pt x="0" y="0"/>
                  </a:moveTo>
                  <a:lnTo>
                    <a:pt x="3635" y="0"/>
                  </a:lnTo>
                  <a:lnTo>
                    <a:pt x="3984" y="1299"/>
                  </a:lnTo>
                  <a:lnTo>
                    <a:pt x="3635" y="2599"/>
                  </a:lnTo>
                  <a:lnTo>
                    <a:pt x="0" y="25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7" name="path"/>
            <p:cNvSpPr/>
            <p:nvPr/>
          </p:nvSpPr>
          <p:spPr>
            <a:xfrm>
              <a:off x="2304160" y="0"/>
              <a:ext cx="230251" cy="1659635"/>
            </a:xfrm>
            <a:custGeom>
              <a:rect l="0" t="0" r="0" b="0"/>
              <a:pathLst>
                <a:path w="362" h="2613">
                  <a:moveTo>
                    <a:pt x="7" y="7"/>
                  </a:moveTo>
                  <a:lnTo>
                    <a:pt x="355" y="1306"/>
                  </a:lnTo>
                  <a:lnTo>
                    <a:pt x="7" y="2606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8" name="path"/>
            <p:cNvSpPr/>
            <p:nvPr/>
          </p:nvSpPr>
          <p:spPr>
            <a:xfrm>
              <a:off x="67055" y="86868"/>
              <a:ext cx="2531364" cy="1650491"/>
            </a:xfrm>
            <a:custGeom>
              <a:rect l="0" t="0" r="0" b="0"/>
              <a:pathLst>
                <a:path w="3985" h="2599">
                  <a:moveTo>
                    <a:pt x="0" y="0"/>
                  </a:moveTo>
                  <a:lnTo>
                    <a:pt x="3638" y="0"/>
                  </a:lnTo>
                  <a:lnTo>
                    <a:pt x="3986" y="1299"/>
                  </a:lnTo>
                  <a:lnTo>
                    <a:pt x="3638" y="2599"/>
                  </a:lnTo>
                  <a:lnTo>
                    <a:pt x="0" y="25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9" name="path"/>
          <p:cNvSpPr/>
          <p:nvPr/>
        </p:nvSpPr>
        <p:spPr>
          <a:xfrm>
            <a:off x="5506211" y="3154679"/>
            <a:ext cx="2317876" cy="1659635"/>
          </a:xfrm>
          <a:custGeom>
            <a:rect l="0" t="0" r="0" b="0"/>
            <a:pathLst>
              <a:path w="3650" h="2613">
                <a:moveTo>
                  <a:pt x="7" y="7"/>
                </a:moveTo>
                <a:lnTo>
                  <a:pt x="3642" y="7"/>
                </a:lnTo>
                <a:moveTo>
                  <a:pt x="3642" y="2606"/>
                </a:moveTo>
                <a:lnTo>
                  <a:pt x="7" y="2606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0" name="path"/>
          <p:cNvSpPr/>
          <p:nvPr/>
        </p:nvSpPr>
        <p:spPr>
          <a:xfrm>
            <a:off x="5573267" y="3236976"/>
            <a:ext cx="2319400" cy="1659635"/>
          </a:xfrm>
          <a:custGeom>
            <a:rect l="0" t="0" r="0" b="0"/>
            <a:pathLst>
              <a:path w="3652" h="2613">
                <a:moveTo>
                  <a:pt x="7" y="7"/>
                </a:moveTo>
                <a:lnTo>
                  <a:pt x="3645" y="7"/>
                </a:lnTo>
                <a:moveTo>
                  <a:pt x="3645" y="2606"/>
                </a:moveTo>
                <a:lnTo>
                  <a:pt x="7" y="2606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6" name="group 346"/>
          <p:cNvGrpSpPr/>
          <p:nvPr/>
        </p:nvGrpSpPr>
        <p:grpSpPr>
          <a:xfrm rot="21600000">
            <a:off x="5646420" y="3236976"/>
            <a:ext cx="2531364" cy="1738883"/>
            <a:chExt cx="2531364" cy="1738883"/>
          </a:xfrm>
        </p:grpSpPr>
        <p:sp>
          <p:nvSpPr>
            <p:cNvPr id="1471" name="path"/>
            <p:cNvSpPr/>
            <p:nvPr/>
          </p:nvSpPr>
          <p:spPr>
            <a:xfrm>
              <a:off x="2237104" y="0"/>
              <a:ext cx="230251" cy="1659635"/>
            </a:xfrm>
            <a:custGeom>
              <a:rect l="0" t="0" r="0" b="0"/>
              <a:pathLst>
                <a:path w="362" h="2613">
                  <a:moveTo>
                    <a:pt x="7" y="7"/>
                  </a:moveTo>
                  <a:lnTo>
                    <a:pt x="355" y="1306"/>
                  </a:lnTo>
                  <a:lnTo>
                    <a:pt x="7" y="2606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2" name="path"/>
            <p:cNvSpPr/>
            <p:nvPr/>
          </p:nvSpPr>
          <p:spPr>
            <a:xfrm>
              <a:off x="0" y="88391"/>
              <a:ext cx="2531364" cy="1650491"/>
            </a:xfrm>
            <a:custGeom>
              <a:rect l="0" t="0" r="0" b="0"/>
              <a:pathLst>
                <a:path w="3985" h="2599">
                  <a:moveTo>
                    <a:pt x="0" y="0"/>
                  </a:moveTo>
                  <a:lnTo>
                    <a:pt x="3638" y="0"/>
                  </a:lnTo>
                  <a:lnTo>
                    <a:pt x="3986" y="1299"/>
                  </a:lnTo>
                  <a:lnTo>
                    <a:pt x="3638" y="2599"/>
                  </a:lnTo>
                  <a:lnTo>
                    <a:pt x="0" y="25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73" name="path"/>
          <p:cNvSpPr/>
          <p:nvPr/>
        </p:nvSpPr>
        <p:spPr>
          <a:xfrm>
            <a:off x="5641848" y="3320796"/>
            <a:ext cx="2319400" cy="1659635"/>
          </a:xfrm>
          <a:custGeom>
            <a:rect l="0" t="0" r="0" b="0"/>
            <a:pathLst>
              <a:path w="3652" h="2613">
                <a:moveTo>
                  <a:pt x="7" y="7"/>
                </a:moveTo>
                <a:lnTo>
                  <a:pt x="3645" y="7"/>
                </a:lnTo>
                <a:moveTo>
                  <a:pt x="3645" y="2606"/>
                </a:moveTo>
                <a:lnTo>
                  <a:pt x="7" y="2606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8" name="group 348"/>
          <p:cNvGrpSpPr/>
          <p:nvPr/>
        </p:nvGrpSpPr>
        <p:grpSpPr>
          <a:xfrm rot="21600000">
            <a:off x="5715000" y="3320796"/>
            <a:ext cx="2531364" cy="1737359"/>
            <a:chExt cx="2531364" cy="1737359"/>
          </a:xfrm>
        </p:grpSpPr>
        <p:sp>
          <p:nvSpPr>
            <p:cNvPr id="1474" name="path"/>
            <p:cNvSpPr/>
            <p:nvPr/>
          </p:nvSpPr>
          <p:spPr>
            <a:xfrm>
              <a:off x="2237105" y="0"/>
              <a:ext cx="230251" cy="1659635"/>
            </a:xfrm>
            <a:custGeom>
              <a:rect l="0" t="0" r="0" b="0"/>
              <a:pathLst>
                <a:path w="362" h="2613">
                  <a:moveTo>
                    <a:pt x="7" y="7"/>
                  </a:moveTo>
                  <a:lnTo>
                    <a:pt x="355" y="1306"/>
                  </a:lnTo>
                  <a:lnTo>
                    <a:pt x="7" y="2606"/>
                  </a:lnTo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5" name="path"/>
            <p:cNvSpPr/>
            <p:nvPr/>
          </p:nvSpPr>
          <p:spPr>
            <a:xfrm>
              <a:off x="0" y="86867"/>
              <a:ext cx="2531364" cy="1650491"/>
            </a:xfrm>
            <a:custGeom>
              <a:rect l="0" t="0" r="0" b="0"/>
              <a:pathLst>
                <a:path w="3985" h="2599">
                  <a:moveTo>
                    <a:pt x="0" y="0"/>
                  </a:moveTo>
                  <a:lnTo>
                    <a:pt x="3638" y="0"/>
                  </a:lnTo>
                  <a:lnTo>
                    <a:pt x="3986" y="1299"/>
                  </a:lnTo>
                  <a:lnTo>
                    <a:pt x="3638" y="2599"/>
                  </a:lnTo>
                  <a:lnTo>
                    <a:pt x="0" y="25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476" name="table 1476"/>
          <p:cNvGraphicFramePr>
            <a:graphicFrameLocks noGrp="1"/>
          </p:cNvGraphicFramePr>
          <p:nvPr/>
        </p:nvGraphicFramePr>
        <p:xfrm>
          <a:off x="5376671" y="1435608"/>
          <a:ext cx="6226810" cy="4264025"/>
        </p:xfrm>
        <a:graphic>
          <a:graphicData uri="http://schemas.openxmlformats.org/drawingml/2006/table">
            <a:tbl>
              <a:tblPr/>
              <a:tblGrid>
                <a:gridCol w="3112135"/>
                <a:gridCol w="3114675"/>
              </a:tblGrid>
              <a:tr h="426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1978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800" spc="-1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试点成</a:t>
                      </a:r>
                      <a:r>
                        <a:rPr sz="18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果推广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0680" indent="9525" algn="l" rtl="0" eaLnBrk="0">
                        <a:lnSpc>
                          <a:spcPct val="101000"/>
                        </a:lnSpc>
                        <a:spcBef>
                          <a:spcPts val="460"/>
                        </a:spcBef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固化试点流程，在各</a:t>
                      </a:r>
                      <a:r>
                        <a:rPr sz="15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</a:t>
                      </a:r>
                      <a:r>
                        <a:rPr sz="1500" spc="8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1500" spc="9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落</a:t>
                      </a:r>
                      <a:r>
                        <a:rPr sz="1500" spc="8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6565" algn="l" rtl="0" eaLnBrk="0">
                        <a:lnSpc>
                          <a:spcPct val="89000"/>
                        </a:lnSpc>
                        <a:spcBef>
                          <a:spcPts val="42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经营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4660" algn="l" rtl="0" eaLnBrk="0">
                        <a:lnSpc>
                          <a:spcPct val="98000"/>
                        </a:lnSpc>
                        <a:spcBef>
                          <a:spcPts val="1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57505" algn="l" rtl="0" eaLnBrk="0">
                        <a:lnSpc>
                          <a:spcPct val="97000"/>
                        </a:lnSpc>
                      </a:pPr>
                      <a:r>
                        <a:rPr sz="1800" spc="0">
                          <a:ln w="3175" cap="flat" cmpd="sng">
                            <a:solidFill>
                              <a:srgbClr val="29BA74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决策规则进一步优化升级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43840" indent="0" algn="l" rtl="0" eaLnBrk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终端管理：建立</a:t>
                      </a:r>
                      <a:r>
                        <a:rPr sz="1500" b="1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“</a:t>
                      </a: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预测性</a:t>
                      </a:r>
                      <a:r>
                        <a:rPr sz="1500" b="1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”</a:t>
                      </a:r>
                      <a:r>
                        <a:rPr sz="1500" spc="5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模型</a:t>
                      </a:r>
                      <a:r>
                        <a:rPr sz="1500" spc="3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优化关键决策点的管理规</a:t>
                      </a:r>
                      <a:r>
                        <a:rPr sz="1500" spc="3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则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77" name="rect"/>
          <p:cNvSpPr/>
          <p:nvPr/>
        </p:nvSpPr>
        <p:spPr>
          <a:xfrm>
            <a:off x="2193036" y="2247900"/>
            <a:ext cx="2926080" cy="3108960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8" name="path"/>
          <p:cNvSpPr/>
          <p:nvPr/>
        </p:nvSpPr>
        <p:spPr>
          <a:xfrm>
            <a:off x="5710428" y="3403092"/>
            <a:ext cx="2319401" cy="1659635"/>
          </a:xfrm>
          <a:custGeom>
            <a:rect l="0" t="0" r="0" b="0"/>
            <a:pathLst>
              <a:path w="3652" h="2613">
                <a:moveTo>
                  <a:pt x="7" y="7"/>
                </a:moveTo>
                <a:lnTo>
                  <a:pt x="3645" y="7"/>
                </a:lnTo>
                <a:moveTo>
                  <a:pt x="3645" y="2606"/>
                </a:moveTo>
                <a:lnTo>
                  <a:pt x="7" y="2606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9" name="textbox 1479"/>
          <p:cNvSpPr/>
          <p:nvPr/>
        </p:nvSpPr>
        <p:spPr>
          <a:xfrm>
            <a:off x="620064" y="618896"/>
            <a:ext cx="10690859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渠道管理的建立需要至少一年的筹备期，进行品牌和经销商之间的决策权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80" name="table 1480"/>
          <p:cNvGraphicFramePr>
            <a:graphicFrameLocks noGrp="1"/>
          </p:cNvGraphicFramePr>
          <p:nvPr/>
        </p:nvGraphicFramePr>
        <p:xfrm>
          <a:off x="5405627" y="5740908"/>
          <a:ext cx="6169025" cy="517525"/>
        </p:xfrm>
        <a:graphic>
          <a:graphicData uri="http://schemas.openxmlformats.org/drawingml/2006/table">
            <a:tbl>
              <a:tblPr/>
              <a:tblGrid>
                <a:gridCol w="6169025"/>
              </a:tblGrid>
              <a:tr h="498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868170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根据试点结果，建设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IT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81" name="textbox 1481"/>
          <p:cNvSpPr/>
          <p:nvPr/>
        </p:nvSpPr>
        <p:spPr>
          <a:xfrm>
            <a:off x="2502554" y="2356665"/>
            <a:ext cx="2455545" cy="749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106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终端数字化管理试点：识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别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关键决策点，将管理规则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置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入系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82" name="table 1482"/>
          <p:cNvGraphicFramePr>
            <a:graphicFrameLocks noGrp="1"/>
          </p:cNvGraphicFramePr>
          <p:nvPr/>
        </p:nvGraphicFramePr>
        <p:xfrm>
          <a:off x="2183891" y="5740907"/>
          <a:ext cx="2945765" cy="518159"/>
        </p:xfrm>
        <a:graphic>
          <a:graphicData uri="http://schemas.openxmlformats.org/drawingml/2006/table">
            <a:tbl>
              <a:tblPr/>
              <a:tblGrid>
                <a:gridCol w="2945765"/>
              </a:tblGrid>
              <a:tr h="499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59410" indent="-203200" algn="l" rtl="0" eaLnBrk="0">
                        <a:lnSpc>
                          <a:spcPct val="109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终端管理决策模型和工作流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管理系统的敏捷开发支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持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83" name="textbox 1483"/>
          <p:cNvSpPr/>
          <p:nvPr/>
        </p:nvSpPr>
        <p:spPr>
          <a:xfrm>
            <a:off x="5333543" y="6278073"/>
            <a:ext cx="6229350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900" spc="9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目前上线的费用报销和预算可视化部分可以继续运作 ，但涉及决策规则应</a:t>
            </a:r>
            <a:r>
              <a:rPr sz="9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endParaRPr lang="en-US" altLang="en-US" sz="900"/>
          </a:p>
          <a:p>
            <a:pPr algn="r" rtl="0" eaLnBrk="0">
              <a:lnSpc>
                <a:spcPct val="87000"/>
              </a:lnSpc>
              <a:spcBef>
                <a:spcPts val="20"/>
              </a:spcBef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</a:t>
            </a:r>
            <a:endParaRPr lang="en-US" altLang="en-US" sz="900"/>
          </a:p>
        </p:txBody>
      </p:sp>
      <p:graphicFrame>
        <p:nvGraphicFramePr>
          <p:cNvPr id="1484" name="table 1484"/>
          <p:cNvGraphicFramePr>
            <a:graphicFrameLocks noGrp="1"/>
          </p:cNvGraphicFramePr>
          <p:nvPr/>
        </p:nvGraphicFramePr>
        <p:xfrm>
          <a:off x="2889504" y="4174235"/>
          <a:ext cx="1948814" cy="679450"/>
        </p:xfrm>
        <a:graphic>
          <a:graphicData uri="http://schemas.openxmlformats.org/drawingml/2006/table">
            <a:tbl>
              <a:tblPr/>
              <a:tblGrid>
                <a:gridCol w="1948814"/>
              </a:tblGrid>
              <a:tr h="673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20395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终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端促销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5" name="table 1485"/>
          <p:cNvGraphicFramePr>
            <a:graphicFrameLocks noGrp="1"/>
          </p:cNvGraphicFramePr>
          <p:nvPr/>
        </p:nvGraphicFramePr>
        <p:xfrm>
          <a:off x="9302495" y="3768852"/>
          <a:ext cx="1948815" cy="679450"/>
        </p:xfrm>
        <a:graphic>
          <a:graphicData uri="http://schemas.openxmlformats.org/drawingml/2006/table">
            <a:tbl>
              <a:tblPr/>
              <a:tblGrid>
                <a:gridCol w="1948815"/>
              </a:tblGrid>
              <a:tr h="673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98830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促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6" name="table 1486"/>
          <p:cNvGraphicFramePr>
            <a:graphicFrameLocks noGrp="1"/>
          </p:cNvGraphicFramePr>
          <p:nvPr/>
        </p:nvGraphicFramePr>
        <p:xfrm>
          <a:off x="9302495" y="4579620"/>
          <a:ext cx="1948815" cy="679450"/>
        </p:xfrm>
        <a:graphic>
          <a:graphicData uri="http://schemas.openxmlformats.org/drawingml/2006/table">
            <a:tbl>
              <a:tblPr/>
              <a:tblGrid>
                <a:gridCol w="1948815"/>
              </a:tblGrid>
              <a:tr h="673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2230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冷柜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7" name="table 1487"/>
          <p:cNvGraphicFramePr>
            <a:graphicFrameLocks noGrp="1"/>
          </p:cNvGraphicFramePr>
          <p:nvPr/>
        </p:nvGraphicFramePr>
        <p:xfrm>
          <a:off x="9302495" y="2958084"/>
          <a:ext cx="1948815" cy="679450"/>
        </p:xfrm>
        <a:graphic>
          <a:graphicData uri="http://schemas.openxmlformats.org/drawingml/2006/table">
            <a:tbl>
              <a:tblPr/>
              <a:tblGrid>
                <a:gridCol w="1948815"/>
              </a:tblGrid>
              <a:tr h="673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41960" algn="l" rtl="0" eaLnBrk="0">
                        <a:lnSpc>
                          <a:spcPct val="98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生动化及陈列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8" name="table 1488"/>
          <p:cNvGraphicFramePr>
            <a:graphicFrameLocks noGrp="1"/>
          </p:cNvGraphicFramePr>
          <p:nvPr/>
        </p:nvGraphicFramePr>
        <p:xfrm>
          <a:off x="2889504" y="3363468"/>
          <a:ext cx="1948814" cy="679450"/>
        </p:xfrm>
        <a:graphic>
          <a:graphicData uri="http://schemas.openxmlformats.org/drawingml/2006/table">
            <a:tbl>
              <a:tblPr/>
              <a:tblGrid>
                <a:gridCol w="1948814"/>
              </a:tblGrid>
              <a:tr h="673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41960" algn="l" rtl="0" eaLnBrk="0">
                        <a:lnSpc>
                          <a:spcPct val="98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生动化及陈列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9" name="table 1489"/>
          <p:cNvGraphicFramePr>
            <a:graphicFrameLocks noGrp="1"/>
          </p:cNvGraphicFramePr>
          <p:nvPr/>
        </p:nvGraphicFramePr>
        <p:xfrm>
          <a:off x="617219" y="2235708"/>
          <a:ext cx="1292225" cy="1022350"/>
        </p:xfrm>
        <a:graphic>
          <a:graphicData uri="http://schemas.openxmlformats.org/drawingml/2006/table">
            <a:tbl>
              <a:tblPr/>
              <a:tblGrid>
                <a:gridCol w="1292225"/>
              </a:tblGrid>
              <a:tr h="996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0335" indent="60325" algn="l" rtl="0" eaLnBrk="0">
                        <a:lnSpc>
                          <a:spcPct val="109000"/>
                        </a:lnSpc>
                        <a:spcBef>
                          <a:spcPct val="0"/>
                        </a:spcBef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品牌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/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商业务决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策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权限、关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键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决策点梳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90" name="textbox 1490"/>
          <p:cNvSpPr/>
          <p:nvPr/>
        </p:nvSpPr>
        <p:spPr>
          <a:xfrm>
            <a:off x="618585" y="6278073"/>
            <a:ext cx="469265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/>
          </a:p>
          <a:p>
            <a:pPr marL="12700" indent="11430" algn="l" rtl="0" eaLnBrk="0">
              <a:lnSpc>
                <a:spcPct val="104000"/>
              </a:lnSpc>
            </a:pPr>
            <a:r>
              <a:rPr sz="900" spc="9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TPM</a:t>
            </a:r>
            <a:r>
              <a:rPr sz="900" spc="9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理论上可涉及的范围非常广 ，可以包括一切和营销费用相关决策及工作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流程，  </a:t>
            </a:r>
            <a:r>
              <a:rPr sz="900" spc="10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模块应当未来并入到渠道管理数字化转型项目中实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</a:t>
            </a:r>
            <a:endParaRPr lang="en-US" altLang="en-US" sz="900"/>
          </a:p>
        </p:txBody>
      </p:sp>
      <p:graphicFrame>
        <p:nvGraphicFramePr>
          <p:cNvPr id="1491" name="table 1491"/>
          <p:cNvGraphicFramePr>
            <a:graphicFrameLocks noGrp="1"/>
          </p:cNvGraphicFramePr>
          <p:nvPr/>
        </p:nvGraphicFramePr>
        <p:xfrm>
          <a:off x="617219" y="4777740"/>
          <a:ext cx="1292225" cy="836294"/>
        </p:xfrm>
        <a:graphic>
          <a:graphicData uri="http://schemas.openxmlformats.org/drawingml/2006/table">
            <a:tbl>
              <a:tblPr/>
              <a:tblGrid>
                <a:gridCol w="1292225"/>
              </a:tblGrid>
              <a:tr h="810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4460" algn="l" rtl="0" eaLnBrk="0">
                        <a:lnSpc>
                          <a:spcPct val="90000"/>
                        </a:lnSpc>
                      </a:pPr>
                      <a:r>
                        <a:rPr sz="1400" spc="-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已上线的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4300" algn="l" rtl="0" eaLnBrk="0">
                        <a:lnSpc>
                          <a:spcPct val="90000"/>
                        </a:lnSpc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补货模型继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3030" algn="l" rtl="0" eaLnBrk="0">
                        <a:lnSpc>
                          <a:spcPct val="90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续应用持续积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81635" algn="l" rtl="0" eaLnBrk="0">
                        <a:lnSpc>
                          <a:spcPct val="96000"/>
                        </a:lnSpc>
                        <a:spcBef>
                          <a:spcPts val="1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累数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据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92" name="table 1492"/>
          <p:cNvGraphicFramePr>
            <a:graphicFrameLocks noGrp="1"/>
          </p:cNvGraphicFramePr>
          <p:nvPr/>
        </p:nvGraphicFramePr>
        <p:xfrm>
          <a:off x="612648" y="4044695"/>
          <a:ext cx="1292225" cy="695960"/>
        </p:xfrm>
        <a:graphic>
          <a:graphicData uri="http://schemas.openxmlformats.org/drawingml/2006/table">
            <a:tbl>
              <a:tblPr/>
              <a:tblGrid>
                <a:gridCol w="1292225"/>
              </a:tblGrid>
              <a:tr h="670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3665" indent="12065" algn="l" rtl="0" eaLnBrk="0">
                        <a:lnSpc>
                          <a:spcPct val="90000"/>
                        </a:lnSpc>
                        <a:spcBef>
                          <a:spcPct val="0"/>
                        </a:spcBef>
                      </a:pPr>
                      <a:r>
                        <a:rPr sz="14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TPM</a:t>
                      </a:r>
                      <a:r>
                        <a:rPr sz="14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的报销、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预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算可视化功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14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能继续应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用</a:t>
                      </a:r>
                      <a:r>
                        <a:rPr sz="1400" spc="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93" name="table 1493"/>
          <p:cNvGraphicFramePr>
            <a:graphicFrameLocks noGrp="1"/>
          </p:cNvGraphicFramePr>
          <p:nvPr/>
        </p:nvGraphicFramePr>
        <p:xfrm>
          <a:off x="617219" y="3307080"/>
          <a:ext cx="1292225" cy="695960"/>
        </p:xfrm>
        <a:graphic>
          <a:graphicData uri="http://schemas.openxmlformats.org/drawingml/2006/table">
            <a:tbl>
              <a:tblPr/>
              <a:tblGrid>
                <a:gridCol w="1292225"/>
              </a:tblGrid>
              <a:tr h="670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63195" algn="l" rtl="0" eaLnBrk="0">
                        <a:lnSpc>
                          <a:spcPct val="90000"/>
                        </a:lnSpc>
                        <a:spcBef>
                          <a:spcPct val="0"/>
                        </a:spcBef>
                      </a:pP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SF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A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现有功能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3030" algn="l" rtl="0" eaLnBrk="0">
                        <a:lnSpc>
                          <a:spcPct val="90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继续进行单点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8956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效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率提升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94" name="textbox 1494"/>
          <p:cNvSpPr/>
          <p:nvPr/>
        </p:nvSpPr>
        <p:spPr>
          <a:xfrm>
            <a:off x="2389022" y="1781987"/>
            <a:ext cx="2536825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聚焦关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键决策，快速试点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95" name="path"/>
          <p:cNvSpPr/>
          <p:nvPr/>
        </p:nvSpPr>
        <p:spPr>
          <a:xfrm>
            <a:off x="8020684" y="3403092"/>
            <a:ext cx="230251" cy="1659635"/>
          </a:xfrm>
          <a:custGeom>
            <a:rect l="0" t="0" r="0" b="0"/>
            <a:pathLst>
              <a:path w="362" h="2613">
                <a:moveTo>
                  <a:pt x="7" y="7"/>
                </a:moveTo>
                <a:lnTo>
                  <a:pt x="355" y="1306"/>
                </a:lnTo>
                <a:lnTo>
                  <a:pt x="7" y="2606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496" name="table 1496"/>
          <p:cNvGraphicFramePr>
            <a:graphicFrameLocks noGrp="1"/>
          </p:cNvGraphicFramePr>
          <p:nvPr/>
        </p:nvGraphicFramePr>
        <p:xfrm>
          <a:off x="7031735" y="3979164"/>
          <a:ext cx="1094104" cy="502920"/>
        </p:xfrm>
        <a:graphic>
          <a:graphicData uri="http://schemas.openxmlformats.org/drawingml/2006/table">
            <a:tbl>
              <a:tblPr/>
              <a:tblGrid>
                <a:gridCol w="632459"/>
                <a:gridCol w="461644"/>
              </a:tblGrid>
              <a:tr h="5029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515" algn="l" rtl="0" eaLnBrk="0">
                        <a:lnSpc>
                          <a:spcPct val="89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分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解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7785" algn="l" rtl="0" eaLnBrk="0">
                        <a:lnSpc>
                          <a:spcPct val="98000"/>
                        </a:lnSpc>
                        <a:spcBef>
                          <a:spcPts val="1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执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070" indent="889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1400" spc="-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审</a:t>
                      </a:r>
                      <a:r>
                        <a:rPr sz="14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核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稽查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97" name="textbox 1497"/>
          <p:cNvSpPr/>
          <p:nvPr/>
        </p:nvSpPr>
        <p:spPr>
          <a:xfrm>
            <a:off x="2241284" y="3623316"/>
            <a:ext cx="502284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2000"/>
              </a:lnSpc>
            </a:pPr>
            <a:r>
              <a:rPr sz="1600" i="1" spc="2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先</a:t>
            </a:r>
            <a:r>
              <a:rPr sz="1600" i="1" spc="2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2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1600" i="1" spc="2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2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1600" i="1" spc="2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2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键</a:t>
            </a:r>
            <a:r>
              <a:rPr sz="1600" i="1" spc="2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</a:t>
            </a:r>
            <a:r>
              <a:rPr sz="16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600" i="1" spc="2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</a:t>
            </a:r>
            <a:r>
              <a:rPr sz="1600" i="1" spc="2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98" name="table 1498"/>
          <p:cNvGraphicFramePr>
            <a:graphicFrameLocks noGrp="1"/>
          </p:cNvGraphicFramePr>
          <p:nvPr/>
        </p:nvGraphicFramePr>
        <p:xfrm>
          <a:off x="6402323" y="3979164"/>
          <a:ext cx="466090" cy="502920"/>
        </p:xfrm>
        <a:graphic>
          <a:graphicData uri="http://schemas.openxmlformats.org/drawingml/2006/table">
            <a:tbl>
              <a:tblPr/>
              <a:tblGrid>
                <a:gridCol w="466090"/>
              </a:tblGrid>
              <a:tr h="4965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9055" indent="-190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方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案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制定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99" name="path"/>
          <p:cNvSpPr/>
          <p:nvPr/>
        </p:nvSpPr>
        <p:spPr>
          <a:xfrm>
            <a:off x="5774436" y="3979164"/>
            <a:ext cx="466343" cy="502920"/>
          </a:xfrm>
          <a:custGeom>
            <a:rect l="0" t="0" r="0" b="0"/>
            <a:pathLst>
              <a:path w="734" h="792">
                <a:moveTo>
                  <a:pt x="7" y="784"/>
                </a:moveTo>
                <a:lnTo>
                  <a:pt x="727" y="784"/>
                </a:lnTo>
                <a:lnTo>
                  <a:pt x="727" y="7"/>
                </a:lnTo>
                <a:lnTo>
                  <a:pt x="7" y="7"/>
                </a:lnTo>
                <a:lnTo>
                  <a:pt x="7" y="78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00" name="picture 15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75603" y="4465066"/>
            <a:ext cx="1929510" cy="241300"/>
          </a:xfrm>
          <a:prstGeom prst="rect">
            <a:avLst/>
          </a:prstGeom>
        </p:spPr>
      </p:pic>
      <p:sp>
        <p:nvSpPr>
          <p:cNvPr id="1501" name="textbox 1501"/>
          <p:cNvSpPr/>
          <p:nvPr/>
        </p:nvSpPr>
        <p:spPr>
          <a:xfrm>
            <a:off x="8788395" y="3403860"/>
            <a:ext cx="299720" cy="155828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155"/>
              </a:lnSpc>
            </a:pPr>
            <a:r>
              <a:rPr sz="1600" i="1" spc="1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关键决策点示</a:t>
            </a:r>
            <a:r>
              <a:rPr sz="1600" i="1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例</a:t>
            </a:r>
            <a:endParaRPr lang="en-US" altLang="en-US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02" name="textbox 1502"/>
          <p:cNvSpPr/>
          <p:nvPr/>
        </p:nvSpPr>
        <p:spPr>
          <a:xfrm>
            <a:off x="636523" y="949604"/>
            <a:ext cx="920750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限梳</a:t>
            </a:r>
            <a:r>
              <a:rPr sz="2400" spc="-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03" name="textbox 1503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504" name="rect"/>
          <p:cNvSpPr/>
          <p:nvPr/>
        </p:nvSpPr>
        <p:spPr>
          <a:xfrm>
            <a:off x="832103" y="1463040"/>
            <a:ext cx="862584" cy="170688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5" name="textbox 1505"/>
          <p:cNvSpPr/>
          <p:nvPr/>
        </p:nvSpPr>
        <p:spPr>
          <a:xfrm>
            <a:off x="616711" y="1454651"/>
            <a:ext cx="129158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215265"/>
                <a:tab pos="1278255"/>
              </a:tabLst>
            </a:pPr>
            <a:r>
              <a:rPr sz="1400" strike="sngStrike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trike="sngStrike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trike="sngStrike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12~18</a:t>
            </a:r>
            <a:r>
              <a:rPr sz="1400" strike="sngStrike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	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06" name="picture 15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76671" y="2107691"/>
            <a:ext cx="3003804" cy="77723"/>
          </a:xfrm>
          <a:prstGeom prst="rect">
            <a:avLst/>
          </a:prstGeom>
        </p:spPr>
      </p:pic>
      <p:pic>
        <p:nvPicPr>
          <p:cNvPr id="1507" name="picture 150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599932" y="2107691"/>
            <a:ext cx="3003804" cy="77723"/>
          </a:xfrm>
          <a:prstGeom prst="rect">
            <a:avLst/>
          </a:prstGeom>
        </p:spPr>
      </p:pic>
      <p:pic>
        <p:nvPicPr>
          <p:cNvPr id="1508" name="picture 15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154935" y="2107691"/>
            <a:ext cx="3003803" cy="77723"/>
          </a:xfrm>
          <a:prstGeom prst="rect">
            <a:avLst/>
          </a:prstGeom>
        </p:spPr>
      </p:pic>
      <p:pic>
        <p:nvPicPr>
          <p:cNvPr id="1509" name="picture 150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414771" y="1510284"/>
            <a:ext cx="2926080" cy="76200"/>
          </a:xfrm>
          <a:prstGeom prst="rect">
            <a:avLst/>
          </a:prstGeom>
        </p:spPr>
      </p:pic>
      <p:pic>
        <p:nvPicPr>
          <p:cNvPr id="1510" name="picture 15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193036" y="1510284"/>
            <a:ext cx="2926080" cy="76200"/>
          </a:xfrm>
          <a:prstGeom prst="rect">
            <a:avLst/>
          </a:prstGeom>
        </p:spPr>
      </p:pic>
      <p:pic>
        <p:nvPicPr>
          <p:cNvPr id="1511" name="picture 15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638031" y="1510284"/>
            <a:ext cx="2926079" cy="76200"/>
          </a:xfrm>
          <a:prstGeom prst="rect">
            <a:avLst/>
          </a:prstGeom>
        </p:spPr>
      </p:pic>
      <p:pic>
        <p:nvPicPr>
          <p:cNvPr id="1512" name="picture 15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378707" y="5347716"/>
            <a:ext cx="554735" cy="352043"/>
          </a:xfrm>
          <a:prstGeom prst="rect">
            <a:avLst/>
          </a:prstGeom>
        </p:spPr>
      </p:pic>
      <p:pic>
        <p:nvPicPr>
          <p:cNvPr id="1513" name="picture 15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600444" y="5347716"/>
            <a:ext cx="554735" cy="352043"/>
          </a:xfrm>
          <a:prstGeom prst="rect">
            <a:avLst/>
          </a:prstGeom>
        </p:spPr>
      </p:pic>
      <p:pic>
        <p:nvPicPr>
          <p:cNvPr id="1514" name="picture 15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823704" y="5347716"/>
            <a:ext cx="553211" cy="352043"/>
          </a:xfrm>
          <a:prstGeom prst="rect">
            <a:avLst/>
          </a:prstGeom>
        </p:spPr>
      </p:pic>
      <p:sp>
        <p:nvSpPr>
          <p:cNvPr id="1515" name="textbox 1515"/>
          <p:cNvSpPr/>
          <p:nvPr/>
        </p:nvSpPr>
        <p:spPr>
          <a:xfrm>
            <a:off x="909243" y="1781987"/>
            <a:ext cx="709930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16" name="textbox 1516"/>
          <p:cNvSpPr/>
          <p:nvPr/>
        </p:nvSpPr>
        <p:spPr>
          <a:xfrm>
            <a:off x="6466332" y="1455420"/>
            <a:ext cx="823594" cy="20002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3510" algn="l" rtl="0" eaLnBrk="0">
              <a:lnSpc>
                <a:spcPts val="1475"/>
              </a:lnSpc>
            </a:pPr>
            <a:r>
              <a:rPr sz="1200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9~12</a:t>
            </a:r>
            <a:r>
              <a:rPr sz="12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17" name="textbox 1517"/>
          <p:cNvSpPr/>
          <p:nvPr/>
        </p:nvSpPr>
        <p:spPr>
          <a:xfrm>
            <a:off x="9770364" y="1455420"/>
            <a:ext cx="660400" cy="20066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0015" algn="l" rtl="0" eaLnBrk="0">
              <a:lnSpc>
                <a:spcPts val="1485"/>
              </a:lnSpc>
            </a:pPr>
            <a:r>
              <a:rPr sz="12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1~2</a:t>
            </a:r>
            <a:r>
              <a:rPr sz="12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18" name="textbox 1518"/>
          <p:cNvSpPr/>
          <p:nvPr/>
        </p:nvSpPr>
        <p:spPr>
          <a:xfrm>
            <a:off x="3325367" y="1455420"/>
            <a:ext cx="660400" cy="20002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15570" algn="l" rtl="0" eaLnBrk="0">
              <a:lnSpc>
                <a:spcPts val="1475"/>
              </a:lnSpc>
            </a:pPr>
            <a:r>
              <a:rPr sz="12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~10</a:t>
            </a:r>
            <a:r>
              <a:rPr sz="12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19" name="picture 15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91311" y="2107691"/>
            <a:ext cx="1343913" cy="77723"/>
          </a:xfrm>
          <a:prstGeom prst="rect">
            <a:avLst/>
          </a:prstGeom>
        </p:spPr>
      </p:pic>
      <p:sp>
        <p:nvSpPr>
          <p:cNvPr id="1520" name="path"/>
          <p:cNvSpPr/>
          <p:nvPr/>
        </p:nvSpPr>
        <p:spPr>
          <a:xfrm>
            <a:off x="5434583" y="2304288"/>
            <a:ext cx="254508" cy="254507"/>
          </a:xfrm>
          <a:custGeom>
            <a:rect l="0" t="0" r="0" b="0"/>
            <a:pathLst>
              <a:path w="400" h="400">
                <a:moveTo>
                  <a:pt x="0" y="200"/>
                </a:moveTo>
                <a:cubicBezTo>
                  <a:pt x="0" y="89"/>
                  <a:pt x="89" y="0"/>
                  <a:pt x="200" y="0"/>
                </a:cubicBezTo>
                <a:cubicBezTo>
                  <a:pt x="310" y="0"/>
                  <a:pt x="400" y="89"/>
                  <a:pt x="400" y="200"/>
                </a:cubicBezTo>
                <a:cubicBezTo>
                  <a:pt x="400" y="310"/>
                  <a:pt x="310" y="400"/>
                  <a:pt x="200" y="400"/>
                </a:cubicBezTo>
                <a:cubicBezTo>
                  <a:pt x="89" y="400"/>
                  <a:pt x="0" y="310"/>
                  <a:pt x="0" y="200"/>
                </a:cubicBezTo>
              </a:path>
            </a:pathLst>
          </a:custGeom>
          <a:solidFill>
            <a:srgbClr val="29BA7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0" name="group 350"/>
          <p:cNvGrpSpPr/>
          <p:nvPr/>
        </p:nvGrpSpPr>
        <p:grpSpPr>
          <a:xfrm rot="21600000">
            <a:off x="2238756" y="2304288"/>
            <a:ext cx="254507" cy="254507"/>
            <a:chExt cx="254507" cy="254507"/>
          </a:xfrm>
        </p:grpSpPr>
        <p:sp>
          <p:nvSpPr>
            <p:cNvPr id="1521" name="path"/>
            <p:cNvSpPr/>
            <p:nvPr/>
          </p:nvSpPr>
          <p:spPr>
            <a:xfrm>
              <a:off x="0" y="0"/>
              <a:ext cx="254507" cy="254507"/>
            </a:xfrm>
            <a:custGeom>
              <a:rect l="0" t="0" r="0" b="0"/>
              <a:pathLst>
                <a:path w="400" h="400">
                  <a:moveTo>
                    <a:pt x="0" y="200"/>
                  </a:moveTo>
                  <a:cubicBezTo>
                    <a:pt x="0" y="89"/>
                    <a:pt x="89" y="0"/>
                    <a:pt x="200" y="0"/>
                  </a:cubicBezTo>
                  <a:cubicBezTo>
                    <a:pt x="311" y="0"/>
                    <a:pt x="400" y="89"/>
                    <a:pt x="400" y="200"/>
                  </a:cubicBezTo>
                  <a:cubicBezTo>
                    <a:pt x="400" y="310"/>
                    <a:pt x="311" y="400"/>
                    <a:pt x="200" y="400"/>
                  </a:cubicBezTo>
                  <a:cubicBezTo>
                    <a:pt x="89" y="400"/>
                    <a:pt x="0" y="310"/>
                    <a:pt x="0" y="200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2" name="textbox 1522"/>
            <p:cNvSpPr/>
            <p:nvPr/>
          </p:nvSpPr>
          <p:spPr>
            <a:xfrm>
              <a:off x="-12700" y="-12700"/>
              <a:ext cx="280034" cy="3168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en-US" altLang="en-US" sz="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6205" algn="l" rtl="0" eaLnBrk="0">
                <a:lnSpc>
                  <a:spcPct val="80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523" name="path"/>
          <p:cNvSpPr/>
          <p:nvPr/>
        </p:nvSpPr>
        <p:spPr>
          <a:xfrm>
            <a:off x="11488165" y="5740908"/>
            <a:ext cx="86614" cy="518159"/>
          </a:xfrm>
          <a:custGeom>
            <a:rect l="0" t="0" r="0" b="0"/>
            <a:pathLst>
              <a:path w="136" h="815">
                <a:moveTo>
                  <a:pt x="15" y="15"/>
                </a:moveTo>
                <a:lnTo>
                  <a:pt x="120" y="408"/>
                </a:lnTo>
                <a:lnTo>
                  <a:pt x="15" y="800"/>
                </a:lnTo>
              </a:path>
            </a:pathLst>
          </a:custGeom>
          <a:noFill/>
          <a:ln w="19811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4" name="path"/>
          <p:cNvSpPr/>
          <p:nvPr/>
        </p:nvSpPr>
        <p:spPr>
          <a:xfrm>
            <a:off x="2039111" y="1239012"/>
            <a:ext cx="9144" cy="4317364"/>
          </a:xfrm>
          <a:custGeom>
            <a:rect l="0" t="0" r="0" b="0"/>
            <a:pathLst>
              <a:path w="14" h="6798">
                <a:moveTo>
                  <a:pt x="7" y="7"/>
                </a:moveTo>
                <a:lnTo>
                  <a:pt x="7" y="6791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5" name="path"/>
          <p:cNvSpPr/>
          <p:nvPr/>
        </p:nvSpPr>
        <p:spPr>
          <a:xfrm>
            <a:off x="5262372" y="1435608"/>
            <a:ext cx="9143" cy="3925696"/>
          </a:xfrm>
          <a:custGeom>
            <a:rect l="0" t="0" r="0" b="0"/>
            <a:pathLst>
              <a:path w="14" h="6182">
                <a:moveTo>
                  <a:pt x="7" y="7"/>
                </a:moveTo>
                <a:lnTo>
                  <a:pt x="7" y="617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26" name="picture 152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229857" y="4192523"/>
            <a:ext cx="177546" cy="76200"/>
          </a:xfrm>
          <a:prstGeom prst="rect">
            <a:avLst/>
          </a:prstGeom>
        </p:spPr>
      </p:pic>
      <p:sp>
        <p:nvSpPr>
          <p:cNvPr id="1527" name="rect"/>
          <p:cNvSpPr/>
          <p:nvPr/>
        </p:nvSpPr>
        <p:spPr>
          <a:xfrm>
            <a:off x="7488935" y="3979164"/>
            <a:ext cx="9143" cy="502920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28" name="picture 152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487157" y="4192523"/>
            <a:ext cx="177545" cy="76200"/>
          </a:xfrm>
          <a:prstGeom prst="rect">
            <a:avLst/>
          </a:prstGeom>
        </p:spPr>
      </p:pic>
      <p:pic>
        <p:nvPicPr>
          <p:cNvPr id="1529" name="picture 152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857745" y="4192523"/>
            <a:ext cx="177545" cy="76200"/>
          </a:xfrm>
          <a:prstGeom prst="rect">
            <a:avLst/>
          </a:prstGeom>
        </p:spPr>
      </p:pic>
      <p:sp>
        <p:nvSpPr>
          <p:cNvPr id="1530" name="textbox 1530"/>
          <p:cNvSpPr/>
          <p:nvPr/>
        </p:nvSpPr>
        <p:spPr>
          <a:xfrm>
            <a:off x="5514949" y="2364409"/>
            <a:ext cx="100964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81000"/>
              </a:lnSpc>
            </a:pPr>
            <a:r>
              <a:rPr sz="12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1" name="rect"/>
          <p:cNvSpPr/>
          <p:nvPr/>
        </p:nvSpPr>
        <p:spPr>
          <a:xfrm>
            <a:off x="10162031" y="1391412"/>
            <a:ext cx="1402080" cy="4675632"/>
          </a:xfrm>
          <a:prstGeom prst="rect">
            <a:avLst/>
          </a:prstGeom>
          <a:solidFill>
            <a:srgbClr val="D7F0EA">
              <a:alpha val="49803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2" name="group 352"/>
          <p:cNvGrpSpPr/>
          <p:nvPr/>
        </p:nvGrpSpPr>
        <p:grpSpPr>
          <a:xfrm rot="21600000">
            <a:off x="7696200" y="1625092"/>
            <a:ext cx="3872483" cy="4516487"/>
            <a:chExt cx="3872483" cy="4516487"/>
          </a:xfrm>
        </p:grpSpPr>
        <p:sp>
          <p:nvSpPr>
            <p:cNvPr id="1532" name="path"/>
            <p:cNvSpPr/>
            <p:nvPr/>
          </p:nvSpPr>
          <p:spPr>
            <a:xfrm>
              <a:off x="2461259" y="0"/>
              <a:ext cx="1411223" cy="4208271"/>
            </a:xfrm>
            <a:custGeom>
              <a:rect l="0" t="0" r="0" b="0"/>
              <a:pathLst>
                <a:path w="2222" h="6627">
                  <a:moveTo>
                    <a:pt x="2215" y="0"/>
                  </a:moveTo>
                  <a:lnTo>
                    <a:pt x="2215" y="6627"/>
                  </a:lnTo>
                  <a:moveTo>
                    <a:pt x="7" y="6627"/>
                  </a:moveTo>
                  <a:lnTo>
                    <a:pt x="7" y="0"/>
                  </a:lnTo>
                  <a:close/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3" name="path"/>
            <p:cNvSpPr/>
            <p:nvPr/>
          </p:nvSpPr>
          <p:spPr>
            <a:xfrm>
              <a:off x="1143000" y="4060951"/>
              <a:ext cx="12191" cy="455536"/>
            </a:xfrm>
            <a:custGeom>
              <a:rect l="0" t="0" r="0" b="0"/>
              <a:pathLst>
                <a:path w="19" h="717">
                  <a:moveTo>
                    <a:pt x="9" y="9"/>
                  </a:moveTo>
                  <a:lnTo>
                    <a:pt x="9" y="707"/>
                  </a:lnTo>
                </a:path>
              </a:pathLst>
            </a:custGeom>
            <a:noFill/>
            <a:ln w="12192" cap="rnd">
              <a:solidFill>
                <a:srgbClr val="E71C57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4" name="path"/>
            <p:cNvSpPr/>
            <p:nvPr/>
          </p:nvSpPr>
          <p:spPr>
            <a:xfrm>
              <a:off x="0" y="107695"/>
              <a:ext cx="1155191" cy="3944112"/>
            </a:xfrm>
            <a:custGeom>
              <a:rect l="0" t="0" r="0" b="0"/>
              <a:pathLst>
                <a:path w="1819" h="6211">
                  <a:moveTo>
                    <a:pt x="9" y="9"/>
                  </a:moveTo>
                  <a:lnTo>
                    <a:pt x="9" y="6201"/>
                  </a:lnTo>
                  <a:moveTo>
                    <a:pt x="1809" y="9"/>
                  </a:moveTo>
                  <a:lnTo>
                    <a:pt x="1809" y="6201"/>
                  </a:lnTo>
                </a:path>
              </a:pathLst>
            </a:custGeom>
            <a:noFill/>
            <a:ln w="12192" cap="rnd">
              <a:solidFill>
                <a:srgbClr val="A8B21C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35" name="path"/>
          <p:cNvSpPr/>
          <p:nvPr/>
        </p:nvSpPr>
        <p:spPr>
          <a:xfrm>
            <a:off x="2659380" y="1732788"/>
            <a:ext cx="2680716" cy="2161032"/>
          </a:xfrm>
          <a:custGeom>
            <a:rect l="0" t="0" r="0" b="0"/>
            <a:pathLst>
              <a:path w="4221" h="3403">
                <a:moveTo>
                  <a:pt x="9" y="9"/>
                </a:moveTo>
                <a:lnTo>
                  <a:pt x="9" y="3393"/>
                </a:lnTo>
                <a:moveTo>
                  <a:pt x="2246" y="9"/>
                </a:moveTo>
                <a:lnTo>
                  <a:pt x="2246" y="3393"/>
                </a:lnTo>
                <a:moveTo>
                  <a:pt x="4211" y="9"/>
                </a:moveTo>
                <a:lnTo>
                  <a:pt x="4211" y="3393"/>
                </a:lnTo>
              </a:path>
            </a:pathLst>
          </a:custGeom>
          <a:noFill/>
          <a:ln w="12192" cap="rnd">
            <a:solidFill>
              <a:srgbClr val="A8B21C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6" name="textbox 1536"/>
          <p:cNvSpPr/>
          <p:nvPr/>
        </p:nvSpPr>
        <p:spPr>
          <a:xfrm>
            <a:off x="10186416" y="1491239"/>
            <a:ext cx="1490344" cy="3726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93065" algn="l" rtl="0" eaLnBrk="0">
              <a:lnSpc>
                <a:spcPts val="1850"/>
              </a:lnSpc>
            </a:pP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</a:t>
            </a:r>
            <a:r>
              <a:rPr sz="1500" spc="8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8890" algn="l" rtl="0" eaLnBrk="0">
              <a:lnSpc>
                <a:spcPct val="103000"/>
              </a:lnSpc>
              <a:spcBef>
                <a:spcPts val="1005"/>
              </a:spcBef>
            </a:pPr>
            <a:r>
              <a:rPr sz="1200" b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</a:t>
            </a:r>
            <a:r>
              <a:rPr sz="1200" b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U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负责人领导下的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</a:t>
            </a:r>
            <a:r>
              <a:rPr sz="1200" spc="-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试点项目组：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algn="l" rtl="0" eaLnBrk="0">
              <a:lnSpc>
                <a:spcPct val="99000"/>
              </a:lnSpc>
              <a:spcBef>
                <a:spcPts val="55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行销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销售支持负责 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人，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试点区域的前   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线销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售团队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390"/>
              </a:lnSpc>
              <a:spcBef>
                <a:spcPts val="35"/>
              </a:spcBef>
            </a:pPr>
            <a:r>
              <a:rPr sz="11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参与部门</a:t>
            </a:r>
            <a:r>
              <a:rPr sz="11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0" algn="l" rtl="0" eaLnBrk="0">
              <a:lnSpc>
                <a:spcPct val="99000"/>
              </a:lnSpc>
              <a:spcBef>
                <a:spcPts val="50"/>
              </a:spcBef>
            </a:pPr>
            <a:r>
              <a:rPr sz="12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集团企管部营销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COE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市场研究部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ct val="89000"/>
              </a:lnSpc>
              <a:spcBef>
                <a:spcPts val="30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团财务部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560"/>
              </a:lnSpc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科技中心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ct val="97000"/>
              </a:lnSpc>
              <a:spcBef>
                <a:spcPts val="360"/>
              </a:spcBef>
            </a:pPr>
            <a:r>
              <a:rPr sz="1200" spc="-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集团推广项目组</a:t>
            </a:r>
            <a:r>
              <a:rPr sz="1200" spc="-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" indent="-1905" algn="l" rtl="0" eaLnBrk="0">
              <a:lnSpc>
                <a:spcPct val="99000"/>
              </a:lnSpc>
              <a:spcBef>
                <a:spcPts val="55"/>
              </a:spcBef>
            </a:pPr>
            <a:r>
              <a:rPr sz="12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项目组、集团  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支持团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队、数字化      </a:t>
            </a: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变革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骨干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37" name="picture 15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10756" y="3973068"/>
            <a:ext cx="851916" cy="344423"/>
          </a:xfrm>
          <a:prstGeom prst="rect">
            <a:avLst/>
          </a:prstGeom>
        </p:spPr>
      </p:pic>
      <p:sp>
        <p:nvSpPr>
          <p:cNvPr id="1538" name="path"/>
          <p:cNvSpPr/>
          <p:nvPr/>
        </p:nvSpPr>
        <p:spPr>
          <a:xfrm>
            <a:off x="7732776" y="5062728"/>
            <a:ext cx="1082039" cy="237744"/>
          </a:xfrm>
          <a:custGeom>
            <a:rect l="0" t="0" r="0" b="0"/>
            <a:pathLst>
              <a:path w="1703" h="374">
                <a:moveTo>
                  <a:pt x="7" y="367"/>
                </a:moveTo>
                <a:lnTo>
                  <a:pt x="1696" y="367"/>
                </a:lnTo>
                <a:lnTo>
                  <a:pt x="1696" y="7"/>
                </a:lnTo>
                <a:lnTo>
                  <a:pt x="7" y="7"/>
                </a:lnTo>
                <a:lnTo>
                  <a:pt x="7" y="3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9" name="path"/>
          <p:cNvSpPr/>
          <p:nvPr/>
        </p:nvSpPr>
        <p:spPr>
          <a:xfrm>
            <a:off x="7063740" y="4393691"/>
            <a:ext cx="603503" cy="237744"/>
          </a:xfrm>
          <a:custGeom>
            <a:rect l="0" t="0" r="0" b="0"/>
            <a:pathLst>
              <a:path w="950" h="374">
                <a:moveTo>
                  <a:pt x="7" y="367"/>
                </a:moveTo>
                <a:lnTo>
                  <a:pt x="943" y="367"/>
                </a:lnTo>
                <a:lnTo>
                  <a:pt x="943" y="7"/>
                </a:lnTo>
                <a:lnTo>
                  <a:pt x="7" y="7"/>
                </a:lnTo>
                <a:lnTo>
                  <a:pt x="7" y="3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40" name="picture 15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59142" y="4620514"/>
            <a:ext cx="261239" cy="264413"/>
          </a:xfrm>
          <a:prstGeom prst="rect">
            <a:avLst/>
          </a:prstGeom>
        </p:spPr>
      </p:pic>
      <p:sp>
        <p:nvSpPr>
          <p:cNvPr id="1541" name="path"/>
          <p:cNvSpPr/>
          <p:nvPr/>
        </p:nvSpPr>
        <p:spPr>
          <a:xfrm>
            <a:off x="7616952" y="4669535"/>
            <a:ext cx="1190243" cy="356616"/>
          </a:xfrm>
          <a:custGeom>
            <a:rect l="0" t="0" r="0" b="0"/>
            <a:pathLst>
              <a:path w="1874" h="561">
                <a:moveTo>
                  <a:pt x="7" y="554"/>
                </a:moveTo>
                <a:lnTo>
                  <a:pt x="1867" y="554"/>
                </a:lnTo>
                <a:lnTo>
                  <a:pt x="1867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2" name="path"/>
          <p:cNvSpPr/>
          <p:nvPr/>
        </p:nvSpPr>
        <p:spPr>
          <a:xfrm>
            <a:off x="9537192" y="5337047"/>
            <a:ext cx="557783" cy="237744"/>
          </a:xfrm>
          <a:custGeom>
            <a:rect l="0" t="0" r="0" b="0"/>
            <a:pathLst>
              <a:path w="878" h="374">
                <a:moveTo>
                  <a:pt x="7" y="367"/>
                </a:moveTo>
                <a:lnTo>
                  <a:pt x="871" y="367"/>
                </a:lnTo>
                <a:lnTo>
                  <a:pt x="871" y="7"/>
                </a:lnTo>
                <a:lnTo>
                  <a:pt x="7" y="7"/>
                </a:lnTo>
                <a:lnTo>
                  <a:pt x="7" y="3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3" name="path"/>
          <p:cNvSpPr/>
          <p:nvPr/>
        </p:nvSpPr>
        <p:spPr>
          <a:xfrm>
            <a:off x="8961120" y="5062728"/>
            <a:ext cx="557783" cy="237744"/>
          </a:xfrm>
          <a:custGeom>
            <a:rect l="0" t="0" r="0" b="0"/>
            <a:pathLst>
              <a:path w="878" h="374">
                <a:moveTo>
                  <a:pt x="7" y="367"/>
                </a:moveTo>
                <a:lnTo>
                  <a:pt x="871" y="367"/>
                </a:lnTo>
                <a:lnTo>
                  <a:pt x="871" y="7"/>
                </a:lnTo>
                <a:lnTo>
                  <a:pt x="7" y="7"/>
                </a:lnTo>
                <a:lnTo>
                  <a:pt x="7" y="3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44" name="picture 15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796273" y="4841493"/>
            <a:ext cx="1058418" cy="501269"/>
          </a:xfrm>
          <a:prstGeom prst="rect">
            <a:avLst/>
          </a:prstGeom>
        </p:spPr>
      </p:pic>
      <p:sp>
        <p:nvSpPr>
          <p:cNvPr id="1545" name="textbox 1545"/>
          <p:cNvSpPr/>
          <p:nvPr/>
        </p:nvSpPr>
        <p:spPr>
          <a:xfrm>
            <a:off x="6846182" y="3998499"/>
            <a:ext cx="3187700" cy="1561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45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6835" algn="l" rtl="0" eaLnBrk="0">
              <a:lnSpc>
                <a:spcPts val="1155"/>
              </a:lnSpc>
              <a:spcBef>
                <a:spcPts val="5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理设计完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69240" algn="l" rtl="0" eaLnBrk="0">
              <a:lnSpc>
                <a:spcPts val="1155"/>
              </a:lnSpc>
              <a:spcBef>
                <a:spcPts val="115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流程固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98830" algn="l" rtl="0" eaLnBrk="0">
              <a:lnSpc>
                <a:spcPts val="1145"/>
              </a:lnSpc>
              <a:spcBef>
                <a:spcPts val="87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根据流程设计数字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954405" algn="l" rtl="0" eaLnBrk="0">
              <a:lnSpc>
                <a:spcPts val="1155"/>
              </a:lnSpc>
              <a:spcBef>
                <a:spcPts val="55"/>
              </a:spcBef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渠道岗位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923290" algn="l" rtl="0" eaLnBrk="0">
              <a:lnSpc>
                <a:spcPts val="1150"/>
              </a:lnSpc>
              <a:spcBef>
                <a:spcPts val="875"/>
              </a:spcBef>
            </a:pP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确认系统建设成本      系统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5000"/>
              </a:lnSpc>
            </a:pP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ts val="1155"/>
              </a:lnSpc>
              <a:spcBef>
                <a:spcPts val="5"/>
              </a:spcBef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BU</a:t>
            </a:r>
            <a:r>
              <a:rPr sz="900" spc="1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9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46" name="textbox 1546"/>
          <p:cNvSpPr/>
          <p:nvPr/>
        </p:nvSpPr>
        <p:spPr>
          <a:xfrm>
            <a:off x="3407909" y="2100230"/>
            <a:ext cx="3593465" cy="857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9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搭建模型</a:t>
            </a:r>
            <a:r>
              <a:rPr sz="9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6200" algn="l" rtl="0" eaLnBrk="0">
              <a:lnSpc>
                <a:spcPts val="12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跑通闭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929005" algn="l" rtl="0" eaLnBrk="0">
              <a:lnSpc>
                <a:spcPts val="1150"/>
              </a:lnSpc>
              <a:spcBef>
                <a:spcPts val="475"/>
              </a:spcBef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设计业务流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379345" indent="-313055" algn="l" rtl="0" eaLnBrk="0">
              <a:lnSpc>
                <a:spcPct val="115000"/>
              </a:lnSpc>
              <a:spcBef>
                <a:spcPts val="185"/>
              </a:spcBef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多轮迭代、改进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- 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务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流程和系统运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47" name="textbox 1547"/>
          <p:cNvSpPr/>
          <p:nvPr/>
        </p:nvSpPr>
        <p:spPr>
          <a:xfrm>
            <a:off x="620064" y="620420"/>
            <a:ext cx="7029450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数字化渠道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管理：试点设计期和推广期的关键里程碑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48" name="picture 154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28472" y="1738884"/>
            <a:ext cx="502919" cy="2098548"/>
          </a:xfrm>
          <a:prstGeom prst="rect">
            <a:avLst/>
          </a:prstGeom>
        </p:spPr>
      </p:pic>
      <p:pic>
        <p:nvPicPr>
          <p:cNvPr id="1549" name="picture 154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28472" y="4398264"/>
            <a:ext cx="502919" cy="1171956"/>
          </a:xfrm>
          <a:prstGeom prst="rect">
            <a:avLst/>
          </a:prstGeom>
        </p:spPr>
      </p:pic>
      <p:pic>
        <p:nvPicPr>
          <p:cNvPr id="1550" name="picture 15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28472" y="5603747"/>
            <a:ext cx="502919" cy="452628"/>
          </a:xfrm>
          <a:prstGeom prst="rect">
            <a:avLst/>
          </a:prstGeom>
        </p:spPr>
      </p:pic>
      <p:pic>
        <p:nvPicPr>
          <p:cNvPr id="1551" name="picture 155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28472" y="3863340"/>
            <a:ext cx="502919" cy="454152"/>
          </a:xfrm>
          <a:prstGeom prst="rect">
            <a:avLst/>
          </a:prstGeom>
        </p:spPr>
      </p:pic>
      <p:sp>
        <p:nvSpPr>
          <p:cNvPr id="1552" name="textbox 1552"/>
          <p:cNvSpPr/>
          <p:nvPr/>
        </p:nvSpPr>
        <p:spPr>
          <a:xfrm>
            <a:off x="741832" y="3918025"/>
            <a:ext cx="479425" cy="2127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4930" algn="l" rtl="0" eaLnBrk="0">
              <a:lnSpc>
                <a:spcPct val="99000"/>
              </a:lnSpc>
            </a:pP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6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67945" algn="l" rtl="0" eaLnBrk="0">
              <a:lnSpc>
                <a:spcPts val="1585"/>
              </a:lnSpc>
              <a:spcBef>
                <a:spcPts val="395"/>
              </a:spcBef>
            </a:pPr>
            <a:r>
              <a:rPr sz="13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66040" algn="l" rtl="0" eaLnBrk="0">
              <a:lnSpc>
                <a:spcPct val="100000"/>
              </a:lnSpc>
              <a:spcBef>
                <a:spcPts val="45"/>
              </a:spcBef>
            </a:pPr>
            <a:r>
              <a:rPr sz="13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67310" algn="l" rtl="0" eaLnBrk="0">
              <a:lnSpc>
                <a:spcPts val="1580"/>
              </a:lnSpc>
              <a:spcBef>
                <a:spcPts val="50"/>
              </a:spcBef>
            </a:pPr>
            <a:r>
              <a:rPr sz="13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154305" algn="l" rtl="0" eaLnBrk="0">
              <a:lnSpc>
                <a:spcPts val="1595"/>
              </a:lnSpc>
              <a:spcBef>
                <a:spcPts val="35"/>
              </a:spcBef>
            </a:pPr>
            <a:r>
              <a:rPr sz="13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1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4930" algn="l" rtl="0" eaLnBrk="0">
              <a:lnSpc>
                <a:spcPct val="104000"/>
              </a:lnSpc>
              <a:spcBef>
                <a:spcPct val="0"/>
              </a:spcBef>
            </a:pP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53" name="path"/>
          <p:cNvSpPr/>
          <p:nvPr/>
        </p:nvSpPr>
        <p:spPr>
          <a:xfrm>
            <a:off x="4113276" y="2398776"/>
            <a:ext cx="1200911" cy="237743"/>
          </a:xfrm>
          <a:custGeom>
            <a:rect l="0" t="0" r="0" b="0"/>
            <a:pathLst>
              <a:path w="1891" h="374">
                <a:moveTo>
                  <a:pt x="7" y="367"/>
                </a:moveTo>
                <a:lnTo>
                  <a:pt x="1883" y="367"/>
                </a:lnTo>
                <a:lnTo>
                  <a:pt x="1883" y="7"/>
                </a:lnTo>
                <a:lnTo>
                  <a:pt x="7" y="7"/>
                </a:lnTo>
                <a:lnTo>
                  <a:pt x="7" y="3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54" name="picture 155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707382" y="2625598"/>
            <a:ext cx="676655" cy="192278"/>
          </a:xfrm>
          <a:prstGeom prst="rect">
            <a:avLst/>
          </a:prstGeom>
        </p:spPr>
      </p:pic>
      <p:sp>
        <p:nvSpPr>
          <p:cNvPr id="1555" name="path"/>
          <p:cNvSpPr/>
          <p:nvPr/>
        </p:nvSpPr>
        <p:spPr>
          <a:xfrm>
            <a:off x="5379720" y="2601468"/>
            <a:ext cx="1697735" cy="356615"/>
          </a:xfrm>
          <a:custGeom>
            <a:rect l="0" t="0" r="0" b="0"/>
            <a:pathLst>
              <a:path w="2673" h="561">
                <a:moveTo>
                  <a:pt x="7" y="554"/>
                </a:moveTo>
                <a:lnTo>
                  <a:pt x="2666" y="554"/>
                </a:lnTo>
                <a:lnTo>
                  <a:pt x="2666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6" name="textbox 1556"/>
          <p:cNvSpPr/>
          <p:nvPr/>
        </p:nvSpPr>
        <p:spPr>
          <a:xfrm>
            <a:off x="1264352" y="1769522"/>
            <a:ext cx="2110104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07950" indent="-95250" algn="l" rtl="0" eaLnBrk="0">
              <a:lnSpc>
                <a:spcPct val="109000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经销商业务决策权   梳理清晰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限、关键决策点梳理        业务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规则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57" name="picture 155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231380" y="5713476"/>
            <a:ext cx="941831" cy="342899"/>
          </a:xfrm>
          <a:prstGeom prst="rect">
            <a:avLst/>
          </a:prstGeom>
        </p:spPr>
      </p:pic>
      <p:pic>
        <p:nvPicPr>
          <p:cNvPr id="1558" name="picture 155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8311896" y="5713476"/>
            <a:ext cx="1066800" cy="342899"/>
          </a:xfrm>
          <a:prstGeom prst="rect">
            <a:avLst/>
          </a:prstGeom>
        </p:spPr>
      </p:pic>
      <p:sp>
        <p:nvSpPr>
          <p:cNvPr id="1559" name="textbox 1559"/>
          <p:cNvSpPr/>
          <p:nvPr/>
        </p:nvSpPr>
        <p:spPr>
          <a:xfrm>
            <a:off x="7253969" y="5738882"/>
            <a:ext cx="208597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2715" algn="l" rtl="0" eaLnBrk="0">
              <a:lnSpc>
                <a:spcPts val="1145"/>
              </a:lnSpc>
            </a:pP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经销商库存         成立推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项目组，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3025" algn="l" rtl="0" eaLnBrk="0">
              <a:lnSpc>
                <a:spcPts val="1150"/>
              </a:lnSpc>
              <a:spcBef>
                <a:spcPts val="55"/>
              </a:spcBef>
            </a:pP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“预测性”模型         确定系统投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60" name="rect"/>
          <p:cNvSpPr/>
          <p:nvPr/>
        </p:nvSpPr>
        <p:spPr>
          <a:xfrm>
            <a:off x="4785359" y="3973068"/>
            <a:ext cx="1524000" cy="344423"/>
          </a:xfrm>
          <a:prstGeom prst="rect">
            <a:avLst/>
          </a:prstGeom>
          <a:solidFill>
            <a:srgbClr val="F6F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1" name="path"/>
          <p:cNvSpPr/>
          <p:nvPr/>
        </p:nvSpPr>
        <p:spPr>
          <a:xfrm>
            <a:off x="4780788" y="3968496"/>
            <a:ext cx="1533143" cy="353567"/>
          </a:xfrm>
          <a:custGeom>
            <a:rect l="0" t="0" r="0" b="0"/>
            <a:pathLst>
              <a:path w="2414" h="556">
                <a:moveTo>
                  <a:pt x="7" y="549"/>
                </a:moveTo>
                <a:lnTo>
                  <a:pt x="2407" y="549"/>
                </a:lnTo>
                <a:lnTo>
                  <a:pt x="2407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2" name="path"/>
          <p:cNvSpPr/>
          <p:nvPr/>
        </p:nvSpPr>
        <p:spPr>
          <a:xfrm>
            <a:off x="2715767" y="1737360"/>
            <a:ext cx="659891" cy="356615"/>
          </a:xfrm>
          <a:custGeom>
            <a:rect l="0" t="0" r="0" b="0"/>
            <a:pathLst>
              <a:path w="1039" h="561">
                <a:moveTo>
                  <a:pt x="7" y="554"/>
                </a:moveTo>
                <a:lnTo>
                  <a:pt x="1032" y="554"/>
                </a:lnTo>
                <a:lnTo>
                  <a:pt x="1032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63" name="picture 156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602737" y="1877567"/>
            <a:ext cx="117475" cy="76200"/>
          </a:xfrm>
          <a:prstGeom prst="rect">
            <a:avLst/>
          </a:prstGeom>
        </p:spPr>
      </p:pic>
      <p:sp>
        <p:nvSpPr>
          <p:cNvPr id="1564" name="path"/>
          <p:cNvSpPr/>
          <p:nvPr/>
        </p:nvSpPr>
        <p:spPr>
          <a:xfrm>
            <a:off x="1255775" y="1737360"/>
            <a:ext cx="1357884" cy="356615"/>
          </a:xfrm>
          <a:custGeom>
            <a:rect l="0" t="0" r="0" b="0"/>
            <a:pathLst>
              <a:path w="2138" h="561">
                <a:moveTo>
                  <a:pt x="7" y="554"/>
                </a:moveTo>
                <a:lnTo>
                  <a:pt x="2131" y="554"/>
                </a:lnTo>
                <a:lnTo>
                  <a:pt x="2131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5" name="rect"/>
          <p:cNvSpPr/>
          <p:nvPr/>
        </p:nvSpPr>
        <p:spPr>
          <a:xfrm>
            <a:off x="3470148" y="3973068"/>
            <a:ext cx="1231391" cy="344423"/>
          </a:xfrm>
          <a:prstGeom prst="rect">
            <a:avLst/>
          </a:prstGeom>
          <a:solidFill>
            <a:srgbClr val="F6F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6" name="path"/>
          <p:cNvSpPr/>
          <p:nvPr/>
        </p:nvSpPr>
        <p:spPr>
          <a:xfrm>
            <a:off x="3465576" y="3968496"/>
            <a:ext cx="1240535" cy="353567"/>
          </a:xfrm>
          <a:custGeom>
            <a:rect l="0" t="0" r="0" b="0"/>
            <a:pathLst>
              <a:path w="1952" h="556">
                <a:moveTo>
                  <a:pt x="7" y="549"/>
                </a:moveTo>
                <a:lnTo>
                  <a:pt x="1946" y="549"/>
                </a:lnTo>
                <a:lnTo>
                  <a:pt x="1946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7" name="textbox 1567"/>
          <p:cNvSpPr/>
          <p:nvPr/>
        </p:nvSpPr>
        <p:spPr>
          <a:xfrm>
            <a:off x="4778113" y="3998499"/>
            <a:ext cx="1541780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1930" indent="-189230" algn="l" rtl="0" eaLnBrk="0">
              <a:lnSpc>
                <a:spcPct val="109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终端数字化管理规则及工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流程第一版测试完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68" name="path"/>
          <p:cNvSpPr/>
          <p:nvPr/>
        </p:nvSpPr>
        <p:spPr>
          <a:xfrm>
            <a:off x="4113276" y="3485388"/>
            <a:ext cx="1200911" cy="356615"/>
          </a:xfrm>
          <a:custGeom>
            <a:rect l="0" t="0" r="0" b="0"/>
            <a:pathLst>
              <a:path w="1891" h="561">
                <a:moveTo>
                  <a:pt x="7" y="554"/>
                </a:moveTo>
                <a:lnTo>
                  <a:pt x="1883" y="554"/>
                </a:lnTo>
                <a:lnTo>
                  <a:pt x="1883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9" name="path"/>
          <p:cNvSpPr/>
          <p:nvPr/>
        </p:nvSpPr>
        <p:spPr>
          <a:xfrm>
            <a:off x="8307324" y="5708904"/>
            <a:ext cx="1075943" cy="352043"/>
          </a:xfrm>
          <a:custGeom>
            <a:rect l="0" t="0" r="0" b="0"/>
            <a:pathLst>
              <a:path w="1693" h="554">
                <a:moveTo>
                  <a:pt x="7" y="547"/>
                </a:moveTo>
                <a:lnTo>
                  <a:pt x="1687" y="547"/>
                </a:lnTo>
                <a:lnTo>
                  <a:pt x="1687" y="7"/>
                </a:lnTo>
                <a:lnTo>
                  <a:pt x="7" y="7"/>
                </a:lnTo>
                <a:lnTo>
                  <a:pt x="7" y="547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70" name="picture 157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159507" y="3973068"/>
            <a:ext cx="1010411" cy="344423"/>
          </a:xfrm>
          <a:prstGeom prst="rect">
            <a:avLst/>
          </a:prstGeom>
        </p:spPr>
      </p:pic>
      <p:sp>
        <p:nvSpPr>
          <p:cNvPr id="1571" name="path"/>
          <p:cNvSpPr/>
          <p:nvPr/>
        </p:nvSpPr>
        <p:spPr>
          <a:xfrm>
            <a:off x="2154935" y="3968496"/>
            <a:ext cx="1019555" cy="353567"/>
          </a:xfrm>
          <a:custGeom>
            <a:rect l="0" t="0" r="0" b="0"/>
            <a:pathLst>
              <a:path w="1605" h="556">
                <a:moveTo>
                  <a:pt x="7" y="549"/>
                </a:moveTo>
                <a:lnTo>
                  <a:pt x="1598" y="549"/>
                </a:lnTo>
                <a:lnTo>
                  <a:pt x="1598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2" name="textbox 1572"/>
          <p:cNvSpPr/>
          <p:nvPr/>
        </p:nvSpPr>
        <p:spPr>
          <a:xfrm>
            <a:off x="795483" y="2286118"/>
            <a:ext cx="368934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590"/>
              </a:lnSpc>
            </a:pPr>
            <a:r>
              <a:rPr sz="13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终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端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  <a:spcBef>
                <a:spcPts val="35"/>
              </a:spcBef>
            </a:pPr>
            <a:r>
              <a:rPr sz="1300" spc="6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13970" algn="l" rtl="0" eaLnBrk="0">
              <a:lnSpc>
                <a:spcPts val="1585"/>
              </a:lnSpc>
              <a:spcBef>
                <a:spcPts val="50"/>
              </a:spcBef>
            </a:pPr>
            <a:r>
              <a:rPr sz="13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590"/>
              </a:lnSpc>
              <a:spcBef>
                <a:spcPts val="30"/>
              </a:spcBef>
            </a:pPr>
            <a:r>
              <a:rPr sz="1300" spc="5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r>
              <a:rPr sz="1300" spc="4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  <a:p>
            <a:pPr marL="101600" algn="l" rtl="0" eaLnBrk="0">
              <a:lnSpc>
                <a:spcPts val="1595"/>
              </a:lnSpc>
              <a:spcBef>
                <a:spcPts val="35"/>
              </a:spcBef>
            </a:pPr>
            <a:r>
              <a:rPr sz="1300" spc="3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73" name="path"/>
          <p:cNvSpPr/>
          <p:nvPr/>
        </p:nvSpPr>
        <p:spPr>
          <a:xfrm>
            <a:off x="7226808" y="5708904"/>
            <a:ext cx="950975" cy="352043"/>
          </a:xfrm>
          <a:custGeom>
            <a:rect l="0" t="0" r="0" b="0"/>
            <a:pathLst>
              <a:path w="1497" h="554">
                <a:moveTo>
                  <a:pt x="7" y="547"/>
                </a:moveTo>
                <a:lnTo>
                  <a:pt x="1490" y="547"/>
                </a:lnTo>
                <a:lnTo>
                  <a:pt x="1490" y="7"/>
                </a:lnTo>
                <a:lnTo>
                  <a:pt x="7" y="7"/>
                </a:lnTo>
                <a:lnTo>
                  <a:pt x="7" y="547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4" name="textbox 1574"/>
          <p:cNvSpPr/>
          <p:nvPr/>
        </p:nvSpPr>
        <p:spPr>
          <a:xfrm>
            <a:off x="4131688" y="3518439"/>
            <a:ext cx="1163319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09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确定数据采集、稽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等新工作项的责任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75" name="textbox 1575"/>
          <p:cNvSpPr/>
          <p:nvPr/>
        </p:nvSpPr>
        <p:spPr>
          <a:xfrm>
            <a:off x="3506456" y="3998499"/>
            <a:ext cx="1135380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01930" indent="-189230" algn="l" rtl="0" eaLnBrk="0">
              <a:lnSpc>
                <a:spcPct val="109000"/>
              </a:lnSpc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完成业务规则梳理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进入流程设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76" name="path"/>
          <p:cNvSpPr/>
          <p:nvPr/>
        </p:nvSpPr>
        <p:spPr>
          <a:xfrm>
            <a:off x="6806184" y="3968496"/>
            <a:ext cx="861059" cy="353567"/>
          </a:xfrm>
          <a:custGeom>
            <a:rect l="0" t="0" r="0" b="0"/>
            <a:pathLst>
              <a:path w="1355" h="556">
                <a:moveTo>
                  <a:pt x="7" y="549"/>
                </a:moveTo>
                <a:lnTo>
                  <a:pt x="1348" y="549"/>
                </a:lnTo>
                <a:lnTo>
                  <a:pt x="1348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7" name="textbox 1577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578" name="path"/>
          <p:cNvSpPr/>
          <p:nvPr/>
        </p:nvSpPr>
        <p:spPr>
          <a:xfrm>
            <a:off x="556259" y="1734311"/>
            <a:ext cx="100584" cy="2587752"/>
          </a:xfrm>
          <a:custGeom>
            <a:rect l="0" t="0" r="0" b="0"/>
            <a:pathLst>
              <a:path w="158" h="4075">
                <a:moveTo>
                  <a:pt x="151" y="4068"/>
                </a:moveTo>
                <a:cubicBezTo>
                  <a:pt x="71" y="4068"/>
                  <a:pt x="7" y="4062"/>
                  <a:pt x="7" y="4056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9" name="textbox 1579"/>
          <p:cNvSpPr/>
          <p:nvPr/>
        </p:nvSpPr>
        <p:spPr>
          <a:xfrm>
            <a:off x="2211189" y="3999007"/>
            <a:ext cx="909319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3175" algn="l" rtl="0" eaLnBrk="0">
              <a:lnSpc>
                <a:spcPct val="109000"/>
              </a:lnSpc>
            </a:pPr>
            <a:r>
              <a:rPr sz="900" spc="9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***品牌可控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关键业务决策</a:t>
            </a:r>
            <a:r>
              <a:rPr sz="9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80" name="path"/>
          <p:cNvSpPr/>
          <p:nvPr/>
        </p:nvSpPr>
        <p:spPr>
          <a:xfrm>
            <a:off x="3404616" y="2058924"/>
            <a:ext cx="659891" cy="374903"/>
          </a:xfrm>
          <a:custGeom>
            <a:rect l="0" t="0" r="0" b="0"/>
            <a:pathLst>
              <a:path w="1039" h="590">
                <a:moveTo>
                  <a:pt x="7" y="583"/>
                </a:moveTo>
                <a:lnTo>
                  <a:pt x="1031" y="583"/>
                </a:lnTo>
                <a:lnTo>
                  <a:pt x="1031" y="7"/>
                </a:lnTo>
                <a:lnTo>
                  <a:pt x="7" y="7"/>
                </a:lnTo>
                <a:lnTo>
                  <a:pt x="7" y="583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1" name="path"/>
          <p:cNvSpPr/>
          <p:nvPr/>
        </p:nvSpPr>
        <p:spPr>
          <a:xfrm>
            <a:off x="2715767" y="2948940"/>
            <a:ext cx="659891" cy="356615"/>
          </a:xfrm>
          <a:custGeom>
            <a:rect l="0" t="0" r="0" b="0"/>
            <a:pathLst>
              <a:path w="1039" h="561">
                <a:moveTo>
                  <a:pt x="7" y="554"/>
                </a:moveTo>
                <a:lnTo>
                  <a:pt x="1032" y="554"/>
                </a:lnTo>
                <a:lnTo>
                  <a:pt x="1032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2" name="path"/>
          <p:cNvSpPr/>
          <p:nvPr/>
        </p:nvSpPr>
        <p:spPr>
          <a:xfrm>
            <a:off x="3404616" y="3217164"/>
            <a:ext cx="659891" cy="356615"/>
          </a:xfrm>
          <a:custGeom>
            <a:rect l="0" t="0" r="0" b="0"/>
            <a:pathLst>
              <a:path w="1039" h="561">
                <a:moveTo>
                  <a:pt x="7" y="554"/>
                </a:moveTo>
                <a:lnTo>
                  <a:pt x="1031" y="554"/>
                </a:lnTo>
                <a:lnTo>
                  <a:pt x="1031" y="7"/>
                </a:lnTo>
                <a:lnTo>
                  <a:pt x="7" y="7"/>
                </a:lnTo>
                <a:lnTo>
                  <a:pt x="7" y="5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83" name="picture 158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431023" y="1556004"/>
            <a:ext cx="2697226" cy="76200"/>
          </a:xfrm>
          <a:prstGeom prst="rect">
            <a:avLst/>
          </a:prstGeom>
        </p:spPr>
      </p:pic>
      <p:pic>
        <p:nvPicPr>
          <p:cNvPr id="1584" name="picture 158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686811" y="1556004"/>
            <a:ext cx="2636520" cy="76200"/>
          </a:xfrm>
          <a:prstGeom prst="rect">
            <a:avLst/>
          </a:prstGeom>
        </p:spPr>
      </p:pic>
      <p:sp>
        <p:nvSpPr>
          <p:cNvPr id="1585" name="textbox 1585"/>
          <p:cNvSpPr/>
          <p:nvPr/>
        </p:nvSpPr>
        <p:spPr>
          <a:xfrm>
            <a:off x="8741155" y="6122923"/>
            <a:ext cx="1241425" cy="201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en-US" altLang="en-US" sz="200"/>
          </a:p>
          <a:p>
            <a:pPr marL="217170" algn="l" rtl="0" eaLnBrk="0">
              <a:lnSpc>
                <a:spcPts val="1150"/>
              </a:lnSpc>
              <a:spcBef>
                <a:spcPct val="0"/>
              </a:spcBef>
            </a:pPr>
            <a:r>
              <a:rPr sz="900" spc="10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确定系统投入费</a:t>
            </a:r>
            <a:r>
              <a:rPr sz="900" spc="6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</a:t>
            </a:r>
            <a:endParaRPr lang="en-US" altLang="en-US" sz="900"/>
          </a:p>
        </p:txBody>
      </p:sp>
      <p:sp>
        <p:nvSpPr>
          <p:cNvPr id="1586" name="path"/>
          <p:cNvSpPr/>
          <p:nvPr/>
        </p:nvSpPr>
        <p:spPr>
          <a:xfrm>
            <a:off x="8753855" y="6135623"/>
            <a:ext cx="182880" cy="164591"/>
          </a:xfrm>
          <a:custGeom>
            <a:rect l="0" t="0" r="0" b="0"/>
            <a:pathLst>
              <a:path w="288" h="259">
                <a:moveTo>
                  <a:pt x="0" y="99"/>
                </a:moveTo>
                <a:lnTo>
                  <a:pt x="110" y="99"/>
                </a:lnTo>
                <a:lnTo>
                  <a:pt x="144" y="0"/>
                </a:lnTo>
                <a:lnTo>
                  <a:pt x="178" y="99"/>
                </a:lnTo>
                <a:lnTo>
                  <a:pt x="288" y="99"/>
                </a:lnTo>
                <a:lnTo>
                  <a:pt x="199" y="160"/>
                </a:lnTo>
                <a:lnTo>
                  <a:pt x="233" y="259"/>
                </a:lnTo>
                <a:lnTo>
                  <a:pt x="144" y="198"/>
                </a:lnTo>
                <a:lnTo>
                  <a:pt x="55" y="259"/>
                </a:lnTo>
                <a:lnTo>
                  <a:pt x="89" y="160"/>
                </a:lnTo>
                <a:lnTo>
                  <a:pt x="0" y="99"/>
                </a:lnTo>
                <a:close/>
              </a:path>
            </a:pathLst>
          </a:custGeom>
          <a:solidFill>
            <a:srgbClr val="E71C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7" name="textbox 1587"/>
          <p:cNvSpPr/>
          <p:nvPr/>
        </p:nvSpPr>
        <p:spPr>
          <a:xfrm>
            <a:off x="8414004" y="1466088"/>
            <a:ext cx="731519" cy="2730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18745" algn="l" rtl="0" eaLnBrk="0">
              <a:lnSpc>
                <a:spcPct val="97000"/>
              </a:lnSpc>
              <a:spcBef>
                <a:spcPct val="0"/>
              </a:spcBef>
            </a:pPr>
            <a:r>
              <a:rPr sz="1200" b="1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9~12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88" name="textbox 1588"/>
          <p:cNvSpPr/>
          <p:nvPr/>
        </p:nvSpPr>
        <p:spPr>
          <a:xfrm>
            <a:off x="3406264" y="3249834"/>
            <a:ext cx="657859" cy="323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indent="-635" algn="l" rtl="0" eaLnBrk="0">
              <a:lnSpc>
                <a:spcPct val="109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确认覆盖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和采集频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89" name="textbox 1589"/>
          <p:cNvSpPr/>
          <p:nvPr/>
        </p:nvSpPr>
        <p:spPr>
          <a:xfrm>
            <a:off x="2716781" y="2981356"/>
            <a:ext cx="657859" cy="32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40335" indent="-127635" algn="l" rtl="0" eaLnBrk="0">
              <a:lnSpc>
                <a:spcPct val="109000"/>
              </a:lnSpc>
            </a:pP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确认数据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段需</a:t>
            </a:r>
            <a:r>
              <a:rPr sz="9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90" name="path"/>
          <p:cNvSpPr/>
          <p:nvPr/>
        </p:nvSpPr>
        <p:spPr>
          <a:xfrm>
            <a:off x="556259" y="4393692"/>
            <a:ext cx="100584" cy="1667255"/>
          </a:xfrm>
          <a:custGeom>
            <a:rect l="0" t="0" r="0" b="0"/>
            <a:pathLst>
              <a:path w="158" h="2625">
                <a:moveTo>
                  <a:pt x="151" y="2618"/>
                </a:moveTo>
                <a:cubicBezTo>
                  <a:pt x="71" y="2618"/>
                  <a:pt x="7" y="2613"/>
                  <a:pt x="7" y="2606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91" name="picture 1591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5352288" y="1556004"/>
            <a:ext cx="2042159" cy="76200"/>
          </a:xfrm>
          <a:prstGeom prst="rect">
            <a:avLst/>
          </a:prstGeom>
        </p:spPr>
      </p:pic>
      <p:sp>
        <p:nvSpPr>
          <p:cNvPr id="1592" name="textbox 1592"/>
          <p:cNvSpPr/>
          <p:nvPr/>
        </p:nvSpPr>
        <p:spPr>
          <a:xfrm>
            <a:off x="3730752" y="1466088"/>
            <a:ext cx="549275" cy="2730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1920" algn="l" rtl="0" eaLnBrk="0">
              <a:lnSpc>
                <a:spcPct val="97000"/>
              </a:lnSpc>
              <a:spcBef>
                <a:spcPct val="0"/>
              </a:spcBef>
            </a:pPr>
            <a:r>
              <a:rPr sz="1200" b="1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~6</a:t>
            </a:r>
            <a:r>
              <a:rPr sz="12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93" name="picture 1593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254252" y="1556004"/>
            <a:ext cx="1392936" cy="76200"/>
          </a:xfrm>
          <a:prstGeom prst="rect">
            <a:avLst/>
          </a:prstGeom>
        </p:spPr>
      </p:pic>
      <p:sp>
        <p:nvSpPr>
          <p:cNvPr id="1594" name="textbox 1594"/>
          <p:cNvSpPr/>
          <p:nvPr/>
        </p:nvSpPr>
        <p:spPr>
          <a:xfrm>
            <a:off x="1676400" y="1466088"/>
            <a:ext cx="548640" cy="2730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76835" algn="l" rtl="0" eaLnBrk="0">
              <a:lnSpc>
                <a:spcPct val="97000"/>
              </a:lnSpc>
              <a:spcBef>
                <a:spcPct val="0"/>
              </a:spcBef>
            </a:pPr>
            <a:r>
              <a:rPr sz="1200" b="1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~12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95" name="textbox 1595"/>
          <p:cNvSpPr/>
          <p:nvPr/>
        </p:nvSpPr>
        <p:spPr>
          <a:xfrm>
            <a:off x="6099048" y="1466088"/>
            <a:ext cx="548640" cy="2730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2555" algn="l" rtl="0" eaLnBrk="0">
              <a:lnSpc>
                <a:spcPct val="97000"/>
              </a:lnSpc>
              <a:spcBef>
                <a:spcPct val="0"/>
              </a:spcBef>
            </a:pPr>
            <a:r>
              <a:rPr sz="1200" b="1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~4</a:t>
            </a:r>
            <a:r>
              <a:rPr sz="1200" spc="-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96" name="textbox 1596"/>
          <p:cNvSpPr/>
          <p:nvPr/>
        </p:nvSpPr>
        <p:spPr>
          <a:xfrm>
            <a:off x="10600435" y="6199123"/>
            <a:ext cx="881380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en-US" altLang="en-US" sz="100"/>
          </a:p>
          <a:p>
            <a:pPr marL="156210" algn="l" rtl="0" eaLnBrk="0">
              <a:lnSpc>
                <a:spcPts val="1160"/>
              </a:lnSpc>
              <a:tabLst>
                <a:tab pos="238125"/>
              </a:tabLst>
            </a:pP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关键里程</a:t>
            </a:r>
            <a:r>
              <a:rPr sz="900" spc="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碑</a:t>
            </a:r>
            <a:endParaRPr lang="en-US" altLang="en-US" sz="900"/>
          </a:p>
        </p:txBody>
      </p:sp>
      <p:sp>
        <p:nvSpPr>
          <p:cNvPr id="1597" name="path"/>
          <p:cNvSpPr/>
          <p:nvPr/>
        </p:nvSpPr>
        <p:spPr>
          <a:xfrm>
            <a:off x="10613135" y="6211823"/>
            <a:ext cx="143256" cy="135636"/>
          </a:xfrm>
          <a:custGeom>
            <a:rect l="0" t="0" r="0" b="0"/>
            <a:pathLst>
              <a:path w="225" h="213">
                <a:moveTo>
                  <a:pt x="0" y="213"/>
                </a:moveTo>
                <a:lnTo>
                  <a:pt x="112" y="0"/>
                </a:lnTo>
                <a:lnTo>
                  <a:pt x="225" y="213"/>
                </a:lnTo>
                <a:lnTo>
                  <a:pt x="0" y="213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8" name="path"/>
          <p:cNvSpPr/>
          <p:nvPr/>
        </p:nvSpPr>
        <p:spPr>
          <a:xfrm>
            <a:off x="665988" y="4367783"/>
            <a:ext cx="10933303" cy="9144"/>
          </a:xfrm>
          <a:custGeom>
            <a:rect l="0" t="0" r="0" b="0"/>
            <a:pathLst>
              <a:path w="17217" h="14">
                <a:moveTo>
                  <a:pt x="0" y="7"/>
                </a:moveTo>
                <a:lnTo>
                  <a:pt x="17217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4" name="group 354"/>
          <p:cNvGrpSpPr/>
          <p:nvPr/>
        </p:nvGrpSpPr>
        <p:grpSpPr>
          <a:xfrm rot="21600000">
            <a:off x="428244" y="5081016"/>
            <a:ext cx="294131" cy="294132"/>
            <a:chExt cx="294131" cy="294132"/>
          </a:xfrm>
        </p:grpSpPr>
        <p:grpSp>
          <p:nvGrpSpPr>
            <p:cNvPr id="356" name="group 356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599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00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01" name="textbox 1601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600"/>
            </a:p>
            <a:p>
              <a:pPr marL="12382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2</a:t>
              </a:r>
              <a:endParaRPr lang="en-US" altLang="en-US" sz="1200"/>
            </a:p>
          </p:txBody>
        </p:sp>
      </p:grpSp>
      <p:grpSp>
        <p:nvGrpSpPr>
          <p:cNvPr id="358" name="group 358"/>
          <p:cNvGrpSpPr/>
          <p:nvPr/>
        </p:nvGrpSpPr>
        <p:grpSpPr>
          <a:xfrm rot="21600000">
            <a:off x="428244" y="2881884"/>
            <a:ext cx="294131" cy="294131"/>
            <a:chExt cx="294131" cy="294131"/>
          </a:xfrm>
        </p:grpSpPr>
        <p:grpSp>
          <p:nvGrpSpPr>
            <p:cNvPr id="360" name="group 360"/>
            <p:cNvGrpSpPr/>
            <p:nvPr/>
          </p:nvGrpSpPr>
          <p:grpSpPr>
            <a:xfrm rot="21600000">
              <a:off x="0" y="0"/>
              <a:ext cx="294131" cy="294131"/>
              <a:chExt cx="294131" cy="294131"/>
            </a:xfrm>
          </p:grpSpPr>
          <p:sp>
            <p:nvSpPr>
              <p:cNvPr id="1602" name="path"/>
              <p:cNvSpPr/>
              <p:nvPr/>
            </p:nvSpPr>
            <p:spPr>
              <a:xfrm>
                <a:off x="9905" y="9905"/>
                <a:ext cx="274319" cy="274319"/>
              </a:xfrm>
              <a:custGeom>
                <a:rect l="0" t="0" r="0" b="0"/>
                <a:pathLst>
                  <a:path w="431" h="431">
                    <a:moveTo>
                      <a:pt x="0" y="215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5"/>
                    </a:cubicBezTo>
                    <a:cubicBezTo>
                      <a:pt x="431" y="335"/>
                      <a:pt x="335" y="431"/>
                      <a:pt x="215" y="431"/>
                    </a:cubicBezTo>
                    <a:cubicBezTo>
                      <a:pt x="96" y="431"/>
                      <a:pt x="0" y="335"/>
                      <a:pt x="0" y="215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03" name="path"/>
              <p:cNvSpPr/>
              <p:nvPr/>
            </p:nvSpPr>
            <p:spPr>
              <a:xfrm>
                <a:off x="0" y="0"/>
                <a:ext cx="294131" cy="294131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04" name="textbox 1604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en-US" altLang="en-US" sz="600"/>
            </a:p>
            <a:p>
              <a:pPr marL="134620" algn="l" rtl="0" eaLnBrk="0">
                <a:lnSpc>
                  <a:spcPct val="80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1</a:t>
              </a:r>
              <a:endParaRPr lang="en-US" altLang="en-US" sz="1200"/>
            </a:p>
          </p:txBody>
        </p:sp>
      </p:grpSp>
      <p:pic>
        <p:nvPicPr>
          <p:cNvPr id="1605" name="picture 1605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3038601" y="2083054"/>
            <a:ext cx="370712" cy="201421"/>
          </a:xfrm>
          <a:prstGeom prst="rect">
            <a:avLst/>
          </a:prstGeom>
        </p:spPr>
      </p:pic>
      <p:sp>
        <p:nvSpPr>
          <p:cNvPr id="1606" name="textbox 1606"/>
          <p:cNvSpPr/>
          <p:nvPr/>
        </p:nvSpPr>
        <p:spPr>
          <a:xfrm>
            <a:off x="792162" y="1501895"/>
            <a:ext cx="37782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07" name="path"/>
          <p:cNvSpPr/>
          <p:nvPr/>
        </p:nvSpPr>
        <p:spPr>
          <a:xfrm>
            <a:off x="10157459" y="1386840"/>
            <a:ext cx="242823" cy="242823"/>
          </a:xfrm>
          <a:custGeom>
            <a:rect l="0" t="0" r="0" b="0"/>
            <a:pathLst>
              <a:path w="382" h="382">
                <a:moveTo>
                  <a:pt x="7" y="375"/>
                </a:moveTo>
                <a:cubicBezTo>
                  <a:pt x="7" y="172"/>
                  <a:pt x="171" y="7"/>
                  <a:pt x="375" y="7"/>
                </a:cubicBez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8" name="path"/>
          <p:cNvSpPr/>
          <p:nvPr/>
        </p:nvSpPr>
        <p:spPr>
          <a:xfrm>
            <a:off x="10157459" y="5828792"/>
            <a:ext cx="242823" cy="242823"/>
          </a:xfrm>
          <a:custGeom>
            <a:rect l="0" t="0" r="0" b="0"/>
            <a:pathLst>
              <a:path w="382" h="382">
                <a:moveTo>
                  <a:pt x="375" y="375"/>
                </a:moveTo>
                <a:cubicBezTo>
                  <a:pt x="171" y="375"/>
                  <a:pt x="7" y="210"/>
                  <a:pt x="7" y="7"/>
                </a:cubicBez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9" name="path"/>
          <p:cNvSpPr/>
          <p:nvPr/>
        </p:nvSpPr>
        <p:spPr>
          <a:xfrm>
            <a:off x="11325859" y="5828792"/>
            <a:ext cx="242823" cy="242823"/>
          </a:xfrm>
          <a:custGeom>
            <a:rect l="0" t="0" r="0" b="0"/>
            <a:pathLst>
              <a:path w="382" h="382">
                <a:moveTo>
                  <a:pt x="375" y="7"/>
                </a:moveTo>
                <a:cubicBezTo>
                  <a:pt x="375" y="210"/>
                  <a:pt x="210" y="375"/>
                  <a:pt x="7" y="375"/>
                </a:cubicBez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0" name="path"/>
          <p:cNvSpPr/>
          <p:nvPr/>
        </p:nvSpPr>
        <p:spPr>
          <a:xfrm>
            <a:off x="11325859" y="1386840"/>
            <a:ext cx="242823" cy="242823"/>
          </a:xfrm>
          <a:custGeom>
            <a:rect l="0" t="0" r="0" b="0"/>
            <a:pathLst>
              <a:path w="382" h="382">
                <a:moveTo>
                  <a:pt x="7" y="7"/>
                </a:moveTo>
                <a:cubicBezTo>
                  <a:pt x="210" y="7"/>
                  <a:pt x="375" y="172"/>
                  <a:pt x="375" y="375"/>
                </a:cubicBez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11" name="picture 1611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9235439" y="5291328"/>
            <a:ext cx="310515" cy="169672"/>
          </a:xfrm>
          <a:prstGeom prst="rect">
            <a:avLst/>
          </a:prstGeom>
        </p:spPr>
      </p:pic>
      <p:pic>
        <p:nvPicPr>
          <p:cNvPr id="1612" name="picture 161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3728973" y="2422905"/>
            <a:ext cx="388620" cy="132841"/>
          </a:xfrm>
          <a:prstGeom prst="rect">
            <a:avLst/>
          </a:prstGeom>
        </p:spPr>
      </p:pic>
      <p:grpSp>
        <p:nvGrpSpPr>
          <p:cNvPr id="362" name="group 362"/>
          <p:cNvGrpSpPr/>
          <p:nvPr/>
        </p:nvGrpSpPr>
        <p:grpSpPr>
          <a:xfrm rot="21600000">
            <a:off x="7078979" y="2686811"/>
            <a:ext cx="266700" cy="184404"/>
            <a:chExt cx="266700" cy="184404"/>
          </a:xfrm>
        </p:grpSpPr>
        <p:sp>
          <p:nvSpPr>
            <p:cNvPr id="1613" name="path"/>
            <p:cNvSpPr/>
            <p:nvPr/>
          </p:nvSpPr>
          <p:spPr>
            <a:xfrm>
              <a:off x="161543" y="44196"/>
              <a:ext cx="105157" cy="134112"/>
            </a:xfrm>
            <a:custGeom>
              <a:rect l="0" t="0" r="0" b="0"/>
              <a:pathLst>
                <a:path w="165" h="211">
                  <a:moveTo>
                    <a:pt x="141" y="141"/>
                  </a:moveTo>
                  <a:lnTo>
                    <a:pt x="134" y="149"/>
                  </a:lnTo>
                  <a:lnTo>
                    <a:pt x="127" y="158"/>
                  </a:lnTo>
                  <a:lnTo>
                    <a:pt x="119" y="165"/>
                  </a:lnTo>
                  <a:lnTo>
                    <a:pt x="111" y="172"/>
                  </a:lnTo>
                  <a:lnTo>
                    <a:pt x="102" y="179"/>
                  </a:lnTo>
                  <a:lnTo>
                    <a:pt x="92" y="185"/>
                  </a:lnTo>
                  <a:lnTo>
                    <a:pt x="81" y="191"/>
                  </a:lnTo>
                  <a:lnTo>
                    <a:pt x="70" y="195"/>
                  </a:lnTo>
                  <a:lnTo>
                    <a:pt x="59" y="200"/>
                  </a:lnTo>
                  <a:lnTo>
                    <a:pt x="48" y="203"/>
                  </a:lnTo>
                  <a:lnTo>
                    <a:pt x="36" y="206"/>
                  </a:lnTo>
                  <a:lnTo>
                    <a:pt x="24" y="208"/>
                  </a:lnTo>
                  <a:lnTo>
                    <a:pt x="12" y="210"/>
                  </a:lnTo>
                  <a:lnTo>
                    <a:pt x="0" y="211"/>
                  </a:lnTo>
                  <a:lnTo>
                    <a:pt x="0" y="194"/>
                  </a:lnTo>
                  <a:lnTo>
                    <a:pt x="0" y="178"/>
                  </a:lnTo>
                  <a:lnTo>
                    <a:pt x="10" y="177"/>
                  </a:lnTo>
                  <a:lnTo>
                    <a:pt x="21" y="175"/>
                  </a:lnTo>
                  <a:lnTo>
                    <a:pt x="32" y="173"/>
                  </a:lnTo>
                  <a:lnTo>
                    <a:pt x="42" y="170"/>
                  </a:lnTo>
                  <a:lnTo>
                    <a:pt x="51" y="166"/>
                  </a:lnTo>
                  <a:lnTo>
                    <a:pt x="61" y="162"/>
                  </a:lnTo>
                  <a:lnTo>
                    <a:pt x="70" y="157"/>
                  </a:lnTo>
                  <a:lnTo>
                    <a:pt x="79" y="152"/>
                  </a:lnTo>
                  <a:lnTo>
                    <a:pt x="86" y="146"/>
                  </a:lnTo>
                  <a:lnTo>
                    <a:pt x="94" y="139"/>
                  </a:lnTo>
                  <a:lnTo>
                    <a:pt x="100" y="132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24" y="132"/>
                  </a:lnTo>
                  <a:lnTo>
                    <a:pt x="141" y="141"/>
                  </a:lnTo>
                  <a:lnTo>
                    <a:pt x="141" y="141"/>
                  </a:lnTo>
                  <a:close/>
                </a:path>
                <a:path w="165" h="211">
                  <a:moveTo>
                    <a:pt x="141" y="0"/>
                  </a:moveTo>
                  <a:lnTo>
                    <a:pt x="147" y="9"/>
                  </a:lnTo>
                  <a:lnTo>
                    <a:pt x="153" y="18"/>
                  </a:lnTo>
                  <a:lnTo>
                    <a:pt x="157" y="27"/>
                  </a:lnTo>
                  <a:lnTo>
                    <a:pt x="160" y="37"/>
                  </a:lnTo>
                  <a:lnTo>
                    <a:pt x="163" y="46"/>
                  </a:lnTo>
                  <a:lnTo>
                    <a:pt x="164" y="56"/>
                  </a:lnTo>
                  <a:lnTo>
                    <a:pt x="165" y="66"/>
                  </a:lnTo>
                  <a:lnTo>
                    <a:pt x="165" y="77"/>
                  </a:lnTo>
                  <a:lnTo>
                    <a:pt x="164" y="87"/>
                  </a:lnTo>
                  <a:lnTo>
                    <a:pt x="162" y="96"/>
                  </a:lnTo>
                  <a:lnTo>
                    <a:pt x="159" y="106"/>
                  </a:lnTo>
                  <a:lnTo>
                    <a:pt x="155" y="115"/>
                  </a:lnTo>
                  <a:lnTo>
                    <a:pt x="151" y="125"/>
                  </a:lnTo>
                  <a:lnTo>
                    <a:pt x="145" y="134"/>
                  </a:lnTo>
                  <a:lnTo>
                    <a:pt x="128" y="125"/>
                  </a:lnTo>
                  <a:lnTo>
                    <a:pt x="109" y="117"/>
                  </a:lnTo>
                  <a:lnTo>
                    <a:pt x="114" y="109"/>
                  </a:lnTo>
                  <a:lnTo>
                    <a:pt x="118" y="101"/>
                  </a:lnTo>
                  <a:lnTo>
                    <a:pt x="120" y="92"/>
                  </a:lnTo>
                  <a:lnTo>
                    <a:pt x="122" y="84"/>
                  </a:lnTo>
                  <a:lnTo>
                    <a:pt x="123" y="75"/>
                  </a:lnTo>
                  <a:lnTo>
                    <a:pt x="123" y="66"/>
                  </a:lnTo>
                  <a:lnTo>
                    <a:pt x="122" y="57"/>
                  </a:lnTo>
                  <a:lnTo>
                    <a:pt x="121" y="49"/>
                  </a:lnTo>
                  <a:lnTo>
                    <a:pt x="118" y="40"/>
                  </a:lnTo>
                  <a:lnTo>
                    <a:pt x="115" y="32"/>
                  </a:lnTo>
                  <a:lnTo>
                    <a:pt x="110" y="24"/>
                  </a:lnTo>
                  <a:lnTo>
                    <a:pt x="105" y="16"/>
                  </a:lnTo>
                  <a:lnTo>
                    <a:pt x="105" y="16"/>
                  </a:lnTo>
                  <a:lnTo>
                    <a:pt x="123" y="7"/>
                  </a:lnTo>
                  <a:lnTo>
                    <a:pt x="141" y="0"/>
                  </a:lnTo>
                  <a:lnTo>
                    <a:pt x="141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4" name="path"/>
            <p:cNvSpPr/>
            <p:nvPr/>
          </p:nvSpPr>
          <p:spPr>
            <a:xfrm>
              <a:off x="62484" y="0"/>
              <a:ext cx="185928" cy="56388"/>
            </a:xfrm>
            <a:custGeom>
              <a:rect l="0" t="0" r="0" b="0"/>
              <a:pathLst>
                <a:path w="292" h="88">
                  <a:moveTo>
                    <a:pt x="147" y="0"/>
                  </a:moveTo>
                  <a:lnTo>
                    <a:pt x="160" y="0"/>
                  </a:lnTo>
                  <a:lnTo>
                    <a:pt x="172" y="1"/>
                  </a:lnTo>
                  <a:lnTo>
                    <a:pt x="184" y="3"/>
                  </a:lnTo>
                  <a:lnTo>
                    <a:pt x="195" y="5"/>
                  </a:lnTo>
                  <a:lnTo>
                    <a:pt x="207" y="9"/>
                  </a:lnTo>
                  <a:lnTo>
                    <a:pt x="219" y="12"/>
                  </a:lnTo>
                  <a:lnTo>
                    <a:pt x="230" y="17"/>
                  </a:lnTo>
                  <a:lnTo>
                    <a:pt x="240" y="22"/>
                  </a:lnTo>
                  <a:lnTo>
                    <a:pt x="251" y="28"/>
                  </a:lnTo>
                  <a:lnTo>
                    <a:pt x="260" y="34"/>
                  </a:lnTo>
                  <a:lnTo>
                    <a:pt x="269" y="41"/>
                  </a:lnTo>
                  <a:lnTo>
                    <a:pt x="278" y="48"/>
                  </a:lnTo>
                  <a:lnTo>
                    <a:pt x="285" y="56"/>
                  </a:lnTo>
                  <a:lnTo>
                    <a:pt x="292" y="65"/>
                  </a:lnTo>
                  <a:lnTo>
                    <a:pt x="274" y="72"/>
                  </a:lnTo>
                  <a:lnTo>
                    <a:pt x="257" y="81"/>
                  </a:lnTo>
                  <a:lnTo>
                    <a:pt x="251" y="74"/>
                  </a:lnTo>
                  <a:lnTo>
                    <a:pt x="244" y="67"/>
                  </a:lnTo>
                  <a:lnTo>
                    <a:pt x="236" y="61"/>
                  </a:lnTo>
                  <a:lnTo>
                    <a:pt x="228" y="55"/>
                  </a:lnTo>
                  <a:lnTo>
                    <a:pt x="219" y="50"/>
                  </a:lnTo>
                  <a:lnTo>
                    <a:pt x="210" y="45"/>
                  </a:lnTo>
                  <a:lnTo>
                    <a:pt x="200" y="42"/>
                  </a:lnTo>
                  <a:lnTo>
                    <a:pt x="190" y="39"/>
                  </a:lnTo>
                  <a:lnTo>
                    <a:pt x="179" y="36"/>
                  </a:lnTo>
                  <a:lnTo>
                    <a:pt x="169" y="34"/>
                  </a:lnTo>
                  <a:lnTo>
                    <a:pt x="158" y="33"/>
                  </a:lnTo>
                  <a:lnTo>
                    <a:pt x="147" y="33"/>
                  </a:lnTo>
                  <a:lnTo>
                    <a:pt x="146" y="16"/>
                  </a:lnTo>
                  <a:lnTo>
                    <a:pt x="147" y="0"/>
                  </a:lnTo>
                  <a:close/>
                </a:path>
                <a:path w="292" h="88">
                  <a:moveTo>
                    <a:pt x="0" y="72"/>
                  </a:moveTo>
                  <a:lnTo>
                    <a:pt x="6" y="63"/>
                  </a:lnTo>
                  <a:lnTo>
                    <a:pt x="14" y="55"/>
                  </a:lnTo>
                  <a:lnTo>
                    <a:pt x="21" y="47"/>
                  </a:lnTo>
                  <a:lnTo>
                    <a:pt x="30" y="41"/>
                  </a:lnTo>
                  <a:lnTo>
                    <a:pt x="39" y="34"/>
                  </a:lnTo>
                  <a:lnTo>
                    <a:pt x="49" y="28"/>
                  </a:lnTo>
                  <a:lnTo>
                    <a:pt x="59" y="22"/>
                  </a:lnTo>
                  <a:lnTo>
                    <a:pt x="70" y="17"/>
                  </a:lnTo>
                  <a:lnTo>
                    <a:pt x="81" y="13"/>
                  </a:lnTo>
                  <a:lnTo>
                    <a:pt x="93" y="9"/>
                  </a:lnTo>
                  <a:lnTo>
                    <a:pt x="104" y="7"/>
                  </a:lnTo>
                  <a:lnTo>
                    <a:pt x="116" y="4"/>
                  </a:lnTo>
                  <a:lnTo>
                    <a:pt x="129" y="3"/>
                  </a:lnTo>
                  <a:lnTo>
                    <a:pt x="141" y="2"/>
                  </a:lnTo>
                  <a:lnTo>
                    <a:pt x="140" y="19"/>
                  </a:lnTo>
                  <a:lnTo>
                    <a:pt x="141" y="35"/>
                  </a:lnTo>
                  <a:lnTo>
                    <a:pt x="130" y="36"/>
                  </a:lnTo>
                  <a:lnTo>
                    <a:pt x="120" y="37"/>
                  </a:lnTo>
                  <a:lnTo>
                    <a:pt x="109" y="40"/>
                  </a:lnTo>
                  <a:lnTo>
                    <a:pt x="99" y="43"/>
                  </a:lnTo>
                  <a:lnTo>
                    <a:pt x="89" y="46"/>
                  </a:lnTo>
                  <a:lnTo>
                    <a:pt x="80" y="51"/>
                  </a:lnTo>
                  <a:lnTo>
                    <a:pt x="70" y="56"/>
                  </a:lnTo>
                  <a:lnTo>
                    <a:pt x="62" y="61"/>
                  </a:lnTo>
                  <a:lnTo>
                    <a:pt x="54" y="67"/>
                  </a:lnTo>
                  <a:lnTo>
                    <a:pt x="47" y="74"/>
                  </a:lnTo>
                  <a:lnTo>
                    <a:pt x="41" y="81"/>
                  </a:lnTo>
                  <a:lnTo>
                    <a:pt x="35" y="88"/>
                  </a:lnTo>
                  <a:lnTo>
                    <a:pt x="35" y="88"/>
                  </a:lnTo>
                  <a:lnTo>
                    <a:pt x="17" y="81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5" name="path"/>
            <p:cNvSpPr/>
            <p:nvPr/>
          </p:nvSpPr>
          <p:spPr>
            <a:xfrm>
              <a:off x="45719" y="48768"/>
              <a:ext cx="36576" cy="85344"/>
            </a:xfrm>
            <a:custGeom>
              <a:rect l="0" t="0" r="0" b="0"/>
              <a:pathLst>
                <a:path w="57" h="134">
                  <a:moveTo>
                    <a:pt x="22" y="134"/>
                  </a:moveTo>
                  <a:lnTo>
                    <a:pt x="17" y="125"/>
                  </a:lnTo>
                  <a:lnTo>
                    <a:pt x="12" y="116"/>
                  </a:lnTo>
                  <a:lnTo>
                    <a:pt x="8" y="107"/>
                  </a:lnTo>
                  <a:lnTo>
                    <a:pt x="4" y="97"/>
                  </a:lnTo>
                  <a:lnTo>
                    <a:pt x="2" y="87"/>
                  </a:lnTo>
                  <a:lnTo>
                    <a:pt x="0" y="77"/>
                  </a:lnTo>
                  <a:lnTo>
                    <a:pt x="0" y="67"/>
                  </a:lnTo>
                  <a:lnTo>
                    <a:pt x="0" y="57"/>
                  </a:lnTo>
                  <a:lnTo>
                    <a:pt x="1" y="47"/>
                  </a:lnTo>
                  <a:lnTo>
                    <a:pt x="3" y="37"/>
                  </a:lnTo>
                  <a:lnTo>
                    <a:pt x="5" y="27"/>
                  </a:lnTo>
                  <a:lnTo>
                    <a:pt x="9" y="18"/>
                  </a:lnTo>
                  <a:lnTo>
                    <a:pt x="13" y="9"/>
                  </a:lnTo>
                  <a:lnTo>
                    <a:pt x="19" y="0"/>
                  </a:lnTo>
                  <a:lnTo>
                    <a:pt x="35" y="9"/>
                  </a:lnTo>
                  <a:lnTo>
                    <a:pt x="53" y="16"/>
                  </a:lnTo>
                  <a:lnTo>
                    <a:pt x="49" y="24"/>
                  </a:lnTo>
                  <a:lnTo>
                    <a:pt x="45" y="32"/>
                  </a:lnTo>
                  <a:lnTo>
                    <a:pt x="43" y="41"/>
                  </a:lnTo>
                  <a:lnTo>
                    <a:pt x="41" y="49"/>
                  </a:lnTo>
                  <a:lnTo>
                    <a:pt x="40" y="58"/>
                  </a:lnTo>
                  <a:lnTo>
                    <a:pt x="40" y="67"/>
                  </a:lnTo>
                  <a:lnTo>
                    <a:pt x="40" y="76"/>
                  </a:lnTo>
                  <a:lnTo>
                    <a:pt x="42" y="85"/>
                  </a:lnTo>
                  <a:lnTo>
                    <a:pt x="45" y="93"/>
                  </a:lnTo>
                  <a:lnTo>
                    <a:pt x="48" y="102"/>
                  </a:lnTo>
                  <a:lnTo>
                    <a:pt x="52" y="110"/>
                  </a:lnTo>
                  <a:lnTo>
                    <a:pt x="57" y="117"/>
                  </a:lnTo>
                  <a:lnTo>
                    <a:pt x="57" y="117"/>
                  </a:lnTo>
                  <a:lnTo>
                    <a:pt x="40" y="126"/>
                  </a:lnTo>
                  <a:lnTo>
                    <a:pt x="23" y="134"/>
                  </a:lnTo>
                  <a:lnTo>
                    <a:pt x="22" y="13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6" name="path"/>
            <p:cNvSpPr/>
            <p:nvPr/>
          </p:nvSpPr>
          <p:spPr>
            <a:xfrm>
              <a:off x="0" y="150876"/>
              <a:ext cx="106680" cy="33528"/>
            </a:xfrm>
            <a:custGeom>
              <a:rect l="0" t="0" r="0" b="0"/>
              <a:pathLst>
                <a:path w="168" h="52">
                  <a:moveTo>
                    <a:pt x="0" y="9"/>
                  </a:moveTo>
                  <a:lnTo>
                    <a:pt x="147" y="9"/>
                  </a:lnTo>
                  <a:lnTo>
                    <a:pt x="147" y="0"/>
                  </a:lnTo>
                  <a:lnTo>
                    <a:pt x="168" y="26"/>
                  </a:lnTo>
                  <a:lnTo>
                    <a:pt x="147" y="52"/>
                  </a:lnTo>
                  <a:lnTo>
                    <a:pt x="147" y="43"/>
                  </a:lnTo>
                  <a:lnTo>
                    <a:pt x="0" y="43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7" name="rect"/>
          <p:cNvSpPr/>
          <p:nvPr/>
        </p:nvSpPr>
        <p:spPr>
          <a:xfrm>
            <a:off x="7389876" y="1732788"/>
            <a:ext cx="12191" cy="2161032"/>
          </a:xfrm>
          <a:prstGeom prst="rect">
            <a:avLst/>
          </a:pr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8" name="path"/>
          <p:cNvSpPr/>
          <p:nvPr/>
        </p:nvSpPr>
        <p:spPr>
          <a:xfrm>
            <a:off x="8753855" y="5567171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4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9" name="path"/>
          <p:cNvSpPr/>
          <p:nvPr/>
        </p:nvSpPr>
        <p:spPr>
          <a:xfrm>
            <a:off x="7610855" y="5567171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4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0" name="path"/>
          <p:cNvSpPr/>
          <p:nvPr/>
        </p:nvSpPr>
        <p:spPr>
          <a:xfrm>
            <a:off x="7304531" y="3826764"/>
            <a:ext cx="182880" cy="124967"/>
          </a:xfrm>
          <a:custGeom>
            <a:rect l="0" t="0" r="0" b="0"/>
            <a:pathLst>
              <a:path w="288" h="196">
                <a:moveTo>
                  <a:pt x="0" y="196"/>
                </a:moveTo>
                <a:lnTo>
                  <a:pt x="144" y="0"/>
                </a:lnTo>
                <a:lnTo>
                  <a:pt x="288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1" name="path"/>
          <p:cNvSpPr/>
          <p:nvPr/>
        </p:nvSpPr>
        <p:spPr>
          <a:xfrm>
            <a:off x="5242559" y="3826764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4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2" name="path"/>
          <p:cNvSpPr/>
          <p:nvPr/>
        </p:nvSpPr>
        <p:spPr>
          <a:xfrm>
            <a:off x="3994403" y="3826764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4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3" name="path"/>
          <p:cNvSpPr/>
          <p:nvPr/>
        </p:nvSpPr>
        <p:spPr>
          <a:xfrm>
            <a:off x="2574036" y="3826764"/>
            <a:ext cx="182879" cy="124967"/>
          </a:xfrm>
          <a:custGeom>
            <a:rect l="0" t="0" r="0" b="0"/>
            <a:pathLst>
              <a:path w="287" h="196">
                <a:moveTo>
                  <a:pt x="0" y="196"/>
                </a:moveTo>
                <a:lnTo>
                  <a:pt x="143" y="0"/>
                </a:lnTo>
                <a:lnTo>
                  <a:pt x="287" y="196"/>
                </a:lnTo>
                <a:lnTo>
                  <a:pt x="0" y="19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4" name="textbox 1624"/>
          <p:cNvSpPr/>
          <p:nvPr/>
        </p:nvSpPr>
        <p:spPr>
          <a:xfrm>
            <a:off x="11405102" y="6427733"/>
            <a:ext cx="157479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endParaRPr lang="en-US" altLang="en-US" sz="900"/>
          </a:p>
        </p:txBody>
      </p:sp>
      <p:sp>
        <p:nvSpPr>
          <p:cNvPr id="1625" name="path"/>
          <p:cNvSpPr/>
          <p:nvPr/>
        </p:nvSpPr>
        <p:spPr>
          <a:xfrm>
            <a:off x="10395711" y="1386840"/>
            <a:ext cx="934719" cy="9144"/>
          </a:xfrm>
          <a:custGeom>
            <a:rect l="0" t="0" r="0" b="0"/>
            <a:pathLst>
              <a:path w="1471" h="14">
                <a:moveTo>
                  <a:pt x="0" y="7"/>
                </a:moveTo>
                <a:lnTo>
                  <a:pt x="1471" y="7"/>
                </a:lnTo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6" name="rect"/>
          <p:cNvSpPr/>
          <p:nvPr/>
        </p:nvSpPr>
        <p:spPr>
          <a:xfrm>
            <a:off x="10395711" y="6062472"/>
            <a:ext cx="934719" cy="9143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7" name="rect"/>
          <p:cNvSpPr/>
          <p:nvPr/>
        </p:nvSpPr>
        <p:spPr>
          <a:xfrm>
            <a:off x="7190231" y="2843784"/>
            <a:ext cx="51816" cy="19811"/>
          </a:xfrm>
          <a:prstGeom prst="rect">
            <a:avLst/>
          </a:prstGeom>
          <a:solidFill>
            <a:srgbClr val="197A5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9" name="rect"/>
          <p:cNvSpPr/>
          <p:nvPr/>
        </p:nvSpPr>
        <p:spPr>
          <a:xfrm>
            <a:off x="7991856" y="4274820"/>
            <a:ext cx="1418843" cy="28803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630" name="table 1630"/>
          <p:cNvGraphicFramePr>
            <a:graphicFrameLocks noGrp="1"/>
          </p:cNvGraphicFramePr>
          <p:nvPr/>
        </p:nvGraphicFramePr>
        <p:xfrm>
          <a:off x="751778" y="1920880"/>
          <a:ext cx="10809604" cy="4309109"/>
        </p:xfrm>
        <a:graphic>
          <a:graphicData uri="http://schemas.openxmlformats.org/drawingml/2006/table">
            <a:tbl>
              <a:tblPr/>
              <a:tblGrid>
                <a:gridCol w="450850"/>
                <a:gridCol w="10358754"/>
              </a:tblGrid>
              <a:tr h="4309109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51840" algn="l" rtl="0" eaLnBrk="0">
                        <a:lnSpc>
                          <a:spcPts val="2425"/>
                        </a:lnSpc>
                        <a:spcBef>
                          <a:spcPts val="5"/>
                        </a:spcBef>
                      </a:pPr>
                      <a:r>
                        <a:rPr sz="1800" b="1" i="1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</a:t>
                      </a:r>
                      <a:r>
                        <a:rPr sz="18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800" b="1" i="1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务</a:t>
                      </a:r>
                      <a:r>
                        <a:rPr sz="18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800" b="1" i="1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闭</a:t>
                      </a:r>
                      <a:r>
                        <a:rPr sz="1800" spc="-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800" b="1" i="1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环</a:t>
                      </a:r>
                      <a:endParaRPr lang="en-US" altLang="en-US" sz="1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13775" algn="l" rtl="0" eaLnBrk="0">
                        <a:lnSpc>
                          <a:spcPts val="1860"/>
                        </a:lnSpc>
                      </a:pPr>
                      <a:r>
                        <a:rPr sz="1500" spc="10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供应链各环</a:t>
                      </a:r>
                      <a:r>
                        <a:rPr sz="1500" spc="40">
                          <a:ln w="3175" cap="flat" cmpd="sng">
                            <a:solidFill>
                              <a:srgbClr val="575757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节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r" rtl="0" eaLnBrk="0">
                        <a:lnSpc>
                          <a:spcPct val="97000"/>
                        </a:lnSpc>
                        <a:spcBef>
                          <a:spcPts val="159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提供数据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，并承接执行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958715" algn="l" rtl="0" eaLnBrk="0">
                        <a:lnSpc>
                          <a:spcPct val="98000"/>
                        </a:lnSpc>
                        <a:tabLst>
                          <a:tab pos="6788150"/>
                        </a:tabLst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	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供应链计划                          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631" name="picture 16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84092" y="3231007"/>
            <a:ext cx="748410" cy="173735"/>
          </a:xfrm>
          <a:prstGeom prst="rect">
            <a:avLst/>
          </a:prstGeom>
        </p:spPr>
      </p:pic>
      <p:pic>
        <p:nvPicPr>
          <p:cNvPr id="1632" name="picture 16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18119" y="3227451"/>
            <a:ext cx="1582800" cy="173735"/>
          </a:xfrm>
          <a:prstGeom prst="rect">
            <a:avLst/>
          </a:prstGeom>
        </p:spPr>
      </p:pic>
      <p:pic>
        <p:nvPicPr>
          <p:cNvPr id="1633" name="picture 16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234939" y="3625850"/>
            <a:ext cx="1353565" cy="173736"/>
          </a:xfrm>
          <a:prstGeom prst="rect">
            <a:avLst/>
          </a:prstGeom>
        </p:spPr>
      </p:pic>
      <p:pic>
        <p:nvPicPr>
          <p:cNvPr id="1634" name="picture 16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229611" y="4171442"/>
            <a:ext cx="3484498" cy="391413"/>
          </a:xfrm>
          <a:prstGeom prst="rect">
            <a:avLst/>
          </a:prstGeom>
        </p:spPr>
      </p:pic>
      <p:graphicFrame>
        <p:nvGraphicFramePr>
          <p:cNvPr id="1635" name="table 1635"/>
          <p:cNvGraphicFramePr>
            <a:graphicFrameLocks noGrp="1"/>
          </p:cNvGraphicFramePr>
          <p:nvPr/>
        </p:nvGraphicFramePr>
        <p:xfrm>
          <a:off x="4023359" y="2282952"/>
          <a:ext cx="5377180" cy="1942464"/>
        </p:xfrm>
        <a:graphic>
          <a:graphicData uri="http://schemas.openxmlformats.org/drawingml/2006/table">
            <a:tbl>
              <a:tblPr/>
              <a:tblGrid>
                <a:gridCol w="3795395"/>
                <a:gridCol w="1581785"/>
              </a:tblGrid>
              <a:tr h="133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50"/>
                        </a:lnSpc>
                      </a:pPr>
                      <a:endParaRPr lang="en-US" altLang="en-US" sz="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50"/>
                        </a:lnSpc>
                      </a:pPr>
                      <a:endParaRPr lang="en-US" altLang="en-US" sz="800"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6E6F73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09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9260" indent="-196850" algn="l" rtl="0" eaLnBrk="0">
                        <a:lnSpc>
                          <a:spcPct val="10300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人工结合系统输出的方案，结合实际情况   </a:t>
                      </a: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调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整，形成主要的需求计划、供应链计划   </a:t>
                      </a: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下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派执行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76225" algn="l" rtl="0" eaLnBrk="0">
                        <a:lnSpc>
                          <a:spcPct val="97000"/>
                        </a:lnSpc>
                      </a:pPr>
                      <a:r>
                        <a:rPr sz="14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</a:t>
                      </a:r>
                      <a:r>
                        <a:rPr sz="1400" spc="0" baseline="300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3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6E6F73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636" name="textbox 1636"/>
          <p:cNvSpPr/>
          <p:nvPr/>
        </p:nvSpPr>
        <p:spPr>
          <a:xfrm>
            <a:off x="619046" y="624388"/>
            <a:ext cx="10721975" cy="995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74295" indent="-61595" algn="l" rtl="0" eaLnBrk="0">
              <a:lnSpc>
                <a:spcPct val="96000"/>
              </a:lnSpc>
            </a:pPr>
            <a:r>
              <a:rPr sz="3300" spc="3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供应链数字化蓝图：以上下游规划协同为主线业务闭环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3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目前甲方在规划协同环节上有</a:t>
            </a:r>
            <a:r>
              <a:rPr sz="33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失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637" name="table 1637"/>
          <p:cNvGraphicFramePr>
            <a:graphicFrameLocks noGrp="1"/>
          </p:cNvGraphicFramePr>
          <p:nvPr/>
        </p:nvGraphicFramePr>
        <p:xfrm>
          <a:off x="3668267" y="4802123"/>
          <a:ext cx="4539614" cy="1417319"/>
        </p:xfrm>
        <a:graphic>
          <a:graphicData uri="http://schemas.openxmlformats.org/drawingml/2006/table">
            <a:tbl>
              <a:tblPr/>
              <a:tblGrid>
                <a:gridCol w="4539614"/>
              </a:tblGrid>
              <a:tr h="1398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4081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下游规划协同系统</a:t>
                      </a:r>
                      <a:r>
                        <a:rPr sz="1400" spc="0" baseline="3000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2</a:t>
                      </a:r>
                      <a:endParaRPr lang="en-US" altLang="en-US" sz="91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38" name="table 1638"/>
          <p:cNvGraphicFramePr>
            <a:graphicFrameLocks noGrp="1"/>
          </p:cNvGraphicFramePr>
          <p:nvPr/>
        </p:nvGraphicFramePr>
        <p:xfrm>
          <a:off x="1345691" y="2282952"/>
          <a:ext cx="1941195" cy="1898650"/>
        </p:xfrm>
        <a:graphic>
          <a:graphicData uri="http://schemas.openxmlformats.org/drawingml/2006/table">
            <a:tbl>
              <a:tblPr/>
              <a:tblGrid>
                <a:gridCol w="1941195"/>
              </a:tblGrid>
              <a:tr h="1892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0485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据湖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39" name="table 1639"/>
          <p:cNvGraphicFramePr>
            <a:graphicFrameLocks noGrp="1"/>
          </p:cNvGraphicFramePr>
          <p:nvPr/>
        </p:nvGraphicFramePr>
        <p:xfrm>
          <a:off x="8945879" y="4812791"/>
          <a:ext cx="2397125" cy="1417319"/>
        </p:xfrm>
        <a:graphic>
          <a:graphicData uri="http://schemas.openxmlformats.org/drawingml/2006/table">
            <a:tbl>
              <a:tblPr/>
              <a:tblGrid>
                <a:gridCol w="2397125"/>
              </a:tblGrid>
              <a:tr h="1398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87045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供应链各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环节系统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2410" algn="l" rtl="0" eaLnBrk="0">
                        <a:lnSpc>
                          <a:spcPts val="3360"/>
                        </a:lnSpc>
                      </a:pPr>
                      <a:r>
                        <a:rPr sz="1400" spc="-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  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数据采集与精益管理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40" name="textbox 1640"/>
          <p:cNvSpPr/>
          <p:nvPr/>
        </p:nvSpPr>
        <p:spPr>
          <a:xfrm>
            <a:off x="619724" y="6422853"/>
            <a:ext cx="10942955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00"/>
              </a:lnSpc>
            </a:pPr>
            <a:endParaRPr lang="en-US" altLang="en-US" sz="100"/>
          </a:p>
          <a:p>
            <a:pPr marL="12700" indent="10160" algn="l" rtl="0" eaLnBrk="0">
              <a:lnSpc>
                <a:spcPct val="100000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短期规划包括：  销售计划、生产计划 ，供应计划 ，物流分销计划等 ，长期战略规划 ，如：  战略采购、渠道规划、产能规划、  网络选址规划等；  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2. </a:t>
            </a: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系统已需求预测</a:t>
            </a:r>
            <a:r>
              <a:rPr sz="9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产销协同为核心 ，  同时未来  </a:t>
            </a:r>
            <a:r>
              <a:rPr sz="1500" spc="0" baseline="300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45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可涵盖其他延伸系统如物流网络优化 ，  战略采购 ，产能规划等；  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3. 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数据可通过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ERP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系统传输；  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Note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 </a:t>
            </a:r>
            <a:r>
              <a:rPr sz="900" spc="7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：对经销商数据以及其他的外部数据如促销、舆论分析等都可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过数据湖实现调用；</a:t>
            </a:r>
            <a:endParaRPr lang="en-US" altLang="en-US" sz="900"/>
          </a:p>
        </p:txBody>
      </p:sp>
      <p:graphicFrame>
        <p:nvGraphicFramePr>
          <p:cNvPr id="1641" name="table 1641"/>
          <p:cNvGraphicFramePr>
            <a:graphicFrameLocks noGrp="1"/>
          </p:cNvGraphicFramePr>
          <p:nvPr/>
        </p:nvGraphicFramePr>
        <p:xfrm>
          <a:off x="1362455" y="4802123"/>
          <a:ext cx="1930400" cy="1417319"/>
        </p:xfrm>
        <a:graphic>
          <a:graphicData uri="http://schemas.openxmlformats.org/drawingml/2006/table">
            <a:tbl>
              <a:tblPr/>
              <a:tblGrid>
                <a:gridCol w="1930400"/>
              </a:tblGrid>
              <a:tr h="13982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699770" indent="-592455" algn="l" rtl="0" eaLnBrk="0">
                        <a:lnSpc>
                          <a:spcPct val="104000"/>
                        </a:lnSpc>
                        <a:spcBef>
                          <a:spcPct val="0"/>
                        </a:spcBef>
                      </a:pPr>
                      <a:r>
                        <a:rPr sz="1400" spc="-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经销商管理、  </a:t>
                      </a:r>
                      <a:r>
                        <a:rPr sz="1400" spc="-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E</a:t>
                      </a:r>
                      <a:r>
                        <a:rPr sz="1400" spc="-6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R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P</a:t>
                      </a:r>
                      <a:r>
                        <a:rPr sz="1400" spc="-7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订单</a:t>
                      </a:r>
                      <a:r>
                        <a:rPr sz="1400" spc="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系统等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42" name="table 1642"/>
          <p:cNvGraphicFramePr>
            <a:graphicFrameLocks noGrp="1"/>
          </p:cNvGraphicFramePr>
          <p:nvPr/>
        </p:nvGraphicFramePr>
        <p:xfrm>
          <a:off x="5916167" y="5291328"/>
          <a:ext cx="2085974" cy="789305"/>
        </p:xfrm>
        <a:graphic>
          <a:graphicData uri="http://schemas.openxmlformats.org/drawingml/2006/table">
            <a:tbl>
              <a:tblPr/>
              <a:tblGrid>
                <a:gridCol w="2085974"/>
              </a:tblGrid>
              <a:tr h="770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83235" algn="l" rtl="0" eaLnBrk="0">
                        <a:lnSpc>
                          <a:spcPts val="1855"/>
                        </a:lnSpc>
                      </a:pPr>
                      <a:r>
                        <a:rPr sz="1500" spc="10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产销协同系</a:t>
                      </a:r>
                      <a:r>
                        <a:rPr sz="1500" spc="5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43" name="table 1643"/>
          <p:cNvGraphicFramePr>
            <a:graphicFrameLocks noGrp="1"/>
          </p:cNvGraphicFramePr>
          <p:nvPr/>
        </p:nvGraphicFramePr>
        <p:xfrm>
          <a:off x="3834384" y="5291328"/>
          <a:ext cx="1934845" cy="789305"/>
        </p:xfrm>
        <a:graphic>
          <a:graphicData uri="http://schemas.openxmlformats.org/drawingml/2006/table">
            <a:tbl>
              <a:tblPr/>
              <a:tblGrid>
                <a:gridCol w="1934845"/>
              </a:tblGrid>
              <a:tr h="770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08305" algn="l" rtl="0" eaLnBrk="0">
                        <a:lnSpc>
                          <a:spcPts val="1850"/>
                        </a:lnSpc>
                      </a:pPr>
                      <a:r>
                        <a:rPr sz="1500" spc="10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需求预测系</a:t>
                      </a:r>
                      <a:r>
                        <a:rPr sz="1500" spc="4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44" name="picture 16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421892" y="2165604"/>
            <a:ext cx="10139552" cy="76200"/>
          </a:xfrm>
          <a:prstGeom prst="rect">
            <a:avLst/>
          </a:prstGeom>
        </p:spPr>
      </p:pic>
      <p:graphicFrame>
        <p:nvGraphicFramePr>
          <p:cNvPr id="1645" name="table 1645"/>
          <p:cNvGraphicFramePr>
            <a:graphicFrameLocks noGrp="1"/>
          </p:cNvGraphicFramePr>
          <p:nvPr/>
        </p:nvGraphicFramePr>
        <p:xfrm>
          <a:off x="1510283" y="2569464"/>
          <a:ext cx="1613535" cy="440054"/>
        </p:xfrm>
        <a:graphic>
          <a:graphicData uri="http://schemas.openxmlformats.org/drawingml/2006/table">
            <a:tbl>
              <a:tblPr/>
              <a:tblGrid>
                <a:gridCol w="161353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28295" algn="l" rtl="0" eaLnBrk="0">
                        <a:lnSpc>
                          <a:spcPct val="98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销售订单管理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46" name="table 1646"/>
          <p:cNvGraphicFramePr>
            <a:graphicFrameLocks noGrp="1"/>
          </p:cNvGraphicFramePr>
          <p:nvPr/>
        </p:nvGraphicFramePr>
        <p:xfrm>
          <a:off x="1510283" y="3096767"/>
          <a:ext cx="1613535" cy="440054"/>
        </p:xfrm>
        <a:graphic>
          <a:graphicData uri="http://schemas.openxmlformats.org/drawingml/2006/table">
            <a:tbl>
              <a:tblPr/>
              <a:tblGrid>
                <a:gridCol w="161353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1783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经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销商管理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47" name="table 1647"/>
          <p:cNvGraphicFramePr>
            <a:graphicFrameLocks noGrp="1"/>
          </p:cNvGraphicFramePr>
          <p:nvPr/>
        </p:nvGraphicFramePr>
        <p:xfrm>
          <a:off x="1510283" y="3619500"/>
          <a:ext cx="1613535" cy="440054"/>
        </p:xfrm>
        <a:graphic>
          <a:graphicData uri="http://schemas.openxmlformats.org/drawingml/2006/table">
            <a:tbl>
              <a:tblPr/>
              <a:tblGrid>
                <a:gridCol w="161353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03910" algn="l" rtl="0" eaLnBrk="0">
                        <a:lnSpc>
                          <a:spcPts val="53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…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48" name="table 1648"/>
          <p:cNvGraphicFramePr>
            <a:graphicFrameLocks noGrp="1"/>
          </p:cNvGraphicFramePr>
          <p:nvPr/>
        </p:nvGraphicFramePr>
        <p:xfrm>
          <a:off x="9677400" y="3619500"/>
          <a:ext cx="1612265" cy="440054"/>
        </p:xfrm>
        <a:graphic>
          <a:graphicData uri="http://schemas.openxmlformats.org/drawingml/2006/table">
            <a:tbl>
              <a:tblPr/>
              <a:tblGrid>
                <a:gridCol w="161226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021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物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49" name="rect"/>
          <p:cNvSpPr/>
          <p:nvPr/>
        </p:nvSpPr>
        <p:spPr>
          <a:xfrm>
            <a:off x="9687306" y="2579370"/>
            <a:ext cx="1592580" cy="42062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650" name="table 1650"/>
          <p:cNvGraphicFramePr>
            <a:graphicFrameLocks noGrp="1"/>
          </p:cNvGraphicFramePr>
          <p:nvPr/>
        </p:nvGraphicFramePr>
        <p:xfrm>
          <a:off x="9677400" y="2569464"/>
          <a:ext cx="1612265" cy="440054"/>
        </p:xfrm>
        <a:graphic>
          <a:graphicData uri="http://schemas.openxmlformats.org/drawingml/2006/table">
            <a:tbl>
              <a:tblPr/>
              <a:tblGrid>
                <a:gridCol w="161226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021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651" name="table 1651"/>
          <p:cNvGraphicFramePr>
            <a:graphicFrameLocks noGrp="1"/>
          </p:cNvGraphicFramePr>
          <p:nvPr/>
        </p:nvGraphicFramePr>
        <p:xfrm>
          <a:off x="9677400" y="3096767"/>
          <a:ext cx="1612265" cy="440054"/>
        </p:xfrm>
        <a:graphic>
          <a:graphicData uri="http://schemas.openxmlformats.org/drawingml/2006/table">
            <a:tbl>
              <a:tblPr/>
              <a:tblGrid>
                <a:gridCol w="1612265"/>
              </a:tblGrid>
              <a:tr h="421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52120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产管理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6E6F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52" name="textbox 1652"/>
          <p:cNvSpPr/>
          <p:nvPr/>
        </p:nvSpPr>
        <p:spPr>
          <a:xfrm>
            <a:off x="4242828" y="2674105"/>
            <a:ext cx="3488054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整合分析数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据形成供应链的短中长期规划</a:t>
            </a:r>
            <a:r>
              <a:rPr sz="1400" spc="0" baseline="30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endParaRPr lang="en-US" altLang="en-US" sz="91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53" name="textbox 1653"/>
          <p:cNvSpPr/>
          <p:nvPr/>
        </p:nvSpPr>
        <p:spPr>
          <a:xfrm>
            <a:off x="4242828" y="3771639"/>
            <a:ext cx="253618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人工对系统做反馈与完善调整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54" name="textbox 1654"/>
          <p:cNvSpPr/>
          <p:nvPr/>
        </p:nvSpPr>
        <p:spPr>
          <a:xfrm>
            <a:off x="739078" y="4935143"/>
            <a:ext cx="332740" cy="10934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2415"/>
              </a:lnSpc>
            </a:pPr>
            <a:r>
              <a:rPr sz="1800" b="1" i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i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i="1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</a:t>
            </a:r>
            <a:r>
              <a:rPr sz="1800" spc="-6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i="1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55" name="textbox 1655"/>
          <p:cNvSpPr/>
          <p:nvPr/>
        </p:nvSpPr>
        <p:spPr>
          <a:xfrm>
            <a:off x="1510283" y="5315711"/>
            <a:ext cx="797559" cy="37147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47650" indent="-151765" algn="l" rtl="0" eaLnBrk="0">
              <a:lnSpc>
                <a:spcPct val="110000"/>
              </a:lnSpc>
            </a:pPr>
            <a:r>
              <a:rPr sz="11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历史订</a:t>
            </a:r>
            <a:r>
              <a:rPr sz="11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</a:t>
            </a:r>
            <a:r>
              <a:rPr sz="11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1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11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endParaRPr lang="en-US" altLang="en-US" sz="11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656" name="table 1656"/>
          <p:cNvGraphicFramePr>
            <a:graphicFrameLocks noGrp="1"/>
          </p:cNvGraphicFramePr>
          <p:nvPr/>
        </p:nvGraphicFramePr>
        <p:xfrm>
          <a:off x="9148571" y="5585459"/>
          <a:ext cx="629284" cy="447675"/>
        </p:xfrm>
        <a:graphic>
          <a:graphicData uri="http://schemas.openxmlformats.org/drawingml/2006/table">
            <a:tbl>
              <a:tblPr/>
              <a:tblGrid>
                <a:gridCol w="629284"/>
              </a:tblGrid>
              <a:tr h="42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6525" algn="l" rtl="0" eaLnBrk="0">
                        <a:lnSpc>
                          <a:spcPct val="98000"/>
                        </a:lnSpc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57" name="table 1657"/>
          <p:cNvGraphicFramePr>
            <a:graphicFrameLocks noGrp="1"/>
          </p:cNvGraphicFramePr>
          <p:nvPr/>
        </p:nvGraphicFramePr>
        <p:xfrm>
          <a:off x="9849611" y="5585459"/>
          <a:ext cx="629284" cy="447675"/>
        </p:xfrm>
        <a:graphic>
          <a:graphicData uri="http://schemas.openxmlformats.org/drawingml/2006/table">
            <a:tbl>
              <a:tblPr/>
              <a:tblGrid>
                <a:gridCol w="629284"/>
              </a:tblGrid>
              <a:tr h="42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8430" algn="l" rtl="0" eaLnBrk="0">
                        <a:lnSpc>
                          <a:spcPct val="98000"/>
                        </a:lnSpc>
                      </a:pPr>
                      <a:r>
                        <a:rPr sz="14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</a:t>
                      </a: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58" name="table 1658"/>
          <p:cNvGraphicFramePr>
            <a:graphicFrameLocks noGrp="1"/>
          </p:cNvGraphicFramePr>
          <p:nvPr/>
        </p:nvGraphicFramePr>
        <p:xfrm>
          <a:off x="10550651" y="5585459"/>
          <a:ext cx="629284" cy="447675"/>
        </p:xfrm>
        <a:graphic>
          <a:graphicData uri="http://schemas.openxmlformats.org/drawingml/2006/table">
            <a:tbl>
              <a:tblPr/>
              <a:tblGrid>
                <a:gridCol w="629284"/>
              </a:tblGrid>
              <a:tr h="42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3652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物流</a:t>
                      </a:r>
                      <a:endParaRPr lang="en-US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59" name="textbox 1659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660" name="textbox 1660"/>
          <p:cNvSpPr/>
          <p:nvPr/>
        </p:nvSpPr>
        <p:spPr>
          <a:xfrm>
            <a:off x="2353055" y="5332476"/>
            <a:ext cx="798830" cy="3390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95250" algn="l" rtl="0" eaLnBrk="0">
              <a:lnSpc>
                <a:spcPct val="97000"/>
              </a:lnSpc>
              <a:spcBef>
                <a:spcPts val="5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存数据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61" name="textbox 1661"/>
          <p:cNvSpPr/>
          <p:nvPr/>
        </p:nvSpPr>
        <p:spPr>
          <a:xfrm>
            <a:off x="2353055" y="5719571"/>
            <a:ext cx="798830" cy="3390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98425" algn="l" rtl="0" eaLnBrk="0">
              <a:lnSpc>
                <a:spcPct val="97000"/>
              </a:lnSpc>
              <a:spcBef>
                <a:spcPts val="5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市场数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据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62" name="textbox 1662"/>
          <p:cNvSpPr/>
          <p:nvPr/>
        </p:nvSpPr>
        <p:spPr>
          <a:xfrm>
            <a:off x="1510283" y="5719571"/>
            <a:ext cx="797559" cy="3390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600">
              <a:latin typeface="微软雅黑" panose="020b0503020204020204" charset="-122"/>
              <a:ea typeface="微软雅黑" panose="020b0503020204020204" charset="-122"/>
            </a:endParaRPr>
          </a:p>
          <a:p>
            <a:pPr marL="95885" algn="l" rtl="0" eaLnBrk="0">
              <a:lnSpc>
                <a:spcPct val="97000"/>
              </a:lnSpc>
              <a:spcBef>
                <a:spcPts val="5"/>
              </a:spcBef>
            </a:pPr>
            <a:r>
              <a:rPr sz="12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63" name="textbox 1663"/>
          <p:cNvSpPr/>
          <p:nvPr/>
        </p:nvSpPr>
        <p:spPr>
          <a:xfrm>
            <a:off x="1801003" y="1908180"/>
            <a:ext cx="103568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供应链外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64" name="textbox 1664"/>
          <p:cNvSpPr/>
          <p:nvPr/>
        </p:nvSpPr>
        <p:spPr>
          <a:xfrm>
            <a:off x="3032157" y="4326376"/>
            <a:ext cx="109346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订单交付计划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65" name="path"/>
          <p:cNvSpPr/>
          <p:nvPr/>
        </p:nvSpPr>
        <p:spPr>
          <a:xfrm>
            <a:off x="1964436" y="4529328"/>
            <a:ext cx="637032" cy="281940"/>
          </a:xfrm>
          <a:custGeom>
            <a:rect l="0" t="0" r="0" b="0"/>
            <a:pathLst>
              <a:path w="1003" h="442">
                <a:moveTo>
                  <a:pt x="0" y="222"/>
                </a:moveTo>
                <a:lnTo>
                  <a:pt x="501" y="0"/>
                </a:lnTo>
                <a:lnTo>
                  <a:pt x="1003" y="222"/>
                </a:lnTo>
                <a:lnTo>
                  <a:pt x="752" y="222"/>
                </a:lnTo>
                <a:lnTo>
                  <a:pt x="752" y="444"/>
                </a:lnTo>
                <a:lnTo>
                  <a:pt x="250" y="444"/>
                </a:lnTo>
                <a:lnTo>
                  <a:pt x="250" y="222"/>
                </a:lnTo>
                <a:lnTo>
                  <a:pt x="0" y="222"/>
                </a:lnTo>
                <a:close/>
              </a:path>
            </a:pathLst>
          </a:cu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6" name="path"/>
          <p:cNvSpPr/>
          <p:nvPr/>
        </p:nvSpPr>
        <p:spPr>
          <a:xfrm>
            <a:off x="5611367" y="4529328"/>
            <a:ext cx="637032" cy="281940"/>
          </a:xfrm>
          <a:custGeom>
            <a:rect l="0" t="0" r="0" b="0"/>
            <a:pathLst>
              <a:path w="1003" h="442">
                <a:moveTo>
                  <a:pt x="0" y="222"/>
                </a:moveTo>
                <a:lnTo>
                  <a:pt x="501" y="0"/>
                </a:lnTo>
                <a:lnTo>
                  <a:pt x="1003" y="222"/>
                </a:lnTo>
                <a:lnTo>
                  <a:pt x="752" y="222"/>
                </a:lnTo>
                <a:lnTo>
                  <a:pt x="752" y="444"/>
                </a:lnTo>
                <a:lnTo>
                  <a:pt x="250" y="444"/>
                </a:lnTo>
                <a:lnTo>
                  <a:pt x="250" y="222"/>
                </a:lnTo>
                <a:lnTo>
                  <a:pt x="0" y="222"/>
                </a:lnTo>
                <a:close/>
              </a:path>
            </a:pathLst>
          </a:cu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7" name="path"/>
          <p:cNvSpPr/>
          <p:nvPr/>
        </p:nvSpPr>
        <p:spPr>
          <a:xfrm>
            <a:off x="9971531" y="4529328"/>
            <a:ext cx="637031" cy="281940"/>
          </a:xfrm>
          <a:custGeom>
            <a:rect l="0" t="0" r="0" b="0"/>
            <a:pathLst>
              <a:path w="1003" h="442">
                <a:moveTo>
                  <a:pt x="0" y="222"/>
                </a:moveTo>
                <a:lnTo>
                  <a:pt x="501" y="0"/>
                </a:lnTo>
                <a:lnTo>
                  <a:pt x="1003" y="222"/>
                </a:lnTo>
                <a:lnTo>
                  <a:pt x="752" y="222"/>
                </a:lnTo>
                <a:lnTo>
                  <a:pt x="752" y="444"/>
                </a:lnTo>
                <a:lnTo>
                  <a:pt x="250" y="444"/>
                </a:lnTo>
                <a:lnTo>
                  <a:pt x="250" y="222"/>
                </a:lnTo>
                <a:lnTo>
                  <a:pt x="0" y="222"/>
                </a:lnTo>
                <a:close/>
              </a:path>
            </a:pathLst>
          </a:custGeom>
          <a:solidFill>
            <a:srgbClr val="C9E7C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8" name="textbox 1668"/>
          <p:cNvSpPr/>
          <p:nvPr/>
        </p:nvSpPr>
        <p:spPr>
          <a:xfrm>
            <a:off x="5511438" y="1908180"/>
            <a:ext cx="833755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5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规划协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64" name="group 364"/>
          <p:cNvGrpSpPr/>
          <p:nvPr/>
        </p:nvGrpSpPr>
        <p:grpSpPr>
          <a:xfrm rot="21600000">
            <a:off x="5812535" y="5184647"/>
            <a:ext cx="306323" cy="307847"/>
            <a:chExt cx="306323" cy="307847"/>
          </a:xfrm>
        </p:grpSpPr>
        <p:sp>
          <p:nvSpPr>
            <p:cNvPr id="1669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7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7" y="484"/>
                    <a:pt x="0" y="376"/>
                    <a:pt x="0" y="242"/>
                  </a:cubicBezTo>
                </a:path>
              </a:pathLst>
            </a:custGeom>
            <a:solidFill>
              <a:srgbClr val="E71C5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0" name="path"/>
            <p:cNvSpPr/>
            <p:nvPr/>
          </p:nvSpPr>
          <p:spPr>
            <a:xfrm>
              <a:off x="89916" y="91439"/>
              <a:ext cx="126491" cy="126491"/>
            </a:xfrm>
            <a:custGeom>
              <a:rect l="0" t="0" r="0" b="0"/>
              <a:pathLst>
                <a:path w="199" h="199">
                  <a:moveTo>
                    <a:pt x="179" y="0"/>
                  </a:moveTo>
                  <a:lnTo>
                    <a:pt x="99" y="82"/>
                  </a:lnTo>
                  <a:lnTo>
                    <a:pt x="16" y="0"/>
                  </a:lnTo>
                  <a:lnTo>
                    <a:pt x="0" y="16"/>
                  </a:lnTo>
                  <a:lnTo>
                    <a:pt x="79" y="99"/>
                  </a:lnTo>
                  <a:lnTo>
                    <a:pt x="0" y="179"/>
                  </a:lnTo>
                  <a:lnTo>
                    <a:pt x="16" y="199"/>
                  </a:lnTo>
                  <a:lnTo>
                    <a:pt x="99" y="116"/>
                  </a:lnTo>
                  <a:lnTo>
                    <a:pt x="179" y="199"/>
                  </a:lnTo>
                  <a:lnTo>
                    <a:pt x="199" y="179"/>
                  </a:lnTo>
                  <a:lnTo>
                    <a:pt x="116" y="99"/>
                  </a:lnTo>
                  <a:lnTo>
                    <a:pt x="199" y="1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6" name="group 366"/>
          <p:cNvGrpSpPr/>
          <p:nvPr/>
        </p:nvGrpSpPr>
        <p:grpSpPr>
          <a:xfrm rot="21600000">
            <a:off x="3694175" y="5167883"/>
            <a:ext cx="306323" cy="306323"/>
            <a:chExt cx="306323" cy="306323"/>
          </a:xfrm>
        </p:grpSpPr>
        <p:sp>
          <p:nvSpPr>
            <p:cNvPr id="1671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E71C5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2" name="path"/>
            <p:cNvSpPr/>
            <p:nvPr/>
          </p:nvSpPr>
          <p:spPr>
            <a:xfrm>
              <a:off x="89916" y="89916"/>
              <a:ext cx="126491" cy="126491"/>
            </a:xfrm>
            <a:custGeom>
              <a:rect l="0" t="0" r="0" b="0"/>
              <a:pathLst>
                <a:path w="199" h="199">
                  <a:moveTo>
                    <a:pt x="179" y="0"/>
                  </a:moveTo>
                  <a:lnTo>
                    <a:pt x="99" y="82"/>
                  </a:lnTo>
                  <a:lnTo>
                    <a:pt x="17" y="0"/>
                  </a:lnTo>
                  <a:lnTo>
                    <a:pt x="0" y="16"/>
                  </a:lnTo>
                  <a:lnTo>
                    <a:pt x="79" y="99"/>
                  </a:lnTo>
                  <a:lnTo>
                    <a:pt x="0" y="179"/>
                  </a:lnTo>
                  <a:lnTo>
                    <a:pt x="17" y="199"/>
                  </a:lnTo>
                  <a:lnTo>
                    <a:pt x="99" y="116"/>
                  </a:lnTo>
                  <a:lnTo>
                    <a:pt x="179" y="199"/>
                  </a:lnTo>
                  <a:lnTo>
                    <a:pt x="199" y="179"/>
                  </a:lnTo>
                  <a:lnTo>
                    <a:pt x="116" y="99"/>
                  </a:lnTo>
                  <a:lnTo>
                    <a:pt x="199" y="1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3" name="path"/>
          <p:cNvSpPr/>
          <p:nvPr/>
        </p:nvSpPr>
        <p:spPr>
          <a:xfrm>
            <a:off x="4023359" y="2406396"/>
            <a:ext cx="3805428" cy="19811"/>
          </a:xfrm>
          <a:custGeom>
            <a:rect l="0" t="0" r="0" b="0"/>
            <a:pathLst>
              <a:path w="5992" h="31">
                <a:moveTo>
                  <a:pt x="5977" y="15"/>
                </a:moveTo>
                <a:lnTo>
                  <a:pt x="15" y="15"/>
                </a:lnTo>
              </a:path>
            </a:pathLst>
          </a:custGeom>
          <a:noFill/>
          <a:ln w="19811" cap="rnd">
            <a:solidFill>
              <a:srgbClr val="6E6F73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4" name="rect"/>
          <p:cNvSpPr/>
          <p:nvPr/>
        </p:nvSpPr>
        <p:spPr>
          <a:xfrm>
            <a:off x="4023359" y="4206240"/>
            <a:ext cx="3805428" cy="19811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5" name="rect"/>
          <p:cNvSpPr/>
          <p:nvPr/>
        </p:nvSpPr>
        <p:spPr>
          <a:xfrm>
            <a:off x="9677400" y="2990088"/>
            <a:ext cx="1612393" cy="19811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6" name="path"/>
          <p:cNvSpPr/>
          <p:nvPr/>
        </p:nvSpPr>
        <p:spPr>
          <a:xfrm>
            <a:off x="9389364" y="4172711"/>
            <a:ext cx="2135123" cy="9144"/>
          </a:xfrm>
          <a:custGeom>
            <a:rect l="0" t="0" r="0" b="0"/>
            <a:pathLst>
              <a:path w="3362" h="14">
                <a:moveTo>
                  <a:pt x="7" y="7"/>
                </a:moveTo>
                <a:lnTo>
                  <a:pt x="3355" y="7"/>
                </a:lnTo>
              </a:path>
            </a:pathLst>
          </a:custGeom>
          <a:noFill/>
          <a:ln w="9143" cap="rnd">
            <a:solidFill>
              <a:srgbClr val="6E6F73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7" name="path"/>
          <p:cNvSpPr/>
          <p:nvPr/>
        </p:nvSpPr>
        <p:spPr>
          <a:xfrm>
            <a:off x="9389364" y="2282952"/>
            <a:ext cx="2135123" cy="9143"/>
          </a:xfrm>
          <a:custGeom>
            <a:rect l="0" t="0" r="0" b="0"/>
            <a:pathLst>
              <a:path w="3362" h="14">
                <a:moveTo>
                  <a:pt x="3355" y="7"/>
                </a:moveTo>
                <a:lnTo>
                  <a:pt x="7" y="7"/>
                </a:lnTo>
              </a:path>
            </a:pathLst>
          </a:custGeom>
          <a:noFill/>
          <a:ln w="9143" cap="rnd">
            <a:solidFill>
              <a:srgbClr val="6E6F73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8" name="rect"/>
          <p:cNvSpPr/>
          <p:nvPr/>
        </p:nvSpPr>
        <p:spPr>
          <a:xfrm>
            <a:off x="11515343" y="2282952"/>
            <a:ext cx="9143" cy="1898903"/>
          </a:xfrm>
          <a:prstGeom prst="rect">
            <a:avLst/>
          </a:prstGeom>
          <a:solidFill>
            <a:srgbClr val="6E6F7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9" name="textbox 1679"/>
          <p:cNvSpPr/>
          <p:nvPr/>
        </p:nvSpPr>
        <p:spPr>
          <a:xfrm>
            <a:off x="8373614" y="1476507"/>
            <a:ext cx="3366134" cy="5095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7145" indent="-4445" algn="l" rtl="0" eaLnBrk="0">
              <a:lnSpc>
                <a:spcPct val="105000"/>
              </a:lnSpc>
              <a:spcBef>
                <a:spcPct val="0"/>
              </a:spcBef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经验较多、过去的尝试可节约部分</a:t>
            </a:r>
            <a:r>
              <a:rPr sz="1500" spc="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费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用和时间：如果管理精力允许，</a:t>
            </a: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也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以随时开</a:t>
            </a:r>
            <a:r>
              <a:rPr sz="1500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93980" indent="635" algn="l" rtl="0" eaLnBrk="0">
              <a:lnSpc>
                <a:spcPct val="104000"/>
              </a:lnSpc>
              <a:spcBef>
                <a:spcPts val="1025"/>
              </a:spcBef>
            </a:pP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业务流程清晰，已有人工方案和过去的尝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，不必耗费大量精力探索业务流程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03860" indent="-182245" algn="l" rtl="0" eaLnBrk="0">
              <a:lnSpc>
                <a:spcPct val="99000"/>
              </a:lnSpc>
              <a:spcBef>
                <a:spcPts val="335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目前由计划人员完成每月计划并反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沟通，基于实际情况做动态调</a:t>
            </a:r>
            <a:r>
              <a:rPr sz="1400" i="1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01955" indent="-180340" algn="l" rtl="0" eaLnBrk="0">
              <a:lnSpc>
                <a:spcPct val="99000"/>
              </a:lnSpc>
              <a:spcBef>
                <a:spcPts val="345"/>
              </a:spcBef>
            </a:pPr>
            <a:r>
              <a:rPr sz="1400" spc="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i="1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过去的开发尝试能够降低一部分概</a:t>
            </a:r>
            <a:r>
              <a:rPr sz="1400" i="1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念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i="1" spc="1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验证成</a:t>
            </a:r>
            <a:r>
              <a:rPr sz="1400" i="1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5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4615" indent="0" algn="l" rtl="0" eaLnBrk="0">
              <a:lnSpc>
                <a:spcPct val="103000"/>
              </a:lnSpc>
              <a:spcBef>
                <a:spcPts val="430"/>
              </a:spcBef>
            </a:pP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单点数字化系统稳步推进，为协同规划提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供数字化基础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417830" indent="-196215" algn="l" rtl="0" eaLnBrk="0">
              <a:lnSpc>
                <a:spcPct val="103000"/>
              </a:lnSpc>
              <a:spcBef>
                <a:spcPts val="16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采购环节的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SRM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系统，生产环节的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MES 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系统、物流环节的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T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/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W</a:t>
            </a:r>
            <a:r>
              <a:rPr sz="1400" spc="-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系统，  供应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链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ERP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系统等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44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3980" indent="12065" algn="l" rtl="0" eaLnBrk="0">
              <a:lnSpc>
                <a:spcPct val="104000"/>
              </a:lnSpc>
              <a:spcBef>
                <a:spcPts val="425"/>
              </a:spcBef>
            </a:pPr>
            <a:r>
              <a:rPr sz="14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已有许多行业案例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，通过网络协同提升供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应链竞争力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21615" algn="l" rtl="0" eaLnBrk="0">
              <a:lnSpc>
                <a:spcPct val="98000"/>
              </a:lnSpc>
              <a:spcBef>
                <a:spcPts val="3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产销协同：蒙牛、旺旺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21615" algn="l" rtl="0" eaLnBrk="0">
              <a:lnSpc>
                <a:spcPct val="97000"/>
              </a:lnSpc>
              <a:spcBef>
                <a:spcPts val="4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需求预测：丽珠、可口可乐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1000"/>
              </a:lnSpc>
            </a:pP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marL="3044190" algn="l" rtl="0" eaLnBrk="0">
              <a:lnSpc>
                <a:spcPct val="87000"/>
              </a:lnSpc>
              <a:spcBef>
                <a:spcPts val="5"/>
              </a:spcBef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80" name="textbox 1680"/>
          <p:cNvSpPr/>
          <p:nvPr/>
        </p:nvSpPr>
        <p:spPr>
          <a:xfrm>
            <a:off x="4381432" y="1720348"/>
            <a:ext cx="3690620" cy="4463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5560" indent="3175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与行业领先水平差距较小，主要</a:t>
            </a: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sz="1500" spc="1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级分析方法和数据，投入在</a:t>
            </a:r>
            <a:r>
              <a:rPr sz="1500" b="1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500" spc="1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500" b="1" spc="12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500" spc="1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千</a:t>
            </a:r>
            <a:r>
              <a:rPr sz="15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7145" algn="l" rtl="0" eaLnBrk="0">
              <a:lnSpc>
                <a:spcPct val="97000"/>
              </a:lnSpc>
              <a:spcBef>
                <a:spcPts val="865"/>
              </a:spcBef>
            </a:pP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**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*的供应链数字化水平与领先水平差距较小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0335" algn="l" rtl="0" eaLnBrk="0">
              <a:lnSpc>
                <a:spcPct val="97000"/>
              </a:lnSpc>
              <a:spcBef>
                <a:spcPts val="34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在各个单点应用上较为先进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196850" algn="l" rtl="0" eaLnBrk="0">
              <a:lnSpc>
                <a:spcPct val="98000"/>
              </a:lnSpc>
              <a:spcBef>
                <a:spcPts val="6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已经利用人工流程进行需求预测和产供销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协同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，建立了数据驱动的运营模式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104000"/>
              </a:lnSpc>
              <a:spcBef>
                <a:spcPts val="420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要机会点集中在分析模型的进一步优化和数  据采集的改善上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40335" algn="l" rtl="0" eaLnBrk="0">
              <a:lnSpc>
                <a:spcPct val="97000"/>
              </a:lnSpc>
              <a:spcBef>
                <a:spcPts val="33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结合现有数据情况进行需求预测升级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196850" algn="l" rtl="0" eaLnBrk="0">
              <a:lnSpc>
                <a:spcPct val="98000"/>
              </a:lnSpc>
              <a:spcBef>
                <a:spcPts val="370"/>
              </a:spcBef>
            </a:pPr>
            <a:r>
              <a:rPr sz="1400" spc="-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产销协同需要改变原有的层层优</a:t>
            </a:r>
            <a:r>
              <a:rPr sz="14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的方式，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模型，并将人工经验数字化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336550" indent="-196850" algn="l" rtl="0" eaLnBrk="0">
              <a:lnSpc>
                <a:spcPct val="99000"/>
              </a:lnSpc>
              <a:spcBef>
                <a:spcPts val="35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 </a:t>
            </a:r>
            <a:r>
              <a:rPr sz="14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进一步有针对性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的细化数据采集需求，例   </a:t>
            </a:r>
            <a:r>
              <a:rPr sz="14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如明确以什么样的节奏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收集哪些销售数据、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细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化的供应链数据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8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0015" indent="635" algn="l" rtl="0" eaLnBrk="0">
              <a:lnSpc>
                <a:spcPct val="103000"/>
              </a:lnSpc>
              <a:spcBef>
                <a:spcPct val="0"/>
              </a:spcBef>
            </a:pP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点期的投入主要为项目组临时人力投入和  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统概念验证，长期进行系统固化开发，分   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别需要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千万的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入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81" name="textbox 1681"/>
          <p:cNvSpPr/>
          <p:nvPr/>
        </p:nvSpPr>
        <p:spPr>
          <a:xfrm>
            <a:off x="618540" y="618896"/>
            <a:ext cx="10692765" cy="712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7780" indent="-5080" algn="l" rtl="0" eaLnBrk="0">
              <a:lnSpc>
                <a:spcPct val="95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应链上下游协同的推动优先级最低；但考虑到已经积累了不少经验，在管理精 </a:t>
            </a: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力允许的情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况下也可以随时开始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68" name="group 368"/>
          <p:cNvGrpSpPr/>
          <p:nvPr/>
        </p:nvGrpSpPr>
        <p:grpSpPr>
          <a:xfrm rot="21600000">
            <a:off x="849845" y="2238375"/>
            <a:ext cx="2287816" cy="2289047"/>
            <a:chExt cx="2287816" cy="2289047"/>
          </a:xfrm>
        </p:grpSpPr>
        <p:pic>
          <p:nvPicPr>
            <p:cNvPr id="1682" name="picture 168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287816" cy="2289047"/>
            </a:xfrm>
            <a:prstGeom prst="rect">
              <a:avLst/>
            </a:prstGeom>
          </p:spPr>
        </p:pic>
        <p:sp>
          <p:nvSpPr>
            <p:cNvPr id="1683" name="textbox 1683"/>
            <p:cNvSpPr/>
            <p:nvPr/>
          </p:nvSpPr>
          <p:spPr>
            <a:xfrm>
              <a:off x="-12700" y="-12700"/>
              <a:ext cx="2313304" cy="23437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0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6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48945" algn="l" rtl="0" eaLnBrk="0">
                <a:lnSpc>
                  <a:spcPts val="1850"/>
                </a:lnSpc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在效率提升空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间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857250" indent="-407670" algn="l" rtl="0" eaLnBrk="0">
                <a:lnSpc>
                  <a:spcPct val="105000"/>
                </a:lnSpc>
                <a:spcBef>
                  <a:spcPts val="60"/>
                </a:spcBef>
              </a:pPr>
              <a:r>
                <a:rPr sz="1500" spc="10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较大的业务中</a:t>
              </a:r>
              <a:r>
                <a:rPr sz="1500" spc="4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</a:t>
              </a:r>
              <a:r>
                <a:rPr sz="15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   </a:t>
              </a:r>
              <a:r>
                <a:rPr sz="1500" spc="-2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实现</a:t>
              </a:r>
              <a:r>
                <a:rPr sz="15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380365" indent="67310" algn="l" rtl="0" eaLnBrk="0">
                <a:lnSpc>
                  <a:spcPct val="95000"/>
                </a:lnSpc>
                <a:spcBef>
                  <a:spcPts val="270"/>
                </a:spcBef>
              </a:pPr>
              <a:r>
                <a:rPr sz="1800" b="1" spc="4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3~5%</a:t>
              </a:r>
              <a:r>
                <a:rPr sz="1500" spc="4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销售提</a:t>
              </a:r>
              <a:r>
                <a:rPr sz="1500" spc="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升</a:t>
              </a:r>
              <a:r>
                <a:rPr sz="1600" b="1" spc="0" baseline="2900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</a:t>
              </a:r>
              <a:r>
                <a:rPr sz="10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           </a:t>
              </a:r>
              <a:r>
                <a:rPr sz="1800" b="1" spc="3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3~10%</a:t>
              </a:r>
              <a:r>
                <a:rPr sz="1500" spc="3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成本节约</a:t>
              </a:r>
              <a:r>
                <a:rPr sz="1600" b="1" spc="10" baseline="2900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1</a:t>
              </a:r>
              <a:endParaRPr lang="en-US" altLang="en-US" sz="104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684" name="textbox 1684"/>
          <p:cNvSpPr/>
          <p:nvPr/>
        </p:nvSpPr>
        <p:spPr>
          <a:xfrm>
            <a:off x="473011" y="4870824"/>
            <a:ext cx="3456304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23850" indent="-311150" algn="l" rtl="0" eaLnBrk="0">
              <a:lnSpc>
                <a:spcPct val="97000"/>
              </a:lnSpc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更高效的产销协同降低供应链综合成本    </a:t>
            </a:r>
            <a:r>
              <a:rPr sz="14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(生产、采购、物流成本)，节约</a:t>
            </a:r>
            <a:r>
              <a:rPr sz="14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4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 </a:t>
            </a:r>
            <a:r>
              <a:rPr sz="14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0%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208280" indent="-195580" algn="l" rtl="0" eaLnBrk="0">
              <a:lnSpc>
                <a:spcPct val="99000"/>
              </a:lnSpc>
              <a:spcBef>
                <a:spcPts val="80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更准确的需求预测抓住销售机会，提升销 </a:t>
            </a:r>
            <a:r>
              <a:rPr sz="14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售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业绩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3~8%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55"/>
              </a:spcBef>
            </a:pPr>
            <a:r>
              <a:rPr sz="1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</a:t>
            </a:r>
            <a:r>
              <a:rPr sz="1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14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缩短供应链交付时间，提升人力效率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85" name="textbox 1685"/>
          <p:cNvSpPr/>
          <p:nvPr/>
        </p:nvSpPr>
        <p:spPr>
          <a:xfrm>
            <a:off x="619551" y="1720347"/>
            <a:ext cx="30638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127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能够更好的抓住销售机会，并节</a:t>
            </a:r>
            <a:r>
              <a:rPr sz="1500" spc="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约</a:t>
            </a:r>
            <a:r>
              <a:rPr sz="15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综合成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86" name="textbox 1686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687" name="textbox 1687"/>
          <p:cNvSpPr/>
          <p:nvPr/>
        </p:nvSpPr>
        <p:spPr>
          <a:xfrm>
            <a:off x="629717" y="6416452"/>
            <a:ext cx="1176019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150"/>
              </a:lnSpc>
            </a:pPr>
            <a:r>
              <a:rPr sz="900" spc="8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8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基于最佳实践</a:t>
            </a:r>
            <a:r>
              <a:rPr sz="900" spc="6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</a:t>
            </a:r>
            <a:endParaRPr lang="en-US" altLang="en-US" sz="900"/>
          </a:p>
        </p:txBody>
      </p:sp>
      <p:sp>
        <p:nvSpPr>
          <p:cNvPr id="1688" name="rect"/>
          <p:cNvSpPr/>
          <p:nvPr/>
        </p:nvSpPr>
        <p:spPr>
          <a:xfrm>
            <a:off x="4235195" y="1831848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9" name="rect"/>
          <p:cNvSpPr/>
          <p:nvPr/>
        </p:nvSpPr>
        <p:spPr>
          <a:xfrm>
            <a:off x="8214359" y="1821179"/>
            <a:ext cx="9143" cy="4448518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1" name="textbox 1691"/>
          <p:cNvSpPr/>
          <p:nvPr/>
        </p:nvSpPr>
        <p:spPr>
          <a:xfrm>
            <a:off x="6401816" y="2764027"/>
            <a:ext cx="5160645" cy="3807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700">
              <a:latin typeface="微软雅黑" panose="020b0503020204020204" charset="-122"/>
              <a:ea typeface="微软雅黑" panose="020b0503020204020204" charset="-122"/>
            </a:endParaRPr>
          </a:p>
          <a:p>
            <a:pPr marL="579755" algn="l" rtl="0" eaLnBrk="0">
              <a:lnSpc>
                <a:spcPct val="97000"/>
              </a:lnSpc>
              <a:spcBef>
                <a:spcPts val="5"/>
              </a:spcBef>
              <a:tabLst>
                <a:tab pos="751205"/>
              </a:tabLst>
            </a:pPr>
            <a:r>
              <a:rPr sz="18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子项目与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建设路径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5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9695" algn="l" rtl="0" eaLnBrk="0">
              <a:lnSpc>
                <a:spcPts val="1855"/>
              </a:lnSpc>
              <a:spcBef>
                <a:spcPts val="450"/>
              </a:spcBef>
              <a:tabLst>
                <a:tab pos="228600"/>
              </a:tabLst>
            </a:pPr>
            <a:r>
              <a:rPr sz="11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800" spc="50" baseline="-100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r>
              <a:rPr sz="1100" spc="5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产销协同系统试</a:t>
            </a:r>
            <a:r>
              <a:rPr sz="1500" spc="2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832485" indent="-193675" algn="l" rtl="0" eaLnBrk="0">
              <a:lnSpc>
                <a:spcPct val="110000"/>
              </a:lnSpc>
              <a:spcBef>
                <a:spcPts val="46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综合考虑供应、生产、物流等供应链模块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的规  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划协同，数字化驱动决策，优化综合成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9695" algn="l" rtl="0" eaLnBrk="0">
              <a:lnSpc>
                <a:spcPts val="1850"/>
              </a:lnSpc>
              <a:spcBef>
                <a:spcPts val="460"/>
              </a:spcBef>
              <a:tabLst>
                <a:tab pos="219075"/>
              </a:tabLst>
            </a:pPr>
            <a:r>
              <a:rPr sz="11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800" spc="60" baseline="1300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100" spc="6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需求预测系统</a:t>
            </a:r>
            <a:r>
              <a:rPr sz="1500" spc="3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831850" indent="-193040" algn="l" rtl="0" eaLnBrk="0">
              <a:lnSpc>
                <a:spcPct val="111000"/>
              </a:lnSpc>
              <a:spcBef>
                <a:spcPts val="455"/>
              </a:spcBef>
            </a:pPr>
            <a:r>
              <a:rPr sz="15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7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通过大数据分析，准确的预测未来的销售需</a:t>
            </a:r>
            <a:r>
              <a:rPr sz="15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  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从而指导产销协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9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0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99695" algn="l" rtl="0" eaLnBrk="0">
              <a:lnSpc>
                <a:spcPts val="1850"/>
              </a:lnSpc>
              <a:spcBef>
                <a:spcPts val="450"/>
              </a:spcBef>
              <a:tabLst>
                <a:tab pos="222250"/>
              </a:tabLst>
            </a:pPr>
            <a:r>
              <a:rPr sz="1100" spc="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800" spc="60" baseline="800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3</a:t>
            </a:r>
            <a:r>
              <a:rPr sz="1100" spc="60">
                <a:solidFill>
                  <a:srgbClr val="D9D9D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产销协同与需求预测推</a:t>
            </a:r>
            <a:r>
              <a:rPr sz="1500" spc="5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9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13000"/>
              </a:lnSpc>
            </a:pPr>
            <a:endParaRPr lang="en-US" altLang="en-US" sz="2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86000"/>
              </a:lnSpc>
              <a:spcBef>
                <a:spcPct val="0"/>
              </a:spcBef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7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70" name="group 370"/>
          <p:cNvGrpSpPr/>
          <p:nvPr/>
        </p:nvGrpSpPr>
        <p:grpSpPr>
          <a:xfrm rot="21600000">
            <a:off x="6414516" y="2776727"/>
            <a:ext cx="566928" cy="405383"/>
            <a:chExt cx="566928" cy="405383"/>
          </a:xfrm>
        </p:grpSpPr>
        <p:sp>
          <p:nvSpPr>
            <p:cNvPr id="1692" name="path"/>
            <p:cNvSpPr/>
            <p:nvPr/>
          </p:nvSpPr>
          <p:spPr>
            <a:xfrm>
              <a:off x="0" y="0"/>
              <a:ext cx="566928" cy="405383"/>
            </a:xfrm>
            <a:custGeom>
              <a:rect l="0" t="0" r="0" b="0"/>
              <a:pathLst>
                <a:path w="892" h="638">
                  <a:moveTo>
                    <a:pt x="21" y="21"/>
                  </a:moveTo>
                  <a:cubicBezTo>
                    <a:pt x="21" y="21"/>
                    <a:pt x="21" y="21"/>
                    <a:pt x="21" y="616"/>
                  </a:cubicBezTo>
                  <a:cubicBezTo>
                    <a:pt x="21" y="616"/>
                    <a:pt x="21" y="616"/>
                    <a:pt x="871" y="616"/>
                  </a:cubicBezTo>
                  <a:cubicBezTo>
                    <a:pt x="871" y="616"/>
                    <a:pt x="871" y="616"/>
                    <a:pt x="871" y="21"/>
                  </a:cubicBezTo>
                  <a:cubicBezTo>
                    <a:pt x="871" y="21"/>
                    <a:pt x="871" y="21"/>
                    <a:pt x="21" y="21"/>
                  </a:cubicBezTo>
                  <a:moveTo>
                    <a:pt x="10" y="0"/>
                  </a:moveTo>
                  <a:cubicBezTo>
                    <a:pt x="10" y="0"/>
                    <a:pt x="10" y="0"/>
                    <a:pt x="881" y="0"/>
                  </a:cubicBezTo>
                  <a:cubicBezTo>
                    <a:pt x="887" y="0"/>
                    <a:pt x="892" y="4"/>
                    <a:pt x="892" y="10"/>
                  </a:cubicBezTo>
                  <a:cubicBezTo>
                    <a:pt x="892" y="10"/>
                    <a:pt x="892" y="10"/>
                    <a:pt x="892" y="627"/>
                  </a:cubicBezTo>
                  <a:cubicBezTo>
                    <a:pt x="892" y="633"/>
                    <a:pt x="887" y="638"/>
                    <a:pt x="881" y="638"/>
                  </a:cubicBezTo>
                  <a:cubicBezTo>
                    <a:pt x="881" y="638"/>
                    <a:pt x="881" y="638"/>
                    <a:pt x="10" y="638"/>
                  </a:cubicBezTo>
                  <a:cubicBezTo>
                    <a:pt x="4" y="638"/>
                    <a:pt x="0" y="633"/>
                    <a:pt x="0" y="627"/>
                  </a:cubicBezTo>
                  <a:cubicBezTo>
                    <a:pt x="0" y="627"/>
                    <a:pt x="0" y="627"/>
                    <a:pt x="0" y="10"/>
                  </a:cubicBezTo>
                  <a:cubicBezTo>
                    <a:pt x="0" y="4"/>
                    <a:pt x="4" y="0"/>
                    <a:pt x="10" y="0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3" name="path"/>
            <p:cNvSpPr/>
            <p:nvPr/>
          </p:nvSpPr>
          <p:spPr>
            <a:xfrm>
              <a:off x="27432" y="27432"/>
              <a:ext cx="512063" cy="350519"/>
            </a:xfrm>
            <a:custGeom>
              <a:rect l="0" t="0" r="0" b="0"/>
              <a:pathLst>
                <a:path w="805" h="551">
                  <a:moveTo>
                    <a:pt x="530" y="397"/>
                  </a:moveTo>
                  <a:cubicBezTo>
                    <a:pt x="524" y="397"/>
                    <a:pt x="519" y="402"/>
                    <a:pt x="519" y="408"/>
                  </a:cubicBezTo>
                  <a:cubicBezTo>
                    <a:pt x="519" y="414"/>
                    <a:pt x="524" y="419"/>
                    <a:pt x="530" y="419"/>
                  </a:cubicBezTo>
                  <a:cubicBezTo>
                    <a:pt x="682" y="419"/>
                    <a:pt x="682" y="419"/>
                    <a:pt x="682" y="419"/>
                  </a:cubicBezTo>
                  <a:cubicBezTo>
                    <a:pt x="688" y="419"/>
                    <a:pt x="693" y="414"/>
                    <a:pt x="693" y="408"/>
                  </a:cubicBezTo>
                  <a:cubicBezTo>
                    <a:pt x="693" y="402"/>
                    <a:pt x="688" y="397"/>
                    <a:pt x="682" y="397"/>
                  </a:cubicBezTo>
                  <a:cubicBezTo>
                    <a:pt x="530" y="397"/>
                    <a:pt x="530" y="397"/>
                    <a:pt x="530" y="397"/>
                  </a:cubicBezTo>
                  <a:moveTo>
                    <a:pt x="530" y="354"/>
                  </a:moveTo>
                  <a:cubicBezTo>
                    <a:pt x="524" y="354"/>
                    <a:pt x="519" y="358"/>
                    <a:pt x="519" y="364"/>
                  </a:cubicBezTo>
                  <a:cubicBezTo>
                    <a:pt x="519" y="370"/>
                    <a:pt x="524" y="374"/>
                    <a:pt x="530" y="374"/>
                  </a:cubicBezTo>
                  <a:cubicBezTo>
                    <a:pt x="705" y="374"/>
                    <a:pt x="705" y="374"/>
                    <a:pt x="705" y="374"/>
                  </a:cubicBezTo>
                  <a:cubicBezTo>
                    <a:pt x="711" y="374"/>
                    <a:pt x="716" y="370"/>
                    <a:pt x="716" y="364"/>
                  </a:cubicBezTo>
                  <a:cubicBezTo>
                    <a:pt x="716" y="358"/>
                    <a:pt x="711" y="354"/>
                    <a:pt x="705" y="354"/>
                  </a:cubicBezTo>
                  <a:cubicBezTo>
                    <a:pt x="530" y="354"/>
                    <a:pt x="530" y="354"/>
                    <a:pt x="530" y="354"/>
                  </a:cubicBezTo>
                  <a:moveTo>
                    <a:pt x="530" y="308"/>
                  </a:moveTo>
                  <a:cubicBezTo>
                    <a:pt x="524" y="308"/>
                    <a:pt x="519" y="313"/>
                    <a:pt x="519" y="319"/>
                  </a:cubicBezTo>
                  <a:cubicBezTo>
                    <a:pt x="519" y="325"/>
                    <a:pt x="524" y="330"/>
                    <a:pt x="530" y="330"/>
                  </a:cubicBezTo>
                  <a:cubicBezTo>
                    <a:pt x="705" y="330"/>
                    <a:pt x="705" y="330"/>
                    <a:pt x="705" y="330"/>
                  </a:cubicBezTo>
                  <a:cubicBezTo>
                    <a:pt x="711" y="330"/>
                    <a:pt x="716" y="325"/>
                    <a:pt x="716" y="319"/>
                  </a:cubicBezTo>
                  <a:cubicBezTo>
                    <a:pt x="716" y="313"/>
                    <a:pt x="711" y="308"/>
                    <a:pt x="705" y="308"/>
                  </a:cubicBezTo>
                  <a:cubicBezTo>
                    <a:pt x="530" y="308"/>
                    <a:pt x="530" y="308"/>
                    <a:pt x="530" y="308"/>
                  </a:cubicBezTo>
                  <a:moveTo>
                    <a:pt x="329" y="177"/>
                  </a:moveTo>
                  <a:lnTo>
                    <a:pt x="455" y="177"/>
                  </a:lnTo>
                  <a:cubicBezTo>
                    <a:pt x="455" y="177"/>
                    <a:pt x="455" y="177"/>
                    <a:pt x="485" y="209"/>
                  </a:cubicBezTo>
                  <a:cubicBezTo>
                    <a:pt x="485" y="209"/>
                    <a:pt x="485" y="209"/>
                    <a:pt x="455" y="242"/>
                  </a:cubicBezTo>
                  <a:cubicBezTo>
                    <a:pt x="455" y="242"/>
                    <a:pt x="455" y="242"/>
                    <a:pt x="329" y="242"/>
                  </a:cubicBezTo>
                  <a:cubicBezTo>
                    <a:pt x="329" y="242"/>
                    <a:pt x="329" y="242"/>
                    <a:pt x="352" y="217"/>
                  </a:cubicBezTo>
                  <a:cubicBezTo>
                    <a:pt x="356" y="212"/>
                    <a:pt x="356" y="206"/>
                    <a:pt x="352" y="202"/>
                  </a:cubicBezTo>
                  <a:cubicBezTo>
                    <a:pt x="352" y="202"/>
                    <a:pt x="352" y="202"/>
                    <a:pt x="329" y="177"/>
                  </a:cubicBezTo>
                  <a:moveTo>
                    <a:pt x="92" y="177"/>
                  </a:moveTo>
                  <a:lnTo>
                    <a:pt x="231" y="177"/>
                  </a:lnTo>
                  <a:cubicBezTo>
                    <a:pt x="260" y="209"/>
                    <a:pt x="260" y="209"/>
                    <a:pt x="260" y="209"/>
                  </a:cubicBezTo>
                  <a:cubicBezTo>
                    <a:pt x="231" y="242"/>
                    <a:pt x="231" y="242"/>
                    <a:pt x="231" y="242"/>
                  </a:cubicBezTo>
                  <a:cubicBezTo>
                    <a:pt x="92" y="242"/>
                    <a:pt x="92" y="242"/>
                    <a:pt x="92" y="242"/>
                  </a:cubicBezTo>
                  <a:cubicBezTo>
                    <a:pt x="92" y="177"/>
                    <a:pt x="92" y="177"/>
                    <a:pt x="92" y="177"/>
                  </a:cubicBezTo>
                  <a:moveTo>
                    <a:pt x="530" y="155"/>
                  </a:moveTo>
                  <a:cubicBezTo>
                    <a:pt x="526" y="155"/>
                    <a:pt x="522" y="157"/>
                    <a:pt x="520" y="161"/>
                  </a:cubicBezTo>
                  <a:cubicBezTo>
                    <a:pt x="518" y="165"/>
                    <a:pt x="519" y="169"/>
                    <a:pt x="522" y="173"/>
                  </a:cubicBezTo>
                  <a:cubicBezTo>
                    <a:pt x="554" y="209"/>
                    <a:pt x="554" y="209"/>
                    <a:pt x="554" y="209"/>
                  </a:cubicBezTo>
                  <a:cubicBezTo>
                    <a:pt x="522" y="244"/>
                    <a:pt x="522" y="244"/>
                    <a:pt x="522" y="244"/>
                  </a:cubicBezTo>
                  <a:cubicBezTo>
                    <a:pt x="519" y="248"/>
                    <a:pt x="518" y="252"/>
                    <a:pt x="520" y="256"/>
                  </a:cubicBezTo>
                  <a:cubicBezTo>
                    <a:pt x="522" y="260"/>
                    <a:pt x="526" y="262"/>
                    <a:pt x="530" y="262"/>
                  </a:cubicBezTo>
                  <a:cubicBezTo>
                    <a:pt x="683" y="262"/>
                    <a:pt x="683" y="262"/>
                    <a:pt x="683" y="262"/>
                  </a:cubicBezTo>
                  <a:cubicBezTo>
                    <a:pt x="687" y="262"/>
                    <a:pt x="689" y="261"/>
                    <a:pt x="691" y="259"/>
                  </a:cubicBezTo>
                  <a:cubicBezTo>
                    <a:pt x="730" y="216"/>
                    <a:pt x="730" y="216"/>
                    <a:pt x="730" y="216"/>
                  </a:cubicBezTo>
                  <a:cubicBezTo>
                    <a:pt x="734" y="212"/>
                    <a:pt x="734" y="205"/>
                    <a:pt x="730" y="201"/>
                  </a:cubicBezTo>
                  <a:cubicBezTo>
                    <a:pt x="691" y="158"/>
                    <a:pt x="691" y="158"/>
                    <a:pt x="691" y="158"/>
                  </a:cubicBezTo>
                  <a:cubicBezTo>
                    <a:pt x="689" y="156"/>
                    <a:pt x="687" y="155"/>
                    <a:pt x="683" y="155"/>
                  </a:cubicBezTo>
                  <a:cubicBezTo>
                    <a:pt x="530" y="155"/>
                    <a:pt x="530" y="155"/>
                    <a:pt x="530" y="155"/>
                  </a:cubicBezTo>
                  <a:moveTo>
                    <a:pt x="305" y="155"/>
                  </a:moveTo>
                  <a:cubicBezTo>
                    <a:pt x="301" y="155"/>
                    <a:pt x="297" y="157"/>
                    <a:pt x="296" y="161"/>
                  </a:cubicBezTo>
                  <a:cubicBezTo>
                    <a:pt x="294" y="165"/>
                    <a:pt x="295" y="169"/>
                    <a:pt x="297" y="173"/>
                  </a:cubicBezTo>
                  <a:cubicBezTo>
                    <a:pt x="330" y="209"/>
                    <a:pt x="330" y="209"/>
                    <a:pt x="330" y="209"/>
                  </a:cubicBezTo>
                  <a:cubicBezTo>
                    <a:pt x="297" y="244"/>
                    <a:pt x="297" y="244"/>
                    <a:pt x="297" y="244"/>
                  </a:cubicBezTo>
                  <a:cubicBezTo>
                    <a:pt x="295" y="248"/>
                    <a:pt x="294" y="252"/>
                    <a:pt x="296" y="256"/>
                  </a:cubicBezTo>
                  <a:cubicBezTo>
                    <a:pt x="297" y="260"/>
                    <a:pt x="301" y="262"/>
                    <a:pt x="305" y="262"/>
                  </a:cubicBezTo>
                  <a:cubicBezTo>
                    <a:pt x="460" y="262"/>
                    <a:pt x="460" y="262"/>
                    <a:pt x="460" y="262"/>
                  </a:cubicBezTo>
                  <a:cubicBezTo>
                    <a:pt x="463" y="262"/>
                    <a:pt x="466" y="261"/>
                    <a:pt x="468" y="259"/>
                  </a:cubicBezTo>
                  <a:cubicBezTo>
                    <a:pt x="507" y="216"/>
                    <a:pt x="507" y="216"/>
                    <a:pt x="507" y="216"/>
                  </a:cubicBezTo>
                  <a:cubicBezTo>
                    <a:pt x="511" y="212"/>
                    <a:pt x="511" y="205"/>
                    <a:pt x="507" y="201"/>
                  </a:cubicBezTo>
                  <a:cubicBezTo>
                    <a:pt x="468" y="158"/>
                    <a:pt x="468" y="158"/>
                    <a:pt x="468" y="158"/>
                  </a:cubicBezTo>
                  <a:cubicBezTo>
                    <a:pt x="466" y="156"/>
                    <a:pt x="463" y="155"/>
                    <a:pt x="460" y="155"/>
                  </a:cubicBezTo>
                  <a:cubicBezTo>
                    <a:pt x="305" y="155"/>
                    <a:pt x="305" y="155"/>
                    <a:pt x="305" y="155"/>
                  </a:cubicBezTo>
                  <a:moveTo>
                    <a:pt x="82" y="155"/>
                  </a:moveTo>
                  <a:cubicBezTo>
                    <a:pt x="76" y="155"/>
                    <a:pt x="71" y="160"/>
                    <a:pt x="71" y="166"/>
                  </a:cubicBezTo>
                  <a:cubicBezTo>
                    <a:pt x="71" y="252"/>
                    <a:pt x="71" y="252"/>
                    <a:pt x="71" y="252"/>
                  </a:cubicBezTo>
                  <a:cubicBezTo>
                    <a:pt x="71" y="257"/>
                    <a:pt x="76" y="262"/>
                    <a:pt x="82" y="262"/>
                  </a:cubicBezTo>
                  <a:cubicBezTo>
                    <a:pt x="235" y="262"/>
                    <a:pt x="235" y="262"/>
                    <a:pt x="235" y="262"/>
                  </a:cubicBezTo>
                  <a:cubicBezTo>
                    <a:pt x="238" y="262"/>
                    <a:pt x="241" y="261"/>
                    <a:pt x="243" y="259"/>
                  </a:cubicBezTo>
                  <a:cubicBezTo>
                    <a:pt x="282" y="216"/>
                    <a:pt x="282" y="216"/>
                    <a:pt x="282" y="216"/>
                  </a:cubicBezTo>
                  <a:cubicBezTo>
                    <a:pt x="286" y="212"/>
                    <a:pt x="286" y="205"/>
                    <a:pt x="282" y="201"/>
                  </a:cubicBezTo>
                  <a:cubicBezTo>
                    <a:pt x="243" y="158"/>
                    <a:pt x="243" y="158"/>
                    <a:pt x="243" y="158"/>
                  </a:cubicBezTo>
                  <a:cubicBezTo>
                    <a:pt x="241" y="156"/>
                    <a:pt x="238" y="155"/>
                    <a:pt x="235" y="155"/>
                  </a:cubicBezTo>
                  <a:cubicBezTo>
                    <a:pt x="82" y="155"/>
                    <a:pt x="82" y="155"/>
                    <a:pt x="82" y="155"/>
                  </a:cubicBezTo>
                  <a:moveTo>
                    <a:pt x="0" y="0"/>
                  </a:moveTo>
                  <a:lnTo>
                    <a:pt x="806" y="0"/>
                  </a:lnTo>
                  <a:lnTo>
                    <a:pt x="806" y="551"/>
                  </a:lnTo>
                  <a:lnTo>
                    <a:pt x="0" y="5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94" name="textbox 1694"/>
          <p:cNvSpPr/>
          <p:nvPr/>
        </p:nvSpPr>
        <p:spPr>
          <a:xfrm>
            <a:off x="623363" y="624388"/>
            <a:ext cx="10805794" cy="991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0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8890" algn="l" rtl="0" eaLnBrk="0">
              <a:lnSpc>
                <a:spcPct val="97000"/>
              </a:lnSpc>
            </a:pP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为实现供应链长期目标，短期试点推广阶段聚焦打通</a:t>
            </a:r>
            <a:r>
              <a:rPr sz="3300" spc="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 </a:t>
            </a:r>
            <a:r>
              <a:rPr sz="33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化协同规划的闭环，建设三个子</a:t>
            </a:r>
            <a:r>
              <a:rPr sz="3300" spc="8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</a:t>
            </a:r>
            <a:r>
              <a:rPr sz="33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altLang="en-US" sz="33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95" name="textbox 1695"/>
          <p:cNvSpPr/>
          <p:nvPr/>
        </p:nvSpPr>
        <p:spPr>
          <a:xfrm>
            <a:off x="946092" y="3448563"/>
            <a:ext cx="3874770" cy="2419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21590" indent="-8890" algn="l" rtl="0" eaLnBrk="0">
              <a:lnSpc>
                <a:spcPct val="105000"/>
              </a:lnSpc>
            </a:pPr>
            <a:r>
              <a:rPr sz="1500" spc="10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试点推广期，通过三个项目打通数字化的</a:t>
            </a:r>
            <a:r>
              <a:rPr sz="1500" spc="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同规划闭</a:t>
            </a:r>
            <a:r>
              <a:rPr sz="1500" spc="6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7820" indent="-195580" algn="l" rtl="0" eaLnBrk="0">
              <a:lnSpc>
                <a:spcPct val="105000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补足缺失的需求预测和产销协同，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串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联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完整的数字化供应链上下游规划体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337185" indent="-194310" algn="l" rtl="0" eaLnBrk="0">
              <a:lnSpc>
                <a:spcPct val="105000"/>
              </a:lnSpc>
              <a:spcBef>
                <a:spcPts val="455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规划体系与其它系统联动，提升上</a:t>
            </a:r>
            <a:r>
              <a:rPr sz="15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 </a:t>
            </a:r>
            <a:r>
              <a:rPr sz="1500" spc="1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协同运作效</a:t>
            </a:r>
            <a:r>
              <a:rPr sz="1500" spc="5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率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8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26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42875" algn="l" rtl="0" eaLnBrk="0">
              <a:lnSpc>
                <a:spcPts val="1850"/>
              </a:lnSpc>
              <a:spcBef>
                <a:spcPct val="0"/>
              </a:spcBef>
            </a:pPr>
            <a:r>
              <a:rPr sz="1500" spc="1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• </a:t>
            </a:r>
            <a:r>
              <a:rPr sz="1500" spc="1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供应链协同效率优于人工</a:t>
            </a:r>
            <a:r>
              <a:rPr sz="15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</a:t>
            </a:r>
            <a:r>
              <a:rPr sz="15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696" name="table 1696"/>
          <p:cNvGraphicFramePr>
            <a:graphicFrameLocks noGrp="1"/>
          </p:cNvGraphicFramePr>
          <p:nvPr/>
        </p:nvGraphicFramePr>
        <p:xfrm>
          <a:off x="2055875" y="1850135"/>
          <a:ext cx="8288654" cy="596900"/>
        </p:xfrm>
        <a:graphic>
          <a:graphicData uri="http://schemas.openxmlformats.org/drawingml/2006/table">
            <a:tbl>
              <a:tblPr/>
              <a:tblGrid>
                <a:gridCol w="800734"/>
                <a:gridCol w="7487919"/>
              </a:tblGrid>
              <a:tr h="596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95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长</a:t>
                      </a:r>
                      <a:r>
                        <a:rPr sz="150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期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4315" algn="l" rtl="0" eaLnBrk="0">
                        <a:lnSpc>
                          <a:spcPts val="1920"/>
                        </a:lnSpc>
                      </a:pP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9BA7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8265" indent="0" algn="l" rtl="0" eaLnBrk="0">
                        <a:lnSpc>
                          <a:spcPct val="110000"/>
                        </a:lnSpc>
                        <a:spcBef>
                          <a:spcPts val="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通过连通上下游的数据分析和传导系统，整个供应链网络紧密协作，对变化做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出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快速反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应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9B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97" name="textbox 1697"/>
          <p:cNvSpPr/>
          <p:nvPr/>
        </p:nvSpPr>
        <p:spPr>
          <a:xfrm>
            <a:off x="1542390" y="2865805"/>
            <a:ext cx="1852929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推广阶段目标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98" name="textbox 1698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grpSp>
        <p:nvGrpSpPr>
          <p:cNvPr id="372" name="group 372"/>
          <p:cNvGrpSpPr/>
          <p:nvPr/>
        </p:nvGrpSpPr>
        <p:grpSpPr>
          <a:xfrm rot="21600000">
            <a:off x="905255" y="2746248"/>
            <a:ext cx="528827" cy="467867"/>
            <a:chExt cx="528827" cy="467867"/>
          </a:xfrm>
        </p:grpSpPr>
        <p:sp>
          <p:nvSpPr>
            <p:cNvPr id="1699" name="path"/>
            <p:cNvSpPr/>
            <p:nvPr/>
          </p:nvSpPr>
          <p:spPr>
            <a:xfrm>
              <a:off x="225551" y="13715"/>
              <a:ext cx="303276" cy="227076"/>
            </a:xfrm>
            <a:custGeom>
              <a:rect l="0" t="0" r="0" b="0"/>
              <a:pathLst>
                <a:path w="477" h="357">
                  <a:moveTo>
                    <a:pt x="12" y="357"/>
                  </a:moveTo>
                  <a:cubicBezTo>
                    <a:pt x="8" y="357"/>
                    <a:pt x="5" y="356"/>
                    <a:pt x="3" y="352"/>
                  </a:cubicBezTo>
                  <a:cubicBezTo>
                    <a:pt x="0" y="347"/>
                    <a:pt x="1" y="341"/>
                    <a:pt x="6" y="337"/>
                  </a:cubicBezTo>
                  <a:cubicBezTo>
                    <a:pt x="433" y="42"/>
                    <a:pt x="433" y="42"/>
                    <a:pt x="433" y="42"/>
                  </a:cubicBezTo>
                  <a:cubicBezTo>
                    <a:pt x="438" y="38"/>
                    <a:pt x="445" y="39"/>
                    <a:pt x="448" y="44"/>
                  </a:cubicBezTo>
                  <a:cubicBezTo>
                    <a:pt x="452" y="49"/>
                    <a:pt x="450" y="56"/>
                    <a:pt x="445" y="59"/>
                  </a:cubicBezTo>
                  <a:cubicBezTo>
                    <a:pt x="18" y="355"/>
                    <a:pt x="18" y="355"/>
                    <a:pt x="18" y="355"/>
                  </a:cubicBezTo>
                  <a:cubicBezTo>
                    <a:pt x="16" y="357"/>
                    <a:pt x="14" y="357"/>
                    <a:pt x="12" y="357"/>
                  </a:cubicBezTo>
                  <a:moveTo>
                    <a:pt x="282" y="124"/>
                  </a:moveTo>
                  <a:cubicBezTo>
                    <a:pt x="281" y="126"/>
                    <a:pt x="284" y="127"/>
                    <a:pt x="286" y="126"/>
                  </a:cubicBezTo>
                  <a:cubicBezTo>
                    <a:pt x="286" y="126"/>
                    <a:pt x="286" y="126"/>
                    <a:pt x="402" y="45"/>
                  </a:cubicBezTo>
                  <a:cubicBezTo>
                    <a:pt x="403" y="45"/>
                    <a:pt x="403" y="45"/>
                    <a:pt x="403" y="44"/>
                  </a:cubicBezTo>
                  <a:cubicBezTo>
                    <a:pt x="403" y="44"/>
                    <a:pt x="403" y="44"/>
                    <a:pt x="414" y="4"/>
                  </a:cubicBezTo>
                  <a:cubicBezTo>
                    <a:pt x="415" y="1"/>
                    <a:pt x="412" y="0"/>
                    <a:pt x="410" y="1"/>
                  </a:cubicBezTo>
                  <a:cubicBezTo>
                    <a:pt x="410" y="1"/>
                    <a:pt x="410" y="1"/>
                    <a:pt x="293" y="81"/>
                  </a:cubicBezTo>
                  <a:cubicBezTo>
                    <a:pt x="293" y="82"/>
                    <a:pt x="293" y="82"/>
                    <a:pt x="292" y="83"/>
                  </a:cubicBezTo>
                  <a:cubicBezTo>
                    <a:pt x="292" y="83"/>
                    <a:pt x="292" y="83"/>
                    <a:pt x="282" y="124"/>
                  </a:cubicBezTo>
                  <a:moveTo>
                    <a:pt x="315" y="172"/>
                  </a:moveTo>
                  <a:cubicBezTo>
                    <a:pt x="356" y="177"/>
                    <a:pt x="356" y="177"/>
                    <a:pt x="356" y="177"/>
                  </a:cubicBezTo>
                  <a:cubicBezTo>
                    <a:pt x="358" y="177"/>
                    <a:pt x="358" y="177"/>
                    <a:pt x="359" y="177"/>
                  </a:cubicBezTo>
                  <a:cubicBezTo>
                    <a:pt x="475" y="96"/>
                    <a:pt x="475" y="96"/>
                    <a:pt x="475" y="96"/>
                  </a:cubicBezTo>
                  <a:cubicBezTo>
                    <a:pt x="477" y="95"/>
                    <a:pt x="477" y="91"/>
                    <a:pt x="474" y="91"/>
                  </a:cubicBezTo>
                  <a:cubicBezTo>
                    <a:pt x="432" y="87"/>
                    <a:pt x="432" y="87"/>
                    <a:pt x="432" y="87"/>
                  </a:cubicBezTo>
                  <a:cubicBezTo>
                    <a:pt x="431" y="86"/>
                    <a:pt x="431" y="86"/>
                    <a:pt x="431" y="87"/>
                  </a:cubicBezTo>
                  <a:cubicBezTo>
                    <a:pt x="314" y="168"/>
                    <a:pt x="314" y="168"/>
                    <a:pt x="314" y="168"/>
                  </a:cubicBezTo>
                  <a:cubicBezTo>
                    <a:pt x="313" y="170"/>
                    <a:pt x="313" y="172"/>
                    <a:pt x="315" y="172"/>
                  </a:cubicBezTo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0" name="path"/>
            <p:cNvSpPr/>
            <p:nvPr/>
          </p:nvSpPr>
          <p:spPr>
            <a:xfrm>
              <a:off x="0" y="0"/>
              <a:ext cx="466344" cy="467867"/>
            </a:xfrm>
            <a:custGeom>
              <a:rect l="0" t="0" r="0" b="0"/>
              <a:pathLst>
                <a:path w="734" h="736">
                  <a:moveTo>
                    <a:pt x="496" y="324"/>
                  </a:moveTo>
                  <a:cubicBezTo>
                    <a:pt x="501" y="338"/>
                    <a:pt x="503" y="353"/>
                    <a:pt x="503" y="368"/>
                  </a:cubicBezTo>
                  <a:cubicBezTo>
                    <a:pt x="503" y="443"/>
                    <a:pt x="442" y="505"/>
                    <a:pt x="367" y="505"/>
                  </a:cubicBezTo>
                  <a:cubicBezTo>
                    <a:pt x="291" y="505"/>
                    <a:pt x="230" y="443"/>
                    <a:pt x="230" y="368"/>
                  </a:cubicBezTo>
                  <a:cubicBezTo>
                    <a:pt x="230" y="292"/>
                    <a:pt x="291" y="231"/>
                    <a:pt x="367" y="231"/>
                  </a:cubicBezTo>
                  <a:cubicBezTo>
                    <a:pt x="399" y="231"/>
                    <a:pt x="430" y="243"/>
                    <a:pt x="454" y="262"/>
                  </a:cubicBezTo>
                  <a:cubicBezTo>
                    <a:pt x="400" y="299"/>
                    <a:pt x="400" y="299"/>
                    <a:pt x="400" y="299"/>
                  </a:cubicBezTo>
                  <a:cubicBezTo>
                    <a:pt x="390" y="294"/>
                    <a:pt x="378" y="292"/>
                    <a:pt x="367" y="292"/>
                  </a:cubicBezTo>
                  <a:cubicBezTo>
                    <a:pt x="325" y="292"/>
                    <a:pt x="291" y="326"/>
                    <a:pt x="291" y="368"/>
                  </a:cubicBezTo>
                  <a:cubicBezTo>
                    <a:pt x="291" y="410"/>
                    <a:pt x="325" y="444"/>
                    <a:pt x="367" y="444"/>
                  </a:cubicBezTo>
                  <a:cubicBezTo>
                    <a:pt x="409" y="444"/>
                    <a:pt x="442" y="410"/>
                    <a:pt x="442" y="368"/>
                  </a:cubicBezTo>
                  <a:cubicBezTo>
                    <a:pt x="442" y="365"/>
                    <a:pt x="442" y="363"/>
                    <a:pt x="442" y="361"/>
                  </a:cubicBezTo>
                  <a:lnTo>
                    <a:pt x="496" y="324"/>
                  </a:lnTo>
                  <a:close/>
                  <a:moveTo>
                    <a:pt x="541" y="293"/>
                  </a:moveTo>
                  <a:cubicBezTo>
                    <a:pt x="551" y="316"/>
                    <a:pt x="556" y="341"/>
                    <a:pt x="556" y="368"/>
                  </a:cubicBezTo>
                  <a:cubicBezTo>
                    <a:pt x="556" y="472"/>
                    <a:pt x="471" y="558"/>
                    <a:pt x="367" y="558"/>
                  </a:cubicBezTo>
                  <a:cubicBezTo>
                    <a:pt x="262" y="558"/>
                    <a:pt x="177" y="472"/>
                    <a:pt x="177" y="368"/>
                  </a:cubicBezTo>
                  <a:cubicBezTo>
                    <a:pt x="177" y="263"/>
                    <a:pt x="262" y="178"/>
                    <a:pt x="367" y="178"/>
                  </a:cubicBezTo>
                  <a:cubicBezTo>
                    <a:pt x="418" y="178"/>
                    <a:pt x="464" y="198"/>
                    <a:pt x="498" y="231"/>
                  </a:cubicBezTo>
                  <a:cubicBezTo>
                    <a:pt x="549" y="196"/>
                    <a:pt x="549" y="196"/>
                    <a:pt x="549" y="196"/>
                  </a:cubicBezTo>
                  <a:cubicBezTo>
                    <a:pt x="503" y="148"/>
                    <a:pt x="439" y="117"/>
                    <a:pt x="367" y="117"/>
                  </a:cubicBezTo>
                  <a:cubicBezTo>
                    <a:pt x="229" y="117"/>
                    <a:pt x="117" y="230"/>
                    <a:pt x="117" y="368"/>
                  </a:cubicBezTo>
                  <a:cubicBezTo>
                    <a:pt x="117" y="506"/>
                    <a:pt x="229" y="618"/>
                    <a:pt x="367" y="618"/>
                  </a:cubicBezTo>
                  <a:cubicBezTo>
                    <a:pt x="505" y="618"/>
                    <a:pt x="617" y="506"/>
                    <a:pt x="617" y="368"/>
                  </a:cubicBezTo>
                  <a:cubicBezTo>
                    <a:pt x="617" y="329"/>
                    <a:pt x="608" y="291"/>
                    <a:pt x="592" y="258"/>
                  </a:cubicBezTo>
                  <a:lnTo>
                    <a:pt x="541" y="293"/>
                  </a:lnTo>
                  <a:close/>
                  <a:moveTo>
                    <a:pt x="651" y="217"/>
                  </a:moveTo>
                  <a:cubicBezTo>
                    <a:pt x="639" y="226"/>
                    <a:pt x="639" y="226"/>
                    <a:pt x="639" y="226"/>
                  </a:cubicBezTo>
                  <a:cubicBezTo>
                    <a:pt x="661" y="268"/>
                    <a:pt x="673" y="316"/>
                    <a:pt x="673" y="368"/>
                  </a:cubicBezTo>
                  <a:cubicBezTo>
                    <a:pt x="673" y="538"/>
                    <a:pt x="536" y="675"/>
                    <a:pt x="367" y="675"/>
                  </a:cubicBezTo>
                  <a:cubicBezTo>
                    <a:pt x="198" y="675"/>
                    <a:pt x="60" y="538"/>
                    <a:pt x="60" y="368"/>
                  </a:cubicBezTo>
                  <a:cubicBezTo>
                    <a:pt x="60" y="198"/>
                    <a:pt x="198" y="60"/>
                    <a:pt x="367" y="60"/>
                  </a:cubicBezTo>
                  <a:cubicBezTo>
                    <a:pt x="458" y="60"/>
                    <a:pt x="540" y="100"/>
                    <a:pt x="596" y="164"/>
                  </a:cubicBezTo>
                  <a:cubicBezTo>
                    <a:pt x="609" y="155"/>
                    <a:pt x="609" y="155"/>
                    <a:pt x="609" y="155"/>
                  </a:cubicBezTo>
                  <a:cubicBezTo>
                    <a:pt x="622" y="103"/>
                    <a:pt x="622" y="103"/>
                    <a:pt x="622" y="103"/>
                  </a:cubicBezTo>
                  <a:cubicBezTo>
                    <a:pt x="556" y="39"/>
                    <a:pt x="466" y="0"/>
                    <a:pt x="367" y="0"/>
                  </a:cubicBezTo>
                  <a:cubicBezTo>
                    <a:pt x="164" y="0"/>
                    <a:pt x="0" y="165"/>
                    <a:pt x="0" y="368"/>
                  </a:cubicBezTo>
                  <a:cubicBezTo>
                    <a:pt x="0" y="571"/>
                    <a:pt x="164" y="736"/>
                    <a:pt x="367" y="736"/>
                  </a:cubicBezTo>
                  <a:cubicBezTo>
                    <a:pt x="569" y="736"/>
                    <a:pt x="734" y="571"/>
                    <a:pt x="734" y="368"/>
                  </a:cubicBezTo>
                  <a:cubicBezTo>
                    <a:pt x="734" y="316"/>
                    <a:pt x="723" y="268"/>
                    <a:pt x="705" y="223"/>
                  </a:cubicBezTo>
                  <a:lnTo>
                    <a:pt x="651" y="217"/>
                  </a:lnTo>
                  <a:close/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01" name="rect"/>
          <p:cNvSpPr/>
          <p:nvPr/>
        </p:nvSpPr>
        <p:spPr>
          <a:xfrm>
            <a:off x="5687567" y="3022092"/>
            <a:ext cx="9143" cy="2795206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74" name="group 374"/>
          <p:cNvGrpSpPr/>
          <p:nvPr/>
        </p:nvGrpSpPr>
        <p:grpSpPr>
          <a:xfrm rot="21600000">
            <a:off x="5533644" y="4241292"/>
            <a:ext cx="315467" cy="316991"/>
            <a:chExt cx="315467" cy="316991"/>
          </a:xfrm>
        </p:grpSpPr>
        <p:sp>
          <p:nvSpPr>
            <p:cNvPr id="1702" name="path"/>
            <p:cNvSpPr/>
            <p:nvPr/>
          </p:nvSpPr>
          <p:spPr>
            <a:xfrm>
              <a:off x="4571" y="4572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242"/>
                    <a:pt x="0" y="242"/>
                    <a:pt x="0" y="242"/>
                  </a:cubicBezTo>
                  <a:cubicBezTo>
                    <a:pt x="0" y="108"/>
                    <a:pt x="108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242"/>
                    <a:pt x="482" y="242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241" y="484"/>
                    <a:pt x="241" y="484"/>
                    <a:pt x="241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3" name="path"/>
            <p:cNvSpPr/>
            <p:nvPr/>
          </p:nvSpPr>
          <p:spPr>
            <a:xfrm>
              <a:off x="0" y="0"/>
              <a:ext cx="315467" cy="316991"/>
            </a:xfrm>
            <a:custGeom>
              <a:rect l="0" t="0" r="0" b="0"/>
              <a:pathLst>
                <a:path w="496" h="499">
                  <a:moveTo>
                    <a:pt x="7" y="249"/>
                  </a:moveTo>
                  <a:cubicBezTo>
                    <a:pt x="7" y="249"/>
                    <a:pt x="7" y="249"/>
                    <a:pt x="7" y="249"/>
                  </a:cubicBezTo>
                  <a:cubicBezTo>
                    <a:pt x="7" y="116"/>
                    <a:pt x="115" y="7"/>
                    <a:pt x="248" y="7"/>
                  </a:cubicBezTo>
                  <a:cubicBezTo>
                    <a:pt x="381" y="7"/>
                    <a:pt x="489" y="116"/>
                    <a:pt x="489" y="249"/>
                  </a:cubicBezTo>
                  <a:cubicBezTo>
                    <a:pt x="489" y="249"/>
                    <a:pt x="489" y="249"/>
                    <a:pt x="489" y="249"/>
                  </a:cubicBezTo>
                  <a:cubicBezTo>
                    <a:pt x="489" y="383"/>
                    <a:pt x="381" y="491"/>
                    <a:pt x="248" y="491"/>
                  </a:cubicBezTo>
                  <a:cubicBezTo>
                    <a:pt x="248" y="491"/>
                    <a:pt x="248" y="491"/>
                    <a:pt x="248" y="491"/>
                  </a:cubicBezTo>
                  <a:cubicBezTo>
                    <a:pt x="115" y="491"/>
                    <a:pt x="7" y="383"/>
                    <a:pt x="7" y="249"/>
                  </a:cubicBezTo>
                </a:path>
              </a:pathLst>
            </a:custGeom>
            <a:noFill/>
            <a:ln w="9143" cap="flat">
              <a:solidFill>
                <a:srgbClr val="29BA7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4" name="path"/>
            <p:cNvSpPr/>
            <p:nvPr/>
          </p:nvSpPr>
          <p:spPr>
            <a:xfrm>
              <a:off x="121919" y="47244"/>
              <a:ext cx="120396" cy="225551"/>
            </a:xfrm>
            <a:custGeom>
              <a:rect l="0" t="0" r="0" b="0"/>
              <a:pathLst>
                <a:path w="189" h="355">
                  <a:moveTo>
                    <a:pt x="12" y="355"/>
                  </a:moveTo>
                  <a:lnTo>
                    <a:pt x="0" y="342"/>
                  </a:lnTo>
                  <a:lnTo>
                    <a:pt x="163" y="177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189" y="177"/>
                  </a:lnTo>
                  <a:lnTo>
                    <a:pt x="12" y="35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05" name="table 1705"/>
          <p:cNvGraphicFramePr>
            <a:graphicFrameLocks noGrp="1"/>
          </p:cNvGraphicFramePr>
          <p:nvPr/>
        </p:nvGraphicFramePr>
        <p:xfrm>
          <a:off x="8712708" y="1822704"/>
          <a:ext cx="2823844" cy="3559809"/>
        </p:xfrm>
        <a:graphic>
          <a:graphicData uri="http://schemas.openxmlformats.org/drawingml/2006/table">
            <a:tbl>
              <a:tblPr/>
              <a:tblGrid>
                <a:gridCol w="2823844"/>
              </a:tblGrid>
              <a:tr h="3553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4180" indent="-194310" algn="l" rtl="0" eaLnBrk="0">
                        <a:lnSpc>
                          <a:spcPct val="105000"/>
                        </a:lnSpc>
                        <a:spcBef>
                          <a:spcPts val="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试点先进规划算法，提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高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优化效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率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9870" algn="l" rtl="0" eaLnBrk="0">
                        <a:lnSpc>
                          <a:spcPts val="1855"/>
                        </a:lnSpc>
                        <a:spcBef>
                          <a:spcPts val="45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深化规划的颗粒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度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6085" indent="-196215" algn="l" rtl="0" eaLnBrk="0">
                        <a:lnSpc>
                          <a:spcPct val="103000"/>
                        </a:lnSpc>
                        <a:spcBef>
                          <a:spcPts val="455"/>
                        </a:spcBef>
                      </a:pPr>
                      <a:r>
                        <a:rPr sz="1500" spc="18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探索先进预测技术(机</a:t>
                      </a:r>
                      <a:r>
                        <a:rPr sz="1500" spc="1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器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学习驱动的算法提升</a:t>
                      </a: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4815" indent="-194945" algn="l" rtl="0" eaLnBrk="0">
                        <a:lnSpc>
                          <a:spcPct val="103000"/>
                        </a:lnSpc>
                        <a:spcBef>
                          <a:spcPts val="5"/>
                        </a:spcBef>
                      </a:pPr>
                      <a:r>
                        <a:rPr sz="1500" spc="18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探索新的数据应用(纳</a:t>
                      </a:r>
                      <a:r>
                        <a:rPr sz="1500" spc="1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入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更多能够影响销售的变量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06" name="table 1706"/>
          <p:cNvGraphicFramePr>
            <a:graphicFrameLocks noGrp="1"/>
          </p:cNvGraphicFramePr>
          <p:nvPr/>
        </p:nvGraphicFramePr>
        <p:xfrm>
          <a:off x="623316" y="1821179"/>
          <a:ext cx="1339214" cy="3562984"/>
        </p:xfrm>
        <a:graphic>
          <a:graphicData uri="http://schemas.openxmlformats.org/drawingml/2006/table">
            <a:tbl>
              <a:tblPr/>
              <a:tblGrid>
                <a:gridCol w="1339214"/>
              </a:tblGrid>
              <a:tr h="3553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31775" algn="l" rtl="0" eaLnBrk="0">
                        <a:lnSpc>
                          <a:spcPts val="1855"/>
                        </a:lnSpc>
                        <a:spcBef>
                          <a:spcPts val="5"/>
                        </a:spcBef>
                      </a:pPr>
                      <a:r>
                        <a:rPr sz="1500" spc="3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 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团队设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5450" indent="-193675" algn="l" rtl="0" eaLnBrk="0">
                        <a:lnSpc>
                          <a:spcPct val="105000"/>
                        </a:lnSpc>
                        <a:spcBef>
                          <a:spcPts val="65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梳理项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目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程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28625" indent="-196850" algn="l" rtl="0" eaLnBrk="0">
                        <a:lnSpc>
                          <a:spcPct val="105000"/>
                        </a:lnSpc>
                        <a:spcBef>
                          <a:spcPts val="70"/>
                        </a:spcBef>
                      </a:pPr>
                      <a:r>
                        <a:rPr sz="1500" spc="110">
                          <a:solidFill>
                            <a:srgbClr val="29BA74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• </a:t>
                      </a:r>
                      <a:r>
                        <a:rPr sz="1500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数据准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工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作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07" name="rect"/>
          <p:cNvSpPr/>
          <p:nvPr/>
        </p:nvSpPr>
        <p:spPr>
          <a:xfrm>
            <a:off x="4283963" y="3875532"/>
            <a:ext cx="2397251" cy="150266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8" name="rect"/>
          <p:cNvSpPr/>
          <p:nvPr/>
        </p:nvSpPr>
        <p:spPr>
          <a:xfrm>
            <a:off x="4283963" y="2010155"/>
            <a:ext cx="2397251" cy="148742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9" name="rect"/>
          <p:cNvSpPr/>
          <p:nvPr/>
        </p:nvSpPr>
        <p:spPr>
          <a:xfrm>
            <a:off x="2005583" y="2010155"/>
            <a:ext cx="2211324" cy="148742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0" name="rect"/>
          <p:cNvSpPr/>
          <p:nvPr/>
        </p:nvSpPr>
        <p:spPr>
          <a:xfrm>
            <a:off x="6752844" y="3875532"/>
            <a:ext cx="1859279" cy="1502663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1" name="textbox 1711"/>
          <p:cNvSpPr/>
          <p:nvPr/>
        </p:nvSpPr>
        <p:spPr>
          <a:xfrm>
            <a:off x="618540" y="620420"/>
            <a:ext cx="7339965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应链上下游协同规划分两步试点设计，然后进入推广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712" name="table 1712"/>
          <p:cNvGraphicFramePr>
            <a:graphicFrameLocks noGrp="1"/>
          </p:cNvGraphicFramePr>
          <p:nvPr/>
        </p:nvGraphicFramePr>
        <p:xfrm>
          <a:off x="2049779" y="6188964"/>
          <a:ext cx="6566535" cy="316865"/>
        </p:xfrm>
        <a:graphic>
          <a:graphicData uri="http://schemas.openxmlformats.org/drawingml/2006/table">
            <a:tbl>
              <a:tblPr/>
              <a:tblGrid>
                <a:gridCol w="6566535"/>
              </a:tblGrid>
              <a:tr h="3105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0243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销售端数据采集支持  (人工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+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13" name="table 1713"/>
          <p:cNvGraphicFramePr>
            <a:graphicFrameLocks noGrp="1"/>
          </p:cNvGraphicFramePr>
          <p:nvPr/>
        </p:nvGraphicFramePr>
        <p:xfrm>
          <a:off x="2049779" y="4389120"/>
          <a:ext cx="2079625" cy="876300"/>
        </p:xfrm>
        <a:graphic>
          <a:graphicData uri="http://schemas.openxmlformats.org/drawingml/2006/table">
            <a:tbl>
              <a:tblPr/>
              <a:tblGrid>
                <a:gridCol w="2079625"/>
              </a:tblGrid>
              <a:tr h="869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1315" indent="-27305" algn="l" rtl="0" eaLnBrk="0">
                        <a:lnSpc>
                          <a:spcPct val="152000"/>
                        </a:lnSpc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销售端数据准</a:t>
                      </a:r>
                      <a:r>
                        <a:rPr sz="15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备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  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(项目团队参与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14" name="textbox 1714"/>
          <p:cNvSpPr/>
          <p:nvPr/>
        </p:nvSpPr>
        <p:spPr>
          <a:xfrm>
            <a:off x="2876748" y="2313552"/>
            <a:ext cx="47561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76" name="group 376"/>
          <p:cNvGrpSpPr/>
          <p:nvPr/>
        </p:nvGrpSpPr>
        <p:grpSpPr>
          <a:xfrm rot="21600000">
            <a:off x="2005583" y="2493264"/>
            <a:ext cx="2019299" cy="886967"/>
            <a:chExt cx="2019299" cy="886967"/>
          </a:xfrm>
        </p:grpSpPr>
        <p:sp>
          <p:nvSpPr>
            <p:cNvPr id="1715" name="path"/>
            <p:cNvSpPr/>
            <p:nvPr/>
          </p:nvSpPr>
          <p:spPr>
            <a:xfrm>
              <a:off x="141732" y="21335"/>
              <a:ext cx="1877567" cy="865632"/>
            </a:xfrm>
            <a:custGeom>
              <a:rect l="0" t="0" r="0" b="0"/>
              <a:pathLst>
                <a:path w="2956" h="1363">
                  <a:moveTo>
                    <a:pt x="0" y="1363"/>
                  </a:moveTo>
                  <a:lnTo>
                    <a:pt x="2956" y="1363"/>
                  </a:lnTo>
                  <a:lnTo>
                    <a:pt x="2956" y="0"/>
                  </a:lnTo>
                  <a:lnTo>
                    <a:pt x="0" y="0"/>
                  </a:lnTo>
                  <a:lnTo>
                    <a:pt x="0" y="136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6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7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7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717" name="table 1717"/>
          <p:cNvGraphicFramePr>
            <a:graphicFrameLocks noGrp="1"/>
          </p:cNvGraphicFramePr>
          <p:nvPr/>
        </p:nvGraphicFramePr>
        <p:xfrm>
          <a:off x="2005583" y="2493264"/>
          <a:ext cx="2023744" cy="890904"/>
        </p:xfrm>
        <a:graphic>
          <a:graphicData uri="http://schemas.openxmlformats.org/drawingml/2006/table">
            <a:tbl>
              <a:tblPr/>
              <a:tblGrid>
                <a:gridCol w="2023744"/>
              </a:tblGrid>
              <a:tr h="8845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6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29540" algn="l" rtl="0" eaLnBrk="0">
                        <a:lnSpc>
                          <a:spcPct val="77000"/>
                        </a:lnSpc>
                        <a:spcBef>
                          <a:spcPct val="0"/>
                        </a:spcBef>
                      </a:pPr>
                      <a:r>
                        <a:rPr sz="12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</a:t>
                      </a:r>
                      <a:endParaRPr lang="en-US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74980" indent="-180975" algn="l" rtl="0" eaLnBrk="0">
                        <a:lnSpc>
                          <a:spcPct val="99000"/>
                        </a:lnSpc>
                        <a:spcBef>
                          <a:spcPts val="20"/>
                        </a:spcBef>
                      </a:pPr>
                      <a:r>
                        <a:rPr sz="15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自动生成物流、</a:t>
                      </a:r>
                      <a:r>
                        <a:rPr sz="15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生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产和供应计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划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18" name="textbox 1718"/>
          <p:cNvSpPr/>
          <p:nvPr/>
        </p:nvSpPr>
        <p:spPr>
          <a:xfrm>
            <a:off x="5248727" y="2313552"/>
            <a:ext cx="47561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78" name="group 378"/>
          <p:cNvGrpSpPr/>
          <p:nvPr/>
        </p:nvGrpSpPr>
        <p:grpSpPr>
          <a:xfrm rot="21600000">
            <a:off x="4445507" y="2465832"/>
            <a:ext cx="1976627" cy="876300"/>
            <a:chExt cx="1976627" cy="876300"/>
          </a:xfrm>
        </p:grpSpPr>
        <p:sp>
          <p:nvSpPr>
            <p:cNvPr id="1719" name="path"/>
            <p:cNvSpPr/>
            <p:nvPr/>
          </p:nvSpPr>
          <p:spPr>
            <a:xfrm>
              <a:off x="4571" y="4571"/>
              <a:ext cx="1967483" cy="867155"/>
            </a:xfrm>
            <a:custGeom>
              <a:rect l="0" t="0" r="0" b="0"/>
              <a:pathLst>
                <a:path w="3098" h="1365">
                  <a:moveTo>
                    <a:pt x="0" y="0"/>
                  </a:moveTo>
                  <a:lnTo>
                    <a:pt x="2915" y="0"/>
                  </a:lnTo>
                  <a:lnTo>
                    <a:pt x="3098" y="682"/>
                  </a:lnTo>
                  <a:lnTo>
                    <a:pt x="2915" y="1365"/>
                  </a:lnTo>
                  <a:lnTo>
                    <a:pt x="0" y="13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0" name="path"/>
            <p:cNvSpPr/>
            <p:nvPr/>
          </p:nvSpPr>
          <p:spPr>
            <a:xfrm>
              <a:off x="0" y="0"/>
              <a:ext cx="1976627" cy="876300"/>
            </a:xfrm>
            <a:custGeom>
              <a:rect l="0" t="0" r="0" b="0"/>
              <a:pathLst>
                <a:path w="3112" h="1380">
                  <a:moveTo>
                    <a:pt x="7" y="7"/>
                  </a:moveTo>
                  <a:lnTo>
                    <a:pt x="2922" y="7"/>
                  </a:lnTo>
                  <a:lnTo>
                    <a:pt x="3105" y="690"/>
                  </a:lnTo>
                  <a:lnTo>
                    <a:pt x="2922" y="1372"/>
                  </a:lnTo>
                  <a:lnTo>
                    <a:pt x="7" y="137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1" name="path"/>
          <p:cNvSpPr/>
          <p:nvPr/>
        </p:nvSpPr>
        <p:spPr>
          <a:xfrm>
            <a:off x="4529327" y="2514600"/>
            <a:ext cx="1967484" cy="874776"/>
          </a:xfrm>
          <a:custGeom>
            <a:rect l="0" t="0" r="0" b="0"/>
            <a:pathLst>
              <a:path w="3098" h="1377">
                <a:moveTo>
                  <a:pt x="0" y="0"/>
                </a:moveTo>
                <a:lnTo>
                  <a:pt x="2913" y="0"/>
                </a:lnTo>
                <a:lnTo>
                  <a:pt x="3098" y="688"/>
                </a:lnTo>
                <a:lnTo>
                  <a:pt x="2913" y="1377"/>
                </a:lnTo>
                <a:lnTo>
                  <a:pt x="0" y="1377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2" name="path"/>
          <p:cNvSpPr/>
          <p:nvPr/>
        </p:nvSpPr>
        <p:spPr>
          <a:xfrm>
            <a:off x="4524755" y="2510028"/>
            <a:ext cx="1859407" cy="883919"/>
          </a:xfrm>
          <a:custGeom>
            <a:rect l="0" t="0" r="0" b="0"/>
            <a:pathLst>
              <a:path w="2928" h="1391">
                <a:moveTo>
                  <a:pt x="7" y="7"/>
                </a:moveTo>
                <a:lnTo>
                  <a:pt x="2920" y="7"/>
                </a:lnTo>
                <a:moveTo>
                  <a:pt x="2920" y="1384"/>
                </a:moveTo>
                <a:lnTo>
                  <a:pt x="7" y="138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3" name="path"/>
          <p:cNvSpPr/>
          <p:nvPr/>
        </p:nvSpPr>
        <p:spPr>
          <a:xfrm>
            <a:off x="6375018" y="2510028"/>
            <a:ext cx="126365" cy="883919"/>
          </a:xfrm>
          <a:custGeom>
            <a:rect l="0" t="0" r="0" b="0"/>
            <a:pathLst>
              <a:path w="199" h="1391">
                <a:moveTo>
                  <a:pt x="7" y="7"/>
                </a:moveTo>
                <a:lnTo>
                  <a:pt x="191" y="695"/>
                </a:lnTo>
                <a:lnTo>
                  <a:pt x="7" y="138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4" name="path"/>
          <p:cNvSpPr/>
          <p:nvPr/>
        </p:nvSpPr>
        <p:spPr>
          <a:xfrm>
            <a:off x="4616195" y="2557272"/>
            <a:ext cx="1967483" cy="871727"/>
          </a:xfrm>
          <a:custGeom>
            <a:rect l="0" t="0" r="0" b="0"/>
            <a:pathLst>
              <a:path w="3098" h="1372">
                <a:moveTo>
                  <a:pt x="0" y="0"/>
                </a:moveTo>
                <a:lnTo>
                  <a:pt x="2914" y="0"/>
                </a:lnTo>
                <a:lnTo>
                  <a:pt x="3098" y="686"/>
                </a:lnTo>
                <a:lnTo>
                  <a:pt x="2914" y="1372"/>
                </a:lnTo>
                <a:lnTo>
                  <a:pt x="0" y="1372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725" name="table 1725"/>
          <p:cNvGraphicFramePr>
            <a:graphicFrameLocks noGrp="1"/>
          </p:cNvGraphicFramePr>
          <p:nvPr/>
        </p:nvGraphicFramePr>
        <p:xfrm>
          <a:off x="4611623" y="2552700"/>
          <a:ext cx="1859279" cy="880745"/>
        </p:xfrm>
        <a:graphic>
          <a:graphicData uri="http://schemas.openxmlformats.org/drawingml/2006/table">
            <a:tbl>
              <a:tblPr/>
              <a:tblGrid>
                <a:gridCol w="1859279"/>
              </a:tblGrid>
              <a:tr h="874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30835" algn="l" rtl="0" eaLnBrk="0">
                        <a:lnSpc>
                          <a:spcPts val="1860"/>
                        </a:lnSpc>
                      </a:pPr>
                      <a:r>
                        <a:rPr sz="15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推广落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26" name="textbox 1726"/>
          <p:cNvSpPr/>
          <p:nvPr/>
        </p:nvSpPr>
        <p:spPr>
          <a:xfrm>
            <a:off x="7448494" y="4179817"/>
            <a:ext cx="47561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80" name="group 380"/>
          <p:cNvGrpSpPr/>
          <p:nvPr/>
        </p:nvGrpSpPr>
        <p:grpSpPr>
          <a:xfrm rot="21600000">
            <a:off x="6798563" y="4346447"/>
            <a:ext cx="1612391" cy="874775"/>
            <a:chExt cx="1612391" cy="874775"/>
          </a:xfrm>
        </p:grpSpPr>
        <p:sp>
          <p:nvSpPr>
            <p:cNvPr id="1727" name="path"/>
            <p:cNvSpPr/>
            <p:nvPr/>
          </p:nvSpPr>
          <p:spPr>
            <a:xfrm>
              <a:off x="4571" y="4572"/>
              <a:ext cx="1603247" cy="865632"/>
            </a:xfrm>
            <a:custGeom>
              <a:rect l="0" t="0" r="0" b="0"/>
              <a:pathLst>
                <a:path w="2524" h="1363">
                  <a:moveTo>
                    <a:pt x="0" y="0"/>
                  </a:moveTo>
                  <a:lnTo>
                    <a:pt x="2342" y="0"/>
                  </a:lnTo>
                  <a:lnTo>
                    <a:pt x="2524" y="681"/>
                  </a:lnTo>
                  <a:lnTo>
                    <a:pt x="2342" y="1363"/>
                  </a:lnTo>
                  <a:lnTo>
                    <a:pt x="0" y="13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8" name="path"/>
            <p:cNvSpPr/>
            <p:nvPr/>
          </p:nvSpPr>
          <p:spPr>
            <a:xfrm>
              <a:off x="0" y="0"/>
              <a:ext cx="1612391" cy="874775"/>
            </a:xfrm>
            <a:custGeom>
              <a:rect l="0" t="0" r="0" b="0"/>
              <a:pathLst>
                <a:path w="2539" h="1377">
                  <a:moveTo>
                    <a:pt x="7" y="7"/>
                  </a:moveTo>
                  <a:lnTo>
                    <a:pt x="2349" y="7"/>
                  </a:lnTo>
                  <a:lnTo>
                    <a:pt x="2531" y="688"/>
                  </a:lnTo>
                  <a:lnTo>
                    <a:pt x="2349" y="1370"/>
                  </a:lnTo>
                  <a:lnTo>
                    <a:pt x="7" y="1370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143" cap="rnd">
              <a:solidFill>
                <a:srgbClr val="9A9A9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9" name="path"/>
          <p:cNvSpPr/>
          <p:nvPr/>
        </p:nvSpPr>
        <p:spPr>
          <a:xfrm>
            <a:off x="6867144" y="4393692"/>
            <a:ext cx="1603247" cy="874776"/>
          </a:xfrm>
          <a:custGeom>
            <a:rect l="0" t="0" r="0" b="0"/>
            <a:pathLst>
              <a:path w="2524" h="1377">
                <a:moveTo>
                  <a:pt x="0" y="0"/>
                </a:moveTo>
                <a:lnTo>
                  <a:pt x="2340" y="0"/>
                </a:lnTo>
                <a:lnTo>
                  <a:pt x="2524" y="688"/>
                </a:lnTo>
                <a:lnTo>
                  <a:pt x="2340" y="1377"/>
                </a:lnTo>
                <a:lnTo>
                  <a:pt x="0" y="1377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0" name="path"/>
          <p:cNvSpPr/>
          <p:nvPr/>
        </p:nvSpPr>
        <p:spPr>
          <a:xfrm>
            <a:off x="8348599" y="4389120"/>
            <a:ext cx="126364" cy="883920"/>
          </a:xfrm>
          <a:custGeom>
            <a:rect l="0" t="0" r="0" b="0"/>
            <a:pathLst>
              <a:path w="198" h="1392">
                <a:moveTo>
                  <a:pt x="7" y="7"/>
                </a:moveTo>
                <a:lnTo>
                  <a:pt x="191" y="696"/>
                </a:lnTo>
                <a:lnTo>
                  <a:pt x="7" y="1384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1" name="path"/>
          <p:cNvSpPr/>
          <p:nvPr/>
        </p:nvSpPr>
        <p:spPr>
          <a:xfrm>
            <a:off x="6862572" y="4389120"/>
            <a:ext cx="1495170" cy="883920"/>
          </a:xfrm>
          <a:custGeom>
            <a:rect l="0" t="0" r="0" b="0"/>
            <a:pathLst>
              <a:path w="2354" h="1392">
                <a:moveTo>
                  <a:pt x="7" y="7"/>
                </a:moveTo>
                <a:lnTo>
                  <a:pt x="2347" y="7"/>
                </a:lnTo>
                <a:moveTo>
                  <a:pt x="2347" y="1384"/>
                </a:moveTo>
                <a:lnTo>
                  <a:pt x="7" y="1384"/>
                </a:lnTo>
                <a:lnTo>
                  <a:pt x="7" y="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2" name="path"/>
          <p:cNvSpPr/>
          <p:nvPr/>
        </p:nvSpPr>
        <p:spPr>
          <a:xfrm>
            <a:off x="6938771" y="4437888"/>
            <a:ext cx="1603247" cy="871727"/>
          </a:xfrm>
          <a:custGeom>
            <a:rect l="0" t="0" r="0" b="0"/>
            <a:pathLst>
              <a:path w="2524" h="1372">
                <a:moveTo>
                  <a:pt x="0" y="0"/>
                </a:moveTo>
                <a:lnTo>
                  <a:pt x="2340" y="0"/>
                </a:lnTo>
                <a:lnTo>
                  <a:pt x="2524" y="686"/>
                </a:lnTo>
                <a:lnTo>
                  <a:pt x="2340" y="1372"/>
                </a:lnTo>
                <a:lnTo>
                  <a:pt x="0" y="1372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733" name="table 1733"/>
          <p:cNvGraphicFramePr>
            <a:graphicFrameLocks noGrp="1"/>
          </p:cNvGraphicFramePr>
          <p:nvPr/>
        </p:nvGraphicFramePr>
        <p:xfrm>
          <a:off x="4640580" y="4425695"/>
          <a:ext cx="1721484" cy="796925"/>
        </p:xfrm>
        <a:graphic>
          <a:graphicData uri="http://schemas.openxmlformats.org/drawingml/2006/table">
            <a:tbl>
              <a:tblPr/>
              <a:tblGrid>
                <a:gridCol w="1721484"/>
              </a:tblGrid>
              <a:tr h="790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771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500" spc="7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自动预测市场</a:t>
                      </a:r>
                      <a:r>
                        <a:rPr sz="15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56845" algn="l" rtl="0" eaLnBrk="0">
                        <a:lnSpc>
                          <a:spcPct val="95000"/>
                        </a:lnSpc>
                        <a:spcBef>
                          <a:spcPts val="15"/>
                        </a:spcBef>
                      </a:pP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求，形成月度</a:t>
                      </a:r>
                      <a:r>
                        <a:rPr sz="1500" spc="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63245" algn="l" rtl="0" eaLnBrk="0">
                        <a:lnSpc>
                          <a:spcPts val="1855"/>
                        </a:lnSpc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货计</a:t>
                      </a:r>
                      <a:r>
                        <a:rPr sz="15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划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34" name="table 1734"/>
          <p:cNvGraphicFramePr>
            <a:graphicFrameLocks noGrp="1"/>
          </p:cNvGraphicFramePr>
          <p:nvPr/>
        </p:nvGraphicFramePr>
        <p:xfrm>
          <a:off x="6934200" y="4433316"/>
          <a:ext cx="1495425" cy="880744"/>
        </p:xfrm>
        <a:graphic>
          <a:graphicData uri="http://schemas.openxmlformats.org/drawingml/2006/table">
            <a:tbl>
              <a:tblPr/>
              <a:tblGrid>
                <a:gridCol w="1495425"/>
              </a:tblGrid>
              <a:tr h="874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49225" algn="l" rtl="0" eaLnBrk="0">
                        <a:lnSpc>
                          <a:spcPts val="1860"/>
                        </a:lnSpc>
                      </a:pPr>
                      <a:r>
                        <a:rPr sz="15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15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15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推广落</a:t>
                      </a:r>
                      <a:r>
                        <a:rPr sz="15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35" name="table 1735"/>
          <p:cNvGraphicFramePr>
            <a:graphicFrameLocks noGrp="1"/>
          </p:cNvGraphicFramePr>
          <p:nvPr/>
        </p:nvGraphicFramePr>
        <p:xfrm>
          <a:off x="2049779" y="5826251"/>
          <a:ext cx="4086859" cy="304800"/>
        </p:xfrm>
        <a:graphic>
          <a:graphicData uri="http://schemas.openxmlformats.org/drawingml/2006/table">
            <a:tbl>
              <a:tblPr/>
              <a:tblGrid>
                <a:gridCol w="4086859"/>
              </a:tblGrid>
              <a:tr h="298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61010" algn="l" rtl="0" eaLnBrk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供应链数据采集支持  (人工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+</a:t>
                      </a:r>
                      <a:r>
                        <a:rPr sz="15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</a:t>
                      </a:r>
                      <a:r>
                        <a:rPr sz="1500" spc="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en-US" sz="1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36" name="rect"/>
          <p:cNvSpPr/>
          <p:nvPr/>
        </p:nvSpPr>
        <p:spPr>
          <a:xfrm>
            <a:off x="4893563" y="1520952"/>
            <a:ext cx="885444" cy="182879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7" name="textbox 1737"/>
          <p:cNvSpPr/>
          <p:nvPr/>
        </p:nvSpPr>
        <p:spPr>
          <a:xfrm>
            <a:off x="2079752" y="1508500"/>
            <a:ext cx="651446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2813685"/>
              </a:tabLst>
            </a:pP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18~2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7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                                      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38" name="textbox 1738"/>
          <p:cNvSpPr/>
          <p:nvPr/>
        </p:nvSpPr>
        <p:spPr>
          <a:xfrm>
            <a:off x="8666480" y="1508500"/>
            <a:ext cx="286321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994410"/>
              </a:tabLst>
            </a:pP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12</a:t>
            </a:r>
            <a:r>
              <a:rPr sz="14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~</a:t>
            </a:r>
            <a:r>
              <a:rPr sz="1400" spc="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24</a:t>
            </a:r>
            <a:r>
              <a:rPr sz="1400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      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39" name="textbox 1739"/>
          <p:cNvSpPr/>
          <p:nvPr/>
        </p:nvSpPr>
        <p:spPr>
          <a:xfrm>
            <a:off x="4412514" y="1264462"/>
            <a:ext cx="1851025" cy="290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项目试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点及推广期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0" name="textbox 1740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741" name="rect"/>
          <p:cNvSpPr/>
          <p:nvPr/>
        </p:nvSpPr>
        <p:spPr>
          <a:xfrm>
            <a:off x="1004316" y="1504188"/>
            <a:ext cx="664463" cy="216408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2" name="textbox 1742"/>
          <p:cNvSpPr/>
          <p:nvPr/>
        </p:nvSpPr>
        <p:spPr>
          <a:xfrm>
            <a:off x="665480" y="1508500"/>
            <a:ext cx="134493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337820"/>
              </a:tabLst>
            </a:pP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400" spc="-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1~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2</a:t>
            </a:r>
            <a:r>
              <a:rPr sz="14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        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743" name="picture 17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90872" y="5411723"/>
            <a:ext cx="554735" cy="352043"/>
          </a:xfrm>
          <a:prstGeom prst="rect">
            <a:avLst/>
          </a:prstGeom>
        </p:spPr>
      </p:pic>
      <p:sp>
        <p:nvSpPr>
          <p:cNvPr id="1744" name="textbox 1744"/>
          <p:cNvSpPr/>
          <p:nvPr/>
        </p:nvSpPr>
        <p:spPr>
          <a:xfrm>
            <a:off x="5248727" y="3940562"/>
            <a:ext cx="475615" cy="472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34290" algn="l" rtl="0" eaLnBrk="0">
              <a:lnSpc>
                <a:spcPts val="1865"/>
              </a:lnSpc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500" spc="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20"/>
              </a:spcBef>
            </a:pP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5" name="textbox 1745"/>
          <p:cNvSpPr/>
          <p:nvPr/>
        </p:nvSpPr>
        <p:spPr>
          <a:xfrm>
            <a:off x="3633413" y="1737492"/>
            <a:ext cx="834389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10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</a:t>
            </a:r>
            <a:r>
              <a:rPr sz="1500" spc="6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6" name="textbox 1746"/>
          <p:cNvSpPr/>
          <p:nvPr/>
        </p:nvSpPr>
        <p:spPr>
          <a:xfrm>
            <a:off x="6286645" y="3623617"/>
            <a:ext cx="831214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50"/>
              </a:lnSpc>
            </a:pPr>
            <a:r>
              <a:rPr sz="1500" spc="9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</a:t>
            </a:r>
            <a:r>
              <a:rPr sz="1500" spc="7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7" name="path"/>
          <p:cNvSpPr/>
          <p:nvPr/>
        </p:nvSpPr>
        <p:spPr>
          <a:xfrm>
            <a:off x="6462267" y="2552700"/>
            <a:ext cx="125984" cy="880871"/>
          </a:xfrm>
          <a:custGeom>
            <a:rect l="0" t="0" r="0" b="0"/>
            <a:pathLst>
              <a:path w="198" h="1387">
                <a:moveTo>
                  <a:pt x="7" y="7"/>
                </a:moveTo>
                <a:lnTo>
                  <a:pt x="191" y="693"/>
                </a:lnTo>
                <a:lnTo>
                  <a:pt x="7" y="1379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8" name="path"/>
          <p:cNvSpPr/>
          <p:nvPr/>
        </p:nvSpPr>
        <p:spPr>
          <a:xfrm>
            <a:off x="8420607" y="4433316"/>
            <a:ext cx="125983" cy="880872"/>
          </a:xfrm>
          <a:custGeom>
            <a:rect l="0" t="0" r="0" b="0"/>
            <a:pathLst>
              <a:path w="198" h="1387">
                <a:moveTo>
                  <a:pt x="7" y="7"/>
                </a:moveTo>
                <a:lnTo>
                  <a:pt x="191" y="693"/>
                </a:lnTo>
                <a:lnTo>
                  <a:pt x="7" y="1380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9" name="textbox 1749"/>
          <p:cNvSpPr/>
          <p:nvPr/>
        </p:nvSpPr>
        <p:spPr>
          <a:xfrm>
            <a:off x="1098219" y="1265986"/>
            <a:ext cx="48069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</a:t>
            </a:r>
            <a:r>
              <a:rPr sz="1800" spc="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50" name="textbox 1750"/>
          <p:cNvSpPr/>
          <p:nvPr/>
        </p:nvSpPr>
        <p:spPr>
          <a:xfrm>
            <a:off x="9860407" y="1264462"/>
            <a:ext cx="478155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8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升级</a:t>
            </a:r>
            <a:endParaRPr lang="en-US" altLang="en-US" sz="18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82" name="group 382"/>
          <p:cNvGrpSpPr/>
          <p:nvPr/>
        </p:nvGrpSpPr>
        <p:grpSpPr>
          <a:xfrm rot="21600000">
            <a:off x="6810755" y="4393692"/>
            <a:ext cx="307847" cy="307847"/>
            <a:chExt cx="307847" cy="307847"/>
          </a:xfrm>
        </p:grpSpPr>
        <p:sp>
          <p:nvSpPr>
            <p:cNvPr id="1751" name="path"/>
            <p:cNvSpPr/>
            <p:nvPr/>
          </p:nvSpPr>
          <p:spPr>
            <a:xfrm>
              <a:off x="0" y="0"/>
              <a:ext cx="307847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8" y="0"/>
                    <a:pt x="242" y="0"/>
                  </a:cubicBezTo>
                  <a:cubicBezTo>
                    <a:pt x="376" y="0"/>
                    <a:pt x="484" y="108"/>
                    <a:pt x="484" y="242"/>
                  </a:cubicBezTo>
                  <a:cubicBezTo>
                    <a:pt x="484" y="376"/>
                    <a:pt x="376" y="484"/>
                    <a:pt x="242" y="484"/>
                  </a:cubicBezTo>
                  <a:cubicBezTo>
                    <a:pt x="108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2" name="textbox 1752"/>
            <p:cNvSpPr/>
            <p:nvPr/>
          </p:nvSpPr>
          <p:spPr>
            <a:xfrm>
              <a:off x="-12700" y="-12700"/>
              <a:ext cx="333375" cy="3689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7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890" algn="l" rtl="0" eaLnBrk="0">
                <a:lnSpc>
                  <a:spcPct val="81000"/>
                </a:lnSpc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384" name="group 384"/>
          <p:cNvGrpSpPr/>
          <p:nvPr/>
        </p:nvGrpSpPr>
        <p:grpSpPr>
          <a:xfrm rot="21600000">
            <a:off x="4413503" y="4393692"/>
            <a:ext cx="306323" cy="307847"/>
            <a:chExt cx="306323" cy="307847"/>
          </a:xfrm>
        </p:grpSpPr>
        <p:sp>
          <p:nvSpPr>
            <p:cNvPr id="1753" name="path"/>
            <p:cNvSpPr/>
            <p:nvPr/>
          </p:nvSpPr>
          <p:spPr>
            <a:xfrm>
              <a:off x="0" y="0"/>
              <a:ext cx="306323" cy="307847"/>
            </a:xfrm>
            <a:custGeom>
              <a:rect l="0" t="0" r="0" b="0"/>
              <a:pathLst>
                <a:path w="482" h="482">
                  <a:moveTo>
                    <a:pt x="0" y="242"/>
                  </a:moveTo>
                  <a:cubicBezTo>
                    <a:pt x="0" y="108"/>
                    <a:pt x="107" y="0"/>
                    <a:pt x="241" y="0"/>
                  </a:cubicBezTo>
                  <a:cubicBezTo>
                    <a:pt x="374" y="0"/>
                    <a:pt x="482" y="108"/>
                    <a:pt x="482" y="242"/>
                  </a:cubicBezTo>
                  <a:cubicBezTo>
                    <a:pt x="482" y="376"/>
                    <a:pt x="374" y="484"/>
                    <a:pt x="241" y="484"/>
                  </a:cubicBezTo>
                  <a:cubicBezTo>
                    <a:pt x="107" y="484"/>
                    <a:pt x="0" y="376"/>
                    <a:pt x="0" y="242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4" name="textbox 1754"/>
            <p:cNvSpPr/>
            <p:nvPr/>
          </p:nvSpPr>
          <p:spPr>
            <a:xfrm>
              <a:off x="-12700" y="-12700"/>
              <a:ext cx="332104" cy="3702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1445" algn="l" rtl="0" eaLnBrk="0">
                <a:lnSpc>
                  <a:spcPct val="81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2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755" name="rect"/>
          <p:cNvSpPr/>
          <p:nvPr/>
        </p:nvSpPr>
        <p:spPr>
          <a:xfrm>
            <a:off x="4524755" y="2510028"/>
            <a:ext cx="9143" cy="883919"/>
          </a:xfrm>
          <a:prstGeom prst="rect">
            <a:avLst/>
          </a:prstGeom>
          <a:solidFill>
            <a:srgbClr val="9A9A9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6" name="group 386"/>
          <p:cNvGrpSpPr/>
          <p:nvPr/>
        </p:nvGrpSpPr>
        <p:grpSpPr>
          <a:xfrm rot="21600000">
            <a:off x="4416551" y="2468880"/>
            <a:ext cx="306323" cy="306323"/>
            <a:chExt cx="306323" cy="306323"/>
          </a:xfrm>
        </p:grpSpPr>
        <p:sp>
          <p:nvSpPr>
            <p:cNvPr id="1756" name="path"/>
            <p:cNvSpPr/>
            <p:nvPr/>
          </p:nvSpPr>
          <p:spPr>
            <a:xfrm>
              <a:off x="0" y="0"/>
              <a:ext cx="306323" cy="306323"/>
            </a:xfrm>
            <a:custGeom>
              <a:rect l="0" t="0" r="0" b="0"/>
              <a:pathLst>
                <a:path w="482" h="482">
                  <a:moveTo>
                    <a:pt x="0" y="241"/>
                  </a:moveTo>
                  <a:cubicBezTo>
                    <a:pt x="0" y="107"/>
                    <a:pt x="107" y="0"/>
                    <a:pt x="241" y="0"/>
                  </a:cubicBezTo>
                  <a:cubicBezTo>
                    <a:pt x="374" y="0"/>
                    <a:pt x="482" y="107"/>
                    <a:pt x="482" y="241"/>
                  </a:cubicBezTo>
                  <a:cubicBezTo>
                    <a:pt x="482" y="374"/>
                    <a:pt x="374" y="482"/>
                    <a:pt x="241" y="482"/>
                  </a:cubicBezTo>
                  <a:cubicBezTo>
                    <a:pt x="107" y="482"/>
                    <a:pt x="0" y="374"/>
                    <a:pt x="0" y="241"/>
                  </a:cubicBezTo>
                </a:path>
              </a:pathLst>
            </a:custGeom>
            <a:solidFill>
              <a:srgbClr val="29BA7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7" name="textbox 1757"/>
            <p:cNvSpPr/>
            <p:nvPr/>
          </p:nvSpPr>
          <p:spPr>
            <a:xfrm>
              <a:off x="-12700" y="-12700"/>
              <a:ext cx="332104" cy="3670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en-US" altLang="en-US" sz="7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35255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3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758" name="textbox 1758"/>
          <p:cNvSpPr/>
          <p:nvPr/>
        </p:nvSpPr>
        <p:spPr>
          <a:xfrm>
            <a:off x="7469321" y="3940562"/>
            <a:ext cx="42862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59" name="textbox 1759"/>
          <p:cNvSpPr/>
          <p:nvPr/>
        </p:nvSpPr>
        <p:spPr>
          <a:xfrm>
            <a:off x="5269554" y="2074296"/>
            <a:ext cx="428625" cy="261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0"/>
              </a:lnSpc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</a:t>
            </a:r>
            <a:r>
              <a:rPr sz="1500" spc="8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60" name="textbox 1760"/>
          <p:cNvSpPr/>
          <p:nvPr/>
        </p:nvSpPr>
        <p:spPr>
          <a:xfrm>
            <a:off x="2898588" y="2074296"/>
            <a:ext cx="427990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865"/>
              </a:lnSpc>
            </a:pPr>
            <a:r>
              <a:rPr sz="1500" spc="9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</a:t>
            </a:r>
            <a:r>
              <a:rPr sz="1500" spc="7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1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61" name="textbox 1761"/>
          <p:cNvSpPr/>
          <p:nvPr/>
        </p:nvSpPr>
        <p:spPr>
          <a:xfrm>
            <a:off x="2881955" y="4066787"/>
            <a:ext cx="47561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14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4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62" name="path"/>
          <p:cNvSpPr/>
          <p:nvPr/>
        </p:nvSpPr>
        <p:spPr>
          <a:xfrm>
            <a:off x="8566277" y="6188964"/>
            <a:ext cx="50418" cy="316992"/>
          </a:xfrm>
          <a:custGeom>
            <a:rect l="0" t="0" r="0" b="0"/>
            <a:pathLst>
              <a:path w="79" h="499">
                <a:moveTo>
                  <a:pt x="7" y="7"/>
                </a:moveTo>
                <a:lnTo>
                  <a:pt x="72" y="249"/>
                </a:lnTo>
                <a:lnTo>
                  <a:pt x="7" y="492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3" name="path"/>
          <p:cNvSpPr/>
          <p:nvPr/>
        </p:nvSpPr>
        <p:spPr>
          <a:xfrm>
            <a:off x="6088380" y="5826251"/>
            <a:ext cx="48767" cy="304800"/>
          </a:xfrm>
          <a:custGeom>
            <a:rect l="0" t="0" r="0" b="0"/>
            <a:pathLst>
              <a:path w="76" h="480">
                <a:moveTo>
                  <a:pt x="7" y="7"/>
                </a:moveTo>
                <a:lnTo>
                  <a:pt x="69" y="240"/>
                </a:lnTo>
                <a:lnTo>
                  <a:pt x="7" y="472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4" name="textbox 1764"/>
          <p:cNvSpPr/>
          <p:nvPr/>
        </p:nvSpPr>
        <p:spPr>
          <a:xfrm>
            <a:off x="11405102" y="6426468"/>
            <a:ext cx="15747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87000"/>
              </a:lnSpc>
            </a:pPr>
            <a:r>
              <a:rPr sz="900" spc="5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</a:t>
            </a:r>
            <a:r>
              <a:rPr sz="900" spc="4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8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4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8" name="group 388"/>
          <p:cNvGrpSpPr/>
          <p:nvPr/>
        </p:nvGrpSpPr>
        <p:grpSpPr>
          <a:xfrm rot="21600000">
            <a:off x="10745723" y="1024128"/>
            <a:ext cx="1222730" cy="5231891"/>
            <a:chExt cx="1222730" cy="5231891"/>
          </a:xfrm>
        </p:grpSpPr>
        <p:sp>
          <p:nvSpPr>
            <p:cNvPr id="1765" name="rect"/>
            <p:cNvSpPr/>
            <p:nvPr/>
          </p:nvSpPr>
          <p:spPr>
            <a:xfrm>
              <a:off x="4571" y="4572"/>
              <a:ext cx="1156716" cy="5222747"/>
            </a:xfrm>
            <a:prstGeom prst="rect">
              <a:avLst/>
            </a:prstGeom>
            <a:solidFill>
              <a:srgbClr val="D7F0EA">
                <a:alpha val="4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6" name="textbox 1766"/>
            <p:cNvSpPr/>
            <p:nvPr/>
          </p:nvSpPr>
          <p:spPr>
            <a:xfrm>
              <a:off x="-12700" y="-12700"/>
              <a:ext cx="1248410" cy="49822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en-US" altLang="en-US" sz="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214630" algn="l" rtl="0" eaLnBrk="0">
                <a:lnSpc>
                  <a:spcPts val="1850"/>
                </a:lnSpc>
                <a:spcBef>
                  <a:spcPts val="5"/>
                </a:spcBef>
                <a:tabLst>
                  <a:tab pos="295275"/>
                </a:tabLst>
              </a:pPr>
              <a:r>
                <a:rPr sz="15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	</a:t>
              </a:r>
              <a:r>
                <a:rPr sz="1500" spc="9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</a:t>
              </a:r>
              <a:r>
                <a:rPr sz="1500" spc="80">
                  <a:ln w="3175" cap="flat" cmpd="sng">
                    <a:solidFill>
                      <a:srgbClr val="29BA74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</a:t>
              </a:r>
              <a:r>
                <a:rPr sz="1500" spc="0">
                  <a:solidFill>
                    <a:srgbClr val="29BA74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endParaRPr lang="en-US" altLang="en-US" sz="15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5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1910" algn="l" rtl="0" eaLnBrk="0">
                <a:lnSpc>
                  <a:spcPct val="97000"/>
                </a:lnSpc>
                <a:spcBef>
                  <a:spcPts val="370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字化办公室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5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5085" indent="6985" algn="l" rtl="0" eaLnBrk="0">
                <a:lnSpc>
                  <a:spcPct val="103000"/>
                </a:lnSpc>
                <a:spcBef>
                  <a:spcPts val="370"/>
                </a:spcBef>
              </a:pPr>
              <a:r>
                <a:rPr sz="12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负责人领导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下的试点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项目组</a:t>
              </a:r>
              <a:r>
                <a:rPr sz="1200" b="1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: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2545" indent="13335" algn="l" rtl="0" eaLnBrk="0">
                <a:lnSpc>
                  <a:spcPct val="101000"/>
                </a:lnSpc>
                <a:spcBef>
                  <a:spcPts val="45"/>
                </a:spcBef>
              </a:pPr>
              <a:r>
                <a:rPr sz="1200" spc="-2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由供应链总负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责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人牵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头，领导团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队包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括供应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/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  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/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物流计划人    </a:t>
              </a:r>
              <a:r>
                <a:rPr sz="1100" spc="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员、</a:t>
              </a:r>
              <a:r>
                <a:rPr sz="11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财务、  </a:t>
              </a:r>
              <a:r>
                <a:rPr sz="11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IT</a:t>
              </a:r>
              <a:r>
                <a:rPr sz="11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等</a:t>
              </a:r>
              <a:endParaRPr lang="en-US" altLang="en-US" sz="1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5085" indent="6985" algn="l" rtl="0" eaLnBrk="0">
                <a:lnSpc>
                  <a:spcPct val="103000"/>
                </a:lnSpc>
                <a:spcBef>
                  <a:spcPts val="370"/>
                </a:spcBef>
              </a:pPr>
              <a:r>
                <a:rPr sz="1200" b="1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负责人领导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下的试点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项目组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6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2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3180" algn="l" rtl="0" eaLnBrk="0">
                <a:lnSpc>
                  <a:spcPct val="97000"/>
                </a:lnSpc>
                <a:spcBef>
                  <a:spcPts val="365"/>
                </a:spcBef>
              </a:pPr>
              <a:r>
                <a:rPr sz="1200" spc="-9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集团推广项目组</a:t>
              </a:r>
              <a:r>
                <a:rPr sz="1200" spc="-8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：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41910" indent="635" algn="l" rtl="0" eaLnBrk="0">
                <a:lnSpc>
                  <a:spcPct val="99000"/>
                </a:lnSpc>
                <a:spcBef>
                  <a:spcPts val="80"/>
                </a:spcBef>
              </a:pP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数转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办牵头，集   团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COE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、各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BU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   </a:t>
              </a: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目负责人、  </a:t>
              </a: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I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T</a:t>
              </a:r>
              <a:r>
                <a:rPr sz="1200" spc="-8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或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外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Trebuchet MS" panose="020b0603020202020204"/>
                </a:rPr>
                <a:t>IT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服务公司   </a:t>
              </a:r>
              <a:r>
                <a:rPr sz="1200" spc="-1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67" name="path"/>
            <p:cNvSpPr/>
            <p:nvPr/>
          </p:nvSpPr>
          <p:spPr>
            <a:xfrm>
              <a:off x="963929" y="0"/>
              <a:ext cx="201930" cy="201929"/>
            </a:xfrm>
            <a:custGeom>
              <a:rect l="0" t="0" r="0" b="0"/>
              <a:pathLst>
                <a:path w="318" h="317">
                  <a:moveTo>
                    <a:pt x="7" y="7"/>
                  </a:moveTo>
                  <a:cubicBezTo>
                    <a:pt x="174" y="7"/>
                    <a:pt x="310" y="143"/>
                    <a:pt x="310" y="310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8" name="path"/>
            <p:cNvSpPr/>
            <p:nvPr/>
          </p:nvSpPr>
          <p:spPr>
            <a:xfrm>
              <a:off x="0" y="0"/>
              <a:ext cx="201929" cy="201929"/>
            </a:xfrm>
            <a:custGeom>
              <a:rect l="0" t="0" r="0" b="0"/>
              <a:pathLst>
                <a:path w="317" h="317">
                  <a:moveTo>
                    <a:pt x="7" y="310"/>
                  </a:moveTo>
                  <a:cubicBezTo>
                    <a:pt x="7" y="143"/>
                    <a:pt x="143" y="7"/>
                    <a:pt x="310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9" name="path"/>
            <p:cNvSpPr/>
            <p:nvPr/>
          </p:nvSpPr>
          <p:spPr>
            <a:xfrm>
              <a:off x="1156715" y="197358"/>
              <a:ext cx="9144" cy="4837175"/>
            </a:xfrm>
            <a:custGeom>
              <a:rect l="0" t="0" r="0" b="0"/>
              <a:pathLst>
                <a:path w="14" h="7617">
                  <a:moveTo>
                    <a:pt x="7" y="0"/>
                  </a:moveTo>
                  <a:lnTo>
                    <a:pt x="7" y="7617"/>
                  </a:ln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0" name="path"/>
            <p:cNvSpPr/>
            <p:nvPr/>
          </p:nvSpPr>
          <p:spPr>
            <a:xfrm>
              <a:off x="963929" y="5029961"/>
              <a:ext cx="201930" cy="201929"/>
            </a:xfrm>
            <a:custGeom>
              <a:rect l="0" t="0" r="0" b="0"/>
              <a:pathLst>
                <a:path w="318" h="317">
                  <a:moveTo>
                    <a:pt x="310" y="7"/>
                  </a:moveTo>
                  <a:cubicBezTo>
                    <a:pt x="310" y="174"/>
                    <a:pt x="174" y="310"/>
                    <a:pt x="7" y="310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1" name="path"/>
            <p:cNvSpPr/>
            <p:nvPr/>
          </p:nvSpPr>
          <p:spPr>
            <a:xfrm>
              <a:off x="0" y="5029961"/>
              <a:ext cx="201929" cy="201929"/>
            </a:xfrm>
            <a:custGeom>
              <a:rect l="0" t="0" r="0" b="0"/>
              <a:pathLst>
                <a:path w="317" h="317">
                  <a:moveTo>
                    <a:pt x="310" y="310"/>
                  </a:moveTo>
                  <a:cubicBezTo>
                    <a:pt x="143" y="310"/>
                    <a:pt x="7" y="174"/>
                    <a:pt x="7" y="7"/>
                  </a:cubicBezTo>
                </a:path>
              </a:pathLst>
            </a:custGeom>
            <a:noFill/>
            <a:ln w="9143" cap="flat">
              <a:solidFill>
                <a:srgbClr val="3EAD92">
                  <a:alpha val="100000"/>
                </a:srgbClr>
              </a:solidFill>
              <a:prstDash val="dash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72" name="path"/>
          <p:cNvSpPr/>
          <p:nvPr/>
        </p:nvSpPr>
        <p:spPr>
          <a:xfrm>
            <a:off x="10745723" y="1221486"/>
            <a:ext cx="9143" cy="4837175"/>
          </a:xfrm>
          <a:custGeom>
            <a:rect l="0" t="0" r="0" b="0"/>
            <a:pathLst>
              <a:path w="14" h="7617">
                <a:moveTo>
                  <a:pt x="7" y="7617"/>
                </a:moveTo>
                <a:lnTo>
                  <a:pt x="7" y="0"/>
                </a:lnTo>
                <a:close/>
              </a:path>
            </a:pathLst>
          </a:custGeom>
          <a:noFill/>
          <a:ln w="9143" cap="flat">
            <a:solidFill>
              <a:srgbClr val="3EAD92">
                <a:alpha val="100000"/>
              </a:srgbClr>
            </a:solidFill>
            <a:prstDash val="dash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3" name="path"/>
          <p:cNvSpPr/>
          <p:nvPr/>
        </p:nvSpPr>
        <p:spPr>
          <a:xfrm>
            <a:off x="9771888" y="1313688"/>
            <a:ext cx="12191" cy="2709672"/>
          </a:xfrm>
          <a:custGeom>
            <a:rect l="0" t="0" r="0" b="0"/>
            <a:pathLst>
              <a:path w="19" h="4267">
                <a:moveTo>
                  <a:pt x="9" y="9"/>
                </a:moveTo>
                <a:lnTo>
                  <a:pt x="9" y="4257"/>
                </a:lnTo>
              </a:path>
            </a:pathLst>
          </a:custGeom>
          <a:noFill/>
          <a:ln w="12192" cap="rnd">
            <a:solidFill>
              <a:srgbClr val="A8B21C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4" name="path"/>
          <p:cNvSpPr/>
          <p:nvPr/>
        </p:nvSpPr>
        <p:spPr>
          <a:xfrm>
            <a:off x="629411" y="3485388"/>
            <a:ext cx="11155680" cy="9143"/>
          </a:xfrm>
          <a:custGeom>
            <a:rect l="0" t="0" r="0" b="0"/>
            <a:pathLst>
              <a:path w="17568" h="14">
                <a:moveTo>
                  <a:pt x="0" y="7"/>
                </a:moveTo>
                <a:lnTo>
                  <a:pt x="17568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5" name="path"/>
          <p:cNvSpPr/>
          <p:nvPr/>
        </p:nvSpPr>
        <p:spPr>
          <a:xfrm>
            <a:off x="629411" y="2068068"/>
            <a:ext cx="11155680" cy="9143"/>
          </a:xfrm>
          <a:custGeom>
            <a:rect l="0" t="0" r="0" b="0"/>
            <a:pathLst>
              <a:path w="17568" h="14">
                <a:moveTo>
                  <a:pt x="0" y="7"/>
                </a:moveTo>
                <a:lnTo>
                  <a:pt x="17568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6" name="path"/>
          <p:cNvSpPr/>
          <p:nvPr/>
        </p:nvSpPr>
        <p:spPr>
          <a:xfrm>
            <a:off x="629411" y="4632959"/>
            <a:ext cx="11155680" cy="9144"/>
          </a:xfrm>
          <a:custGeom>
            <a:rect l="0" t="0" r="0" b="0"/>
            <a:pathLst>
              <a:path w="17568" h="14">
                <a:moveTo>
                  <a:pt x="0" y="7"/>
                </a:moveTo>
                <a:lnTo>
                  <a:pt x="17568" y="7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90" name="group 390"/>
          <p:cNvGrpSpPr/>
          <p:nvPr/>
        </p:nvGrpSpPr>
        <p:grpSpPr>
          <a:xfrm rot="21600000">
            <a:off x="3485387" y="1313688"/>
            <a:ext cx="6624828" cy="4645152"/>
            <a:chExt cx="6624828" cy="4645152"/>
          </a:xfrm>
        </p:grpSpPr>
        <p:sp>
          <p:nvSpPr>
            <p:cNvPr id="1777" name="path"/>
            <p:cNvSpPr/>
            <p:nvPr/>
          </p:nvSpPr>
          <p:spPr>
            <a:xfrm>
              <a:off x="3951732" y="152400"/>
              <a:ext cx="12191" cy="4492752"/>
            </a:xfrm>
            <a:custGeom>
              <a:rect l="0" t="0" r="0" b="0"/>
              <a:pathLst>
                <a:path w="19" h="7075">
                  <a:moveTo>
                    <a:pt x="9" y="9"/>
                  </a:moveTo>
                  <a:lnTo>
                    <a:pt x="9" y="7065"/>
                  </a:lnTo>
                </a:path>
              </a:pathLst>
            </a:custGeom>
            <a:noFill/>
            <a:ln w="12192" cap="rnd">
              <a:solidFill>
                <a:srgbClr val="E71C57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8" name="path"/>
            <p:cNvSpPr/>
            <p:nvPr/>
          </p:nvSpPr>
          <p:spPr>
            <a:xfrm>
              <a:off x="3553967" y="0"/>
              <a:ext cx="3070859" cy="4462272"/>
            </a:xfrm>
            <a:custGeom>
              <a:rect l="0" t="0" r="0" b="0"/>
              <a:pathLst>
                <a:path w="4835" h="7027">
                  <a:moveTo>
                    <a:pt x="4826" y="249"/>
                  </a:moveTo>
                  <a:lnTo>
                    <a:pt x="4826" y="7017"/>
                  </a:lnTo>
                  <a:moveTo>
                    <a:pt x="9" y="9"/>
                  </a:moveTo>
                  <a:lnTo>
                    <a:pt x="9" y="2745"/>
                  </a:lnTo>
                </a:path>
              </a:pathLst>
            </a:custGeom>
            <a:noFill/>
            <a:ln w="12192" cap="rnd">
              <a:solidFill>
                <a:srgbClr val="A8B21C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9" name="path"/>
            <p:cNvSpPr/>
            <p:nvPr/>
          </p:nvSpPr>
          <p:spPr>
            <a:xfrm>
              <a:off x="0" y="0"/>
              <a:ext cx="12192" cy="2023871"/>
            </a:xfrm>
            <a:custGeom>
              <a:rect l="0" t="0" r="0" b="0"/>
              <a:pathLst>
                <a:path w="19" h="3187">
                  <a:moveTo>
                    <a:pt x="9" y="9"/>
                  </a:moveTo>
                  <a:lnTo>
                    <a:pt x="9" y="3177"/>
                  </a:lnTo>
                </a:path>
              </a:pathLst>
            </a:custGeom>
            <a:noFill/>
            <a:ln w="12192" cap="rnd">
              <a:solidFill>
                <a:srgbClr val="E71C57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0" name="path"/>
            <p:cNvSpPr/>
            <p:nvPr/>
          </p:nvSpPr>
          <p:spPr>
            <a:xfrm>
              <a:off x="2371344" y="0"/>
              <a:ext cx="12192" cy="1749552"/>
            </a:xfrm>
            <a:custGeom>
              <a:rect l="0" t="0" r="0" b="0"/>
              <a:pathLst>
                <a:path w="19" h="2755">
                  <a:moveTo>
                    <a:pt x="9" y="9"/>
                  </a:moveTo>
                  <a:lnTo>
                    <a:pt x="9" y="2745"/>
                  </a:lnTo>
                </a:path>
              </a:pathLst>
            </a:custGeom>
            <a:noFill/>
            <a:ln w="12192" cap="rnd">
              <a:solidFill>
                <a:srgbClr val="A8B21C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92" name="group 392"/>
          <p:cNvGrpSpPr/>
          <p:nvPr/>
        </p:nvGrpSpPr>
        <p:grpSpPr>
          <a:xfrm rot="21600000">
            <a:off x="3525011" y="2095500"/>
            <a:ext cx="3611879" cy="1001267"/>
            <a:chExt cx="3611879" cy="1001267"/>
          </a:xfrm>
        </p:grpSpPr>
        <p:sp>
          <p:nvSpPr>
            <p:cNvPr id="1781" name="path"/>
            <p:cNvSpPr/>
            <p:nvPr/>
          </p:nvSpPr>
          <p:spPr>
            <a:xfrm>
              <a:off x="0" y="0"/>
              <a:ext cx="3506723" cy="995171"/>
            </a:xfrm>
            <a:custGeom>
              <a:rect l="0" t="0" r="0" b="0"/>
              <a:pathLst>
                <a:path w="5522" h="1567">
                  <a:moveTo>
                    <a:pt x="3741" y="1567"/>
                  </a:moveTo>
                  <a:lnTo>
                    <a:pt x="5522" y="1567"/>
                  </a:lnTo>
                  <a:lnTo>
                    <a:pt x="5522" y="0"/>
                  </a:lnTo>
                  <a:lnTo>
                    <a:pt x="3741" y="0"/>
                  </a:lnTo>
                  <a:lnTo>
                    <a:pt x="3741" y="1567"/>
                  </a:lnTo>
                  <a:close/>
                </a:path>
                <a:path w="5522" h="1567">
                  <a:moveTo>
                    <a:pt x="0" y="1567"/>
                  </a:moveTo>
                  <a:lnTo>
                    <a:pt x="3657" y="1567"/>
                  </a:lnTo>
                  <a:lnTo>
                    <a:pt x="3657" y="0"/>
                  </a:lnTo>
                  <a:lnTo>
                    <a:pt x="0" y="0"/>
                  </a:lnTo>
                  <a:lnTo>
                    <a:pt x="0" y="1567"/>
                  </a:lnTo>
                  <a:close/>
                </a:path>
              </a:pathLst>
            </a:custGeom>
            <a:solidFill>
              <a:srgbClr val="F2F2F2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2" name="path"/>
            <p:cNvSpPr/>
            <p:nvPr/>
          </p:nvSpPr>
          <p:spPr>
            <a:xfrm>
              <a:off x="1662683" y="216407"/>
              <a:ext cx="1796795" cy="728472"/>
            </a:xfrm>
            <a:custGeom>
              <a:rect l="0" t="0" r="0" b="0"/>
              <a:pathLst>
                <a:path w="2829" h="1147">
                  <a:moveTo>
                    <a:pt x="0" y="662"/>
                  </a:moveTo>
                  <a:lnTo>
                    <a:pt x="974" y="662"/>
                  </a:lnTo>
                  <a:lnTo>
                    <a:pt x="974" y="0"/>
                  </a:lnTo>
                  <a:lnTo>
                    <a:pt x="0" y="0"/>
                  </a:lnTo>
                  <a:lnTo>
                    <a:pt x="0" y="662"/>
                  </a:lnTo>
                  <a:close/>
                </a:path>
                <a:path w="2829" h="1147">
                  <a:moveTo>
                    <a:pt x="2162" y="1147"/>
                  </a:moveTo>
                  <a:lnTo>
                    <a:pt x="2829" y="1147"/>
                  </a:lnTo>
                  <a:lnTo>
                    <a:pt x="2829" y="0"/>
                  </a:lnTo>
                  <a:lnTo>
                    <a:pt x="2162" y="0"/>
                  </a:lnTo>
                  <a:lnTo>
                    <a:pt x="2162" y="114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3" name="path"/>
            <p:cNvSpPr/>
            <p:nvPr/>
          </p:nvSpPr>
          <p:spPr>
            <a:xfrm>
              <a:off x="3284219" y="373379"/>
              <a:ext cx="140208" cy="193548"/>
            </a:xfrm>
            <a:custGeom>
              <a:rect l="0" t="0" r="0" b="0"/>
              <a:pathLst>
                <a:path w="220" h="304">
                  <a:moveTo>
                    <a:pt x="189" y="204"/>
                  </a:moveTo>
                  <a:lnTo>
                    <a:pt x="180" y="216"/>
                  </a:lnTo>
                  <a:lnTo>
                    <a:pt x="170" y="228"/>
                  </a:lnTo>
                  <a:lnTo>
                    <a:pt x="160" y="239"/>
                  </a:lnTo>
                  <a:lnTo>
                    <a:pt x="148" y="249"/>
                  </a:lnTo>
                  <a:lnTo>
                    <a:pt x="136" y="258"/>
                  </a:lnTo>
                  <a:lnTo>
                    <a:pt x="123" y="267"/>
                  </a:lnTo>
                  <a:lnTo>
                    <a:pt x="109" y="275"/>
                  </a:lnTo>
                  <a:lnTo>
                    <a:pt x="95" y="282"/>
                  </a:lnTo>
                  <a:lnTo>
                    <a:pt x="80" y="289"/>
                  </a:lnTo>
                  <a:lnTo>
                    <a:pt x="64" y="294"/>
                  </a:lnTo>
                  <a:lnTo>
                    <a:pt x="49" y="298"/>
                  </a:lnTo>
                  <a:lnTo>
                    <a:pt x="32" y="301"/>
                  </a:lnTo>
                  <a:lnTo>
                    <a:pt x="16" y="303"/>
                  </a:lnTo>
                  <a:lnTo>
                    <a:pt x="0" y="304"/>
                  </a:lnTo>
                  <a:lnTo>
                    <a:pt x="1" y="280"/>
                  </a:lnTo>
                  <a:lnTo>
                    <a:pt x="0" y="257"/>
                  </a:lnTo>
                  <a:lnTo>
                    <a:pt x="14" y="255"/>
                  </a:lnTo>
                  <a:lnTo>
                    <a:pt x="28" y="253"/>
                  </a:lnTo>
                  <a:lnTo>
                    <a:pt x="42" y="250"/>
                  </a:lnTo>
                  <a:lnTo>
                    <a:pt x="56" y="245"/>
                  </a:lnTo>
                  <a:lnTo>
                    <a:pt x="69" y="240"/>
                  </a:lnTo>
                  <a:lnTo>
                    <a:pt x="82" y="234"/>
                  </a:lnTo>
                  <a:lnTo>
                    <a:pt x="94" y="227"/>
                  </a:lnTo>
                  <a:lnTo>
                    <a:pt x="105" y="219"/>
                  </a:lnTo>
                  <a:lnTo>
                    <a:pt x="116" y="210"/>
                  </a:lnTo>
                  <a:lnTo>
                    <a:pt x="125" y="201"/>
                  </a:lnTo>
                  <a:lnTo>
                    <a:pt x="134" y="191"/>
                  </a:lnTo>
                  <a:lnTo>
                    <a:pt x="142" y="180"/>
                  </a:lnTo>
                  <a:lnTo>
                    <a:pt x="142" y="180"/>
                  </a:lnTo>
                  <a:lnTo>
                    <a:pt x="166" y="191"/>
                  </a:lnTo>
                  <a:lnTo>
                    <a:pt x="189" y="204"/>
                  </a:lnTo>
                  <a:lnTo>
                    <a:pt x="189" y="204"/>
                  </a:lnTo>
                  <a:close/>
                </a:path>
                <a:path w="220" h="304">
                  <a:moveTo>
                    <a:pt x="189" y="0"/>
                  </a:moveTo>
                  <a:lnTo>
                    <a:pt x="197" y="12"/>
                  </a:lnTo>
                  <a:lnTo>
                    <a:pt x="204" y="26"/>
                  </a:lnTo>
                  <a:lnTo>
                    <a:pt x="209" y="39"/>
                  </a:lnTo>
                  <a:lnTo>
                    <a:pt x="214" y="53"/>
                  </a:lnTo>
                  <a:lnTo>
                    <a:pt x="217" y="67"/>
                  </a:lnTo>
                  <a:lnTo>
                    <a:pt x="219" y="82"/>
                  </a:lnTo>
                  <a:lnTo>
                    <a:pt x="220" y="96"/>
                  </a:lnTo>
                  <a:lnTo>
                    <a:pt x="220" y="111"/>
                  </a:lnTo>
                  <a:lnTo>
                    <a:pt x="219" y="125"/>
                  </a:lnTo>
                  <a:lnTo>
                    <a:pt x="216" y="140"/>
                  </a:lnTo>
                  <a:lnTo>
                    <a:pt x="212" y="154"/>
                  </a:lnTo>
                  <a:lnTo>
                    <a:pt x="208" y="167"/>
                  </a:lnTo>
                  <a:lnTo>
                    <a:pt x="201" y="181"/>
                  </a:lnTo>
                  <a:lnTo>
                    <a:pt x="194" y="194"/>
                  </a:lnTo>
                  <a:lnTo>
                    <a:pt x="171" y="181"/>
                  </a:lnTo>
                  <a:lnTo>
                    <a:pt x="146" y="170"/>
                  </a:lnTo>
                  <a:lnTo>
                    <a:pt x="153" y="158"/>
                  </a:lnTo>
                  <a:lnTo>
                    <a:pt x="158" y="147"/>
                  </a:lnTo>
                  <a:lnTo>
                    <a:pt x="161" y="134"/>
                  </a:lnTo>
                  <a:lnTo>
                    <a:pt x="164" y="122"/>
                  </a:lnTo>
                  <a:lnTo>
                    <a:pt x="165" y="109"/>
                  </a:lnTo>
                  <a:lnTo>
                    <a:pt x="165" y="96"/>
                  </a:lnTo>
                  <a:lnTo>
                    <a:pt x="164" y="83"/>
                  </a:lnTo>
                  <a:lnTo>
                    <a:pt x="162" y="71"/>
                  </a:lnTo>
                  <a:lnTo>
                    <a:pt x="159" y="58"/>
                  </a:lnTo>
                  <a:lnTo>
                    <a:pt x="154" y="47"/>
                  </a:lnTo>
                  <a:lnTo>
                    <a:pt x="148" y="35"/>
                  </a:lnTo>
                  <a:lnTo>
                    <a:pt x="141" y="24"/>
                  </a:lnTo>
                  <a:lnTo>
                    <a:pt x="141" y="24"/>
                  </a:lnTo>
                  <a:lnTo>
                    <a:pt x="165" y="10"/>
                  </a:lnTo>
                  <a:lnTo>
                    <a:pt x="189" y="0"/>
                  </a:lnTo>
                  <a:lnTo>
                    <a:pt x="189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4" name="path"/>
            <p:cNvSpPr/>
            <p:nvPr/>
          </p:nvSpPr>
          <p:spPr>
            <a:xfrm>
              <a:off x="3148583" y="309372"/>
              <a:ext cx="252984" cy="80772"/>
            </a:xfrm>
            <a:custGeom>
              <a:rect l="0" t="0" r="0" b="0"/>
              <a:pathLst>
                <a:path w="398" h="127">
                  <a:moveTo>
                    <a:pt x="203" y="0"/>
                  </a:moveTo>
                  <a:lnTo>
                    <a:pt x="220" y="0"/>
                  </a:lnTo>
                  <a:lnTo>
                    <a:pt x="236" y="2"/>
                  </a:lnTo>
                  <a:lnTo>
                    <a:pt x="252" y="4"/>
                  </a:lnTo>
                  <a:lnTo>
                    <a:pt x="268" y="8"/>
                  </a:lnTo>
                  <a:lnTo>
                    <a:pt x="284" y="12"/>
                  </a:lnTo>
                  <a:lnTo>
                    <a:pt x="299" y="18"/>
                  </a:lnTo>
                  <a:lnTo>
                    <a:pt x="314" y="25"/>
                  </a:lnTo>
                  <a:lnTo>
                    <a:pt x="328" y="32"/>
                  </a:lnTo>
                  <a:lnTo>
                    <a:pt x="342" y="40"/>
                  </a:lnTo>
                  <a:lnTo>
                    <a:pt x="355" y="49"/>
                  </a:lnTo>
                  <a:lnTo>
                    <a:pt x="367" y="59"/>
                  </a:lnTo>
                  <a:lnTo>
                    <a:pt x="378" y="70"/>
                  </a:lnTo>
                  <a:lnTo>
                    <a:pt x="388" y="81"/>
                  </a:lnTo>
                  <a:lnTo>
                    <a:pt x="398" y="93"/>
                  </a:lnTo>
                  <a:lnTo>
                    <a:pt x="373" y="104"/>
                  </a:lnTo>
                  <a:lnTo>
                    <a:pt x="351" y="117"/>
                  </a:lnTo>
                  <a:lnTo>
                    <a:pt x="342" y="107"/>
                  </a:lnTo>
                  <a:lnTo>
                    <a:pt x="332" y="97"/>
                  </a:lnTo>
                  <a:lnTo>
                    <a:pt x="322" y="88"/>
                  </a:lnTo>
                  <a:lnTo>
                    <a:pt x="311" y="80"/>
                  </a:lnTo>
                  <a:lnTo>
                    <a:pt x="299" y="72"/>
                  </a:lnTo>
                  <a:lnTo>
                    <a:pt x="287" y="66"/>
                  </a:lnTo>
                  <a:lnTo>
                    <a:pt x="274" y="60"/>
                  </a:lnTo>
                  <a:lnTo>
                    <a:pt x="260" y="56"/>
                  </a:lnTo>
                  <a:lnTo>
                    <a:pt x="246" y="52"/>
                  </a:lnTo>
                  <a:lnTo>
                    <a:pt x="232" y="49"/>
                  </a:lnTo>
                  <a:lnTo>
                    <a:pt x="217" y="48"/>
                  </a:lnTo>
                  <a:lnTo>
                    <a:pt x="203" y="47"/>
                  </a:lnTo>
                  <a:lnTo>
                    <a:pt x="201" y="24"/>
                  </a:lnTo>
                  <a:lnTo>
                    <a:pt x="203" y="0"/>
                  </a:lnTo>
                  <a:close/>
                </a:path>
                <a:path w="398" h="127">
                  <a:moveTo>
                    <a:pt x="0" y="103"/>
                  </a:moveTo>
                  <a:lnTo>
                    <a:pt x="8" y="91"/>
                  </a:lnTo>
                  <a:lnTo>
                    <a:pt x="18" y="79"/>
                  </a:lnTo>
                  <a:lnTo>
                    <a:pt x="28" y="68"/>
                  </a:lnTo>
                  <a:lnTo>
                    <a:pt x="40" y="57"/>
                  </a:lnTo>
                  <a:lnTo>
                    <a:pt x="52" y="48"/>
                  </a:lnTo>
                  <a:lnTo>
                    <a:pt x="65" y="39"/>
                  </a:lnTo>
                  <a:lnTo>
                    <a:pt x="79" y="31"/>
                  </a:lnTo>
                  <a:lnTo>
                    <a:pt x="93" y="24"/>
                  </a:lnTo>
                  <a:lnTo>
                    <a:pt x="108" y="18"/>
                  </a:lnTo>
                  <a:lnTo>
                    <a:pt x="123" y="12"/>
                  </a:lnTo>
                  <a:lnTo>
                    <a:pt x="138" y="9"/>
                  </a:lnTo>
                  <a:lnTo>
                    <a:pt x="154" y="5"/>
                  </a:lnTo>
                  <a:lnTo>
                    <a:pt x="170" y="3"/>
                  </a:lnTo>
                  <a:lnTo>
                    <a:pt x="187" y="2"/>
                  </a:lnTo>
                  <a:lnTo>
                    <a:pt x="185" y="26"/>
                  </a:lnTo>
                  <a:lnTo>
                    <a:pt x="187" y="50"/>
                  </a:lnTo>
                  <a:lnTo>
                    <a:pt x="172" y="51"/>
                  </a:lnTo>
                  <a:lnTo>
                    <a:pt x="158" y="53"/>
                  </a:lnTo>
                  <a:lnTo>
                    <a:pt x="144" y="56"/>
                  </a:lnTo>
                  <a:lnTo>
                    <a:pt x="131" y="61"/>
                  </a:lnTo>
                  <a:lnTo>
                    <a:pt x="118" y="66"/>
                  </a:lnTo>
                  <a:lnTo>
                    <a:pt x="105" y="72"/>
                  </a:lnTo>
                  <a:lnTo>
                    <a:pt x="93" y="80"/>
                  </a:lnTo>
                  <a:lnTo>
                    <a:pt x="82" y="87"/>
                  </a:lnTo>
                  <a:lnTo>
                    <a:pt x="72" y="96"/>
                  </a:lnTo>
                  <a:lnTo>
                    <a:pt x="62" y="106"/>
                  </a:lnTo>
                  <a:lnTo>
                    <a:pt x="54" y="116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22" y="116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5" name="path"/>
            <p:cNvSpPr/>
            <p:nvPr/>
          </p:nvSpPr>
          <p:spPr>
            <a:xfrm>
              <a:off x="3131819" y="379476"/>
              <a:ext cx="50292" cy="123444"/>
            </a:xfrm>
            <a:custGeom>
              <a:rect l="0" t="0" r="0" b="0"/>
              <a:pathLst>
                <a:path w="79" h="194">
                  <a:moveTo>
                    <a:pt x="31" y="194"/>
                  </a:moveTo>
                  <a:lnTo>
                    <a:pt x="23" y="181"/>
                  </a:lnTo>
                  <a:lnTo>
                    <a:pt x="16" y="168"/>
                  </a:lnTo>
                  <a:lnTo>
                    <a:pt x="10" y="154"/>
                  </a:lnTo>
                  <a:lnTo>
                    <a:pt x="6" y="140"/>
                  </a:lnTo>
                  <a:lnTo>
                    <a:pt x="3" y="126"/>
                  </a:lnTo>
                  <a:lnTo>
                    <a:pt x="1" y="112"/>
                  </a:lnTo>
                  <a:lnTo>
                    <a:pt x="0" y="97"/>
                  </a:lnTo>
                  <a:lnTo>
                    <a:pt x="0" y="83"/>
                  </a:lnTo>
                  <a:lnTo>
                    <a:pt x="1" y="68"/>
                  </a:lnTo>
                  <a:lnTo>
                    <a:pt x="4" y="54"/>
                  </a:lnTo>
                  <a:lnTo>
                    <a:pt x="8" y="40"/>
                  </a:lnTo>
                  <a:lnTo>
                    <a:pt x="12" y="26"/>
                  </a:lnTo>
                  <a:lnTo>
                    <a:pt x="19" y="13"/>
                  </a:lnTo>
                  <a:lnTo>
                    <a:pt x="26" y="0"/>
                  </a:lnTo>
                  <a:lnTo>
                    <a:pt x="49" y="12"/>
                  </a:lnTo>
                  <a:lnTo>
                    <a:pt x="74" y="23"/>
                  </a:lnTo>
                  <a:lnTo>
                    <a:pt x="67" y="35"/>
                  </a:lnTo>
                  <a:lnTo>
                    <a:pt x="62" y="47"/>
                  </a:lnTo>
                  <a:lnTo>
                    <a:pt x="59" y="59"/>
                  </a:lnTo>
                  <a:lnTo>
                    <a:pt x="56" y="72"/>
                  </a:lnTo>
                  <a:lnTo>
                    <a:pt x="55" y="85"/>
                  </a:lnTo>
                  <a:lnTo>
                    <a:pt x="55" y="97"/>
                  </a:lnTo>
                  <a:lnTo>
                    <a:pt x="56" y="110"/>
                  </a:lnTo>
                  <a:lnTo>
                    <a:pt x="58" y="123"/>
                  </a:lnTo>
                  <a:lnTo>
                    <a:pt x="61" y="135"/>
                  </a:lnTo>
                  <a:lnTo>
                    <a:pt x="66" y="147"/>
                  </a:lnTo>
                  <a:lnTo>
                    <a:pt x="72" y="159"/>
                  </a:lnTo>
                  <a:lnTo>
                    <a:pt x="79" y="170"/>
                  </a:lnTo>
                  <a:lnTo>
                    <a:pt x="79" y="170"/>
                  </a:lnTo>
                  <a:lnTo>
                    <a:pt x="55" y="183"/>
                  </a:lnTo>
                  <a:lnTo>
                    <a:pt x="31" y="194"/>
                  </a:lnTo>
                  <a:lnTo>
                    <a:pt x="31" y="19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6" name="path"/>
            <p:cNvSpPr/>
            <p:nvPr/>
          </p:nvSpPr>
          <p:spPr>
            <a:xfrm>
              <a:off x="3072383" y="527304"/>
              <a:ext cx="140207" cy="48767"/>
            </a:xfrm>
            <a:custGeom>
              <a:rect l="0" t="0" r="0" b="0"/>
              <a:pathLst>
                <a:path w="220" h="76">
                  <a:moveTo>
                    <a:pt x="0" y="13"/>
                  </a:moveTo>
                  <a:lnTo>
                    <a:pt x="190" y="13"/>
                  </a:lnTo>
                  <a:lnTo>
                    <a:pt x="190" y="0"/>
                  </a:lnTo>
                  <a:lnTo>
                    <a:pt x="220" y="38"/>
                  </a:lnTo>
                  <a:lnTo>
                    <a:pt x="190" y="76"/>
                  </a:lnTo>
                  <a:lnTo>
                    <a:pt x="190" y="63"/>
                  </a:lnTo>
                  <a:lnTo>
                    <a:pt x="0" y="6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7" name="path"/>
            <p:cNvSpPr/>
            <p:nvPr/>
          </p:nvSpPr>
          <p:spPr>
            <a:xfrm>
              <a:off x="621791" y="45720"/>
              <a:ext cx="2665476" cy="519683"/>
            </a:xfrm>
            <a:custGeom>
              <a:rect l="0" t="0" r="0" b="0"/>
              <a:pathLst>
                <a:path w="4197" h="818">
                  <a:moveTo>
                    <a:pt x="4089" y="818"/>
                  </a:moveTo>
                  <a:lnTo>
                    <a:pt x="4197" y="818"/>
                  </a:lnTo>
                  <a:lnTo>
                    <a:pt x="4197" y="775"/>
                  </a:lnTo>
                  <a:lnTo>
                    <a:pt x="4089" y="775"/>
                  </a:lnTo>
                  <a:lnTo>
                    <a:pt x="4089" y="818"/>
                  </a:lnTo>
                  <a:close/>
                </a:path>
                <a:path w="4197" h="818">
                  <a:moveTo>
                    <a:pt x="120" y="122"/>
                  </a:moveTo>
                  <a:lnTo>
                    <a:pt x="114" y="129"/>
                  </a:lnTo>
                  <a:lnTo>
                    <a:pt x="108" y="136"/>
                  </a:lnTo>
                  <a:lnTo>
                    <a:pt x="101" y="143"/>
                  </a:lnTo>
                  <a:lnTo>
                    <a:pt x="94" y="149"/>
                  </a:lnTo>
                  <a:lnTo>
                    <a:pt x="86" y="155"/>
                  </a:lnTo>
                  <a:lnTo>
                    <a:pt x="78" y="160"/>
                  </a:lnTo>
                  <a:lnTo>
                    <a:pt x="69" y="165"/>
                  </a:lnTo>
                  <a:lnTo>
                    <a:pt x="60" y="169"/>
                  </a:lnTo>
                  <a:lnTo>
                    <a:pt x="50" y="172"/>
                  </a:lnTo>
                  <a:lnTo>
                    <a:pt x="40" y="175"/>
                  </a:lnTo>
                  <a:lnTo>
                    <a:pt x="31" y="178"/>
                  </a:lnTo>
                  <a:lnTo>
                    <a:pt x="20" y="180"/>
                  </a:lnTo>
                  <a:lnTo>
                    <a:pt x="10" y="181"/>
                  </a:lnTo>
                  <a:lnTo>
                    <a:pt x="0" y="182"/>
                  </a:lnTo>
                  <a:lnTo>
                    <a:pt x="0" y="168"/>
                  </a:lnTo>
                  <a:lnTo>
                    <a:pt x="0" y="153"/>
                  </a:lnTo>
                  <a:lnTo>
                    <a:pt x="9" y="153"/>
                  </a:lnTo>
                  <a:lnTo>
                    <a:pt x="18" y="151"/>
                  </a:lnTo>
                  <a:lnTo>
                    <a:pt x="27" y="150"/>
                  </a:lnTo>
                  <a:lnTo>
                    <a:pt x="35" y="147"/>
                  </a:lnTo>
                  <a:lnTo>
                    <a:pt x="44" y="144"/>
                  </a:lnTo>
                  <a:lnTo>
                    <a:pt x="52" y="140"/>
                  </a:lnTo>
                  <a:lnTo>
                    <a:pt x="59" y="135"/>
                  </a:lnTo>
                  <a:lnTo>
                    <a:pt x="67" y="131"/>
                  </a:lnTo>
                  <a:lnTo>
                    <a:pt x="73" y="126"/>
                  </a:lnTo>
                  <a:lnTo>
                    <a:pt x="79" y="120"/>
                  </a:lnTo>
                  <a:lnTo>
                    <a:pt x="85" y="114"/>
                  </a:lnTo>
                  <a:lnTo>
                    <a:pt x="90" y="107"/>
                  </a:lnTo>
                  <a:lnTo>
                    <a:pt x="90" y="107"/>
                  </a:lnTo>
                  <a:lnTo>
                    <a:pt x="105" y="114"/>
                  </a:lnTo>
                  <a:lnTo>
                    <a:pt x="119" y="122"/>
                  </a:lnTo>
                  <a:lnTo>
                    <a:pt x="120" y="122"/>
                  </a:lnTo>
                  <a:close/>
                </a:path>
                <a:path w="4197" h="818">
                  <a:moveTo>
                    <a:pt x="120" y="0"/>
                  </a:moveTo>
                  <a:lnTo>
                    <a:pt x="124" y="7"/>
                  </a:lnTo>
                  <a:lnTo>
                    <a:pt x="129" y="15"/>
                  </a:lnTo>
                  <a:lnTo>
                    <a:pt x="132" y="24"/>
                  </a:lnTo>
                  <a:lnTo>
                    <a:pt x="135" y="32"/>
                  </a:lnTo>
                  <a:lnTo>
                    <a:pt x="137" y="40"/>
                  </a:lnTo>
                  <a:lnTo>
                    <a:pt x="138" y="49"/>
                  </a:lnTo>
                  <a:lnTo>
                    <a:pt x="139" y="58"/>
                  </a:lnTo>
                  <a:lnTo>
                    <a:pt x="138" y="67"/>
                  </a:lnTo>
                  <a:lnTo>
                    <a:pt x="138" y="75"/>
                  </a:lnTo>
                  <a:lnTo>
                    <a:pt x="136" y="84"/>
                  </a:lnTo>
                  <a:lnTo>
                    <a:pt x="134" y="93"/>
                  </a:lnTo>
                  <a:lnTo>
                    <a:pt x="131" y="101"/>
                  </a:lnTo>
                  <a:lnTo>
                    <a:pt x="127" y="109"/>
                  </a:lnTo>
                  <a:lnTo>
                    <a:pt x="123" y="117"/>
                  </a:lnTo>
                  <a:lnTo>
                    <a:pt x="109" y="109"/>
                  </a:lnTo>
                  <a:lnTo>
                    <a:pt x="94" y="103"/>
                  </a:lnTo>
                  <a:lnTo>
                    <a:pt x="98" y="95"/>
                  </a:lnTo>
                  <a:lnTo>
                    <a:pt x="101" y="89"/>
                  </a:lnTo>
                  <a:lnTo>
                    <a:pt x="103" y="81"/>
                  </a:lnTo>
                  <a:lnTo>
                    <a:pt x="104" y="74"/>
                  </a:lnTo>
                  <a:lnTo>
                    <a:pt x="105" y="66"/>
                  </a:lnTo>
                  <a:lnTo>
                    <a:pt x="105" y="58"/>
                  </a:lnTo>
                  <a:lnTo>
                    <a:pt x="104" y="50"/>
                  </a:lnTo>
                  <a:lnTo>
                    <a:pt x="103" y="42"/>
                  </a:lnTo>
                  <a:lnTo>
                    <a:pt x="101" y="35"/>
                  </a:lnTo>
                  <a:lnTo>
                    <a:pt x="98" y="28"/>
                  </a:lnTo>
                  <a:lnTo>
                    <a:pt x="95" y="21"/>
                  </a:lnTo>
                  <a:lnTo>
                    <a:pt x="91" y="14"/>
                  </a:lnTo>
                  <a:lnTo>
                    <a:pt x="91" y="14"/>
                  </a:lnTo>
                  <a:lnTo>
                    <a:pt x="105" y="6"/>
                  </a:lnTo>
                  <a:lnTo>
                    <a:pt x="119" y="0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8" name="path"/>
            <p:cNvSpPr/>
            <p:nvPr/>
          </p:nvSpPr>
          <p:spPr>
            <a:xfrm>
              <a:off x="536447" y="7620"/>
              <a:ext cx="158495" cy="48767"/>
            </a:xfrm>
            <a:custGeom>
              <a:rect l="0" t="0" r="0" b="0"/>
              <a:pathLst>
                <a:path w="249" h="76">
                  <a:moveTo>
                    <a:pt x="127" y="0"/>
                  </a:moveTo>
                  <a:lnTo>
                    <a:pt x="138" y="0"/>
                  </a:lnTo>
                  <a:lnTo>
                    <a:pt x="148" y="1"/>
                  </a:lnTo>
                  <a:lnTo>
                    <a:pt x="158" y="2"/>
                  </a:lnTo>
                  <a:lnTo>
                    <a:pt x="168" y="4"/>
                  </a:lnTo>
                  <a:lnTo>
                    <a:pt x="178" y="7"/>
                  </a:lnTo>
                  <a:lnTo>
                    <a:pt x="187" y="10"/>
                  </a:lnTo>
                  <a:lnTo>
                    <a:pt x="197" y="14"/>
                  </a:lnTo>
                  <a:lnTo>
                    <a:pt x="206" y="19"/>
                  </a:lnTo>
                  <a:lnTo>
                    <a:pt x="214" y="24"/>
                  </a:lnTo>
                  <a:lnTo>
                    <a:pt x="222" y="29"/>
                  </a:lnTo>
                  <a:lnTo>
                    <a:pt x="230" y="35"/>
                  </a:lnTo>
                  <a:lnTo>
                    <a:pt x="237" y="41"/>
                  </a:lnTo>
                  <a:lnTo>
                    <a:pt x="243" y="48"/>
                  </a:lnTo>
                  <a:lnTo>
                    <a:pt x="249" y="55"/>
                  </a:lnTo>
                  <a:lnTo>
                    <a:pt x="234" y="62"/>
                  </a:lnTo>
                  <a:lnTo>
                    <a:pt x="220" y="69"/>
                  </a:lnTo>
                  <a:lnTo>
                    <a:pt x="214" y="63"/>
                  </a:lnTo>
                  <a:lnTo>
                    <a:pt x="208" y="57"/>
                  </a:lnTo>
                  <a:lnTo>
                    <a:pt x="202" y="52"/>
                  </a:lnTo>
                  <a:lnTo>
                    <a:pt x="195" y="47"/>
                  </a:lnTo>
                  <a:lnTo>
                    <a:pt x="188" y="43"/>
                  </a:lnTo>
                  <a:lnTo>
                    <a:pt x="180" y="39"/>
                  </a:lnTo>
                  <a:lnTo>
                    <a:pt x="172" y="35"/>
                  </a:lnTo>
                  <a:lnTo>
                    <a:pt x="163" y="33"/>
                  </a:lnTo>
                  <a:lnTo>
                    <a:pt x="155" y="30"/>
                  </a:lnTo>
                  <a:lnTo>
                    <a:pt x="146" y="29"/>
                  </a:lnTo>
                  <a:lnTo>
                    <a:pt x="137" y="28"/>
                  </a:lnTo>
                  <a:lnTo>
                    <a:pt x="127" y="28"/>
                  </a:lnTo>
                  <a:lnTo>
                    <a:pt x="127" y="14"/>
                  </a:lnTo>
                  <a:lnTo>
                    <a:pt x="127" y="0"/>
                  </a:lnTo>
                  <a:close/>
                </a:path>
                <a:path w="249" h="76">
                  <a:moveTo>
                    <a:pt x="0" y="62"/>
                  </a:moveTo>
                  <a:lnTo>
                    <a:pt x="5" y="55"/>
                  </a:lnTo>
                  <a:lnTo>
                    <a:pt x="11" y="48"/>
                  </a:lnTo>
                  <a:lnTo>
                    <a:pt x="18" y="41"/>
                  </a:lnTo>
                  <a:lnTo>
                    <a:pt x="25" y="35"/>
                  </a:lnTo>
                  <a:lnTo>
                    <a:pt x="32" y="29"/>
                  </a:lnTo>
                  <a:lnTo>
                    <a:pt x="40" y="24"/>
                  </a:lnTo>
                  <a:lnTo>
                    <a:pt x="49" y="19"/>
                  </a:lnTo>
                  <a:lnTo>
                    <a:pt x="58" y="15"/>
                  </a:lnTo>
                  <a:lnTo>
                    <a:pt x="67" y="11"/>
                  </a:lnTo>
                  <a:lnTo>
                    <a:pt x="77" y="8"/>
                  </a:lnTo>
                  <a:lnTo>
                    <a:pt x="87" y="6"/>
                  </a:lnTo>
                  <a:lnTo>
                    <a:pt x="97" y="4"/>
                  </a:lnTo>
                  <a:lnTo>
                    <a:pt x="107" y="2"/>
                  </a:lnTo>
                  <a:lnTo>
                    <a:pt x="117" y="2"/>
                  </a:lnTo>
                  <a:lnTo>
                    <a:pt x="116" y="16"/>
                  </a:lnTo>
                  <a:lnTo>
                    <a:pt x="117" y="30"/>
                  </a:lnTo>
                  <a:lnTo>
                    <a:pt x="108" y="31"/>
                  </a:lnTo>
                  <a:lnTo>
                    <a:pt x="99" y="32"/>
                  </a:lnTo>
                  <a:lnTo>
                    <a:pt x="90" y="34"/>
                  </a:lnTo>
                  <a:lnTo>
                    <a:pt x="82" y="37"/>
                  </a:lnTo>
                  <a:lnTo>
                    <a:pt x="74" y="40"/>
                  </a:lnTo>
                  <a:lnTo>
                    <a:pt x="66" y="44"/>
                  </a:lnTo>
                  <a:lnTo>
                    <a:pt x="59" y="48"/>
                  </a:lnTo>
                  <a:lnTo>
                    <a:pt x="52" y="53"/>
                  </a:lnTo>
                  <a:lnTo>
                    <a:pt x="45" y="58"/>
                  </a:lnTo>
                  <a:lnTo>
                    <a:pt x="39" y="64"/>
                  </a:lnTo>
                  <a:lnTo>
                    <a:pt x="34" y="70"/>
                  </a:lnTo>
                  <a:lnTo>
                    <a:pt x="29" y="76"/>
                  </a:lnTo>
                  <a:lnTo>
                    <a:pt x="29" y="76"/>
                  </a:lnTo>
                  <a:lnTo>
                    <a:pt x="14" y="70"/>
                  </a:lnTo>
                  <a:lnTo>
                    <a:pt x="0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9" name="path"/>
            <p:cNvSpPr/>
            <p:nvPr/>
          </p:nvSpPr>
          <p:spPr>
            <a:xfrm>
              <a:off x="525779" y="48767"/>
              <a:ext cx="32003" cy="74676"/>
            </a:xfrm>
            <a:custGeom>
              <a:rect l="0" t="0" r="0" b="0"/>
              <a:pathLst>
                <a:path w="50" h="117">
                  <a:moveTo>
                    <a:pt x="20" y="117"/>
                  </a:moveTo>
                  <a:lnTo>
                    <a:pt x="14" y="109"/>
                  </a:lnTo>
                  <a:lnTo>
                    <a:pt x="10" y="101"/>
                  </a:lnTo>
                  <a:lnTo>
                    <a:pt x="7" y="93"/>
                  </a:lnTo>
                  <a:lnTo>
                    <a:pt x="4" y="85"/>
                  </a:lnTo>
                  <a:lnTo>
                    <a:pt x="2" y="76"/>
                  </a:lnTo>
                  <a:lnTo>
                    <a:pt x="0" y="67"/>
                  </a:lnTo>
                  <a:lnTo>
                    <a:pt x="0" y="59"/>
                  </a:lnTo>
                  <a:lnTo>
                    <a:pt x="0" y="50"/>
                  </a:lnTo>
                  <a:lnTo>
                    <a:pt x="0" y="41"/>
                  </a:lnTo>
                  <a:lnTo>
                    <a:pt x="2" y="32"/>
                  </a:lnTo>
                  <a:lnTo>
                    <a:pt x="5" y="24"/>
                  </a:lnTo>
                  <a:lnTo>
                    <a:pt x="8" y="16"/>
                  </a:lnTo>
                  <a:lnTo>
                    <a:pt x="12" y="7"/>
                  </a:lnTo>
                  <a:lnTo>
                    <a:pt x="16" y="0"/>
                  </a:lnTo>
                  <a:lnTo>
                    <a:pt x="31" y="7"/>
                  </a:lnTo>
                  <a:lnTo>
                    <a:pt x="47" y="14"/>
                  </a:lnTo>
                  <a:lnTo>
                    <a:pt x="43" y="21"/>
                  </a:lnTo>
                  <a:lnTo>
                    <a:pt x="40" y="28"/>
                  </a:lnTo>
                  <a:lnTo>
                    <a:pt x="37" y="36"/>
                  </a:lnTo>
                  <a:lnTo>
                    <a:pt x="35" y="43"/>
                  </a:lnTo>
                  <a:lnTo>
                    <a:pt x="35" y="51"/>
                  </a:lnTo>
                  <a:lnTo>
                    <a:pt x="35" y="59"/>
                  </a:lnTo>
                  <a:lnTo>
                    <a:pt x="35" y="67"/>
                  </a:lnTo>
                  <a:lnTo>
                    <a:pt x="37" y="74"/>
                  </a:lnTo>
                  <a:lnTo>
                    <a:pt x="39" y="82"/>
                  </a:lnTo>
                  <a:lnTo>
                    <a:pt x="42" y="89"/>
                  </a:lnTo>
                  <a:lnTo>
                    <a:pt x="45" y="96"/>
                  </a:lnTo>
                  <a:lnTo>
                    <a:pt x="50" y="103"/>
                  </a:lnTo>
                  <a:lnTo>
                    <a:pt x="50" y="103"/>
                  </a:lnTo>
                  <a:lnTo>
                    <a:pt x="35" y="111"/>
                  </a:lnTo>
                  <a:lnTo>
                    <a:pt x="20" y="117"/>
                  </a:lnTo>
                  <a:lnTo>
                    <a:pt x="20" y="117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0" name="path"/>
            <p:cNvSpPr/>
            <p:nvPr/>
          </p:nvSpPr>
          <p:spPr>
            <a:xfrm>
              <a:off x="487679" y="138684"/>
              <a:ext cx="88391" cy="27432"/>
            </a:xfrm>
            <a:custGeom>
              <a:rect l="0" t="0" r="0" b="0"/>
              <a:pathLst>
                <a:path w="139" h="43">
                  <a:moveTo>
                    <a:pt x="0" y="7"/>
                  </a:moveTo>
                  <a:lnTo>
                    <a:pt x="122" y="7"/>
                  </a:lnTo>
                  <a:lnTo>
                    <a:pt x="122" y="0"/>
                  </a:lnTo>
                  <a:lnTo>
                    <a:pt x="139" y="21"/>
                  </a:lnTo>
                  <a:lnTo>
                    <a:pt x="122" y="43"/>
                  </a:lnTo>
                  <a:lnTo>
                    <a:pt x="122" y="35"/>
                  </a:lnTo>
                  <a:lnTo>
                    <a:pt x="0" y="35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1" name="path"/>
            <p:cNvSpPr/>
            <p:nvPr/>
          </p:nvSpPr>
          <p:spPr>
            <a:xfrm>
              <a:off x="2398776" y="216407"/>
              <a:ext cx="423671" cy="728472"/>
            </a:xfrm>
            <a:custGeom>
              <a:rect l="0" t="0" r="0" b="0"/>
              <a:pathLst>
                <a:path w="667" h="1147">
                  <a:moveTo>
                    <a:pt x="0" y="1147"/>
                  </a:moveTo>
                  <a:lnTo>
                    <a:pt x="667" y="1147"/>
                  </a:lnTo>
                  <a:lnTo>
                    <a:pt x="667" y="0"/>
                  </a:lnTo>
                  <a:lnTo>
                    <a:pt x="0" y="0"/>
                  </a:lnTo>
                  <a:lnTo>
                    <a:pt x="0" y="114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2" name="path"/>
            <p:cNvSpPr/>
            <p:nvPr/>
          </p:nvSpPr>
          <p:spPr>
            <a:xfrm>
              <a:off x="2648711" y="373379"/>
              <a:ext cx="138684" cy="193548"/>
            </a:xfrm>
            <a:custGeom>
              <a:rect l="0" t="0" r="0" b="0"/>
              <a:pathLst>
                <a:path w="218" h="304">
                  <a:moveTo>
                    <a:pt x="187" y="204"/>
                  </a:moveTo>
                  <a:lnTo>
                    <a:pt x="178" y="216"/>
                  </a:lnTo>
                  <a:lnTo>
                    <a:pt x="168" y="228"/>
                  </a:lnTo>
                  <a:lnTo>
                    <a:pt x="158" y="239"/>
                  </a:lnTo>
                  <a:lnTo>
                    <a:pt x="147" y="249"/>
                  </a:lnTo>
                  <a:lnTo>
                    <a:pt x="134" y="258"/>
                  </a:lnTo>
                  <a:lnTo>
                    <a:pt x="121" y="267"/>
                  </a:lnTo>
                  <a:lnTo>
                    <a:pt x="108" y="275"/>
                  </a:lnTo>
                  <a:lnTo>
                    <a:pt x="93" y="282"/>
                  </a:lnTo>
                  <a:lnTo>
                    <a:pt x="78" y="289"/>
                  </a:lnTo>
                  <a:lnTo>
                    <a:pt x="63" y="294"/>
                  </a:lnTo>
                  <a:lnTo>
                    <a:pt x="48" y="298"/>
                  </a:lnTo>
                  <a:lnTo>
                    <a:pt x="32" y="301"/>
                  </a:lnTo>
                  <a:lnTo>
                    <a:pt x="16" y="303"/>
                  </a:lnTo>
                  <a:lnTo>
                    <a:pt x="0" y="304"/>
                  </a:lnTo>
                  <a:lnTo>
                    <a:pt x="1" y="280"/>
                  </a:lnTo>
                  <a:lnTo>
                    <a:pt x="0" y="257"/>
                  </a:lnTo>
                  <a:lnTo>
                    <a:pt x="14" y="255"/>
                  </a:lnTo>
                  <a:lnTo>
                    <a:pt x="28" y="253"/>
                  </a:lnTo>
                  <a:lnTo>
                    <a:pt x="42" y="250"/>
                  </a:lnTo>
                  <a:lnTo>
                    <a:pt x="55" y="245"/>
                  </a:lnTo>
                  <a:lnTo>
                    <a:pt x="68" y="240"/>
                  </a:lnTo>
                  <a:lnTo>
                    <a:pt x="81" y="234"/>
                  </a:lnTo>
                  <a:lnTo>
                    <a:pt x="93" y="227"/>
                  </a:lnTo>
                  <a:lnTo>
                    <a:pt x="104" y="219"/>
                  </a:lnTo>
                  <a:lnTo>
                    <a:pt x="114" y="210"/>
                  </a:lnTo>
                  <a:lnTo>
                    <a:pt x="124" y="201"/>
                  </a:lnTo>
                  <a:lnTo>
                    <a:pt x="132" y="191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64" y="191"/>
                  </a:lnTo>
                  <a:lnTo>
                    <a:pt x="186" y="204"/>
                  </a:lnTo>
                  <a:lnTo>
                    <a:pt x="187" y="204"/>
                  </a:lnTo>
                  <a:close/>
                </a:path>
                <a:path w="218" h="304">
                  <a:moveTo>
                    <a:pt x="187" y="0"/>
                  </a:moveTo>
                  <a:lnTo>
                    <a:pt x="195" y="12"/>
                  </a:lnTo>
                  <a:lnTo>
                    <a:pt x="201" y="26"/>
                  </a:lnTo>
                  <a:lnTo>
                    <a:pt x="207" y="39"/>
                  </a:lnTo>
                  <a:lnTo>
                    <a:pt x="211" y="53"/>
                  </a:lnTo>
                  <a:lnTo>
                    <a:pt x="215" y="67"/>
                  </a:lnTo>
                  <a:lnTo>
                    <a:pt x="217" y="82"/>
                  </a:lnTo>
                  <a:lnTo>
                    <a:pt x="218" y="96"/>
                  </a:lnTo>
                  <a:lnTo>
                    <a:pt x="217" y="111"/>
                  </a:lnTo>
                  <a:lnTo>
                    <a:pt x="216" y="125"/>
                  </a:lnTo>
                  <a:lnTo>
                    <a:pt x="214" y="140"/>
                  </a:lnTo>
                  <a:lnTo>
                    <a:pt x="210" y="154"/>
                  </a:lnTo>
                  <a:lnTo>
                    <a:pt x="205" y="167"/>
                  </a:lnTo>
                  <a:lnTo>
                    <a:pt x="199" y="181"/>
                  </a:lnTo>
                  <a:lnTo>
                    <a:pt x="192" y="194"/>
                  </a:lnTo>
                  <a:lnTo>
                    <a:pt x="169" y="181"/>
                  </a:lnTo>
                  <a:lnTo>
                    <a:pt x="144" y="170"/>
                  </a:lnTo>
                  <a:lnTo>
                    <a:pt x="150" y="158"/>
                  </a:lnTo>
                  <a:lnTo>
                    <a:pt x="155" y="147"/>
                  </a:lnTo>
                  <a:lnTo>
                    <a:pt x="159" y="134"/>
                  </a:lnTo>
                  <a:lnTo>
                    <a:pt x="161" y="122"/>
                  </a:lnTo>
                  <a:lnTo>
                    <a:pt x="162" y="109"/>
                  </a:lnTo>
                  <a:lnTo>
                    <a:pt x="163" y="96"/>
                  </a:lnTo>
                  <a:lnTo>
                    <a:pt x="162" y="83"/>
                  </a:lnTo>
                  <a:lnTo>
                    <a:pt x="159" y="71"/>
                  </a:lnTo>
                  <a:lnTo>
                    <a:pt x="156" y="58"/>
                  </a:lnTo>
                  <a:lnTo>
                    <a:pt x="152" y="47"/>
                  </a:lnTo>
                  <a:lnTo>
                    <a:pt x="146" y="35"/>
                  </a:lnTo>
                  <a:lnTo>
                    <a:pt x="139" y="24"/>
                  </a:lnTo>
                  <a:lnTo>
                    <a:pt x="139" y="24"/>
                  </a:lnTo>
                  <a:lnTo>
                    <a:pt x="162" y="10"/>
                  </a:lnTo>
                  <a:lnTo>
                    <a:pt x="186" y="0"/>
                  </a:lnTo>
                  <a:lnTo>
                    <a:pt x="187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3" name="path"/>
            <p:cNvSpPr/>
            <p:nvPr/>
          </p:nvSpPr>
          <p:spPr>
            <a:xfrm>
              <a:off x="2511551" y="309372"/>
              <a:ext cx="252983" cy="80772"/>
            </a:xfrm>
            <a:custGeom>
              <a:rect l="0" t="0" r="0" b="0"/>
              <a:pathLst>
                <a:path w="398" h="127">
                  <a:moveTo>
                    <a:pt x="205" y="0"/>
                  </a:moveTo>
                  <a:lnTo>
                    <a:pt x="222" y="0"/>
                  </a:lnTo>
                  <a:lnTo>
                    <a:pt x="238" y="2"/>
                  </a:lnTo>
                  <a:lnTo>
                    <a:pt x="254" y="4"/>
                  </a:lnTo>
                  <a:lnTo>
                    <a:pt x="269" y="8"/>
                  </a:lnTo>
                  <a:lnTo>
                    <a:pt x="285" y="12"/>
                  </a:lnTo>
                  <a:lnTo>
                    <a:pt x="300" y="18"/>
                  </a:lnTo>
                  <a:lnTo>
                    <a:pt x="315" y="25"/>
                  </a:lnTo>
                  <a:lnTo>
                    <a:pt x="329" y="32"/>
                  </a:lnTo>
                  <a:lnTo>
                    <a:pt x="342" y="40"/>
                  </a:lnTo>
                  <a:lnTo>
                    <a:pt x="355" y="49"/>
                  </a:lnTo>
                  <a:lnTo>
                    <a:pt x="367" y="59"/>
                  </a:lnTo>
                  <a:lnTo>
                    <a:pt x="378" y="70"/>
                  </a:lnTo>
                  <a:lnTo>
                    <a:pt x="388" y="81"/>
                  </a:lnTo>
                  <a:lnTo>
                    <a:pt x="398" y="93"/>
                  </a:lnTo>
                  <a:lnTo>
                    <a:pt x="374" y="104"/>
                  </a:lnTo>
                  <a:lnTo>
                    <a:pt x="351" y="117"/>
                  </a:lnTo>
                  <a:lnTo>
                    <a:pt x="342" y="107"/>
                  </a:lnTo>
                  <a:lnTo>
                    <a:pt x="333" y="97"/>
                  </a:lnTo>
                  <a:lnTo>
                    <a:pt x="323" y="88"/>
                  </a:lnTo>
                  <a:lnTo>
                    <a:pt x="312" y="80"/>
                  </a:lnTo>
                  <a:lnTo>
                    <a:pt x="300" y="72"/>
                  </a:lnTo>
                  <a:lnTo>
                    <a:pt x="288" y="66"/>
                  </a:lnTo>
                  <a:lnTo>
                    <a:pt x="275" y="60"/>
                  </a:lnTo>
                  <a:lnTo>
                    <a:pt x="261" y="56"/>
                  </a:lnTo>
                  <a:lnTo>
                    <a:pt x="248" y="52"/>
                  </a:lnTo>
                  <a:lnTo>
                    <a:pt x="234" y="49"/>
                  </a:lnTo>
                  <a:lnTo>
                    <a:pt x="220" y="48"/>
                  </a:lnTo>
                  <a:lnTo>
                    <a:pt x="205" y="47"/>
                  </a:lnTo>
                  <a:lnTo>
                    <a:pt x="203" y="24"/>
                  </a:lnTo>
                  <a:lnTo>
                    <a:pt x="205" y="0"/>
                  </a:lnTo>
                  <a:close/>
                </a:path>
                <a:path w="398" h="127">
                  <a:moveTo>
                    <a:pt x="0" y="103"/>
                  </a:moveTo>
                  <a:lnTo>
                    <a:pt x="8" y="91"/>
                  </a:lnTo>
                  <a:lnTo>
                    <a:pt x="18" y="79"/>
                  </a:lnTo>
                  <a:lnTo>
                    <a:pt x="28" y="68"/>
                  </a:lnTo>
                  <a:lnTo>
                    <a:pt x="40" y="57"/>
                  </a:lnTo>
                  <a:lnTo>
                    <a:pt x="52" y="48"/>
                  </a:lnTo>
                  <a:lnTo>
                    <a:pt x="65" y="39"/>
                  </a:lnTo>
                  <a:lnTo>
                    <a:pt x="79" y="31"/>
                  </a:lnTo>
                  <a:lnTo>
                    <a:pt x="93" y="24"/>
                  </a:lnTo>
                  <a:lnTo>
                    <a:pt x="108" y="18"/>
                  </a:lnTo>
                  <a:lnTo>
                    <a:pt x="123" y="12"/>
                  </a:lnTo>
                  <a:lnTo>
                    <a:pt x="138" y="9"/>
                  </a:lnTo>
                  <a:lnTo>
                    <a:pt x="154" y="5"/>
                  </a:lnTo>
                  <a:lnTo>
                    <a:pt x="170" y="3"/>
                  </a:lnTo>
                  <a:lnTo>
                    <a:pt x="187" y="2"/>
                  </a:lnTo>
                  <a:lnTo>
                    <a:pt x="185" y="26"/>
                  </a:lnTo>
                  <a:lnTo>
                    <a:pt x="187" y="50"/>
                  </a:lnTo>
                  <a:lnTo>
                    <a:pt x="172" y="51"/>
                  </a:lnTo>
                  <a:lnTo>
                    <a:pt x="158" y="53"/>
                  </a:lnTo>
                  <a:lnTo>
                    <a:pt x="144" y="56"/>
                  </a:lnTo>
                  <a:lnTo>
                    <a:pt x="131" y="61"/>
                  </a:lnTo>
                  <a:lnTo>
                    <a:pt x="118" y="66"/>
                  </a:lnTo>
                  <a:lnTo>
                    <a:pt x="105" y="72"/>
                  </a:lnTo>
                  <a:lnTo>
                    <a:pt x="93" y="80"/>
                  </a:lnTo>
                  <a:lnTo>
                    <a:pt x="82" y="87"/>
                  </a:lnTo>
                  <a:lnTo>
                    <a:pt x="72" y="96"/>
                  </a:lnTo>
                  <a:lnTo>
                    <a:pt x="62" y="106"/>
                  </a:lnTo>
                  <a:lnTo>
                    <a:pt x="54" y="116"/>
                  </a:lnTo>
                  <a:lnTo>
                    <a:pt x="46" y="127"/>
                  </a:lnTo>
                  <a:lnTo>
                    <a:pt x="46" y="127"/>
                  </a:lnTo>
                  <a:lnTo>
                    <a:pt x="22" y="116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4" name="path"/>
            <p:cNvSpPr/>
            <p:nvPr/>
          </p:nvSpPr>
          <p:spPr>
            <a:xfrm>
              <a:off x="2496311" y="379476"/>
              <a:ext cx="48767" cy="123444"/>
            </a:xfrm>
            <a:custGeom>
              <a:rect l="0" t="0" r="0" b="0"/>
              <a:pathLst>
                <a:path w="76" h="194">
                  <a:moveTo>
                    <a:pt x="30" y="194"/>
                  </a:moveTo>
                  <a:lnTo>
                    <a:pt x="22" y="181"/>
                  </a:lnTo>
                  <a:lnTo>
                    <a:pt x="15" y="168"/>
                  </a:lnTo>
                  <a:lnTo>
                    <a:pt x="10" y="154"/>
                  </a:lnTo>
                  <a:lnTo>
                    <a:pt x="6" y="140"/>
                  </a:lnTo>
                  <a:lnTo>
                    <a:pt x="3" y="126"/>
                  </a:lnTo>
                  <a:lnTo>
                    <a:pt x="1" y="112"/>
                  </a:lnTo>
                  <a:lnTo>
                    <a:pt x="0" y="97"/>
                  </a:lnTo>
                  <a:lnTo>
                    <a:pt x="0" y="83"/>
                  </a:lnTo>
                  <a:lnTo>
                    <a:pt x="1" y="68"/>
                  </a:lnTo>
                  <a:lnTo>
                    <a:pt x="4" y="54"/>
                  </a:lnTo>
                  <a:lnTo>
                    <a:pt x="7" y="40"/>
                  </a:lnTo>
                  <a:lnTo>
                    <a:pt x="12" y="26"/>
                  </a:lnTo>
                  <a:lnTo>
                    <a:pt x="18" y="13"/>
                  </a:lnTo>
                  <a:lnTo>
                    <a:pt x="25" y="0"/>
                  </a:lnTo>
                  <a:lnTo>
                    <a:pt x="47" y="12"/>
                  </a:lnTo>
                  <a:lnTo>
                    <a:pt x="71" y="23"/>
                  </a:lnTo>
                  <a:lnTo>
                    <a:pt x="65" y="35"/>
                  </a:lnTo>
                  <a:lnTo>
                    <a:pt x="60" y="47"/>
                  </a:lnTo>
                  <a:lnTo>
                    <a:pt x="57" y="59"/>
                  </a:lnTo>
                  <a:lnTo>
                    <a:pt x="55" y="72"/>
                  </a:lnTo>
                  <a:lnTo>
                    <a:pt x="53" y="85"/>
                  </a:lnTo>
                  <a:lnTo>
                    <a:pt x="53" y="97"/>
                  </a:lnTo>
                  <a:lnTo>
                    <a:pt x="54" y="110"/>
                  </a:lnTo>
                  <a:lnTo>
                    <a:pt x="56" y="123"/>
                  </a:lnTo>
                  <a:lnTo>
                    <a:pt x="60" y="135"/>
                  </a:lnTo>
                  <a:lnTo>
                    <a:pt x="64" y="147"/>
                  </a:lnTo>
                  <a:lnTo>
                    <a:pt x="70" y="159"/>
                  </a:lnTo>
                  <a:lnTo>
                    <a:pt x="76" y="170"/>
                  </a:lnTo>
                  <a:lnTo>
                    <a:pt x="76" y="170"/>
                  </a:lnTo>
                  <a:lnTo>
                    <a:pt x="54" y="183"/>
                  </a:lnTo>
                  <a:lnTo>
                    <a:pt x="30" y="194"/>
                  </a:lnTo>
                  <a:lnTo>
                    <a:pt x="30" y="19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5" name="path"/>
            <p:cNvSpPr/>
            <p:nvPr/>
          </p:nvSpPr>
          <p:spPr>
            <a:xfrm>
              <a:off x="2435351" y="527304"/>
              <a:ext cx="140208" cy="48767"/>
            </a:xfrm>
            <a:custGeom>
              <a:rect l="0" t="0" r="0" b="0"/>
              <a:pathLst>
                <a:path w="220" h="76">
                  <a:moveTo>
                    <a:pt x="0" y="13"/>
                  </a:moveTo>
                  <a:lnTo>
                    <a:pt x="190" y="13"/>
                  </a:lnTo>
                  <a:lnTo>
                    <a:pt x="190" y="0"/>
                  </a:lnTo>
                  <a:lnTo>
                    <a:pt x="220" y="38"/>
                  </a:lnTo>
                  <a:lnTo>
                    <a:pt x="190" y="76"/>
                  </a:lnTo>
                  <a:lnTo>
                    <a:pt x="190" y="63"/>
                  </a:lnTo>
                  <a:lnTo>
                    <a:pt x="0" y="6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6" name="path"/>
            <p:cNvSpPr/>
            <p:nvPr/>
          </p:nvSpPr>
          <p:spPr>
            <a:xfrm>
              <a:off x="2581655" y="537972"/>
              <a:ext cx="70103" cy="27432"/>
            </a:xfrm>
            <a:custGeom>
              <a:rect l="0" t="0" r="0" b="0"/>
              <a:pathLst>
                <a:path w="110" h="43">
                  <a:moveTo>
                    <a:pt x="0" y="43"/>
                  </a:moveTo>
                  <a:lnTo>
                    <a:pt x="110" y="43"/>
                  </a:lnTo>
                  <a:lnTo>
                    <a:pt x="110" y="0"/>
                  </a:lnTo>
                  <a:lnTo>
                    <a:pt x="0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7" name="path"/>
            <p:cNvSpPr/>
            <p:nvPr/>
          </p:nvSpPr>
          <p:spPr>
            <a:xfrm>
              <a:off x="2246376" y="864108"/>
              <a:ext cx="1365503" cy="137159"/>
            </a:xfrm>
            <a:custGeom>
              <a:rect l="0" t="0" r="0" b="0"/>
              <a:pathLst>
                <a:path w="2150" h="215">
                  <a:moveTo>
                    <a:pt x="0" y="215"/>
                  </a:moveTo>
                  <a:lnTo>
                    <a:pt x="144" y="0"/>
                  </a:lnTo>
                  <a:lnTo>
                    <a:pt x="287" y="215"/>
                  </a:lnTo>
                  <a:lnTo>
                    <a:pt x="0" y="215"/>
                  </a:lnTo>
                  <a:close/>
                </a:path>
                <a:path w="2150" h="215">
                  <a:moveTo>
                    <a:pt x="1862" y="215"/>
                  </a:moveTo>
                  <a:lnTo>
                    <a:pt x="2006" y="0"/>
                  </a:lnTo>
                  <a:lnTo>
                    <a:pt x="2150" y="215"/>
                  </a:lnTo>
                  <a:lnTo>
                    <a:pt x="1862" y="215"/>
                  </a:lnTo>
                  <a:close/>
                </a:path>
              </a:pathLst>
            </a:custGeom>
            <a:solidFill>
              <a:srgbClr val="A8B21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98" name="path"/>
          <p:cNvSpPr/>
          <p:nvPr/>
        </p:nvSpPr>
        <p:spPr>
          <a:xfrm>
            <a:off x="1946148" y="1624584"/>
            <a:ext cx="778764" cy="429767"/>
          </a:xfrm>
          <a:custGeom>
            <a:rect l="0" t="0" r="0" b="0"/>
            <a:pathLst>
              <a:path w="1226" h="676">
                <a:moveTo>
                  <a:pt x="7" y="669"/>
                </a:moveTo>
                <a:lnTo>
                  <a:pt x="1219" y="669"/>
                </a:lnTo>
                <a:lnTo>
                  <a:pt x="1219" y="7"/>
                </a:lnTo>
                <a:lnTo>
                  <a:pt x="7" y="7"/>
                </a:lnTo>
                <a:lnTo>
                  <a:pt x="7" y="66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9" name="path"/>
          <p:cNvSpPr/>
          <p:nvPr/>
        </p:nvSpPr>
        <p:spPr>
          <a:xfrm>
            <a:off x="2781300" y="2307336"/>
            <a:ext cx="687323" cy="429767"/>
          </a:xfrm>
          <a:custGeom>
            <a:rect l="0" t="0" r="0" b="0"/>
            <a:pathLst>
              <a:path w="1082" h="676">
                <a:moveTo>
                  <a:pt x="7" y="669"/>
                </a:moveTo>
                <a:lnTo>
                  <a:pt x="1075" y="669"/>
                </a:lnTo>
                <a:lnTo>
                  <a:pt x="1075" y="7"/>
                </a:lnTo>
                <a:lnTo>
                  <a:pt x="7" y="7"/>
                </a:lnTo>
                <a:lnTo>
                  <a:pt x="7" y="66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0" name="path"/>
          <p:cNvSpPr/>
          <p:nvPr/>
        </p:nvSpPr>
        <p:spPr>
          <a:xfrm>
            <a:off x="1287779" y="1315212"/>
            <a:ext cx="649224" cy="283463"/>
          </a:xfrm>
          <a:custGeom>
            <a:rect l="0" t="0" r="0" b="0"/>
            <a:pathLst>
              <a:path w="1022" h="446">
                <a:moveTo>
                  <a:pt x="7" y="439"/>
                </a:moveTo>
                <a:lnTo>
                  <a:pt x="1015" y="439"/>
                </a:lnTo>
                <a:lnTo>
                  <a:pt x="1015" y="7"/>
                </a:lnTo>
                <a:lnTo>
                  <a:pt x="7" y="7"/>
                </a:lnTo>
                <a:lnTo>
                  <a:pt x="7" y="43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1" name="path"/>
          <p:cNvSpPr/>
          <p:nvPr/>
        </p:nvSpPr>
        <p:spPr>
          <a:xfrm>
            <a:off x="2781300" y="2766059"/>
            <a:ext cx="687323" cy="283463"/>
          </a:xfrm>
          <a:custGeom>
            <a:rect l="0" t="0" r="0" b="0"/>
            <a:pathLst>
              <a:path w="1082" h="446">
                <a:moveTo>
                  <a:pt x="7" y="439"/>
                </a:moveTo>
                <a:lnTo>
                  <a:pt x="1075" y="439"/>
                </a:lnTo>
                <a:lnTo>
                  <a:pt x="1075" y="7"/>
                </a:lnTo>
                <a:lnTo>
                  <a:pt x="7" y="7"/>
                </a:lnTo>
                <a:lnTo>
                  <a:pt x="7" y="43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2" name="textbox 1802"/>
          <p:cNvSpPr/>
          <p:nvPr/>
        </p:nvSpPr>
        <p:spPr>
          <a:xfrm>
            <a:off x="1315415" y="1324254"/>
            <a:ext cx="2108200" cy="1748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</a:pPr>
            <a:r>
              <a:rPr sz="8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试点</a:t>
            </a:r>
            <a:r>
              <a:rPr sz="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目标、</a:t>
            </a: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marL="13335" algn="l" rtl="0" eaLnBrk="0">
              <a:lnSpc>
                <a:spcPts val="1175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范围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、区域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741680" algn="l" rtl="0" eaLnBrk="0">
              <a:lnSpc>
                <a:spcPct val="89000"/>
              </a:lnSpc>
              <a:spcBef>
                <a:spcPts val="330"/>
              </a:spcBef>
            </a:pPr>
            <a:r>
              <a:rPr sz="900" spc="-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明确项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678180" algn="l" rtl="0" eaLnBrk="0">
              <a:lnSpc>
                <a:spcPts val="1080"/>
              </a:lnSpc>
            </a:pPr>
            <a:r>
              <a:rPr sz="8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标、主</a:t>
            </a:r>
            <a:r>
              <a:rPr sz="8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</a:t>
            </a:r>
            <a:r>
              <a:rPr sz="8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人；</a:t>
            </a: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marL="678180" algn="l" rtl="0" eaLnBrk="0">
              <a:lnSpc>
                <a:spcPts val="1175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按需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设置团队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57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97000"/>
              </a:lnSpc>
              <a:spcBef>
                <a:spcPts val="28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项目规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97000"/>
              </a:lnSpc>
              <a:spcBef>
                <a:spcPts val="35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、梳理项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654810" algn="l" rtl="0" eaLnBrk="0">
              <a:lnSpc>
                <a:spcPct val="97000"/>
              </a:lnSpc>
              <a:spcBef>
                <a:spcPts val="40"/>
              </a:spcBef>
            </a:pPr>
            <a:r>
              <a:rPr sz="9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目流程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638300" indent="-113030" algn="l" rtl="0" eaLnBrk="0">
              <a:lnSpc>
                <a:spcPct val="104000"/>
              </a:lnSpc>
              <a:spcBef>
                <a:spcPts val="255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基础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数据准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03" name="textbox 1803"/>
          <p:cNvSpPr/>
          <p:nvPr/>
        </p:nvSpPr>
        <p:spPr>
          <a:xfrm>
            <a:off x="618490" y="620395"/>
            <a:ext cx="8773160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</a:pPr>
            <a:r>
              <a:rPr sz="2400" spc="-1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供应链上</a:t>
            </a:r>
            <a:r>
              <a:rPr sz="2400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下游协同：试点设计期和推广期的关键里程碑</a:t>
            </a:r>
            <a:endParaRPr lang="en-US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804" name="table 1804"/>
          <p:cNvGraphicFramePr>
            <a:graphicFrameLocks noGrp="1"/>
          </p:cNvGraphicFramePr>
          <p:nvPr/>
        </p:nvGraphicFramePr>
        <p:xfrm>
          <a:off x="7472172" y="5122164"/>
          <a:ext cx="2607309" cy="718819"/>
        </p:xfrm>
        <a:graphic>
          <a:graphicData uri="http://schemas.openxmlformats.org/drawingml/2006/table">
            <a:tbl>
              <a:tblPr/>
              <a:tblGrid>
                <a:gridCol w="865505"/>
                <a:gridCol w="1741804"/>
              </a:tblGrid>
              <a:tr h="29717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7685" indent="-523240" algn="l" rtl="0" eaLnBrk="0">
                        <a:lnSpc>
                          <a:spcPct val="94000"/>
                        </a:lnSpc>
                        <a:spcBef>
                          <a:spcPct val="0"/>
                        </a:spcBef>
                      </a:pPr>
                      <a:r>
                        <a:rPr sz="900" spc="-3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收集问题，协调集团和各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源； 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优化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已有方案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1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7112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试方案，提出问题，落地执行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3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92760" algn="l" rtl="0" eaLnBrk="0">
                        <a:lnSpc>
                          <a:spcPct val="97000"/>
                        </a:lnSpc>
                        <a:spcBef>
                          <a:spcPct val="0"/>
                        </a:spcBef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建设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系统，针对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需求协助推广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05" name="textbox 1805"/>
          <p:cNvSpPr/>
          <p:nvPr/>
        </p:nvSpPr>
        <p:spPr>
          <a:xfrm>
            <a:off x="629718" y="6415538"/>
            <a:ext cx="10932794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205"/>
              </a:lnSpc>
            </a:pPr>
            <a:r>
              <a:rPr sz="900" spc="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1. </a:t>
            </a:r>
            <a:r>
              <a:rPr sz="9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需求预测系统将会滞后产销协同</a:t>
            </a:r>
            <a:r>
              <a:rPr sz="900" spc="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9</a:t>
            </a:r>
            <a:r>
              <a:rPr sz="900" spc="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个月，  再开始初次迭代                                                                                                                                                                                                          </a:t>
            </a:r>
            <a:r>
              <a:rPr sz="1500" spc="0" baseline="-6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关键里程碑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49</a:t>
            </a:r>
            <a:endParaRPr lang="en-US" altLang="en-US" sz="900"/>
          </a:p>
        </p:txBody>
      </p:sp>
      <p:sp>
        <p:nvSpPr>
          <p:cNvPr id="1806" name="path"/>
          <p:cNvSpPr/>
          <p:nvPr/>
        </p:nvSpPr>
        <p:spPr>
          <a:xfrm>
            <a:off x="10298265" y="6440423"/>
            <a:ext cx="141731" cy="135636"/>
          </a:xfrm>
          <a:custGeom>
            <a:rect l="0" t="0" r="0" b="0"/>
            <a:pathLst>
              <a:path w="223" h="213">
                <a:moveTo>
                  <a:pt x="0" y="213"/>
                </a:moveTo>
                <a:lnTo>
                  <a:pt x="111" y="0"/>
                </a:lnTo>
                <a:lnTo>
                  <a:pt x="223" y="213"/>
                </a:lnTo>
                <a:lnTo>
                  <a:pt x="0" y="213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07" name="table 1807"/>
          <p:cNvGraphicFramePr>
            <a:graphicFrameLocks noGrp="1"/>
          </p:cNvGraphicFramePr>
          <p:nvPr/>
        </p:nvGraphicFramePr>
        <p:xfrm>
          <a:off x="4501896" y="2307336"/>
          <a:ext cx="627379" cy="429259"/>
        </p:xfrm>
        <a:graphic>
          <a:graphicData uri="http://schemas.openxmlformats.org/drawingml/2006/table">
            <a:tbl>
              <a:tblPr/>
              <a:tblGrid>
                <a:gridCol w="627379"/>
              </a:tblGrid>
              <a:tr h="422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08" name="rect"/>
          <p:cNvSpPr/>
          <p:nvPr/>
        </p:nvSpPr>
        <p:spPr>
          <a:xfrm>
            <a:off x="4506467" y="2311908"/>
            <a:ext cx="618744" cy="42062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09" name="table 1809"/>
          <p:cNvGraphicFramePr>
            <a:graphicFrameLocks noGrp="1"/>
          </p:cNvGraphicFramePr>
          <p:nvPr/>
        </p:nvGraphicFramePr>
        <p:xfrm>
          <a:off x="3544823" y="2307336"/>
          <a:ext cx="895984" cy="429259"/>
        </p:xfrm>
        <a:graphic>
          <a:graphicData uri="http://schemas.openxmlformats.org/drawingml/2006/table">
            <a:tbl>
              <a:tblPr/>
              <a:tblGrid>
                <a:gridCol w="895984"/>
              </a:tblGrid>
              <a:tr h="422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10" name="rect"/>
          <p:cNvSpPr/>
          <p:nvPr/>
        </p:nvSpPr>
        <p:spPr>
          <a:xfrm>
            <a:off x="3549395" y="2311908"/>
            <a:ext cx="886967" cy="420623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11" name="table 1811"/>
          <p:cNvGraphicFramePr>
            <a:graphicFrameLocks noGrp="1"/>
          </p:cNvGraphicFramePr>
          <p:nvPr/>
        </p:nvGraphicFramePr>
        <p:xfrm>
          <a:off x="3547872" y="2766059"/>
          <a:ext cx="629284" cy="283209"/>
        </p:xfrm>
        <a:graphic>
          <a:graphicData uri="http://schemas.openxmlformats.org/drawingml/2006/table">
            <a:tbl>
              <a:tblPr/>
              <a:tblGrid>
                <a:gridCol w="629284"/>
              </a:tblGrid>
              <a:tr h="2768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12" name="table 1812"/>
          <p:cNvGraphicFramePr>
            <a:graphicFrameLocks noGrp="1"/>
          </p:cNvGraphicFramePr>
          <p:nvPr/>
        </p:nvGraphicFramePr>
        <p:xfrm>
          <a:off x="4236720" y="2766059"/>
          <a:ext cx="915670" cy="283209"/>
        </p:xfrm>
        <a:graphic>
          <a:graphicData uri="http://schemas.openxmlformats.org/drawingml/2006/table">
            <a:tbl>
              <a:tblPr/>
              <a:tblGrid>
                <a:gridCol w="915670"/>
              </a:tblGrid>
              <a:tr h="2768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13" name="rect"/>
          <p:cNvSpPr/>
          <p:nvPr/>
        </p:nvSpPr>
        <p:spPr>
          <a:xfrm>
            <a:off x="3552444" y="2770631"/>
            <a:ext cx="620267" cy="27432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4" name="rect"/>
          <p:cNvSpPr/>
          <p:nvPr/>
        </p:nvSpPr>
        <p:spPr>
          <a:xfrm>
            <a:off x="4241291" y="2770631"/>
            <a:ext cx="906779" cy="27432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5" name="textbox 1815"/>
          <p:cNvSpPr/>
          <p:nvPr/>
        </p:nvSpPr>
        <p:spPr>
          <a:xfrm>
            <a:off x="3564521" y="2103786"/>
            <a:ext cx="1550035" cy="967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ts val="1155"/>
              </a:lnSpc>
            </a:pPr>
            <a:r>
              <a:rPr sz="9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初次迭代建</a:t>
            </a:r>
            <a:r>
              <a:rPr sz="9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" algn="l" rtl="0" eaLnBrk="0">
              <a:lnSpc>
                <a:spcPct val="97000"/>
              </a:lnSpc>
              <a:spcBef>
                <a:spcPts val="1095"/>
              </a:spcBef>
            </a:pPr>
            <a:r>
              <a:rPr sz="9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梳理业务规则，      建设提高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87630" algn="l" rtl="0" eaLnBrk="0">
              <a:lnSpc>
                <a:spcPct val="99000"/>
              </a:lnSpc>
              <a:spcBef>
                <a:spcPts val="20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寻找关键变量  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型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895"/>
              </a:spcBef>
            </a:pP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数据整理清    临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时系统测试环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241935" algn="l" rtl="0" eaLnBrk="0">
              <a:lnSpc>
                <a:spcPct val="97000"/>
              </a:lnSpc>
              <a:spcBef>
                <a:spcPts val="40"/>
              </a:spcBef>
            </a:pP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洗          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境支持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16" name="path"/>
          <p:cNvSpPr/>
          <p:nvPr/>
        </p:nvSpPr>
        <p:spPr>
          <a:xfrm>
            <a:off x="2781300" y="3745992"/>
            <a:ext cx="4636007" cy="301751"/>
          </a:xfrm>
          <a:custGeom>
            <a:rect l="0" t="0" r="0" b="0"/>
            <a:pathLst>
              <a:path w="7300" h="475">
                <a:moveTo>
                  <a:pt x="7" y="467"/>
                </a:moveTo>
                <a:lnTo>
                  <a:pt x="7293" y="467"/>
                </a:lnTo>
                <a:lnTo>
                  <a:pt x="7293" y="7"/>
                </a:lnTo>
                <a:lnTo>
                  <a:pt x="7" y="7"/>
                </a:lnTo>
                <a:lnTo>
                  <a:pt x="7" y="4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7" name="textbox 1817"/>
          <p:cNvSpPr/>
          <p:nvPr/>
        </p:nvSpPr>
        <p:spPr>
          <a:xfrm>
            <a:off x="3624249" y="3554634"/>
            <a:ext cx="2996564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24280" algn="l" rtl="0" eaLnBrk="0">
              <a:lnSpc>
                <a:spcPts val="1145"/>
              </a:lnSpc>
            </a:pPr>
            <a:r>
              <a:rPr sz="9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数据准</a:t>
            </a:r>
            <a:r>
              <a:rPr sz="900" spc="7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9000"/>
              </a:lnSpc>
            </a:pPr>
            <a:endParaRPr lang="en-US" altLang="en-US" sz="8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ct val="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理需求预测的业务逻辑，指导渠道管理，准备销售端数据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18" name="textbox 1818"/>
          <p:cNvSpPr/>
          <p:nvPr/>
        </p:nvSpPr>
        <p:spPr>
          <a:xfrm>
            <a:off x="9816465" y="3765194"/>
            <a:ext cx="253365" cy="297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9685" indent="-6985" algn="l" rtl="0" eaLnBrk="0">
              <a:lnSpc>
                <a:spcPct val="99000"/>
              </a:lnSpc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式 </a:t>
            </a:r>
            <a:r>
              <a:rPr sz="9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固</a:t>
            </a:r>
            <a:r>
              <a:rPr sz="900" spc="-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19" name="path"/>
          <p:cNvSpPr/>
          <p:nvPr/>
        </p:nvSpPr>
        <p:spPr>
          <a:xfrm>
            <a:off x="9803892" y="3745992"/>
            <a:ext cx="275843" cy="301751"/>
          </a:xfrm>
          <a:custGeom>
            <a:rect l="0" t="0" r="0" b="0"/>
            <a:pathLst>
              <a:path w="432" h="475">
                <a:moveTo>
                  <a:pt x="7" y="467"/>
                </a:moveTo>
                <a:lnTo>
                  <a:pt x="427" y="467"/>
                </a:lnTo>
                <a:lnTo>
                  <a:pt x="427" y="7"/>
                </a:lnTo>
                <a:lnTo>
                  <a:pt x="7" y="7"/>
                </a:lnTo>
                <a:lnTo>
                  <a:pt x="7" y="467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94" name="group 394"/>
          <p:cNvGrpSpPr/>
          <p:nvPr/>
        </p:nvGrpSpPr>
        <p:grpSpPr>
          <a:xfrm rot="21600000">
            <a:off x="8235696" y="3517392"/>
            <a:ext cx="1633728" cy="566927"/>
            <a:chExt cx="1633728" cy="566927"/>
          </a:xfrm>
        </p:grpSpPr>
        <p:sp>
          <p:nvSpPr>
            <p:cNvPr id="1820" name="path"/>
            <p:cNvSpPr/>
            <p:nvPr/>
          </p:nvSpPr>
          <p:spPr>
            <a:xfrm>
              <a:off x="0" y="0"/>
              <a:ext cx="1536192" cy="566927"/>
            </a:xfrm>
            <a:custGeom>
              <a:rect l="0" t="0" r="0" b="0"/>
              <a:pathLst>
                <a:path w="2419" h="892">
                  <a:moveTo>
                    <a:pt x="0" y="892"/>
                  </a:moveTo>
                  <a:lnTo>
                    <a:pt x="2419" y="892"/>
                  </a:lnTo>
                  <a:lnTo>
                    <a:pt x="2419" y="0"/>
                  </a:lnTo>
                  <a:lnTo>
                    <a:pt x="0" y="0"/>
                  </a:lnTo>
                  <a:lnTo>
                    <a:pt x="0" y="892"/>
                  </a:lnTo>
                  <a:close/>
                </a:path>
              </a:pathLst>
            </a:custGeom>
            <a:solidFill>
              <a:srgbClr val="F2F2F2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1" name="path"/>
            <p:cNvSpPr/>
            <p:nvPr/>
          </p:nvSpPr>
          <p:spPr>
            <a:xfrm>
              <a:off x="1450847" y="429767"/>
              <a:ext cx="182880" cy="137160"/>
            </a:xfrm>
            <a:custGeom>
              <a:rect l="0" t="0" r="0" b="0"/>
              <a:pathLst>
                <a:path w="288" h="216">
                  <a:moveTo>
                    <a:pt x="0" y="216"/>
                  </a:moveTo>
                  <a:lnTo>
                    <a:pt x="144" y="0"/>
                  </a:lnTo>
                  <a:lnTo>
                    <a:pt x="288" y="216"/>
                  </a:lnTo>
                  <a:lnTo>
                    <a:pt x="0" y="216"/>
                  </a:lnTo>
                  <a:close/>
                </a:path>
              </a:pathLst>
            </a:custGeom>
            <a:solidFill>
              <a:srgbClr val="A8B21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22" name="rect"/>
          <p:cNvSpPr/>
          <p:nvPr/>
        </p:nvSpPr>
        <p:spPr>
          <a:xfrm>
            <a:off x="4917948" y="3119627"/>
            <a:ext cx="2395727" cy="344423"/>
          </a:xfrm>
          <a:prstGeom prst="rect">
            <a:avLst/>
          </a:prstGeom>
          <a:solidFill>
            <a:srgbClr val="F5F8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96" name="group 396"/>
          <p:cNvGrpSpPr/>
          <p:nvPr/>
        </p:nvGrpSpPr>
        <p:grpSpPr>
          <a:xfrm rot="21600000">
            <a:off x="728472" y="4671059"/>
            <a:ext cx="502919" cy="1580388"/>
            <a:chExt cx="502919" cy="1580388"/>
          </a:xfrm>
        </p:grpSpPr>
        <p:pic>
          <p:nvPicPr>
            <p:cNvPr id="1823" name="picture 182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02919" cy="1580388"/>
            </a:xfrm>
            <a:prstGeom prst="rect">
              <a:avLst/>
            </a:prstGeom>
          </p:spPr>
        </p:pic>
        <p:sp>
          <p:nvSpPr>
            <p:cNvPr id="1824" name="textbox 1824"/>
            <p:cNvSpPr/>
            <p:nvPr/>
          </p:nvSpPr>
          <p:spPr>
            <a:xfrm>
              <a:off x="13055" y="490468"/>
              <a:ext cx="479425" cy="11099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000"/>
                </a:lnSpc>
              </a:pPr>
              <a:endParaRPr lang="en-US" altLang="en-US" sz="1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60960" algn="l" rtl="0" eaLnBrk="0">
                <a:lnSpc>
                  <a:spcPct val="98000"/>
                </a:lnSpc>
              </a:pPr>
              <a:r>
                <a:rPr sz="1400" spc="-1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</a:t>
              </a:r>
              <a:r>
                <a:rPr sz="1400" spc="0">
                  <a:ln w="3175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</a:t>
              </a:r>
              <a:endParaRPr lang="en-US" altLang="en-US" sz="14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47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48000"/>
                </a:lnSpc>
              </a:pPr>
              <a:endParaRPr lang="en-US" altLang="en-US" sz="10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l" rtl="0" eaLnBrk="0">
                <a:lnSpc>
                  <a:spcPct val="100000"/>
                </a:lnSpc>
              </a:pPr>
              <a:endParaRPr lang="en-US" altLang="en-US" sz="3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2700" indent="74930" algn="l" rtl="0" eaLnBrk="0">
                <a:lnSpc>
                  <a:spcPct val="104000"/>
                </a:lnSpc>
                <a:spcBef>
                  <a:spcPct val="0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关键</a:t>
              </a:r>
              <a:r>
                <a:rPr sz="1200" spc="0"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 </a:t>
              </a: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里程碑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1825" name="picture 18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8472" y="3113531"/>
            <a:ext cx="502919" cy="350520"/>
          </a:xfrm>
          <a:prstGeom prst="rect">
            <a:avLst/>
          </a:prstGeom>
        </p:spPr>
      </p:pic>
      <p:pic>
        <p:nvPicPr>
          <p:cNvPr id="1826" name="picture 18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28472" y="2095500"/>
            <a:ext cx="502919" cy="995172"/>
          </a:xfrm>
          <a:prstGeom prst="rect">
            <a:avLst/>
          </a:prstGeom>
        </p:spPr>
      </p:pic>
      <p:pic>
        <p:nvPicPr>
          <p:cNvPr id="1827" name="picture 18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28472" y="3517391"/>
            <a:ext cx="502919" cy="521208"/>
          </a:xfrm>
          <a:prstGeom prst="rect">
            <a:avLst/>
          </a:prstGeom>
        </p:spPr>
      </p:pic>
      <p:sp>
        <p:nvSpPr>
          <p:cNvPr id="1828" name="textbox 1828"/>
          <p:cNvSpPr/>
          <p:nvPr/>
        </p:nvSpPr>
        <p:spPr>
          <a:xfrm>
            <a:off x="740917" y="2393943"/>
            <a:ext cx="479425" cy="1631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62865" indent="-1270" algn="l" rtl="0" eaLnBrk="0">
              <a:lnSpc>
                <a:spcPct val="99000"/>
              </a:lnSpc>
            </a:pP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协同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53000"/>
              </a:lnSpc>
            </a:pPr>
            <a:endParaRPr lang="en-US" altLang="en-US" sz="10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74930" algn="l" rtl="0" eaLnBrk="0">
              <a:lnSpc>
                <a:spcPct val="104000"/>
              </a:lnSpc>
              <a:spcBef>
                <a:spcPts val="370"/>
              </a:spcBef>
            </a:pP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</a:t>
            </a:r>
            <a:r>
              <a:rPr sz="12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1200" spc="-10">
                <a:ln w="3175" cap="flat" cmpd="sng">
                  <a:solidFill>
                    <a:srgbClr val="575757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里程碑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  <a:p>
            <a:pPr algn="l" rtl="0" eaLnBrk="0">
              <a:lnSpc>
                <a:spcPct val="103000"/>
              </a:lnSpc>
            </a:pPr>
            <a:endParaRPr lang="en-US" altLang="en-US" sz="500">
              <a:latin typeface="微软雅黑" panose="020b0503020204020204" charset="-122"/>
              <a:ea typeface="微软雅黑" panose="020b0503020204020204" charset="-122"/>
            </a:endParaRPr>
          </a:p>
          <a:p>
            <a:pPr marL="26670" indent="37465" algn="l" rtl="0" eaLnBrk="0">
              <a:lnSpc>
                <a:spcPct val="104000"/>
              </a:lnSpc>
              <a:spcBef>
                <a:spcPct val="0"/>
              </a:spcBef>
            </a:pPr>
            <a:r>
              <a:rPr sz="1400" spc="-2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</a:t>
            </a: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求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预测</a:t>
            </a:r>
            <a:r>
              <a:rPr sz="1400" b="1" spc="0" baseline="260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</a:t>
            </a:r>
            <a:endParaRPr lang="en-US" altLang="en-US" sz="91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29" name="textbox 1829"/>
          <p:cNvSpPr/>
          <p:nvPr/>
        </p:nvSpPr>
        <p:spPr>
          <a:xfrm>
            <a:off x="4930765" y="3144678"/>
            <a:ext cx="2360295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210185" algn="l" rtl="0" eaLnBrk="0">
              <a:lnSpc>
                <a:spcPct val="109000"/>
              </a:lnSpc>
            </a:pP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第一轮产销协同方    </a:t>
            </a:r>
            <a:r>
              <a:rPr sz="900" b="1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1~2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次持续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更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优于 </a:t>
            </a:r>
            <a:r>
              <a:rPr sz="900" spc="8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案包括物流条例的分解    人工的生产计</a:t>
            </a:r>
            <a:r>
              <a:rPr sz="900" spc="3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30" name="textbox 1830"/>
          <p:cNvSpPr/>
          <p:nvPr/>
        </p:nvSpPr>
        <p:spPr>
          <a:xfrm>
            <a:off x="1233404" y="3577742"/>
            <a:ext cx="1550035" cy="433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70485" algn="l" rtl="0" eaLnBrk="0">
              <a:lnSpc>
                <a:spcPct val="97000"/>
              </a:lnSpc>
            </a:pPr>
            <a:r>
              <a:rPr sz="900" i="1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需求预测与产销协同有</a:t>
            </a:r>
            <a:r>
              <a:rPr sz="900" i="1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对接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spcBef>
                <a:spcPts val="35"/>
              </a:spcBef>
            </a:pPr>
            <a:r>
              <a:rPr sz="900" i="1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关系，但不确定性更高</a:t>
            </a:r>
            <a:r>
              <a:rPr sz="900" i="1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，建议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69850" algn="l" rtl="0" eaLnBrk="0">
              <a:lnSpc>
                <a:spcPct val="97000"/>
              </a:lnSpc>
              <a:spcBef>
                <a:spcPts val="35"/>
              </a:spcBef>
            </a:pPr>
            <a:r>
              <a:rPr sz="900" i="1" spc="3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产销协同完成试点后再</a:t>
            </a:r>
            <a:r>
              <a:rPr sz="900" i="1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831" name="table 1831"/>
          <p:cNvGraphicFramePr>
            <a:graphicFrameLocks noGrp="1"/>
          </p:cNvGraphicFramePr>
          <p:nvPr/>
        </p:nvGraphicFramePr>
        <p:xfrm>
          <a:off x="9067800" y="3745992"/>
          <a:ext cx="668655" cy="301625"/>
        </p:xfrm>
        <a:graphic>
          <a:graphicData uri="http://schemas.openxmlformats.org/drawingml/2006/table">
            <a:tbl>
              <a:tblPr/>
              <a:tblGrid>
                <a:gridCol w="668655"/>
              </a:tblGrid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398" name="group 398"/>
          <p:cNvGrpSpPr/>
          <p:nvPr/>
        </p:nvGrpSpPr>
        <p:grpSpPr>
          <a:xfrm rot="21600000">
            <a:off x="9072371" y="3750564"/>
            <a:ext cx="659892" cy="292607"/>
            <a:chExt cx="659892" cy="292607"/>
          </a:xfrm>
        </p:grpSpPr>
        <p:sp>
          <p:nvSpPr>
            <p:cNvPr id="1832" name="path"/>
            <p:cNvSpPr/>
            <p:nvPr/>
          </p:nvSpPr>
          <p:spPr>
            <a:xfrm>
              <a:off x="0" y="0"/>
              <a:ext cx="659892" cy="292607"/>
            </a:xfrm>
            <a:custGeom>
              <a:rect l="0" t="0" r="0" b="0"/>
              <a:pathLst>
                <a:path w="1039" h="460">
                  <a:moveTo>
                    <a:pt x="0" y="460"/>
                  </a:moveTo>
                  <a:lnTo>
                    <a:pt x="1039" y="460"/>
                  </a:lnTo>
                  <a:lnTo>
                    <a:pt x="1039" y="0"/>
                  </a:lnTo>
                  <a:lnTo>
                    <a:pt x="0" y="0"/>
                  </a:lnTo>
                  <a:lnTo>
                    <a:pt x="0" y="46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3" name="path"/>
            <p:cNvSpPr/>
            <p:nvPr/>
          </p:nvSpPr>
          <p:spPr>
            <a:xfrm>
              <a:off x="204216" y="86867"/>
              <a:ext cx="114299" cy="193547"/>
            </a:xfrm>
            <a:custGeom>
              <a:rect l="0" t="0" r="0" b="0"/>
              <a:pathLst>
                <a:path w="179" h="304">
                  <a:moveTo>
                    <a:pt x="155" y="203"/>
                  </a:moveTo>
                  <a:lnTo>
                    <a:pt x="148" y="216"/>
                  </a:lnTo>
                  <a:lnTo>
                    <a:pt x="140" y="227"/>
                  </a:lnTo>
                  <a:lnTo>
                    <a:pt x="131" y="238"/>
                  </a:lnTo>
                  <a:lnTo>
                    <a:pt x="122" y="249"/>
                  </a:lnTo>
                  <a:lnTo>
                    <a:pt x="112" y="258"/>
                  </a:lnTo>
                  <a:lnTo>
                    <a:pt x="101" y="267"/>
                  </a:lnTo>
                  <a:lnTo>
                    <a:pt x="90" y="275"/>
                  </a:lnTo>
                  <a:lnTo>
                    <a:pt x="78" y="282"/>
                  </a:lnTo>
                  <a:lnTo>
                    <a:pt x="65" y="288"/>
                  </a:lnTo>
                  <a:lnTo>
                    <a:pt x="53" y="294"/>
                  </a:lnTo>
                  <a:lnTo>
                    <a:pt x="40" y="298"/>
                  </a:lnTo>
                  <a:lnTo>
                    <a:pt x="27" y="301"/>
                  </a:lnTo>
                  <a:lnTo>
                    <a:pt x="14" y="303"/>
                  </a:lnTo>
                  <a:lnTo>
                    <a:pt x="0" y="304"/>
                  </a:lnTo>
                  <a:lnTo>
                    <a:pt x="1" y="280"/>
                  </a:lnTo>
                  <a:lnTo>
                    <a:pt x="0" y="257"/>
                  </a:lnTo>
                  <a:lnTo>
                    <a:pt x="12" y="255"/>
                  </a:lnTo>
                  <a:lnTo>
                    <a:pt x="23" y="253"/>
                  </a:lnTo>
                  <a:lnTo>
                    <a:pt x="35" y="250"/>
                  </a:lnTo>
                  <a:lnTo>
                    <a:pt x="46" y="245"/>
                  </a:lnTo>
                  <a:lnTo>
                    <a:pt x="57" y="240"/>
                  </a:lnTo>
                  <a:lnTo>
                    <a:pt x="67" y="234"/>
                  </a:lnTo>
                  <a:lnTo>
                    <a:pt x="77" y="226"/>
                  </a:lnTo>
                  <a:lnTo>
                    <a:pt x="87" y="219"/>
                  </a:lnTo>
                  <a:lnTo>
                    <a:pt x="95" y="210"/>
                  </a:lnTo>
                  <a:lnTo>
                    <a:pt x="103" y="201"/>
                  </a:lnTo>
                  <a:lnTo>
                    <a:pt x="110" y="190"/>
                  </a:lnTo>
                  <a:lnTo>
                    <a:pt x="117" y="179"/>
                  </a:lnTo>
                  <a:lnTo>
                    <a:pt x="117" y="179"/>
                  </a:lnTo>
                  <a:lnTo>
                    <a:pt x="136" y="190"/>
                  </a:lnTo>
                  <a:lnTo>
                    <a:pt x="155" y="203"/>
                  </a:lnTo>
                  <a:lnTo>
                    <a:pt x="155" y="203"/>
                  </a:lnTo>
                  <a:close/>
                </a:path>
                <a:path w="179" h="304">
                  <a:moveTo>
                    <a:pt x="155" y="0"/>
                  </a:moveTo>
                  <a:lnTo>
                    <a:pt x="161" y="12"/>
                  </a:lnTo>
                  <a:lnTo>
                    <a:pt x="166" y="26"/>
                  </a:lnTo>
                  <a:lnTo>
                    <a:pt x="171" y="39"/>
                  </a:lnTo>
                  <a:lnTo>
                    <a:pt x="174" y="53"/>
                  </a:lnTo>
                  <a:lnTo>
                    <a:pt x="177" y="67"/>
                  </a:lnTo>
                  <a:lnTo>
                    <a:pt x="178" y="82"/>
                  </a:lnTo>
                  <a:lnTo>
                    <a:pt x="179" y="96"/>
                  </a:lnTo>
                  <a:lnTo>
                    <a:pt x="179" y="111"/>
                  </a:lnTo>
                  <a:lnTo>
                    <a:pt x="178" y="125"/>
                  </a:lnTo>
                  <a:lnTo>
                    <a:pt x="176" y="140"/>
                  </a:lnTo>
                  <a:lnTo>
                    <a:pt x="173" y="153"/>
                  </a:lnTo>
                  <a:lnTo>
                    <a:pt x="169" y="167"/>
                  </a:lnTo>
                  <a:lnTo>
                    <a:pt x="165" y="181"/>
                  </a:lnTo>
                  <a:lnTo>
                    <a:pt x="159" y="194"/>
                  </a:lnTo>
                  <a:lnTo>
                    <a:pt x="140" y="181"/>
                  </a:lnTo>
                  <a:lnTo>
                    <a:pt x="121" y="170"/>
                  </a:lnTo>
                  <a:lnTo>
                    <a:pt x="126" y="158"/>
                  </a:lnTo>
                  <a:lnTo>
                    <a:pt x="130" y="147"/>
                  </a:lnTo>
                  <a:lnTo>
                    <a:pt x="133" y="134"/>
                  </a:lnTo>
                  <a:lnTo>
                    <a:pt x="135" y="122"/>
                  </a:lnTo>
                  <a:lnTo>
                    <a:pt x="136" y="109"/>
                  </a:lnTo>
                  <a:lnTo>
                    <a:pt x="136" y="96"/>
                  </a:lnTo>
                  <a:lnTo>
                    <a:pt x="135" y="83"/>
                  </a:lnTo>
                  <a:lnTo>
                    <a:pt x="133" y="71"/>
                  </a:lnTo>
                  <a:lnTo>
                    <a:pt x="131" y="58"/>
                  </a:lnTo>
                  <a:lnTo>
                    <a:pt x="127" y="47"/>
                  </a:lnTo>
                  <a:lnTo>
                    <a:pt x="122" y="35"/>
                  </a:lnTo>
                  <a:lnTo>
                    <a:pt x="117" y="23"/>
                  </a:lnTo>
                  <a:lnTo>
                    <a:pt x="117" y="23"/>
                  </a:lnTo>
                  <a:lnTo>
                    <a:pt x="135" y="11"/>
                  </a:lnTo>
                  <a:lnTo>
                    <a:pt x="155" y="0"/>
                  </a:lnTo>
                  <a:lnTo>
                    <a:pt x="155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4" name="path"/>
            <p:cNvSpPr/>
            <p:nvPr/>
          </p:nvSpPr>
          <p:spPr>
            <a:xfrm>
              <a:off x="91439" y="22859"/>
              <a:ext cx="208788" cy="80772"/>
            </a:xfrm>
            <a:custGeom>
              <a:rect l="0" t="0" r="0" b="0"/>
              <a:pathLst>
                <a:path w="328" h="127">
                  <a:moveTo>
                    <a:pt x="169" y="0"/>
                  </a:moveTo>
                  <a:lnTo>
                    <a:pt x="183" y="0"/>
                  </a:lnTo>
                  <a:lnTo>
                    <a:pt x="196" y="2"/>
                  </a:lnTo>
                  <a:lnTo>
                    <a:pt x="209" y="4"/>
                  </a:lnTo>
                  <a:lnTo>
                    <a:pt x="222" y="8"/>
                  </a:lnTo>
                  <a:lnTo>
                    <a:pt x="235" y="12"/>
                  </a:lnTo>
                  <a:lnTo>
                    <a:pt x="247" y="18"/>
                  </a:lnTo>
                  <a:lnTo>
                    <a:pt x="260" y="25"/>
                  </a:lnTo>
                  <a:lnTo>
                    <a:pt x="271" y="32"/>
                  </a:lnTo>
                  <a:lnTo>
                    <a:pt x="283" y="40"/>
                  </a:lnTo>
                  <a:lnTo>
                    <a:pt x="293" y="49"/>
                  </a:lnTo>
                  <a:lnTo>
                    <a:pt x="303" y="59"/>
                  </a:lnTo>
                  <a:lnTo>
                    <a:pt x="312" y="70"/>
                  </a:lnTo>
                  <a:lnTo>
                    <a:pt x="320" y="81"/>
                  </a:lnTo>
                  <a:lnTo>
                    <a:pt x="328" y="93"/>
                  </a:lnTo>
                  <a:lnTo>
                    <a:pt x="308" y="104"/>
                  </a:lnTo>
                  <a:lnTo>
                    <a:pt x="290" y="117"/>
                  </a:lnTo>
                  <a:lnTo>
                    <a:pt x="283" y="107"/>
                  </a:lnTo>
                  <a:lnTo>
                    <a:pt x="275" y="97"/>
                  </a:lnTo>
                  <a:lnTo>
                    <a:pt x="267" y="88"/>
                  </a:lnTo>
                  <a:lnTo>
                    <a:pt x="257" y="80"/>
                  </a:lnTo>
                  <a:lnTo>
                    <a:pt x="248" y="72"/>
                  </a:lnTo>
                  <a:lnTo>
                    <a:pt x="237" y="66"/>
                  </a:lnTo>
                  <a:lnTo>
                    <a:pt x="227" y="60"/>
                  </a:lnTo>
                  <a:lnTo>
                    <a:pt x="215" y="56"/>
                  </a:lnTo>
                  <a:lnTo>
                    <a:pt x="204" y="52"/>
                  </a:lnTo>
                  <a:lnTo>
                    <a:pt x="193" y="49"/>
                  </a:lnTo>
                  <a:lnTo>
                    <a:pt x="181" y="48"/>
                  </a:lnTo>
                  <a:lnTo>
                    <a:pt x="169" y="47"/>
                  </a:lnTo>
                  <a:lnTo>
                    <a:pt x="168" y="23"/>
                  </a:lnTo>
                  <a:lnTo>
                    <a:pt x="169" y="0"/>
                  </a:lnTo>
                  <a:close/>
                </a:path>
                <a:path w="328" h="127">
                  <a:moveTo>
                    <a:pt x="0" y="103"/>
                  </a:moveTo>
                  <a:lnTo>
                    <a:pt x="7" y="91"/>
                  </a:lnTo>
                  <a:lnTo>
                    <a:pt x="15" y="79"/>
                  </a:lnTo>
                  <a:lnTo>
                    <a:pt x="24" y="68"/>
                  </a:lnTo>
                  <a:lnTo>
                    <a:pt x="33" y="58"/>
                  </a:lnTo>
                  <a:lnTo>
                    <a:pt x="43" y="48"/>
                  </a:lnTo>
                  <a:lnTo>
                    <a:pt x="54" y="39"/>
                  </a:lnTo>
                  <a:lnTo>
                    <a:pt x="65" y="31"/>
                  </a:lnTo>
                  <a:lnTo>
                    <a:pt x="77" y="24"/>
                  </a:lnTo>
                  <a:lnTo>
                    <a:pt x="90" y="18"/>
                  </a:lnTo>
                  <a:lnTo>
                    <a:pt x="102" y="13"/>
                  </a:lnTo>
                  <a:lnTo>
                    <a:pt x="115" y="8"/>
                  </a:lnTo>
                  <a:lnTo>
                    <a:pt x="128" y="5"/>
                  </a:lnTo>
                  <a:lnTo>
                    <a:pt x="141" y="3"/>
                  </a:lnTo>
                  <a:lnTo>
                    <a:pt x="155" y="2"/>
                  </a:lnTo>
                  <a:lnTo>
                    <a:pt x="154" y="26"/>
                  </a:lnTo>
                  <a:lnTo>
                    <a:pt x="155" y="50"/>
                  </a:lnTo>
                  <a:lnTo>
                    <a:pt x="143" y="51"/>
                  </a:lnTo>
                  <a:lnTo>
                    <a:pt x="132" y="53"/>
                  </a:lnTo>
                  <a:lnTo>
                    <a:pt x="120" y="56"/>
                  </a:lnTo>
                  <a:lnTo>
                    <a:pt x="109" y="61"/>
                  </a:lnTo>
                  <a:lnTo>
                    <a:pt x="98" y="66"/>
                  </a:lnTo>
                  <a:lnTo>
                    <a:pt x="88" y="72"/>
                  </a:lnTo>
                  <a:lnTo>
                    <a:pt x="78" y="80"/>
                  </a:lnTo>
                  <a:lnTo>
                    <a:pt x="68" y="88"/>
                  </a:lnTo>
                  <a:lnTo>
                    <a:pt x="60" y="96"/>
                  </a:lnTo>
                  <a:lnTo>
                    <a:pt x="52" y="106"/>
                  </a:lnTo>
                  <a:lnTo>
                    <a:pt x="45" y="116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19" y="116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5" name="path"/>
            <p:cNvSpPr/>
            <p:nvPr/>
          </p:nvSpPr>
          <p:spPr>
            <a:xfrm>
              <a:off x="77723" y="92963"/>
              <a:ext cx="41148" cy="123444"/>
            </a:xfrm>
            <a:custGeom>
              <a:rect l="0" t="0" r="0" b="0"/>
              <a:pathLst>
                <a:path w="64" h="194">
                  <a:moveTo>
                    <a:pt x="25" y="194"/>
                  </a:moveTo>
                  <a:lnTo>
                    <a:pt x="19" y="181"/>
                  </a:lnTo>
                  <a:lnTo>
                    <a:pt x="13" y="168"/>
                  </a:lnTo>
                  <a:lnTo>
                    <a:pt x="9" y="154"/>
                  </a:lnTo>
                  <a:lnTo>
                    <a:pt x="5" y="140"/>
                  </a:lnTo>
                  <a:lnTo>
                    <a:pt x="2" y="126"/>
                  </a:lnTo>
                  <a:lnTo>
                    <a:pt x="1" y="112"/>
                  </a:lnTo>
                  <a:lnTo>
                    <a:pt x="0" y="97"/>
                  </a:lnTo>
                  <a:lnTo>
                    <a:pt x="0" y="83"/>
                  </a:lnTo>
                  <a:lnTo>
                    <a:pt x="1" y="68"/>
                  </a:lnTo>
                  <a:lnTo>
                    <a:pt x="3" y="54"/>
                  </a:lnTo>
                  <a:lnTo>
                    <a:pt x="6" y="40"/>
                  </a:lnTo>
                  <a:lnTo>
                    <a:pt x="10" y="26"/>
                  </a:lnTo>
                  <a:lnTo>
                    <a:pt x="15" y="13"/>
                  </a:lnTo>
                  <a:lnTo>
                    <a:pt x="21" y="0"/>
                  </a:lnTo>
                  <a:lnTo>
                    <a:pt x="40" y="12"/>
                  </a:lnTo>
                  <a:lnTo>
                    <a:pt x="60" y="23"/>
                  </a:lnTo>
                  <a:lnTo>
                    <a:pt x="55" y="35"/>
                  </a:lnTo>
                  <a:lnTo>
                    <a:pt x="51" y="47"/>
                  </a:lnTo>
                  <a:lnTo>
                    <a:pt x="48" y="59"/>
                  </a:lnTo>
                  <a:lnTo>
                    <a:pt x="46" y="72"/>
                  </a:lnTo>
                  <a:lnTo>
                    <a:pt x="45" y="85"/>
                  </a:lnTo>
                  <a:lnTo>
                    <a:pt x="45" y="97"/>
                  </a:lnTo>
                  <a:lnTo>
                    <a:pt x="46" y="110"/>
                  </a:lnTo>
                  <a:lnTo>
                    <a:pt x="47" y="123"/>
                  </a:lnTo>
                  <a:lnTo>
                    <a:pt x="50" y="135"/>
                  </a:lnTo>
                  <a:lnTo>
                    <a:pt x="54" y="147"/>
                  </a:lnTo>
                  <a:lnTo>
                    <a:pt x="59" y="159"/>
                  </a:lnTo>
                  <a:lnTo>
                    <a:pt x="64" y="170"/>
                  </a:lnTo>
                  <a:lnTo>
                    <a:pt x="64" y="170"/>
                  </a:lnTo>
                  <a:lnTo>
                    <a:pt x="45" y="183"/>
                  </a:lnTo>
                  <a:lnTo>
                    <a:pt x="25" y="194"/>
                  </a:lnTo>
                  <a:lnTo>
                    <a:pt x="25" y="19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6" name="path"/>
            <p:cNvSpPr/>
            <p:nvPr/>
          </p:nvSpPr>
          <p:spPr>
            <a:xfrm>
              <a:off x="27432" y="240791"/>
              <a:ext cx="117347" cy="47244"/>
            </a:xfrm>
            <a:custGeom>
              <a:rect l="0" t="0" r="0" b="0"/>
              <a:pathLst>
                <a:path w="184" h="74">
                  <a:moveTo>
                    <a:pt x="0" y="13"/>
                  </a:moveTo>
                  <a:lnTo>
                    <a:pt x="155" y="13"/>
                  </a:lnTo>
                  <a:lnTo>
                    <a:pt x="155" y="0"/>
                  </a:lnTo>
                  <a:lnTo>
                    <a:pt x="184" y="37"/>
                  </a:lnTo>
                  <a:lnTo>
                    <a:pt x="155" y="74"/>
                  </a:lnTo>
                  <a:lnTo>
                    <a:pt x="155" y="61"/>
                  </a:lnTo>
                  <a:lnTo>
                    <a:pt x="0" y="6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7" name="path"/>
            <p:cNvSpPr/>
            <p:nvPr/>
          </p:nvSpPr>
          <p:spPr>
            <a:xfrm>
              <a:off x="149352" y="249935"/>
              <a:ext cx="57911" cy="28955"/>
            </a:xfrm>
            <a:custGeom>
              <a:rect l="0" t="0" r="0" b="0"/>
              <a:pathLst>
                <a:path w="91" h="45">
                  <a:moveTo>
                    <a:pt x="0" y="45"/>
                  </a:moveTo>
                  <a:lnTo>
                    <a:pt x="91" y="45"/>
                  </a:lnTo>
                  <a:lnTo>
                    <a:pt x="91" y="0"/>
                  </a:lnTo>
                  <a:lnTo>
                    <a:pt x="0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8" name="textbox 1838"/>
          <p:cNvSpPr/>
          <p:nvPr/>
        </p:nvSpPr>
        <p:spPr>
          <a:xfrm>
            <a:off x="8471651" y="3554634"/>
            <a:ext cx="1196339" cy="509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多次迭代提高效</a:t>
            </a:r>
            <a:r>
              <a:rPr sz="9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algn="r" rtl="0" eaLnBrk="0">
              <a:lnSpc>
                <a:spcPct val="97000"/>
              </a:lnSpc>
              <a:spcBef>
                <a:spcPts val="51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捷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460375" algn="l" rtl="0" eaLnBrk="0">
              <a:lnSpc>
                <a:spcPct val="92000"/>
              </a:lnSpc>
              <a:spcBef>
                <a:spcPts val="25"/>
              </a:spcBef>
            </a:pPr>
            <a:r>
              <a:rPr sz="1500" spc="10" baseline="28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...</a:t>
            </a:r>
            <a:r>
              <a:rPr sz="900" spc="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    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迭代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39" name="picture 183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169920" y="1147572"/>
            <a:ext cx="6919974" cy="76200"/>
          </a:xfrm>
          <a:prstGeom prst="rect">
            <a:avLst/>
          </a:prstGeom>
        </p:spPr>
      </p:pic>
      <p:pic>
        <p:nvPicPr>
          <p:cNvPr id="1840" name="picture 18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702040" y="4107180"/>
            <a:ext cx="1363980" cy="344423"/>
          </a:xfrm>
          <a:prstGeom prst="rect">
            <a:avLst/>
          </a:prstGeom>
        </p:spPr>
      </p:pic>
      <p:graphicFrame>
        <p:nvGraphicFramePr>
          <p:cNvPr id="1841" name="table 1841"/>
          <p:cNvGraphicFramePr>
            <a:graphicFrameLocks noGrp="1"/>
          </p:cNvGraphicFramePr>
          <p:nvPr/>
        </p:nvGraphicFramePr>
        <p:xfrm>
          <a:off x="8697468" y="4102608"/>
          <a:ext cx="1372869" cy="353060"/>
        </p:xfrm>
        <a:graphic>
          <a:graphicData uri="http://schemas.openxmlformats.org/drawingml/2006/table">
            <a:tbl>
              <a:tblPr/>
              <a:tblGrid>
                <a:gridCol w="1372869"/>
              </a:tblGrid>
              <a:tr h="3467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5725" algn="l" rtl="0" eaLnBrk="0">
                        <a:lnSpc>
                          <a:spcPts val="1150"/>
                        </a:lnSpc>
                      </a:pPr>
                      <a:r>
                        <a:rPr sz="900" b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1~2</a:t>
                      </a:r>
                      <a:r>
                        <a:rPr sz="900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次模型预测，准</a:t>
                      </a:r>
                      <a:r>
                        <a:rPr sz="9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确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18110" algn="l" rtl="0" eaLnBrk="0">
                        <a:lnSpc>
                          <a:spcPts val="1150"/>
                        </a:lnSpc>
                        <a:spcBef>
                          <a:spcPts val="50"/>
                        </a:spcBef>
                      </a:pP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度持续优于人工预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400" name="group 400"/>
          <p:cNvGrpSpPr/>
          <p:nvPr/>
        </p:nvGrpSpPr>
        <p:grpSpPr>
          <a:xfrm rot="21600000">
            <a:off x="7351776" y="3517392"/>
            <a:ext cx="850392" cy="566927"/>
            <a:chExt cx="850392" cy="566927"/>
          </a:xfrm>
        </p:grpSpPr>
        <p:sp>
          <p:nvSpPr>
            <p:cNvPr id="1842" name="path"/>
            <p:cNvSpPr/>
            <p:nvPr/>
          </p:nvSpPr>
          <p:spPr>
            <a:xfrm>
              <a:off x="124968" y="0"/>
              <a:ext cx="725423" cy="566927"/>
            </a:xfrm>
            <a:custGeom>
              <a:rect l="0" t="0" r="0" b="0"/>
              <a:pathLst>
                <a:path w="1142" h="892">
                  <a:moveTo>
                    <a:pt x="0" y="892"/>
                  </a:moveTo>
                  <a:lnTo>
                    <a:pt x="1142" y="892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0" y="892"/>
                  </a:lnTo>
                  <a:close/>
                </a:path>
              </a:pathLst>
            </a:custGeom>
            <a:solidFill>
              <a:srgbClr val="F2F2F2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3" name="path"/>
            <p:cNvSpPr/>
            <p:nvPr/>
          </p:nvSpPr>
          <p:spPr>
            <a:xfrm>
              <a:off x="0" y="429767"/>
              <a:ext cx="182880" cy="137160"/>
            </a:xfrm>
            <a:custGeom>
              <a:rect l="0" t="0" r="0" b="0"/>
              <a:pathLst>
                <a:path w="288" h="216">
                  <a:moveTo>
                    <a:pt x="0" y="216"/>
                  </a:moveTo>
                  <a:lnTo>
                    <a:pt x="144" y="0"/>
                  </a:lnTo>
                  <a:lnTo>
                    <a:pt x="288" y="216"/>
                  </a:lnTo>
                  <a:lnTo>
                    <a:pt x="0" y="216"/>
                  </a:lnTo>
                  <a:close/>
                </a:path>
              </a:pathLst>
            </a:custGeom>
            <a:solidFill>
              <a:srgbClr val="A8B21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4" name="path"/>
            <p:cNvSpPr/>
            <p:nvPr/>
          </p:nvSpPr>
          <p:spPr>
            <a:xfrm>
              <a:off x="156971" y="233171"/>
              <a:ext cx="659892" cy="292607"/>
            </a:xfrm>
            <a:custGeom>
              <a:rect l="0" t="0" r="0" b="0"/>
              <a:pathLst>
                <a:path w="1039" h="460">
                  <a:moveTo>
                    <a:pt x="0" y="460"/>
                  </a:moveTo>
                  <a:lnTo>
                    <a:pt x="1039" y="460"/>
                  </a:lnTo>
                  <a:lnTo>
                    <a:pt x="1039" y="0"/>
                  </a:lnTo>
                  <a:lnTo>
                    <a:pt x="0" y="0"/>
                  </a:lnTo>
                  <a:lnTo>
                    <a:pt x="0" y="46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5" name="path"/>
          <p:cNvSpPr/>
          <p:nvPr/>
        </p:nvSpPr>
        <p:spPr>
          <a:xfrm>
            <a:off x="4913376" y="3115055"/>
            <a:ext cx="1319783" cy="353567"/>
          </a:xfrm>
          <a:custGeom>
            <a:rect l="0" t="0" r="0" b="0"/>
            <a:pathLst>
              <a:path w="2078" h="556">
                <a:moveTo>
                  <a:pt x="7" y="549"/>
                </a:moveTo>
                <a:lnTo>
                  <a:pt x="2071" y="549"/>
                </a:lnTo>
                <a:lnTo>
                  <a:pt x="2071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6" name="textbox 1846"/>
          <p:cNvSpPr/>
          <p:nvPr/>
        </p:nvSpPr>
        <p:spPr>
          <a:xfrm>
            <a:off x="792163" y="1092194"/>
            <a:ext cx="2334260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8000"/>
              </a:lnSpc>
              <a:tabLst>
                <a:tab pos="2320925"/>
              </a:tabLst>
            </a:pPr>
            <a:r>
              <a:rPr sz="1400" spc="-2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</a:t>
            </a:r>
            <a:r>
              <a:rPr sz="1400" spc="-10">
                <a:ln w="3175" cap="flat" cmpd="sng">
                  <a:solidFill>
                    <a:srgbClr val="29BA74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</a:t>
            </a:r>
            <a:r>
              <a:rPr sz="1400" strike="sngStrike" spc="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47" name="picture 184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848856" y="4107180"/>
            <a:ext cx="1188719" cy="344423"/>
          </a:xfrm>
          <a:prstGeom prst="rect">
            <a:avLst/>
          </a:prstGeom>
        </p:spPr>
      </p:pic>
      <p:graphicFrame>
        <p:nvGraphicFramePr>
          <p:cNvPr id="1848" name="table 1848"/>
          <p:cNvGraphicFramePr>
            <a:graphicFrameLocks noGrp="1"/>
          </p:cNvGraphicFramePr>
          <p:nvPr/>
        </p:nvGraphicFramePr>
        <p:xfrm>
          <a:off x="6844284" y="4102608"/>
          <a:ext cx="1197609" cy="353060"/>
        </p:xfrm>
        <a:graphic>
          <a:graphicData uri="http://schemas.openxmlformats.org/drawingml/2006/table">
            <a:tbl>
              <a:tblPr/>
              <a:tblGrid>
                <a:gridCol w="1197609"/>
              </a:tblGrid>
              <a:tr h="3467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21615" indent="-117475" algn="l" rtl="0" eaLnBrk="0">
                        <a:lnSpc>
                          <a:spcPct val="114000"/>
                        </a:lnSpc>
                      </a:pP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已有的相关销售</a:t>
                      </a: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端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900" spc="10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数据完全整</a:t>
                      </a:r>
                      <a:r>
                        <a:rPr sz="900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49" name="table 1849"/>
          <p:cNvGraphicFramePr>
            <a:graphicFrameLocks noGrp="1"/>
          </p:cNvGraphicFramePr>
          <p:nvPr/>
        </p:nvGraphicFramePr>
        <p:xfrm>
          <a:off x="10128504" y="5122164"/>
          <a:ext cx="563244" cy="718819"/>
        </p:xfrm>
        <a:graphic>
          <a:graphicData uri="http://schemas.openxmlformats.org/drawingml/2006/table">
            <a:tbl>
              <a:tblPr/>
              <a:tblGrid>
                <a:gridCol w="563244"/>
              </a:tblGrid>
              <a:tr h="712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3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46355" indent="635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900" i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需求预</a:t>
                      </a:r>
                      <a:r>
                        <a:rPr sz="900" i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测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i="1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完成后</a:t>
                      </a:r>
                      <a:r>
                        <a:rPr sz="900" i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i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以相同</a:t>
                      </a:r>
                      <a:r>
                        <a:rPr sz="900" i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步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i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骤再次</a:t>
                      </a:r>
                      <a:r>
                        <a:rPr sz="900" i="1" spc="6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进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10414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i="1" spc="1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行推</a:t>
                      </a:r>
                      <a:r>
                        <a:rPr sz="900" i="1" spc="8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广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50" name="table 1850"/>
          <p:cNvGraphicFramePr>
            <a:graphicFrameLocks noGrp="1"/>
          </p:cNvGraphicFramePr>
          <p:nvPr/>
        </p:nvGraphicFramePr>
        <p:xfrm>
          <a:off x="6501384" y="4666488"/>
          <a:ext cx="916940" cy="429260"/>
        </p:xfrm>
        <a:graphic>
          <a:graphicData uri="http://schemas.openxmlformats.org/drawingml/2006/table">
            <a:tbl>
              <a:tblPr/>
              <a:tblGrid>
                <a:gridCol w="916940"/>
              </a:tblGrid>
              <a:tr h="4229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20320" indent="20320" algn="l" rtl="0" eaLnBrk="0">
                        <a:lnSpc>
                          <a:spcPct val="101000"/>
                        </a:lnSpc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组建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推广项目组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: </a:t>
                      </a:r>
                      <a:r>
                        <a:rPr sz="9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原试点骨干</a:t>
                      </a:r>
                      <a:r>
                        <a:rPr sz="9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+</a:t>
                      </a:r>
                      <a:r>
                        <a:rPr sz="900" spc="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集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团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职能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+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业务组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51" name="path"/>
          <p:cNvSpPr/>
          <p:nvPr/>
        </p:nvSpPr>
        <p:spPr>
          <a:xfrm>
            <a:off x="6252972" y="3115055"/>
            <a:ext cx="1065275" cy="353567"/>
          </a:xfrm>
          <a:custGeom>
            <a:rect l="0" t="0" r="0" b="0"/>
            <a:pathLst>
              <a:path w="1676" h="556">
                <a:moveTo>
                  <a:pt x="7" y="549"/>
                </a:moveTo>
                <a:lnTo>
                  <a:pt x="1670" y="549"/>
                </a:lnTo>
                <a:lnTo>
                  <a:pt x="1670" y="7"/>
                </a:lnTo>
                <a:lnTo>
                  <a:pt x="7" y="7"/>
                </a:lnTo>
                <a:lnTo>
                  <a:pt x="7" y="549"/>
                </a:lnTo>
                <a:close/>
              </a:path>
            </a:pathLst>
          </a:custGeom>
          <a:noFill/>
          <a:ln w="9143" cap="flat">
            <a:solidFill>
              <a:srgbClr val="EEF2AD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52" name="picture 185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28472" y="1319784"/>
            <a:ext cx="502919" cy="729996"/>
          </a:xfrm>
          <a:prstGeom prst="rect">
            <a:avLst/>
          </a:prstGeom>
        </p:spPr>
      </p:pic>
      <p:graphicFrame>
        <p:nvGraphicFramePr>
          <p:cNvPr id="1853" name="table 1853"/>
          <p:cNvGraphicFramePr>
            <a:graphicFrameLocks noGrp="1"/>
          </p:cNvGraphicFramePr>
          <p:nvPr/>
        </p:nvGraphicFramePr>
        <p:xfrm>
          <a:off x="6973824" y="5122164"/>
          <a:ext cx="444500" cy="718819"/>
        </p:xfrm>
        <a:graphic>
          <a:graphicData uri="http://schemas.openxmlformats.org/drawingml/2006/table">
            <a:tbl>
              <a:tblPr/>
              <a:tblGrid>
                <a:gridCol w="444500"/>
              </a:tblGrid>
              <a:tr h="7124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2705" indent="57785" algn="l" rtl="0" eaLnBrk="0">
                        <a:lnSpc>
                          <a:spcPct val="102000"/>
                        </a:lnSpc>
                        <a:spcBef>
                          <a:spcPts val="5"/>
                        </a:spcBef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总结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点经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，固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化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流程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54" name="path"/>
          <p:cNvSpPr/>
          <p:nvPr/>
        </p:nvSpPr>
        <p:spPr>
          <a:xfrm>
            <a:off x="6556247" y="2307335"/>
            <a:ext cx="432815" cy="737615"/>
          </a:xfrm>
          <a:custGeom>
            <a:rect l="0" t="0" r="0" b="0"/>
            <a:pathLst>
              <a:path w="681" h="1161">
                <a:moveTo>
                  <a:pt x="7" y="1154"/>
                </a:moveTo>
                <a:lnTo>
                  <a:pt x="674" y="1154"/>
                </a:lnTo>
                <a:lnTo>
                  <a:pt x="674" y="7"/>
                </a:lnTo>
                <a:lnTo>
                  <a:pt x="7" y="7"/>
                </a:lnTo>
                <a:lnTo>
                  <a:pt x="7" y="11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5" name="path"/>
          <p:cNvSpPr/>
          <p:nvPr/>
        </p:nvSpPr>
        <p:spPr>
          <a:xfrm>
            <a:off x="5919216" y="2307335"/>
            <a:ext cx="432815" cy="737615"/>
          </a:xfrm>
          <a:custGeom>
            <a:rect l="0" t="0" r="0" b="0"/>
            <a:pathLst>
              <a:path w="681" h="1161">
                <a:moveTo>
                  <a:pt x="7" y="1154"/>
                </a:moveTo>
                <a:lnTo>
                  <a:pt x="674" y="1154"/>
                </a:lnTo>
                <a:lnTo>
                  <a:pt x="674" y="7"/>
                </a:lnTo>
                <a:lnTo>
                  <a:pt x="7" y="7"/>
                </a:lnTo>
                <a:lnTo>
                  <a:pt x="7" y="1154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56" name="picture 185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663684" y="5907023"/>
            <a:ext cx="882395" cy="344424"/>
          </a:xfrm>
          <a:prstGeom prst="rect">
            <a:avLst/>
          </a:prstGeom>
        </p:spPr>
      </p:pic>
      <p:graphicFrame>
        <p:nvGraphicFramePr>
          <p:cNvPr id="1857" name="table 1857"/>
          <p:cNvGraphicFramePr>
            <a:graphicFrameLocks noGrp="1"/>
          </p:cNvGraphicFramePr>
          <p:nvPr/>
        </p:nvGraphicFramePr>
        <p:xfrm>
          <a:off x="9659112" y="5902452"/>
          <a:ext cx="890905" cy="353059"/>
        </p:xfrm>
        <a:graphic>
          <a:graphicData uri="http://schemas.openxmlformats.org/drawingml/2006/table">
            <a:tbl>
              <a:tblPr/>
              <a:tblGrid>
                <a:gridCol w="890905"/>
              </a:tblGrid>
              <a:tr h="3467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51435" indent="80645" algn="l" rtl="0" eaLnBrk="0">
                        <a:lnSpc>
                          <a:spcPct val="115000"/>
                        </a:lnSpc>
                        <a:spcBef>
                          <a:spcPct val="0"/>
                        </a:spcBef>
                      </a:pPr>
                      <a:r>
                        <a:rPr sz="900" spc="5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系统完善</a:t>
                      </a:r>
                      <a:r>
                        <a:rPr sz="900" spc="4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  </a:t>
                      </a:r>
                      <a:r>
                        <a:rPr sz="9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</a:t>
                      </a:r>
                      <a:r>
                        <a:rPr sz="900" b="1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Trebuchet MS" panose="020b0603020202020204"/>
                        </a:rPr>
                        <a:t>BU</a:t>
                      </a:r>
                      <a:r>
                        <a:rPr sz="900" spc="12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完成落</a:t>
                      </a:r>
                      <a:r>
                        <a:rPr sz="900" spc="9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地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EF2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58" name="table 1858"/>
          <p:cNvGraphicFramePr>
            <a:graphicFrameLocks noGrp="1"/>
          </p:cNvGraphicFramePr>
          <p:nvPr/>
        </p:nvGraphicFramePr>
        <p:xfrm>
          <a:off x="7472172" y="4666488"/>
          <a:ext cx="700405" cy="429260"/>
        </p:xfrm>
        <a:graphic>
          <a:graphicData uri="http://schemas.openxmlformats.org/drawingml/2006/table">
            <a:tbl>
              <a:tblPr/>
              <a:tblGrid>
                <a:gridCol w="700405"/>
              </a:tblGrid>
              <a:tr h="4229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8890" indent="58420" algn="l" rtl="0" eaLnBrk="0">
                        <a:lnSpc>
                          <a:spcPct val="104000"/>
                        </a:lnSpc>
                        <a:spcBef>
                          <a:spcPct val="0"/>
                        </a:spcBef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设计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供应链 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协同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规划组织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59" name="textbox 1859"/>
          <p:cNvSpPr/>
          <p:nvPr/>
        </p:nvSpPr>
        <p:spPr>
          <a:xfrm>
            <a:off x="7339076" y="5975095"/>
            <a:ext cx="1601469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217170" algn="l" rtl="0" eaLnBrk="0">
              <a:lnSpc>
                <a:spcPts val="1145"/>
              </a:lnSpc>
            </a:pPr>
            <a:r>
              <a:rPr sz="900" spc="5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推广项立项、  </a:t>
            </a:r>
            <a:r>
              <a:rPr sz="900" spc="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IT</a:t>
            </a:r>
            <a:r>
              <a:rPr sz="900" spc="5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</a:t>
            </a:r>
            <a:r>
              <a:rPr sz="900" spc="4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</a:t>
            </a:r>
            <a:r>
              <a:rPr sz="900" spc="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60" name="path"/>
          <p:cNvSpPr/>
          <p:nvPr/>
        </p:nvSpPr>
        <p:spPr>
          <a:xfrm>
            <a:off x="7351776" y="5987795"/>
            <a:ext cx="182880" cy="182880"/>
          </a:xfrm>
          <a:custGeom>
            <a:rect l="0" t="0" r="0" b="0"/>
            <a:pathLst>
              <a:path w="288" h="288">
                <a:moveTo>
                  <a:pt x="0" y="110"/>
                </a:moveTo>
                <a:lnTo>
                  <a:pt x="110" y="110"/>
                </a:lnTo>
                <a:lnTo>
                  <a:pt x="144" y="0"/>
                </a:lnTo>
                <a:lnTo>
                  <a:pt x="178" y="110"/>
                </a:lnTo>
                <a:lnTo>
                  <a:pt x="288" y="110"/>
                </a:lnTo>
                <a:lnTo>
                  <a:pt x="199" y="178"/>
                </a:lnTo>
                <a:lnTo>
                  <a:pt x="233" y="288"/>
                </a:lnTo>
                <a:lnTo>
                  <a:pt x="144" y="220"/>
                </a:lnTo>
                <a:lnTo>
                  <a:pt x="55" y="288"/>
                </a:lnTo>
                <a:lnTo>
                  <a:pt x="89" y="178"/>
                </a:lnTo>
                <a:lnTo>
                  <a:pt x="0" y="110"/>
                </a:lnTo>
                <a:close/>
              </a:path>
            </a:pathLst>
          </a:custGeom>
          <a:solidFill>
            <a:srgbClr val="E71C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2" name="group 402"/>
          <p:cNvGrpSpPr/>
          <p:nvPr/>
        </p:nvGrpSpPr>
        <p:grpSpPr>
          <a:xfrm rot="21600000">
            <a:off x="728472" y="4061459"/>
            <a:ext cx="502919" cy="553415"/>
            <a:chExt cx="502919" cy="553415"/>
          </a:xfrm>
        </p:grpSpPr>
        <p:pic>
          <p:nvPicPr>
            <p:cNvPr id="1861" name="picture 1861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502919" cy="551688"/>
            </a:xfrm>
            <a:prstGeom prst="rect">
              <a:avLst/>
            </a:prstGeom>
          </p:spPr>
        </p:pic>
        <p:sp>
          <p:nvSpPr>
            <p:cNvPr id="1862" name="textbox 1862"/>
            <p:cNvSpPr/>
            <p:nvPr/>
          </p:nvSpPr>
          <p:spPr>
            <a:xfrm>
              <a:off x="-12700" y="-12700"/>
              <a:ext cx="528319" cy="5956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en-US" altLang="en-US" sz="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3030" algn="l" rtl="0" eaLnBrk="0">
                <a:lnSpc>
                  <a:spcPct val="98000"/>
                </a:lnSpc>
                <a:spcBef>
                  <a:spcPct val="0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</a:t>
              </a: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键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14300" algn="l" rtl="0" eaLnBrk="0">
                <a:lnSpc>
                  <a:spcPct val="98000"/>
                </a:lnSpc>
                <a:spcBef>
                  <a:spcPts val="30"/>
                </a:spcBef>
              </a:pPr>
              <a:r>
                <a:rPr sz="1200" spc="-1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里程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marL="187960" algn="l" rtl="0" eaLnBrk="0">
                <a:lnSpc>
                  <a:spcPct val="98000"/>
                </a:lnSpc>
                <a:spcBef>
                  <a:spcPts val="30"/>
                </a:spcBef>
              </a:pPr>
              <a:r>
                <a:rPr sz="1200" spc="0">
                  <a:ln w="3175" cap="flat" cmpd="sng">
                    <a:solidFill>
                      <a:srgbClr val="575757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75757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碑</a:t>
              </a:r>
              <a:endParaRPr lang="en-US" altLang="en-US" sz="12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863" name="path"/>
          <p:cNvSpPr/>
          <p:nvPr/>
        </p:nvSpPr>
        <p:spPr>
          <a:xfrm>
            <a:off x="5183123" y="2307336"/>
            <a:ext cx="627887" cy="429767"/>
          </a:xfrm>
          <a:custGeom>
            <a:rect l="0" t="0" r="0" b="0"/>
            <a:pathLst>
              <a:path w="986" h="676">
                <a:moveTo>
                  <a:pt x="7" y="669"/>
                </a:moveTo>
                <a:lnTo>
                  <a:pt x="981" y="669"/>
                </a:lnTo>
                <a:lnTo>
                  <a:pt x="981" y="7"/>
                </a:lnTo>
                <a:lnTo>
                  <a:pt x="7" y="7"/>
                </a:lnTo>
                <a:lnTo>
                  <a:pt x="7" y="669"/>
                </a:lnTo>
                <a:close/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4" name="textbox 1864"/>
          <p:cNvSpPr/>
          <p:nvPr/>
        </p:nvSpPr>
        <p:spPr>
          <a:xfrm rot="16200000">
            <a:off x="10446243" y="4878923"/>
            <a:ext cx="3225164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600" spc="110">
                <a:solidFill>
                  <a:srgbClr val="7F7F7F">
                    <a:alpha val="100000"/>
                  </a:srgbClr>
                </a:solidFill>
                <a:latin typeface="Trebuchet MS" panose="020b0603020202020204"/>
                <a:ea typeface="Trebuchet MS" panose="020b0603020202020204"/>
                <a:cs typeface="Trebuchet MS" panose="020b0603020202020204"/>
              </a:rPr>
              <a:t>.</a:t>
            </a:r>
            <a:endParaRPr lang="en-US" altLang="en-US" sz="600"/>
          </a:p>
        </p:txBody>
      </p:sp>
      <p:sp>
        <p:nvSpPr>
          <p:cNvPr id="1865" name="textbox 1865"/>
          <p:cNvSpPr/>
          <p:nvPr/>
        </p:nvSpPr>
        <p:spPr>
          <a:xfrm>
            <a:off x="5998588" y="2683081"/>
            <a:ext cx="913764" cy="325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100000"/>
              </a:lnSpc>
            </a:pP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敏捷    </a:t>
            </a:r>
            <a:r>
              <a:rPr sz="1500" spc="40" baseline="3800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...</a:t>
            </a: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敏捷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60"/>
              </a:lnSpc>
              <a:spcBef>
                <a:spcPts val="30"/>
              </a:spcBef>
            </a:pPr>
            <a:r>
              <a:rPr sz="900" spc="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迭代         </a:t>
            </a:r>
            <a:r>
              <a:rPr sz="900" spc="2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迭代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66" name="textbox 1866"/>
          <p:cNvSpPr/>
          <p:nvPr/>
        </p:nvSpPr>
        <p:spPr>
          <a:xfrm>
            <a:off x="5199976" y="2320950"/>
            <a:ext cx="595630" cy="434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indent="635" algn="l" rtl="0" eaLnBrk="0">
              <a:lnSpc>
                <a:spcPct val="99000"/>
              </a:lnSpc>
            </a:pPr>
            <a:r>
              <a:rPr sz="900" spc="-4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实际生产、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订单执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  <a:p>
            <a:pPr marL="127635" algn="l" rtl="0" eaLnBrk="0">
              <a:lnSpc>
                <a:spcPct val="98000"/>
              </a:lnSpc>
              <a:spcBef>
                <a:spcPts val="30"/>
              </a:spcBef>
            </a:pPr>
            <a:r>
              <a:rPr sz="900" spc="-1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</a:t>
            </a:r>
            <a:r>
              <a:rPr sz="900" spc="0">
                <a:solidFill>
                  <a:srgbClr val="5757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验证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867" name="table 1867"/>
          <p:cNvGraphicFramePr>
            <a:graphicFrameLocks noGrp="1"/>
          </p:cNvGraphicFramePr>
          <p:nvPr/>
        </p:nvGraphicFramePr>
        <p:xfrm>
          <a:off x="7504176" y="3745992"/>
          <a:ext cx="668655" cy="301625"/>
        </p:xfrm>
        <a:graphic>
          <a:graphicData uri="http://schemas.openxmlformats.org/drawingml/2006/table">
            <a:tbl>
              <a:tblPr/>
              <a:tblGrid>
                <a:gridCol w="668655"/>
              </a:tblGrid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0045" indent="0" algn="l" rtl="0" eaLnBrk="0">
                        <a:lnSpc>
                          <a:spcPct val="103000"/>
                        </a:lnSpc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敏捷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迭代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68" name="table 1868"/>
          <p:cNvGraphicFramePr>
            <a:graphicFrameLocks noGrp="1"/>
          </p:cNvGraphicFramePr>
          <p:nvPr/>
        </p:nvGraphicFramePr>
        <p:xfrm>
          <a:off x="8237220" y="3745992"/>
          <a:ext cx="668655" cy="301625"/>
        </p:xfrm>
        <a:graphic>
          <a:graphicData uri="http://schemas.openxmlformats.org/drawingml/2006/table">
            <a:tbl>
              <a:tblPr/>
              <a:tblGrid>
                <a:gridCol w="668655"/>
              </a:tblGrid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marL="360045" indent="0" algn="l" rtl="0" eaLnBrk="0">
                        <a:lnSpc>
                          <a:spcPct val="103000"/>
                        </a:lnSpc>
                      </a:pP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敏捷</a:t>
                      </a:r>
                      <a:r>
                        <a:rPr sz="900" spc="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 </a:t>
                      </a:r>
                      <a:r>
                        <a:rPr sz="900" spc="-10">
                          <a:solidFill>
                            <a:srgbClr val="575757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迭代</a:t>
                      </a:r>
                      <a:endParaRPr lang="en-US" altLang="en-US" sz="9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A9A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869" name="path"/>
          <p:cNvSpPr/>
          <p:nvPr/>
        </p:nvSpPr>
        <p:spPr>
          <a:xfrm>
            <a:off x="556260" y="4666488"/>
            <a:ext cx="112776" cy="1589532"/>
          </a:xfrm>
          <a:custGeom>
            <a:rect l="0" t="0" r="0" b="0"/>
            <a:pathLst>
              <a:path w="177" h="2503">
                <a:moveTo>
                  <a:pt x="170" y="2496"/>
                </a:moveTo>
                <a:cubicBezTo>
                  <a:pt x="80" y="2496"/>
                  <a:pt x="7" y="2489"/>
                  <a:pt x="7" y="2482"/>
                </a:cubicBezTo>
                <a:lnTo>
                  <a:pt x="7" y="20"/>
                </a:lnTo>
                <a:cubicBezTo>
                  <a:pt x="7" y="13"/>
                  <a:pt x="80" y="7"/>
                  <a:pt x="170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0" name="textbox 1870"/>
          <p:cNvSpPr/>
          <p:nvPr/>
        </p:nvSpPr>
        <p:spPr>
          <a:xfrm>
            <a:off x="8435340" y="1057655"/>
            <a:ext cx="668019" cy="27177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46050" algn="l" rtl="0" eaLnBrk="0">
              <a:lnSpc>
                <a:spcPct val="97000"/>
              </a:lnSpc>
              <a:spcBef>
                <a:spcPct val="0"/>
              </a:spcBef>
            </a:pP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1" name="textbox 1871"/>
          <p:cNvSpPr/>
          <p:nvPr/>
        </p:nvSpPr>
        <p:spPr>
          <a:xfrm>
            <a:off x="4960620" y="1057655"/>
            <a:ext cx="666115" cy="27177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44145" algn="l" rtl="0" eaLnBrk="0">
              <a:lnSpc>
                <a:spcPct val="97000"/>
              </a:lnSpc>
              <a:spcBef>
                <a:spcPct val="0"/>
              </a:spcBef>
            </a:pP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2" name="textbox 1872"/>
          <p:cNvSpPr/>
          <p:nvPr/>
        </p:nvSpPr>
        <p:spPr>
          <a:xfrm>
            <a:off x="1880616" y="1057655"/>
            <a:ext cx="607059" cy="271779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23190" algn="l" rtl="0" eaLnBrk="0">
              <a:lnSpc>
                <a:spcPct val="97000"/>
              </a:lnSpc>
              <a:spcBef>
                <a:spcPct val="0"/>
              </a:spcBef>
            </a:pPr>
            <a:r>
              <a:rPr sz="1200" spc="-4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1~2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3" name="textbox 1873"/>
          <p:cNvSpPr/>
          <p:nvPr/>
        </p:nvSpPr>
        <p:spPr>
          <a:xfrm>
            <a:off x="789614" y="1484750"/>
            <a:ext cx="381000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04140" indent="-91440" algn="l" rtl="0" eaLnBrk="0">
              <a:lnSpc>
                <a:spcPct val="99000"/>
              </a:lnSpc>
            </a:pPr>
            <a:r>
              <a:rPr sz="1400" spc="-1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筹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备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spc="0">
                <a:ln w="3175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期</a:t>
            </a:r>
            <a:endParaRPr lang="en-US" altLang="en-US" sz="1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4" name="path"/>
          <p:cNvSpPr/>
          <p:nvPr/>
        </p:nvSpPr>
        <p:spPr>
          <a:xfrm>
            <a:off x="556259" y="2090927"/>
            <a:ext cx="100584" cy="1377695"/>
          </a:xfrm>
          <a:custGeom>
            <a:rect l="0" t="0" r="0" b="0"/>
            <a:pathLst>
              <a:path w="158" h="2169">
                <a:moveTo>
                  <a:pt x="151" y="2162"/>
                </a:moveTo>
                <a:cubicBezTo>
                  <a:pt x="71" y="2162"/>
                  <a:pt x="7" y="2157"/>
                  <a:pt x="7" y="2150"/>
                </a:cubicBezTo>
                <a:lnTo>
                  <a:pt x="7" y="19"/>
                </a:lnTo>
                <a:cubicBezTo>
                  <a:pt x="7" y="12"/>
                  <a:pt x="71" y="7"/>
                  <a:pt x="151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5" name="textbox 1875"/>
          <p:cNvSpPr/>
          <p:nvPr/>
        </p:nvSpPr>
        <p:spPr>
          <a:xfrm>
            <a:off x="5950320" y="2103786"/>
            <a:ext cx="1035050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0"/>
              </a:lnSpc>
            </a:pPr>
            <a:r>
              <a:rPr sz="9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多次迭代提高效</a:t>
            </a:r>
            <a:r>
              <a:rPr sz="900" spc="4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果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6" name="textbox 1876"/>
          <p:cNvSpPr/>
          <p:nvPr/>
        </p:nvSpPr>
        <p:spPr>
          <a:xfrm>
            <a:off x="7339076" y="4426711"/>
            <a:ext cx="759459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300">
              <a:latin typeface="微软雅黑" panose="020b0503020204020204" charset="-122"/>
              <a:ea typeface="微软雅黑" panose="020b0503020204020204" charset="-122"/>
            </a:endParaRPr>
          </a:p>
          <a:p>
            <a:pPr marL="195580" algn="l" rtl="0" eaLnBrk="0">
              <a:lnSpc>
                <a:spcPts val="1155"/>
              </a:lnSpc>
              <a:spcBef>
                <a:spcPct val="0"/>
              </a:spcBef>
              <a:tabLst>
                <a:tab pos="242570"/>
              </a:tabLst>
            </a:pPr>
            <a:r>
              <a:rPr sz="900" spc="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900" spc="10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开始试</a:t>
            </a:r>
            <a:r>
              <a:rPr sz="900" spc="6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77" name="path"/>
          <p:cNvSpPr/>
          <p:nvPr/>
        </p:nvSpPr>
        <p:spPr>
          <a:xfrm>
            <a:off x="7351776" y="4439411"/>
            <a:ext cx="182880" cy="182879"/>
          </a:xfrm>
          <a:custGeom>
            <a:rect l="0" t="0" r="0" b="0"/>
            <a:pathLst>
              <a:path w="288" h="287">
                <a:moveTo>
                  <a:pt x="0" y="110"/>
                </a:moveTo>
                <a:lnTo>
                  <a:pt x="110" y="110"/>
                </a:lnTo>
                <a:lnTo>
                  <a:pt x="144" y="0"/>
                </a:lnTo>
                <a:lnTo>
                  <a:pt x="178" y="110"/>
                </a:lnTo>
                <a:lnTo>
                  <a:pt x="288" y="110"/>
                </a:lnTo>
                <a:lnTo>
                  <a:pt x="199" y="177"/>
                </a:lnTo>
                <a:lnTo>
                  <a:pt x="233" y="287"/>
                </a:lnTo>
                <a:lnTo>
                  <a:pt x="144" y="220"/>
                </a:lnTo>
                <a:lnTo>
                  <a:pt x="55" y="287"/>
                </a:lnTo>
                <a:lnTo>
                  <a:pt x="89" y="177"/>
                </a:lnTo>
                <a:lnTo>
                  <a:pt x="0" y="110"/>
                </a:lnTo>
                <a:close/>
              </a:path>
            </a:pathLst>
          </a:custGeom>
          <a:solidFill>
            <a:srgbClr val="E71C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8" name="path"/>
          <p:cNvSpPr/>
          <p:nvPr/>
        </p:nvSpPr>
        <p:spPr>
          <a:xfrm>
            <a:off x="556260" y="3526028"/>
            <a:ext cx="112776" cy="1091691"/>
          </a:xfrm>
          <a:custGeom>
            <a:rect l="0" t="0" r="0" b="0"/>
            <a:pathLst>
              <a:path w="177" h="1719">
                <a:moveTo>
                  <a:pt x="170" y="1711"/>
                </a:moveTo>
                <a:cubicBezTo>
                  <a:pt x="80" y="1711"/>
                  <a:pt x="7" y="1705"/>
                  <a:pt x="7" y="1698"/>
                </a:cubicBezTo>
                <a:lnTo>
                  <a:pt x="7" y="0"/>
                </a:ln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9" name="rect"/>
          <p:cNvSpPr/>
          <p:nvPr/>
        </p:nvSpPr>
        <p:spPr>
          <a:xfrm>
            <a:off x="10239756" y="1057655"/>
            <a:ext cx="402335" cy="256032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0" name="textbox 1880"/>
          <p:cNvSpPr/>
          <p:nvPr/>
        </p:nvSpPr>
        <p:spPr>
          <a:xfrm>
            <a:off x="7449177" y="3554634"/>
            <a:ext cx="78295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5"/>
              </a:lnSpc>
            </a:pPr>
            <a:r>
              <a:rPr sz="900" spc="10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初次迭代建</a:t>
            </a:r>
            <a:r>
              <a:rPr sz="900" spc="60">
                <a:solidFill>
                  <a:srgbClr val="29BA7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81" name="textbox 1881"/>
          <p:cNvSpPr/>
          <p:nvPr/>
        </p:nvSpPr>
        <p:spPr>
          <a:xfrm>
            <a:off x="10106659" y="1094943"/>
            <a:ext cx="65087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ct val="97000"/>
              </a:lnSpc>
              <a:tabLst>
                <a:tab pos="147320"/>
              </a:tabLst>
            </a:pP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	</a:t>
            </a:r>
            <a:r>
              <a:rPr sz="1200" spc="-2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Trebuchet MS" panose="020b0603020202020204"/>
              </a:rPr>
              <a:t>6~9</a:t>
            </a:r>
            <a:r>
              <a:rPr sz="1200" spc="-1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</a:t>
            </a:r>
            <a:r>
              <a:rPr sz="1200" spc="0">
                <a:solidFill>
                  <a:srgbClr val="7F7F7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endParaRPr lang="en-US" altLang="en-US" sz="12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04" name="group 404"/>
          <p:cNvGrpSpPr/>
          <p:nvPr/>
        </p:nvGrpSpPr>
        <p:grpSpPr>
          <a:xfrm rot="21600000">
            <a:off x="428244" y="3919727"/>
            <a:ext cx="294131" cy="294132"/>
            <a:chExt cx="294131" cy="294132"/>
          </a:xfrm>
        </p:grpSpPr>
        <p:grpSp>
          <p:nvGrpSpPr>
            <p:cNvPr id="406" name="group 406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882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3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84" name="textbox 1884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en-US" altLang="en-US" sz="600"/>
            </a:p>
            <a:p>
              <a:pPr marL="123825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2</a:t>
              </a:r>
              <a:endParaRPr lang="en-US" altLang="en-US" sz="1200"/>
            </a:p>
          </p:txBody>
        </p:sp>
      </p:grpSp>
      <p:grpSp>
        <p:nvGrpSpPr>
          <p:cNvPr id="408" name="group 408"/>
          <p:cNvGrpSpPr/>
          <p:nvPr/>
        </p:nvGrpSpPr>
        <p:grpSpPr>
          <a:xfrm rot="21600000">
            <a:off x="428244" y="5314188"/>
            <a:ext cx="294131" cy="294132"/>
            <a:chExt cx="294131" cy="294132"/>
          </a:xfrm>
        </p:grpSpPr>
        <p:grpSp>
          <p:nvGrpSpPr>
            <p:cNvPr id="410" name="group 410"/>
            <p:cNvGrpSpPr/>
            <p:nvPr/>
          </p:nvGrpSpPr>
          <p:grpSpPr>
            <a:xfrm rot="21600000">
              <a:off x="0" y="0"/>
              <a:ext cx="294131" cy="294132"/>
              <a:chExt cx="294131" cy="294132"/>
            </a:xfrm>
          </p:grpSpPr>
          <p:sp>
            <p:nvSpPr>
              <p:cNvPr id="1885" name="path"/>
              <p:cNvSpPr/>
              <p:nvPr/>
            </p:nvSpPr>
            <p:spPr>
              <a:xfrm>
                <a:off x="9905" y="9905"/>
                <a:ext cx="274319" cy="274320"/>
              </a:xfrm>
              <a:custGeom>
                <a:rect l="0" t="0" r="0" b="0"/>
                <a:pathLst>
                  <a:path w="431" h="432">
                    <a:moveTo>
                      <a:pt x="0" y="216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6"/>
                    </a:cubicBezTo>
                    <a:cubicBezTo>
                      <a:pt x="431" y="335"/>
                      <a:pt x="335" y="432"/>
                      <a:pt x="215" y="432"/>
                    </a:cubicBezTo>
                    <a:cubicBezTo>
                      <a:pt x="96" y="432"/>
                      <a:pt x="0" y="335"/>
                      <a:pt x="0" y="216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6" name="path"/>
              <p:cNvSpPr/>
              <p:nvPr/>
            </p:nvSpPr>
            <p:spPr>
              <a:xfrm>
                <a:off x="0" y="0"/>
                <a:ext cx="294131" cy="294132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87" name="textbox 1887"/>
            <p:cNvSpPr/>
            <p:nvPr/>
          </p:nvSpPr>
          <p:spPr>
            <a:xfrm>
              <a:off x="-12700" y="-12700"/>
              <a:ext cx="320040" cy="3549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en-US" altLang="en-US" sz="600"/>
            </a:p>
            <a:p>
              <a:pPr marL="127635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3</a:t>
              </a:r>
              <a:endParaRPr lang="en-US" altLang="en-US" sz="1200"/>
            </a:p>
          </p:txBody>
        </p:sp>
      </p:grpSp>
      <p:grpSp>
        <p:nvGrpSpPr>
          <p:cNvPr id="412" name="group 412"/>
          <p:cNvGrpSpPr/>
          <p:nvPr/>
        </p:nvGrpSpPr>
        <p:grpSpPr>
          <a:xfrm rot="21600000">
            <a:off x="428244" y="2633472"/>
            <a:ext cx="294131" cy="294131"/>
            <a:chExt cx="294131" cy="294131"/>
          </a:xfrm>
        </p:grpSpPr>
        <p:grpSp>
          <p:nvGrpSpPr>
            <p:cNvPr id="414" name="group 414"/>
            <p:cNvGrpSpPr/>
            <p:nvPr/>
          </p:nvGrpSpPr>
          <p:grpSpPr>
            <a:xfrm rot="21600000">
              <a:off x="0" y="0"/>
              <a:ext cx="294131" cy="294131"/>
              <a:chExt cx="294131" cy="294131"/>
            </a:xfrm>
          </p:grpSpPr>
          <p:sp>
            <p:nvSpPr>
              <p:cNvPr id="1888" name="path"/>
              <p:cNvSpPr/>
              <p:nvPr/>
            </p:nvSpPr>
            <p:spPr>
              <a:xfrm>
                <a:off x="9905" y="9905"/>
                <a:ext cx="274319" cy="274319"/>
              </a:xfrm>
              <a:custGeom>
                <a:rect l="0" t="0" r="0" b="0"/>
                <a:pathLst>
                  <a:path w="431" h="431">
                    <a:moveTo>
                      <a:pt x="0" y="215"/>
                    </a:moveTo>
                    <a:cubicBezTo>
                      <a:pt x="0" y="96"/>
                      <a:pt x="96" y="0"/>
                      <a:pt x="215" y="0"/>
                    </a:cubicBezTo>
                    <a:cubicBezTo>
                      <a:pt x="335" y="0"/>
                      <a:pt x="431" y="96"/>
                      <a:pt x="431" y="215"/>
                    </a:cubicBezTo>
                    <a:cubicBezTo>
                      <a:pt x="431" y="335"/>
                      <a:pt x="335" y="431"/>
                      <a:pt x="215" y="431"/>
                    </a:cubicBezTo>
                    <a:cubicBezTo>
                      <a:pt x="96" y="431"/>
                      <a:pt x="0" y="335"/>
                      <a:pt x="0" y="215"/>
                    </a:cubicBezTo>
                  </a:path>
                </a:pathLst>
              </a:custGeom>
              <a:solidFill>
                <a:srgbClr val="29BA7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89" name="path"/>
              <p:cNvSpPr/>
              <p:nvPr/>
            </p:nvSpPr>
            <p:spPr>
              <a:xfrm>
                <a:off x="0" y="0"/>
                <a:ext cx="294131" cy="294131"/>
              </a:xfrm>
              <a:custGeom>
                <a:rect l="0" t="0" r="0" b="0"/>
                <a:pathLst>
                  <a:path w="462" h="462">
                    <a:moveTo>
                      <a:pt x="15" y="231"/>
                    </a:moveTo>
                    <a:cubicBezTo>
                      <a:pt x="15" y="112"/>
                      <a:pt x="112" y="15"/>
                      <a:pt x="231" y="15"/>
                    </a:cubicBezTo>
                    <a:cubicBezTo>
                      <a:pt x="350" y="15"/>
                      <a:pt x="447" y="112"/>
                      <a:pt x="447" y="231"/>
                    </a:cubicBezTo>
                    <a:cubicBezTo>
                      <a:pt x="447" y="350"/>
                      <a:pt x="350" y="447"/>
                      <a:pt x="231" y="447"/>
                    </a:cubicBezTo>
                    <a:cubicBezTo>
                      <a:pt x="112" y="447"/>
                      <a:pt x="15" y="350"/>
                      <a:pt x="15" y="231"/>
                    </a:cubicBezTo>
                  </a:path>
                </a:pathLst>
              </a:custGeom>
              <a:noFill/>
              <a:ln w="19811" cap="flat">
                <a:solidFill>
                  <a:srgbClr val="FF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90" name="textbox 1890"/>
            <p:cNvSpPr/>
            <p:nvPr/>
          </p:nvSpPr>
          <p:spPr>
            <a:xfrm>
              <a:off x="-12700" y="-12700"/>
              <a:ext cx="320040" cy="356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en-US" altLang="en-US" sz="600"/>
            </a:p>
            <a:p>
              <a:pPr marL="134620" algn="l" rtl="0" eaLnBrk="0">
                <a:lnSpc>
                  <a:spcPct val="80000"/>
                </a:lnSpc>
                <a:spcBef>
                  <a:spcPct val="0"/>
                </a:spcBef>
              </a:pP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Trebuchet MS" panose="020b0603020202020204"/>
                  <a:ea typeface="Trebuchet MS" panose="020b0603020202020204"/>
                  <a:cs typeface="Trebuchet MS" panose="020b0603020202020204"/>
                </a:rPr>
                <a:t>1</a:t>
              </a:r>
              <a:endParaRPr lang="en-US" altLang="en-US" sz="1200"/>
            </a:p>
          </p:txBody>
        </p:sp>
      </p:grpSp>
      <p:grpSp>
        <p:nvGrpSpPr>
          <p:cNvPr id="416" name="group 416"/>
          <p:cNvGrpSpPr/>
          <p:nvPr/>
        </p:nvGrpSpPr>
        <p:grpSpPr>
          <a:xfrm rot="21600000">
            <a:off x="7540751" y="3773423"/>
            <a:ext cx="291084" cy="265176"/>
            <a:chExt cx="291084" cy="265176"/>
          </a:xfrm>
        </p:grpSpPr>
        <p:sp>
          <p:nvSpPr>
            <p:cNvPr id="1891" name="path"/>
            <p:cNvSpPr/>
            <p:nvPr/>
          </p:nvSpPr>
          <p:spPr>
            <a:xfrm>
              <a:off x="176784" y="64008"/>
              <a:ext cx="114300" cy="193547"/>
            </a:xfrm>
            <a:custGeom>
              <a:rect l="0" t="0" r="0" b="0"/>
              <a:pathLst>
                <a:path w="180" h="304">
                  <a:moveTo>
                    <a:pt x="155" y="203"/>
                  </a:moveTo>
                  <a:lnTo>
                    <a:pt x="148" y="216"/>
                  </a:lnTo>
                  <a:lnTo>
                    <a:pt x="140" y="227"/>
                  </a:lnTo>
                  <a:lnTo>
                    <a:pt x="131" y="238"/>
                  </a:lnTo>
                  <a:lnTo>
                    <a:pt x="122" y="249"/>
                  </a:lnTo>
                  <a:lnTo>
                    <a:pt x="112" y="258"/>
                  </a:lnTo>
                  <a:lnTo>
                    <a:pt x="101" y="267"/>
                  </a:lnTo>
                  <a:lnTo>
                    <a:pt x="90" y="275"/>
                  </a:lnTo>
                  <a:lnTo>
                    <a:pt x="78" y="282"/>
                  </a:lnTo>
                  <a:lnTo>
                    <a:pt x="65" y="288"/>
                  </a:lnTo>
                  <a:lnTo>
                    <a:pt x="53" y="294"/>
                  </a:lnTo>
                  <a:lnTo>
                    <a:pt x="40" y="298"/>
                  </a:lnTo>
                  <a:lnTo>
                    <a:pt x="27" y="301"/>
                  </a:lnTo>
                  <a:lnTo>
                    <a:pt x="14" y="303"/>
                  </a:lnTo>
                  <a:lnTo>
                    <a:pt x="0" y="304"/>
                  </a:lnTo>
                  <a:lnTo>
                    <a:pt x="1" y="280"/>
                  </a:lnTo>
                  <a:lnTo>
                    <a:pt x="0" y="257"/>
                  </a:lnTo>
                  <a:lnTo>
                    <a:pt x="12" y="255"/>
                  </a:lnTo>
                  <a:lnTo>
                    <a:pt x="23" y="253"/>
                  </a:lnTo>
                  <a:lnTo>
                    <a:pt x="35" y="250"/>
                  </a:lnTo>
                  <a:lnTo>
                    <a:pt x="46" y="245"/>
                  </a:lnTo>
                  <a:lnTo>
                    <a:pt x="57" y="240"/>
                  </a:lnTo>
                  <a:lnTo>
                    <a:pt x="67" y="234"/>
                  </a:lnTo>
                  <a:lnTo>
                    <a:pt x="77" y="226"/>
                  </a:lnTo>
                  <a:lnTo>
                    <a:pt x="87" y="219"/>
                  </a:lnTo>
                  <a:lnTo>
                    <a:pt x="95" y="210"/>
                  </a:lnTo>
                  <a:lnTo>
                    <a:pt x="103" y="201"/>
                  </a:lnTo>
                  <a:lnTo>
                    <a:pt x="110" y="190"/>
                  </a:lnTo>
                  <a:lnTo>
                    <a:pt x="117" y="179"/>
                  </a:lnTo>
                  <a:lnTo>
                    <a:pt x="117" y="179"/>
                  </a:lnTo>
                  <a:lnTo>
                    <a:pt x="136" y="190"/>
                  </a:lnTo>
                  <a:lnTo>
                    <a:pt x="155" y="203"/>
                  </a:lnTo>
                  <a:lnTo>
                    <a:pt x="155" y="203"/>
                  </a:lnTo>
                  <a:close/>
                </a:path>
                <a:path w="180" h="304">
                  <a:moveTo>
                    <a:pt x="155" y="0"/>
                  </a:moveTo>
                  <a:lnTo>
                    <a:pt x="161" y="12"/>
                  </a:lnTo>
                  <a:lnTo>
                    <a:pt x="167" y="26"/>
                  </a:lnTo>
                  <a:lnTo>
                    <a:pt x="171" y="39"/>
                  </a:lnTo>
                  <a:lnTo>
                    <a:pt x="174" y="53"/>
                  </a:lnTo>
                  <a:lnTo>
                    <a:pt x="177" y="67"/>
                  </a:lnTo>
                  <a:lnTo>
                    <a:pt x="179" y="82"/>
                  </a:lnTo>
                  <a:lnTo>
                    <a:pt x="180" y="96"/>
                  </a:lnTo>
                  <a:lnTo>
                    <a:pt x="179" y="111"/>
                  </a:lnTo>
                  <a:lnTo>
                    <a:pt x="178" y="125"/>
                  </a:lnTo>
                  <a:lnTo>
                    <a:pt x="176" y="140"/>
                  </a:lnTo>
                  <a:lnTo>
                    <a:pt x="173" y="153"/>
                  </a:lnTo>
                  <a:lnTo>
                    <a:pt x="169" y="167"/>
                  </a:lnTo>
                  <a:lnTo>
                    <a:pt x="165" y="181"/>
                  </a:lnTo>
                  <a:lnTo>
                    <a:pt x="159" y="194"/>
                  </a:lnTo>
                  <a:lnTo>
                    <a:pt x="140" y="181"/>
                  </a:lnTo>
                  <a:lnTo>
                    <a:pt x="121" y="170"/>
                  </a:lnTo>
                  <a:lnTo>
                    <a:pt x="126" y="158"/>
                  </a:lnTo>
                  <a:lnTo>
                    <a:pt x="130" y="147"/>
                  </a:lnTo>
                  <a:lnTo>
                    <a:pt x="133" y="134"/>
                  </a:lnTo>
                  <a:lnTo>
                    <a:pt x="135" y="122"/>
                  </a:lnTo>
                  <a:lnTo>
                    <a:pt x="136" y="109"/>
                  </a:lnTo>
                  <a:lnTo>
                    <a:pt x="136" y="96"/>
                  </a:lnTo>
                  <a:lnTo>
                    <a:pt x="135" y="83"/>
                  </a:lnTo>
                  <a:lnTo>
                    <a:pt x="134" y="71"/>
                  </a:lnTo>
                  <a:lnTo>
                    <a:pt x="131" y="58"/>
                  </a:lnTo>
                  <a:lnTo>
                    <a:pt x="127" y="47"/>
                  </a:lnTo>
                  <a:lnTo>
                    <a:pt x="123" y="35"/>
                  </a:lnTo>
                  <a:lnTo>
                    <a:pt x="117" y="23"/>
                  </a:lnTo>
                  <a:lnTo>
                    <a:pt x="117" y="23"/>
                  </a:lnTo>
                  <a:lnTo>
                    <a:pt x="135" y="11"/>
                  </a:lnTo>
                  <a:lnTo>
                    <a:pt x="155" y="0"/>
                  </a:lnTo>
                  <a:lnTo>
                    <a:pt x="155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2" name="path"/>
            <p:cNvSpPr/>
            <p:nvPr/>
          </p:nvSpPr>
          <p:spPr>
            <a:xfrm>
              <a:off x="64008" y="0"/>
              <a:ext cx="208787" cy="80772"/>
            </a:xfrm>
            <a:custGeom>
              <a:rect l="0" t="0" r="0" b="0"/>
              <a:pathLst>
                <a:path w="328" h="127">
                  <a:moveTo>
                    <a:pt x="169" y="0"/>
                  </a:moveTo>
                  <a:lnTo>
                    <a:pt x="182" y="0"/>
                  </a:lnTo>
                  <a:lnTo>
                    <a:pt x="196" y="2"/>
                  </a:lnTo>
                  <a:lnTo>
                    <a:pt x="209" y="4"/>
                  </a:lnTo>
                  <a:lnTo>
                    <a:pt x="222" y="8"/>
                  </a:lnTo>
                  <a:lnTo>
                    <a:pt x="235" y="12"/>
                  </a:lnTo>
                  <a:lnTo>
                    <a:pt x="247" y="18"/>
                  </a:lnTo>
                  <a:lnTo>
                    <a:pt x="260" y="25"/>
                  </a:lnTo>
                  <a:lnTo>
                    <a:pt x="271" y="32"/>
                  </a:lnTo>
                  <a:lnTo>
                    <a:pt x="282" y="40"/>
                  </a:lnTo>
                  <a:lnTo>
                    <a:pt x="293" y="49"/>
                  </a:lnTo>
                  <a:lnTo>
                    <a:pt x="303" y="59"/>
                  </a:lnTo>
                  <a:lnTo>
                    <a:pt x="312" y="70"/>
                  </a:lnTo>
                  <a:lnTo>
                    <a:pt x="320" y="81"/>
                  </a:lnTo>
                  <a:lnTo>
                    <a:pt x="328" y="93"/>
                  </a:lnTo>
                  <a:lnTo>
                    <a:pt x="308" y="104"/>
                  </a:lnTo>
                  <a:lnTo>
                    <a:pt x="289" y="117"/>
                  </a:lnTo>
                  <a:lnTo>
                    <a:pt x="282" y="107"/>
                  </a:lnTo>
                  <a:lnTo>
                    <a:pt x="275" y="97"/>
                  </a:lnTo>
                  <a:lnTo>
                    <a:pt x="266" y="88"/>
                  </a:lnTo>
                  <a:lnTo>
                    <a:pt x="257" y="80"/>
                  </a:lnTo>
                  <a:lnTo>
                    <a:pt x="248" y="72"/>
                  </a:lnTo>
                  <a:lnTo>
                    <a:pt x="237" y="66"/>
                  </a:lnTo>
                  <a:lnTo>
                    <a:pt x="226" y="60"/>
                  </a:lnTo>
                  <a:lnTo>
                    <a:pt x="215" y="56"/>
                  </a:lnTo>
                  <a:lnTo>
                    <a:pt x="204" y="52"/>
                  </a:lnTo>
                  <a:lnTo>
                    <a:pt x="192" y="49"/>
                  </a:lnTo>
                  <a:lnTo>
                    <a:pt x="181" y="48"/>
                  </a:lnTo>
                  <a:lnTo>
                    <a:pt x="169" y="47"/>
                  </a:lnTo>
                  <a:lnTo>
                    <a:pt x="167" y="23"/>
                  </a:lnTo>
                  <a:lnTo>
                    <a:pt x="169" y="0"/>
                  </a:lnTo>
                  <a:close/>
                </a:path>
                <a:path w="328" h="127">
                  <a:moveTo>
                    <a:pt x="0" y="103"/>
                  </a:moveTo>
                  <a:lnTo>
                    <a:pt x="7" y="91"/>
                  </a:lnTo>
                  <a:lnTo>
                    <a:pt x="15" y="79"/>
                  </a:lnTo>
                  <a:lnTo>
                    <a:pt x="24" y="68"/>
                  </a:lnTo>
                  <a:lnTo>
                    <a:pt x="33" y="58"/>
                  </a:lnTo>
                  <a:lnTo>
                    <a:pt x="43" y="48"/>
                  </a:lnTo>
                  <a:lnTo>
                    <a:pt x="54" y="39"/>
                  </a:lnTo>
                  <a:lnTo>
                    <a:pt x="65" y="31"/>
                  </a:lnTo>
                  <a:lnTo>
                    <a:pt x="77" y="24"/>
                  </a:lnTo>
                  <a:lnTo>
                    <a:pt x="90" y="18"/>
                  </a:lnTo>
                  <a:lnTo>
                    <a:pt x="102" y="13"/>
                  </a:lnTo>
                  <a:lnTo>
                    <a:pt x="115" y="8"/>
                  </a:lnTo>
                  <a:lnTo>
                    <a:pt x="128" y="5"/>
                  </a:lnTo>
                  <a:lnTo>
                    <a:pt x="141" y="3"/>
                  </a:lnTo>
                  <a:lnTo>
                    <a:pt x="155" y="2"/>
                  </a:lnTo>
                  <a:lnTo>
                    <a:pt x="154" y="26"/>
                  </a:lnTo>
                  <a:lnTo>
                    <a:pt x="155" y="50"/>
                  </a:lnTo>
                  <a:lnTo>
                    <a:pt x="143" y="51"/>
                  </a:lnTo>
                  <a:lnTo>
                    <a:pt x="132" y="53"/>
                  </a:lnTo>
                  <a:lnTo>
                    <a:pt x="120" y="56"/>
                  </a:lnTo>
                  <a:lnTo>
                    <a:pt x="109" y="61"/>
                  </a:lnTo>
                  <a:lnTo>
                    <a:pt x="98" y="66"/>
                  </a:lnTo>
                  <a:lnTo>
                    <a:pt x="88" y="72"/>
                  </a:lnTo>
                  <a:lnTo>
                    <a:pt x="78" y="80"/>
                  </a:lnTo>
                  <a:lnTo>
                    <a:pt x="68" y="88"/>
                  </a:lnTo>
                  <a:lnTo>
                    <a:pt x="60" y="96"/>
                  </a:lnTo>
                  <a:lnTo>
                    <a:pt x="52" y="106"/>
                  </a:lnTo>
                  <a:lnTo>
                    <a:pt x="45" y="116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19" y="116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3" name="path"/>
            <p:cNvSpPr/>
            <p:nvPr/>
          </p:nvSpPr>
          <p:spPr>
            <a:xfrm>
              <a:off x="50292" y="70103"/>
              <a:ext cx="41148" cy="123444"/>
            </a:xfrm>
            <a:custGeom>
              <a:rect l="0" t="0" r="0" b="0"/>
              <a:pathLst>
                <a:path w="64" h="194">
                  <a:moveTo>
                    <a:pt x="25" y="194"/>
                  </a:moveTo>
                  <a:lnTo>
                    <a:pt x="19" y="181"/>
                  </a:lnTo>
                  <a:lnTo>
                    <a:pt x="13" y="168"/>
                  </a:lnTo>
                  <a:lnTo>
                    <a:pt x="9" y="154"/>
                  </a:lnTo>
                  <a:lnTo>
                    <a:pt x="5" y="140"/>
                  </a:lnTo>
                  <a:lnTo>
                    <a:pt x="2" y="126"/>
                  </a:lnTo>
                  <a:lnTo>
                    <a:pt x="1" y="112"/>
                  </a:lnTo>
                  <a:lnTo>
                    <a:pt x="0" y="97"/>
                  </a:lnTo>
                  <a:lnTo>
                    <a:pt x="0" y="83"/>
                  </a:lnTo>
                  <a:lnTo>
                    <a:pt x="1" y="68"/>
                  </a:lnTo>
                  <a:lnTo>
                    <a:pt x="3" y="54"/>
                  </a:lnTo>
                  <a:lnTo>
                    <a:pt x="6" y="40"/>
                  </a:lnTo>
                  <a:lnTo>
                    <a:pt x="10" y="26"/>
                  </a:lnTo>
                  <a:lnTo>
                    <a:pt x="15" y="13"/>
                  </a:lnTo>
                  <a:lnTo>
                    <a:pt x="21" y="0"/>
                  </a:lnTo>
                  <a:lnTo>
                    <a:pt x="40" y="12"/>
                  </a:lnTo>
                  <a:lnTo>
                    <a:pt x="60" y="23"/>
                  </a:lnTo>
                  <a:lnTo>
                    <a:pt x="55" y="35"/>
                  </a:lnTo>
                  <a:lnTo>
                    <a:pt x="51" y="47"/>
                  </a:lnTo>
                  <a:lnTo>
                    <a:pt x="48" y="59"/>
                  </a:lnTo>
                  <a:lnTo>
                    <a:pt x="46" y="72"/>
                  </a:lnTo>
                  <a:lnTo>
                    <a:pt x="45" y="85"/>
                  </a:lnTo>
                  <a:lnTo>
                    <a:pt x="45" y="97"/>
                  </a:lnTo>
                  <a:lnTo>
                    <a:pt x="46" y="110"/>
                  </a:lnTo>
                  <a:lnTo>
                    <a:pt x="47" y="123"/>
                  </a:lnTo>
                  <a:lnTo>
                    <a:pt x="50" y="135"/>
                  </a:lnTo>
                  <a:lnTo>
                    <a:pt x="54" y="147"/>
                  </a:lnTo>
                  <a:lnTo>
                    <a:pt x="59" y="159"/>
                  </a:lnTo>
                  <a:lnTo>
                    <a:pt x="64" y="170"/>
                  </a:lnTo>
                  <a:lnTo>
                    <a:pt x="64" y="170"/>
                  </a:lnTo>
                  <a:lnTo>
                    <a:pt x="45" y="183"/>
                  </a:lnTo>
                  <a:lnTo>
                    <a:pt x="25" y="194"/>
                  </a:lnTo>
                  <a:lnTo>
                    <a:pt x="25" y="19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4" name="path"/>
            <p:cNvSpPr/>
            <p:nvPr/>
          </p:nvSpPr>
          <p:spPr>
            <a:xfrm>
              <a:off x="0" y="217932"/>
              <a:ext cx="117347" cy="47244"/>
            </a:xfrm>
            <a:custGeom>
              <a:rect l="0" t="0" r="0" b="0"/>
              <a:pathLst>
                <a:path w="184" h="74">
                  <a:moveTo>
                    <a:pt x="0" y="13"/>
                  </a:moveTo>
                  <a:lnTo>
                    <a:pt x="155" y="13"/>
                  </a:lnTo>
                  <a:lnTo>
                    <a:pt x="155" y="0"/>
                  </a:lnTo>
                  <a:lnTo>
                    <a:pt x="184" y="37"/>
                  </a:lnTo>
                  <a:lnTo>
                    <a:pt x="155" y="74"/>
                  </a:lnTo>
                  <a:lnTo>
                    <a:pt x="155" y="61"/>
                  </a:lnTo>
                  <a:lnTo>
                    <a:pt x="0" y="6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5" name="path"/>
            <p:cNvSpPr/>
            <p:nvPr/>
          </p:nvSpPr>
          <p:spPr>
            <a:xfrm>
              <a:off x="121920" y="227076"/>
              <a:ext cx="57911" cy="28955"/>
            </a:xfrm>
            <a:custGeom>
              <a:rect l="0" t="0" r="0" b="0"/>
              <a:pathLst>
                <a:path w="91" h="45">
                  <a:moveTo>
                    <a:pt x="0" y="45"/>
                  </a:moveTo>
                  <a:lnTo>
                    <a:pt x="91" y="45"/>
                  </a:lnTo>
                  <a:lnTo>
                    <a:pt x="91" y="0"/>
                  </a:lnTo>
                  <a:lnTo>
                    <a:pt x="0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18" name="group 418"/>
          <p:cNvGrpSpPr/>
          <p:nvPr/>
        </p:nvGrpSpPr>
        <p:grpSpPr>
          <a:xfrm rot="21600000">
            <a:off x="8260079" y="3773423"/>
            <a:ext cx="289560" cy="265176"/>
            <a:chExt cx="289560" cy="265176"/>
          </a:xfrm>
        </p:grpSpPr>
        <p:sp>
          <p:nvSpPr>
            <p:cNvPr id="1896" name="path"/>
            <p:cNvSpPr/>
            <p:nvPr/>
          </p:nvSpPr>
          <p:spPr>
            <a:xfrm>
              <a:off x="175260" y="64008"/>
              <a:ext cx="114300" cy="193547"/>
            </a:xfrm>
            <a:custGeom>
              <a:rect l="0" t="0" r="0" b="0"/>
              <a:pathLst>
                <a:path w="180" h="304">
                  <a:moveTo>
                    <a:pt x="155" y="203"/>
                  </a:moveTo>
                  <a:lnTo>
                    <a:pt x="148" y="216"/>
                  </a:lnTo>
                  <a:lnTo>
                    <a:pt x="140" y="227"/>
                  </a:lnTo>
                  <a:lnTo>
                    <a:pt x="131" y="238"/>
                  </a:lnTo>
                  <a:lnTo>
                    <a:pt x="122" y="249"/>
                  </a:lnTo>
                  <a:lnTo>
                    <a:pt x="112" y="258"/>
                  </a:lnTo>
                  <a:lnTo>
                    <a:pt x="101" y="267"/>
                  </a:lnTo>
                  <a:lnTo>
                    <a:pt x="90" y="275"/>
                  </a:lnTo>
                  <a:lnTo>
                    <a:pt x="78" y="282"/>
                  </a:lnTo>
                  <a:lnTo>
                    <a:pt x="65" y="288"/>
                  </a:lnTo>
                  <a:lnTo>
                    <a:pt x="53" y="294"/>
                  </a:lnTo>
                  <a:lnTo>
                    <a:pt x="40" y="298"/>
                  </a:lnTo>
                  <a:lnTo>
                    <a:pt x="27" y="301"/>
                  </a:lnTo>
                  <a:lnTo>
                    <a:pt x="14" y="303"/>
                  </a:lnTo>
                  <a:lnTo>
                    <a:pt x="0" y="304"/>
                  </a:lnTo>
                  <a:lnTo>
                    <a:pt x="1" y="280"/>
                  </a:lnTo>
                  <a:lnTo>
                    <a:pt x="0" y="257"/>
                  </a:lnTo>
                  <a:lnTo>
                    <a:pt x="12" y="255"/>
                  </a:lnTo>
                  <a:lnTo>
                    <a:pt x="23" y="253"/>
                  </a:lnTo>
                  <a:lnTo>
                    <a:pt x="35" y="250"/>
                  </a:lnTo>
                  <a:lnTo>
                    <a:pt x="46" y="245"/>
                  </a:lnTo>
                  <a:lnTo>
                    <a:pt x="57" y="240"/>
                  </a:lnTo>
                  <a:lnTo>
                    <a:pt x="67" y="234"/>
                  </a:lnTo>
                  <a:lnTo>
                    <a:pt x="77" y="226"/>
                  </a:lnTo>
                  <a:lnTo>
                    <a:pt x="87" y="219"/>
                  </a:lnTo>
                  <a:lnTo>
                    <a:pt x="95" y="210"/>
                  </a:lnTo>
                  <a:lnTo>
                    <a:pt x="103" y="201"/>
                  </a:lnTo>
                  <a:lnTo>
                    <a:pt x="110" y="190"/>
                  </a:lnTo>
                  <a:lnTo>
                    <a:pt x="117" y="179"/>
                  </a:lnTo>
                  <a:lnTo>
                    <a:pt x="117" y="179"/>
                  </a:lnTo>
                  <a:lnTo>
                    <a:pt x="136" y="190"/>
                  </a:lnTo>
                  <a:lnTo>
                    <a:pt x="155" y="203"/>
                  </a:lnTo>
                  <a:lnTo>
                    <a:pt x="155" y="203"/>
                  </a:lnTo>
                  <a:close/>
                </a:path>
                <a:path w="180" h="304">
                  <a:moveTo>
                    <a:pt x="155" y="0"/>
                  </a:moveTo>
                  <a:lnTo>
                    <a:pt x="161" y="12"/>
                  </a:lnTo>
                  <a:lnTo>
                    <a:pt x="167" y="26"/>
                  </a:lnTo>
                  <a:lnTo>
                    <a:pt x="171" y="39"/>
                  </a:lnTo>
                  <a:lnTo>
                    <a:pt x="174" y="53"/>
                  </a:lnTo>
                  <a:lnTo>
                    <a:pt x="177" y="67"/>
                  </a:lnTo>
                  <a:lnTo>
                    <a:pt x="179" y="82"/>
                  </a:lnTo>
                  <a:lnTo>
                    <a:pt x="180" y="96"/>
                  </a:lnTo>
                  <a:lnTo>
                    <a:pt x="179" y="111"/>
                  </a:lnTo>
                  <a:lnTo>
                    <a:pt x="178" y="125"/>
                  </a:lnTo>
                  <a:lnTo>
                    <a:pt x="176" y="140"/>
                  </a:lnTo>
                  <a:lnTo>
                    <a:pt x="173" y="153"/>
                  </a:lnTo>
                  <a:lnTo>
                    <a:pt x="169" y="167"/>
                  </a:lnTo>
                  <a:lnTo>
                    <a:pt x="165" y="181"/>
                  </a:lnTo>
                  <a:lnTo>
                    <a:pt x="159" y="194"/>
                  </a:lnTo>
                  <a:lnTo>
                    <a:pt x="140" y="181"/>
                  </a:lnTo>
                  <a:lnTo>
                    <a:pt x="121" y="170"/>
                  </a:lnTo>
                  <a:lnTo>
                    <a:pt x="126" y="158"/>
                  </a:lnTo>
                  <a:lnTo>
                    <a:pt x="130" y="147"/>
                  </a:lnTo>
                  <a:lnTo>
                    <a:pt x="133" y="134"/>
                  </a:lnTo>
                  <a:lnTo>
                    <a:pt x="135" y="122"/>
                  </a:lnTo>
                  <a:lnTo>
                    <a:pt x="136" y="109"/>
                  </a:lnTo>
                  <a:lnTo>
                    <a:pt x="136" y="96"/>
                  </a:lnTo>
                  <a:lnTo>
                    <a:pt x="135" y="83"/>
                  </a:lnTo>
                  <a:lnTo>
                    <a:pt x="134" y="71"/>
                  </a:lnTo>
                  <a:lnTo>
                    <a:pt x="131" y="58"/>
                  </a:lnTo>
                  <a:lnTo>
                    <a:pt x="127" y="47"/>
                  </a:lnTo>
                  <a:lnTo>
                    <a:pt x="123" y="35"/>
                  </a:lnTo>
                  <a:lnTo>
                    <a:pt x="117" y="23"/>
                  </a:lnTo>
                  <a:lnTo>
                    <a:pt x="117" y="23"/>
                  </a:lnTo>
                  <a:lnTo>
                    <a:pt x="135" y="11"/>
                  </a:lnTo>
                  <a:lnTo>
                    <a:pt x="155" y="0"/>
                  </a:lnTo>
                  <a:lnTo>
                    <a:pt x="155" y="0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7" name="path"/>
            <p:cNvSpPr/>
            <p:nvPr/>
          </p:nvSpPr>
          <p:spPr>
            <a:xfrm>
              <a:off x="62484" y="0"/>
              <a:ext cx="208787" cy="80772"/>
            </a:xfrm>
            <a:custGeom>
              <a:rect l="0" t="0" r="0" b="0"/>
              <a:pathLst>
                <a:path w="328" h="127">
                  <a:moveTo>
                    <a:pt x="169" y="0"/>
                  </a:moveTo>
                  <a:lnTo>
                    <a:pt x="182" y="0"/>
                  </a:lnTo>
                  <a:lnTo>
                    <a:pt x="196" y="2"/>
                  </a:lnTo>
                  <a:lnTo>
                    <a:pt x="209" y="4"/>
                  </a:lnTo>
                  <a:lnTo>
                    <a:pt x="222" y="8"/>
                  </a:lnTo>
                  <a:lnTo>
                    <a:pt x="235" y="12"/>
                  </a:lnTo>
                  <a:lnTo>
                    <a:pt x="247" y="18"/>
                  </a:lnTo>
                  <a:lnTo>
                    <a:pt x="260" y="25"/>
                  </a:lnTo>
                  <a:lnTo>
                    <a:pt x="271" y="32"/>
                  </a:lnTo>
                  <a:lnTo>
                    <a:pt x="282" y="40"/>
                  </a:lnTo>
                  <a:lnTo>
                    <a:pt x="293" y="49"/>
                  </a:lnTo>
                  <a:lnTo>
                    <a:pt x="303" y="59"/>
                  </a:lnTo>
                  <a:lnTo>
                    <a:pt x="312" y="70"/>
                  </a:lnTo>
                  <a:lnTo>
                    <a:pt x="320" y="81"/>
                  </a:lnTo>
                  <a:lnTo>
                    <a:pt x="328" y="93"/>
                  </a:lnTo>
                  <a:lnTo>
                    <a:pt x="308" y="104"/>
                  </a:lnTo>
                  <a:lnTo>
                    <a:pt x="289" y="117"/>
                  </a:lnTo>
                  <a:lnTo>
                    <a:pt x="282" y="107"/>
                  </a:lnTo>
                  <a:lnTo>
                    <a:pt x="275" y="97"/>
                  </a:lnTo>
                  <a:lnTo>
                    <a:pt x="266" y="88"/>
                  </a:lnTo>
                  <a:lnTo>
                    <a:pt x="257" y="80"/>
                  </a:lnTo>
                  <a:lnTo>
                    <a:pt x="248" y="72"/>
                  </a:lnTo>
                  <a:lnTo>
                    <a:pt x="237" y="66"/>
                  </a:lnTo>
                  <a:lnTo>
                    <a:pt x="226" y="60"/>
                  </a:lnTo>
                  <a:lnTo>
                    <a:pt x="215" y="56"/>
                  </a:lnTo>
                  <a:lnTo>
                    <a:pt x="204" y="52"/>
                  </a:lnTo>
                  <a:lnTo>
                    <a:pt x="192" y="49"/>
                  </a:lnTo>
                  <a:lnTo>
                    <a:pt x="181" y="48"/>
                  </a:lnTo>
                  <a:lnTo>
                    <a:pt x="169" y="47"/>
                  </a:lnTo>
                  <a:lnTo>
                    <a:pt x="167" y="23"/>
                  </a:lnTo>
                  <a:lnTo>
                    <a:pt x="169" y="0"/>
                  </a:lnTo>
                  <a:close/>
                </a:path>
                <a:path w="328" h="127">
                  <a:moveTo>
                    <a:pt x="0" y="103"/>
                  </a:moveTo>
                  <a:lnTo>
                    <a:pt x="7" y="91"/>
                  </a:lnTo>
                  <a:lnTo>
                    <a:pt x="15" y="79"/>
                  </a:lnTo>
                  <a:lnTo>
                    <a:pt x="24" y="68"/>
                  </a:lnTo>
                  <a:lnTo>
                    <a:pt x="33" y="58"/>
                  </a:lnTo>
                  <a:lnTo>
                    <a:pt x="43" y="48"/>
                  </a:lnTo>
                  <a:lnTo>
                    <a:pt x="54" y="39"/>
                  </a:lnTo>
                  <a:lnTo>
                    <a:pt x="65" y="31"/>
                  </a:lnTo>
                  <a:lnTo>
                    <a:pt x="77" y="24"/>
                  </a:lnTo>
                  <a:lnTo>
                    <a:pt x="90" y="18"/>
                  </a:lnTo>
                  <a:lnTo>
                    <a:pt x="102" y="13"/>
                  </a:lnTo>
                  <a:lnTo>
                    <a:pt x="115" y="8"/>
                  </a:lnTo>
                  <a:lnTo>
                    <a:pt x="128" y="5"/>
                  </a:lnTo>
                  <a:lnTo>
                    <a:pt x="141" y="3"/>
                  </a:lnTo>
                  <a:lnTo>
                    <a:pt x="155" y="2"/>
                  </a:lnTo>
                  <a:lnTo>
                    <a:pt x="154" y="26"/>
                  </a:lnTo>
                  <a:lnTo>
                    <a:pt x="155" y="50"/>
                  </a:lnTo>
                  <a:lnTo>
                    <a:pt x="143" y="51"/>
                  </a:lnTo>
                  <a:lnTo>
                    <a:pt x="132" y="53"/>
                  </a:lnTo>
                  <a:lnTo>
                    <a:pt x="120" y="56"/>
                  </a:lnTo>
                  <a:lnTo>
                    <a:pt x="109" y="61"/>
                  </a:lnTo>
                  <a:lnTo>
                    <a:pt x="98" y="66"/>
                  </a:lnTo>
                  <a:lnTo>
                    <a:pt x="88" y="72"/>
                  </a:lnTo>
                  <a:lnTo>
                    <a:pt x="78" y="80"/>
                  </a:lnTo>
                  <a:lnTo>
                    <a:pt x="68" y="88"/>
                  </a:lnTo>
                  <a:lnTo>
                    <a:pt x="60" y="96"/>
                  </a:lnTo>
                  <a:lnTo>
                    <a:pt x="52" y="106"/>
                  </a:lnTo>
                  <a:lnTo>
                    <a:pt x="45" y="116"/>
                  </a:lnTo>
                  <a:lnTo>
                    <a:pt x="38" y="127"/>
                  </a:lnTo>
                  <a:lnTo>
                    <a:pt x="38" y="127"/>
                  </a:lnTo>
                  <a:lnTo>
                    <a:pt x="19" y="116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3EAD9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8" name="path"/>
            <p:cNvSpPr/>
            <p:nvPr/>
          </p:nvSpPr>
          <p:spPr>
            <a:xfrm>
              <a:off x="48768" y="70103"/>
              <a:ext cx="41148" cy="123444"/>
            </a:xfrm>
            <a:custGeom>
              <a:rect l="0" t="0" r="0" b="0"/>
              <a:pathLst>
                <a:path w="64" h="194">
                  <a:moveTo>
                    <a:pt x="25" y="194"/>
                  </a:moveTo>
                  <a:lnTo>
                    <a:pt x="19" y="181"/>
                  </a:lnTo>
                  <a:lnTo>
                    <a:pt x="13" y="168"/>
                  </a:lnTo>
                  <a:lnTo>
                    <a:pt x="9" y="154"/>
                  </a:lnTo>
                  <a:lnTo>
                    <a:pt x="5" y="140"/>
                  </a:lnTo>
                  <a:lnTo>
                    <a:pt x="2" y="126"/>
                  </a:lnTo>
                  <a:lnTo>
                    <a:pt x="1" y="112"/>
                  </a:lnTo>
                  <a:lnTo>
                    <a:pt x="0" y="97"/>
                  </a:lnTo>
                  <a:lnTo>
                    <a:pt x="0" y="83"/>
                  </a:lnTo>
                  <a:lnTo>
                    <a:pt x="1" y="68"/>
                  </a:lnTo>
                  <a:lnTo>
                    <a:pt x="3" y="54"/>
                  </a:lnTo>
                  <a:lnTo>
                    <a:pt x="6" y="40"/>
                  </a:lnTo>
                  <a:lnTo>
                    <a:pt x="10" y="26"/>
                  </a:lnTo>
                  <a:lnTo>
                    <a:pt x="15" y="13"/>
                  </a:lnTo>
                  <a:lnTo>
                    <a:pt x="21" y="0"/>
                  </a:lnTo>
                  <a:lnTo>
                    <a:pt x="40" y="12"/>
                  </a:lnTo>
                  <a:lnTo>
                    <a:pt x="60" y="23"/>
                  </a:lnTo>
                  <a:lnTo>
                    <a:pt x="55" y="35"/>
                  </a:lnTo>
                  <a:lnTo>
                    <a:pt x="51" y="47"/>
                  </a:lnTo>
                  <a:lnTo>
                    <a:pt x="48" y="59"/>
                  </a:lnTo>
                  <a:lnTo>
                    <a:pt x="46" y="72"/>
                  </a:lnTo>
                  <a:lnTo>
                    <a:pt x="45" y="85"/>
                  </a:lnTo>
                  <a:lnTo>
                    <a:pt x="45" y="97"/>
                  </a:lnTo>
                  <a:lnTo>
                    <a:pt x="46" y="110"/>
                  </a:lnTo>
                  <a:lnTo>
                    <a:pt x="47" y="123"/>
                  </a:lnTo>
                  <a:lnTo>
                    <a:pt x="50" y="135"/>
                  </a:lnTo>
                  <a:lnTo>
                    <a:pt x="54" y="147"/>
                  </a:lnTo>
                  <a:lnTo>
                    <a:pt x="59" y="159"/>
                  </a:lnTo>
                  <a:lnTo>
                    <a:pt x="64" y="170"/>
                  </a:lnTo>
                  <a:lnTo>
                    <a:pt x="64" y="170"/>
                  </a:lnTo>
                  <a:lnTo>
                    <a:pt x="45" y="183"/>
                  </a:lnTo>
                  <a:lnTo>
                    <a:pt x="25" y="194"/>
                  </a:lnTo>
                  <a:lnTo>
                    <a:pt x="25" y="194"/>
                  </a:lnTo>
                  <a:close/>
                </a:path>
              </a:pathLst>
            </a:custGeom>
            <a:solidFill>
              <a:srgbClr val="C9E7C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9" name="path"/>
            <p:cNvSpPr/>
            <p:nvPr/>
          </p:nvSpPr>
          <p:spPr>
            <a:xfrm>
              <a:off x="0" y="217932"/>
              <a:ext cx="115823" cy="47244"/>
            </a:xfrm>
            <a:custGeom>
              <a:rect l="0" t="0" r="0" b="0"/>
              <a:pathLst>
                <a:path w="182" h="74">
                  <a:moveTo>
                    <a:pt x="0" y="13"/>
                  </a:moveTo>
                  <a:lnTo>
                    <a:pt x="153" y="13"/>
                  </a:lnTo>
                  <a:lnTo>
                    <a:pt x="153" y="0"/>
                  </a:lnTo>
                  <a:lnTo>
                    <a:pt x="182" y="37"/>
                  </a:lnTo>
                  <a:lnTo>
                    <a:pt x="153" y="74"/>
                  </a:lnTo>
                  <a:lnTo>
                    <a:pt x="153" y="61"/>
                  </a:lnTo>
                  <a:lnTo>
                    <a:pt x="0" y="6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3522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0" name="path"/>
            <p:cNvSpPr/>
            <p:nvPr/>
          </p:nvSpPr>
          <p:spPr>
            <a:xfrm>
              <a:off x="120396" y="227076"/>
              <a:ext cx="57911" cy="28955"/>
            </a:xfrm>
            <a:custGeom>
              <a:rect l="0" t="0" r="0" b="0"/>
              <a:pathLst>
                <a:path w="91" h="45">
                  <a:moveTo>
                    <a:pt x="0" y="45"/>
                  </a:moveTo>
                  <a:lnTo>
                    <a:pt x="91" y="45"/>
                  </a:lnTo>
                  <a:lnTo>
                    <a:pt x="91" y="0"/>
                  </a:lnTo>
                  <a:lnTo>
                    <a:pt x="0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197A5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1" name="textbox 1901"/>
          <p:cNvSpPr/>
          <p:nvPr/>
        </p:nvSpPr>
        <p:spPr>
          <a:xfrm>
            <a:off x="3604122" y="3222402"/>
            <a:ext cx="52895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>
              <a:latin typeface="微软雅黑" panose="020b0503020204020204" charset="-122"/>
              <a:ea typeface="微软雅黑" panose="020b0503020204020204" charset="-122"/>
            </a:endParaRPr>
          </a:p>
          <a:p>
            <a:pPr marL="12700" algn="l" rtl="0" eaLnBrk="0">
              <a:lnSpc>
                <a:spcPts val="1155"/>
              </a:lnSpc>
            </a:pPr>
            <a:r>
              <a:rPr sz="900" spc="10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开始试</a:t>
            </a:r>
            <a:r>
              <a:rPr sz="900" spc="60">
                <a:solidFill>
                  <a:srgbClr val="E71C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</a:t>
            </a:r>
            <a:endParaRPr lang="en-US" altLang="en-US" sz="9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02" name="path"/>
          <p:cNvSpPr/>
          <p:nvPr/>
        </p:nvSpPr>
        <p:spPr>
          <a:xfrm>
            <a:off x="3400044" y="3200400"/>
            <a:ext cx="182879" cy="182879"/>
          </a:xfrm>
          <a:custGeom>
            <a:rect l="0" t="0" r="0" b="0"/>
            <a:pathLst>
              <a:path w="287" h="287">
                <a:moveTo>
                  <a:pt x="0" y="110"/>
                </a:moveTo>
                <a:lnTo>
                  <a:pt x="110" y="110"/>
                </a:lnTo>
                <a:lnTo>
                  <a:pt x="144" y="0"/>
                </a:lnTo>
                <a:lnTo>
                  <a:pt x="177" y="110"/>
                </a:lnTo>
                <a:lnTo>
                  <a:pt x="287" y="110"/>
                </a:lnTo>
                <a:lnTo>
                  <a:pt x="199" y="177"/>
                </a:lnTo>
                <a:lnTo>
                  <a:pt x="232" y="287"/>
                </a:lnTo>
                <a:lnTo>
                  <a:pt x="144" y="220"/>
                </a:lnTo>
                <a:lnTo>
                  <a:pt x="55" y="287"/>
                </a:lnTo>
                <a:lnTo>
                  <a:pt x="89" y="177"/>
                </a:lnTo>
                <a:lnTo>
                  <a:pt x="0" y="110"/>
                </a:lnTo>
                <a:close/>
              </a:path>
            </a:pathLst>
          </a:custGeom>
          <a:solidFill>
            <a:srgbClr val="E71C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3" name="path"/>
          <p:cNvSpPr/>
          <p:nvPr/>
        </p:nvSpPr>
        <p:spPr>
          <a:xfrm>
            <a:off x="10012679" y="5750052"/>
            <a:ext cx="182880" cy="137160"/>
          </a:xfrm>
          <a:custGeom>
            <a:rect l="0" t="0" r="0" b="0"/>
            <a:pathLst>
              <a:path w="288" h="216">
                <a:moveTo>
                  <a:pt x="0" y="216"/>
                </a:moveTo>
                <a:lnTo>
                  <a:pt x="144" y="0"/>
                </a:lnTo>
                <a:lnTo>
                  <a:pt x="288" y="216"/>
                </a:lnTo>
                <a:lnTo>
                  <a:pt x="0" y="216"/>
                </a:lnTo>
                <a:close/>
              </a:path>
            </a:pathLst>
          </a:custGeom>
          <a:solidFill>
            <a:srgbClr val="A8B21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4" name="path"/>
          <p:cNvSpPr/>
          <p:nvPr/>
        </p:nvSpPr>
        <p:spPr>
          <a:xfrm>
            <a:off x="8333232" y="5623559"/>
            <a:ext cx="1746503" cy="9144"/>
          </a:xfrm>
          <a:custGeom>
            <a:rect l="0" t="0" r="0" b="0"/>
            <a:pathLst>
              <a:path w="2750" h="14">
                <a:moveTo>
                  <a:pt x="7" y="7"/>
                </a:moveTo>
                <a:lnTo>
                  <a:pt x="2743" y="7"/>
                </a:lnTo>
              </a:path>
            </a:pathLst>
          </a:custGeom>
          <a:noFill/>
          <a:ln w="9143" cap="rnd">
            <a:solidFill>
              <a:srgbClr val="9A9A9A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5" name="rect"/>
          <p:cNvSpPr/>
          <p:nvPr/>
        </p:nvSpPr>
        <p:spPr>
          <a:xfrm>
            <a:off x="10943081" y="1024128"/>
            <a:ext cx="771144" cy="9144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6" name="rect"/>
          <p:cNvSpPr/>
          <p:nvPr/>
        </p:nvSpPr>
        <p:spPr>
          <a:xfrm>
            <a:off x="10943081" y="6246876"/>
            <a:ext cx="771144" cy="9143"/>
          </a:xfrm>
          <a:prstGeom prst="rect">
            <a:avLst/>
          </a:prstGeom>
          <a:solidFill>
            <a:srgbClr val="3EAD9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7" name="path"/>
          <p:cNvSpPr/>
          <p:nvPr/>
        </p:nvSpPr>
        <p:spPr>
          <a:xfrm>
            <a:off x="556260" y="3512820"/>
            <a:ext cx="112776" cy="17779"/>
          </a:xfrm>
          <a:custGeom>
            <a:rect l="0" t="0" r="0" b="0"/>
            <a:pathLst>
              <a:path w="177" h="27">
                <a:moveTo>
                  <a:pt x="7" y="20"/>
                </a:moveTo>
                <a:cubicBezTo>
                  <a:pt x="7" y="13"/>
                  <a:pt x="80" y="7"/>
                  <a:pt x="170" y="7"/>
                </a:cubicBezTo>
              </a:path>
            </a:pathLst>
          </a:custGeom>
          <a:noFill/>
          <a:ln w="9143" cap="flat">
            <a:solidFill>
              <a:srgbClr val="9A9A9A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8" name="rect"/>
          <p:cNvSpPr/>
          <p:nvPr/>
        </p:nvSpPr>
        <p:spPr>
          <a:xfrm>
            <a:off x="4105655" y="2238755"/>
            <a:ext cx="44196" cy="18288"/>
          </a:xfrm>
          <a:prstGeom prst="rect">
            <a:avLst/>
          </a:prstGeom>
          <a:solidFill>
            <a:srgbClr val="197A5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https://d.book118.com/247030110134006042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1010</Paragraphs>
  <Slides>50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baseType="lpstr" size="56">
      <vt:lpstr>Arial</vt:lpstr>
      <vt:lpstr>Calibri</vt:lpstr>
      <vt:lpstr>微软雅黑</vt:lpstr>
      <vt:lpstr>Trebuchet MS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2024-09-16T03:50:50.549</cp:lastPrinted>
  <dcterms:created xsi:type="dcterms:W3CDTF">2024-09-15T19:50:50Z</dcterms:created>
  <dcterms:modified xsi:type="dcterms:W3CDTF">2024-09-15T19:50:55Z</dcterms:modified>
</cp:coreProperties>
</file>