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9144000" cy="51435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16.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buFontTx/>
              <a:buNone/>
              <a:defRPr sz="1200">
                <a:latin typeface="Arial" pitchFamily="34" charset="0"/>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buFontTx/>
              <a:buNone/>
              <a:defRPr sz="1200">
                <a:latin typeface="Arial" pitchFamily="34" charset="0"/>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marL="0" marR="0" lvl="0"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单击此处编辑母版文本样式</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457200" marR="0" lvl="1"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第二级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914400" marR="0" lvl="2"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第三级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371600" marR="0" lvl="3"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第四级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828800" marR="0" lvl="4"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第五级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buFontTx/>
              <a:buNone/>
              <a:defRPr sz="1200">
                <a:latin typeface="Arial" pitchFamily="34" charset="0"/>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lstStyle/>
          <a:p>
            <a:pPr lvl="0" algn="r" eaLnBrk="1" hangingPunct="1">
              <a:buNone/>
            </a:pPr>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202" name="幻灯片图像占位符 1"/>
          <p:cNvSpPr>
            <a:spLocks noGrp="1" noRot="1" noChangeAspect="1" noTextEdit="1"/>
          </p:cNvSpPr>
          <p:nvPr>
            <p:ph type="sldImg"/>
          </p:nvPr>
        </p:nvSpPr>
        <p:spPr>
          <a:ln>
            <a:solidFill>
              <a:srgbClr val="000000">
                <a:alpha val="100000"/>
              </a:srgbClr>
            </a:solidFill>
            <a:miter lim="800000"/>
          </a:ln>
        </p:spPr>
      </p:sp>
      <p:sp>
        <p:nvSpPr>
          <p:cNvPr id="51203" name="备注占位符 2"/>
          <p:cNvSpPr txBox="1">
            <a:spLocks noGrp="1"/>
          </p:cNvSpPr>
          <p:nvPr>
            <p:ph type="body" idx="1"/>
          </p:nvPr>
        </p:nvSpPr>
        <p:spPr>
          <a:noFill/>
          <a:ln>
            <a:noFill/>
          </a:ln>
        </p:spPr>
        <p:txBody>
          <a:bodyPr wrap="square" lIns="91440" tIns="45720" rIns="91440" bIns="45720" anchor="t" anchorCtr="0"/>
          <a:lstStyle/>
          <a:p>
            <a:pPr lvl="0"/>
            <a:endParaRPr lang="zh-CN" altLang="en-US"/>
          </a:p>
        </p:txBody>
      </p:sp>
      <p:sp>
        <p:nvSpPr>
          <p:cNvPr id="51204" name="灯片编号占位符 3"/>
          <p:cNvSpPr txBox="1">
            <a:spLocks noGrp="1"/>
          </p:cNvSpPr>
          <p:nvPr>
            <p:ph type="sldNum" sz="quarter" idx="10"/>
          </p:nvPr>
        </p:nvSpPr>
        <p:spPr>
          <a:xfrm>
            <a:off x="3884613" y="8685213"/>
            <a:ext cx="2971800" cy="457200"/>
          </a:xfrm>
          <a:prstGeom prst="rect">
            <a:avLst/>
          </a:prstGeom>
          <a:noFill/>
          <a:ln w="9525">
            <a:noFill/>
          </a:ln>
        </p:spPr>
        <p:txBody>
          <a:bodyPr anchor="b" anchorCtr="0"/>
          <a:lstStyle/>
          <a:p>
            <a:pPr lvl="0" algn="r" eaLnBrk="1" hangingPunct="1"/>
            <a:fld id="{9A0DB2DC-4C9A-4742-B13C-FB6460FD3503}" type="slidenum">
              <a:rPr lang="zh-CN" altLang="en-US" sz="1200"/>
              <a:t>6</a:t>
            </a:fld>
            <a:endParaRPr lang="zh-CN" altLang="en-US"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AF96B1-3E3D-4BE5-8257-56EA6BB412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49C1F4-B23D-4A99-AF13-33E199F320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BF7EC0-EA31-42C0-AE82-79AF299D46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64542A-70C0-4E3D-92DF-A08717F214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7D2516-2379-460E-8829-CFC023EC23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B27BF8-459A-47E4-80C7-B4321D024C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A4ECF0-D037-481F-A4F5-C62014C145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B8A84D-91FF-4115-8FDB-1835869AA3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D8373C-01C0-44D6-823C-03C67E369D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D3CF06-CB77-436A-8645-9A1B58C0BA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3ED65A-89CE-4043-987E-4B14497E42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fld id="{E077DA78-E013-4A8C-AD75-63A150561B10}"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ags" Target="../tags/tag1.xml" /><Relationship Id="rId6" Type="http://schemas.openxmlformats.org/officeDocument/2006/relationships/image" Target="file:///D:\qq&#25991;&#20214;\712321467\Image\C2C\Image2\%7b75232B38-A165-1FB7-499C-2E1C792CACB5%7d.png" TargetMode="External" /><Relationship Id="rId7" Type="http://schemas.openxmlformats.org/officeDocument/2006/relationships/image" Target="../media/image1.pn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gradFill rotWithShape="0">
          <a:gsLst>
            <a:gs pos="0">
              <a:srgbClr val="F4FFFF">
                <a:lumMod val="0"/>
                <a:lumOff val="100000"/>
              </a:srgbClr>
            </a:gs>
            <a:gs pos="100000">
              <a:srgbClr val="B8F9FD"/>
            </a:gs>
          </a:gsLst>
          <a:path path="rect">
            <a:fillToRect l="50000" t="50000" r="50000" b="50000"/>
          </a:path>
        </a:gradFill>
        <a:effectLst/>
      </p:bgPr>
    </p:bg>
    <p:spTree>
      <p:nvGrpSpPr>
        <p:cNvPr id="1" name=""/>
        <p:cNvGrpSpPr/>
        <p:nvPr/>
      </p:nvGrpSpPr>
      <p:grpSpPr/>
      <p:sp>
        <p:nvSpPr>
          <p:cNvPr id="7" name="KSO_TEMPLATE" hidden="1"/>
          <p:cNvSpPr/>
          <p:nvPr userDrawn="1">
            <p:custDataLst>
              <p:tags r:id="rId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82" charset="2"/>
                <a:cs typeface="微软雅黑" panose="020b0503020204020204" pitchFamily="82" charset="2"/>
              </a:defRPr>
            </a:lvl1pPr>
            <a:lvl2pPr marL="742950" lvl="1" indent="-28575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82" charset="2"/>
                <a:cs typeface="微软雅黑" panose="020b0503020204020204" pitchFamily="82" charset="2"/>
              </a:defRPr>
            </a:lvl2pPr>
            <a:lvl3pPr marL="1143000" lvl="2"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82" charset="2"/>
                <a:cs typeface="微软雅黑" panose="020b0503020204020204" pitchFamily="82" charset="2"/>
              </a:defRPr>
            </a:lvl3pPr>
            <a:lvl4pPr marL="1600200" lvl="3"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82" charset="2"/>
                <a:cs typeface="微软雅黑" panose="020b0503020204020204" pitchFamily="82" charset="2"/>
              </a:defRPr>
            </a:lvl4pPr>
            <a:lvl5pPr marL="2057400" lvl="4" indent="-22860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82" charset="2"/>
                <a:cs typeface="微软雅黑" panose="020b0503020204020204" pitchFamily="82" charset="2"/>
              </a:defRPr>
            </a:lvl5pPr>
            <a:lvl6pPr marL="2514600" lvl="5"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82" charset="2"/>
                <a:cs typeface="微软雅黑" panose="020b0503020204020204" pitchFamily="82" charset="2"/>
              </a:defRPr>
            </a:lvl6pPr>
            <a:lvl7pPr marL="2971800" lvl="6"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82" charset="2"/>
                <a:cs typeface="微软雅黑" panose="020b0503020204020204" pitchFamily="82" charset="2"/>
              </a:defRPr>
            </a:lvl7pPr>
            <a:lvl8pPr marL="3429000" lvl="7"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82" charset="2"/>
                <a:cs typeface="微软雅黑" panose="020b0503020204020204" pitchFamily="82" charset="2"/>
              </a:defRPr>
            </a:lvl8pPr>
            <a:lvl9pPr marL="3886200" lvl="8" indent="-22860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82" charset="2"/>
                <a:cs typeface="微软雅黑" panose="020b0503020204020204" pitchFamily="82" charset="2"/>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1" smtClean="0">
              <a:ln>
                <a:noFill/>
              </a:ln>
              <a:solidFill>
                <a:srgbClr val="FFFFFF"/>
              </a:solidFill>
              <a:effectLst/>
              <a:uLnTx/>
              <a:uFillTx/>
              <a:latin typeface="Arial" pitchFamily="34" charset="0"/>
              <a:ea typeface="微软雅黑" panose="020b0503020204020204" pitchFamily="82" charset="2"/>
              <a:cs typeface="微软雅黑" panose="020b0503020204020204" pitchFamily="82" charset="2"/>
            </a:endParaRPr>
          </a:p>
        </p:txBody>
      </p:sp>
      <p:pic>
        <p:nvPicPr>
          <p:cNvPr id="8" name="图片 1073743875" descr="学科网 zxxk.com" title=""/>
          <p:cNvPicPr>
            <a:picLocks noChangeAspect="1"/>
          </p:cNvPicPr>
          <p:nvPr/>
        </p:nvPicPr>
        <p:blipFill>
          <a:blip r:embed="rId7" r:link="rId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rtl="0" eaLnBrk="0" fontAlgn="base" hangingPunct="0">
        <a:spcBef>
          <a:spcPct val="0"/>
        </a:spcBef>
        <a:spcAft>
          <a:spcPct val="0"/>
        </a:spcAft>
        <a:defRPr sz="1800" b="1" kern="1200" spc="200">
          <a:solidFill>
            <a:schemeClr val="tx1"/>
          </a:solidFill>
          <a:latin typeface="Arial" pitchFamily="34" charset="0"/>
          <a:ea typeface="宋体" panose="02010600030101010101" pitchFamily="2" charset="-122"/>
          <a:cs typeface="+mj-cs"/>
        </a:defRPr>
      </a:lvl1pPr>
      <a:lvl2pPr algn="l" rtl="0" eaLnBrk="0" fontAlgn="base" hangingPunct="0">
        <a:spcBef>
          <a:spcPct val="0"/>
        </a:spcBef>
        <a:spcAft>
          <a:spcPct val="0"/>
        </a:spcAft>
        <a:defRPr sz="2400" b="1">
          <a:solidFill>
            <a:schemeClr val="tx1"/>
          </a:solidFill>
          <a:latin typeface="Arial" pitchFamily="34" charset="0"/>
          <a:ea typeface="宋体" panose="02010600030101010101" pitchFamily="2" charset="-122"/>
        </a:defRPr>
      </a:lvl2pPr>
      <a:lvl3pPr algn="l" rtl="0" eaLnBrk="0" fontAlgn="base" hangingPunct="0">
        <a:spcBef>
          <a:spcPct val="0"/>
        </a:spcBef>
        <a:spcAft>
          <a:spcPct val="0"/>
        </a:spcAft>
        <a:defRPr sz="2400" b="1">
          <a:solidFill>
            <a:schemeClr val="tx1"/>
          </a:solidFill>
          <a:latin typeface="Arial" pitchFamily="34" charset="0"/>
          <a:ea typeface="宋体" panose="02010600030101010101" pitchFamily="2" charset="-122"/>
        </a:defRPr>
      </a:lvl3pPr>
      <a:lvl4pPr algn="l" rtl="0" eaLnBrk="0" fontAlgn="base" hangingPunct="0">
        <a:spcBef>
          <a:spcPct val="0"/>
        </a:spcBef>
        <a:spcAft>
          <a:spcPct val="0"/>
        </a:spcAft>
        <a:defRPr sz="2400" b="1">
          <a:solidFill>
            <a:schemeClr val="tx1"/>
          </a:solidFill>
          <a:latin typeface="Arial" pitchFamily="34" charset="0"/>
          <a:ea typeface="宋体" panose="02010600030101010101" pitchFamily="2" charset="-122"/>
        </a:defRPr>
      </a:lvl4pPr>
      <a:lvl5pPr algn="l" rtl="0" eaLnBrk="0" fontAlgn="base" hangingPunct="0">
        <a:spcBef>
          <a:spcPct val="0"/>
        </a:spcBef>
        <a:spcAft>
          <a:spcPct val="0"/>
        </a:spcAft>
        <a:defRPr sz="2400" b="1">
          <a:solidFill>
            <a:schemeClr val="tx1"/>
          </a:solidFill>
          <a:latin typeface="Arial" pitchFamily="34" charset="0"/>
          <a:ea typeface="宋体" panose="02010600030101010101" pitchFamily="2" charset="-122"/>
        </a:defRPr>
      </a:lvl5pPr>
      <a:lvl6pPr marL="457200" algn="l" rtl="0" fontAlgn="base">
        <a:spcBef>
          <a:spcPct val="0"/>
        </a:spcBef>
        <a:spcAft>
          <a:spcPct val="0"/>
        </a:spcAft>
        <a:defRPr sz="2400" b="1">
          <a:solidFill>
            <a:schemeClr val="tx1"/>
          </a:solidFill>
          <a:latin typeface="Arial" pitchFamily="34" charset="0"/>
          <a:ea typeface="宋体" panose="02010600030101010101" pitchFamily="2" charset="-122"/>
        </a:defRPr>
      </a:lvl6pPr>
      <a:lvl7pPr marL="914400" algn="l" rtl="0" fontAlgn="base">
        <a:spcBef>
          <a:spcPct val="0"/>
        </a:spcBef>
        <a:spcAft>
          <a:spcPct val="0"/>
        </a:spcAft>
        <a:defRPr sz="2400" b="1">
          <a:solidFill>
            <a:schemeClr val="tx1"/>
          </a:solidFill>
          <a:latin typeface="Arial" pitchFamily="34" charset="0"/>
          <a:ea typeface="宋体" panose="02010600030101010101" pitchFamily="2" charset="-122"/>
        </a:defRPr>
      </a:lvl7pPr>
      <a:lvl8pPr marL="1371600" algn="l" rtl="0" fontAlgn="base">
        <a:spcBef>
          <a:spcPct val="0"/>
        </a:spcBef>
        <a:spcAft>
          <a:spcPct val="0"/>
        </a:spcAft>
        <a:defRPr sz="2400" b="1">
          <a:solidFill>
            <a:schemeClr val="tx1"/>
          </a:solidFill>
          <a:latin typeface="Arial" pitchFamily="34" charset="0"/>
          <a:ea typeface="宋体" panose="02010600030101010101" pitchFamily="2" charset="-122"/>
        </a:defRPr>
      </a:lvl8pPr>
      <a:lvl9pPr marL="1828800" algn="l" rtl="0" fontAlgn="base">
        <a:spcBef>
          <a:spcPct val="0"/>
        </a:spcBef>
        <a:spcAft>
          <a:spcPct val="0"/>
        </a:spcAft>
        <a:defRPr sz="2400" b="1">
          <a:solidFill>
            <a:schemeClr val="tx1"/>
          </a:solidFill>
          <a:latin typeface="Arial" pitchFamily="34" charset="0"/>
          <a:ea typeface="宋体" panose="02010600030101010101" pitchFamily="2" charset="-122"/>
        </a:defRPr>
      </a:lvl9pPr>
    </p:titleStyle>
    <p:bodyStyle>
      <a:lvl1pPr marL="171450" indent="-171450" algn="l" rtl="0" eaLnBrk="0" fontAlgn="base" hangingPunct="0">
        <a:lnSpc>
          <a:spcPct val="130000"/>
        </a:lnSpc>
        <a:spcBef>
          <a:spcPct val="0"/>
        </a:spcBef>
        <a:spcAft>
          <a:spcPts val="1000"/>
        </a:spcAft>
        <a:buFont typeface="Arial" pitchFamily="34" charset="0"/>
        <a:buChar char="•"/>
        <a:defRPr sz="1200" kern="1200" spc="150">
          <a:solidFill>
            <a:schemeClr val="tx1"/>
          </a:solidFill>
          <a:latin typeface="Arial" pitchFamily="34" charset="0"/>
          <a:ea typeface="宋体" panose="02010600030101010101" pitchFamily="2" charset="-122"/>
          <a:cs typeface="+mn-cs"/>
        </a:defRPr>
      </a:lvl1pPr>
      <a:lvl2pPr marL="514350" indent="-171450" algn="l" defTabSz="0" rtl="0" eaLnBrk="0" fontAlgn="base" hangingPunct="0">
        <a:lnSpc>
          <a:spcPct val="130000"/>
        </a:lnSpc>
        <a:spcBef>
          <a:spcPct val="0"/>
        </a:spcBef>
        <a:spcAft>
          <a:spcPts val="1000"/>
        </a:spcAft>
        <a:buFont typeface="Arial" pitchFamily="34" charset="0"/>
        <a:buChar char="•"/>
        <a:tabLst>
          <a:tab pos="1207135"/>
        </a:tabLst>
        <a:defRPr sz="1200" kern="1200" spc="150">
          <a:solidFill>
            <a:schemeClr val="tx1"/>
          </a:solidFill>
          <a:latin typeface="Arial" pitchFamily="34" charset="0"/>
          <a:ea typeface="宋体" panose="02010600030101010101" pitchFamily="2" charset="-122"/>
          <a:cs typeface="+mn-cs"/>
        </a:defRPr>
      </a:lvl2pPr>
      <a:lvl3pPr marL="857250" indent="-171450" algn="l" rtl="0" eaLnBrk="0" fontAlgn="base" hangingPunct="0">
        <a:lnSpc>
          <a:spcPct val="130000"/>
        </a:lnSpc>
        <a:spcBef>
          <a:spcPct val="0"/>
        </a:spcBef>
        <a:spcAft>
          <a:spcPts val="1000"/>
        </a:spcAft>
        <a:buFont typeface="Arial" pitchFamily="34" charset="0"/>
        <a:buChar char="•"/>
        <a:defRPr sz="1200" kern="1200" spc="150">
          <a:solidFill>
            <a:schemeClr val="tx1"/>
          </a:solidFill>
          <a:latin typeface="Arial" pitchFamily="34" charset="0"/>
          <a:ea typeface="宋体" panose="02010600030101010101" pitchFamily="2" charset="-122"/>
          <a:cs typeface="+mn-cs"/>
        </a:defRPr>
      </a:lvl3pPr>
      <a:lvl4pPr marL="1200150" indent="-171450" algn="l" rtl="0" eaLnBrk="0" fontAlgn="base" hangingPunct="0">
        <a:lnSpc>
          <a:spcPct val="130000"/>
        </a:lnSpc>
        <a:spcBef>
          <a:spcPct val="0"/>
        </a:spcBef>
        <a:spcAft>
          <a:spcPts val="1000"/>
        </a:spcAft>
        <a:buFont typeface="Arial" pitchFamily="34" charset="0"/>
        <a:buChar char="•"/>
        <a:defRPr sz="1200" kern="1200" spc="150">
          <a:solidFill>
            <a:schemeClr val="tx1"/>
          </a:solidFill>
          <a:latin typeface="Arial" pitchFamily="34" charset="0"/>
          <a:ea typeface="宋体" panose="02010600030101010101" pitchFamily="2" charset="-122"/>
          <a:cs typeface="+mn-cs"/>
        </a:defRPr>
      </a:lvl4pPr>
      <a:lvl5pPr marL="1543050" indent="-171450" algn="l" rtl="0" eaLnBrk="0" fontAlgn="base" hangingPunct="0">
        <a:lnSpc>
          <a:spcPct val="130000"/>
        </a:lnSpc>
        <a:spcBef>
          <a:spcPct val="0"/>
        </a:spcBef>
        <a:spcAft>
          <a:spcPts val="1000"/>
        </a:spcAft>
        <a:buFont typeface="Arial" pitchFamily="34" charset="0"/>
        <a:buChar char="•"/>
        <a:defRPr sz="1200" kern="1200" spc="150">
          <a:solidFill>
            <a:schemeClr val="tx1"/>
          </a:solidFill>
          <a:latin typeface="Arial" pitchFamily="34" charset="0"/>
          <a:ea typeface="宋体" panose="02010600030101010101" pitchFamily="2" charset="-122"/>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png" /><Relationship Id="rId3" Type="http://schemas.openxmlformats.org/officeDocument/2006/relationships/image" Target="../media/image3.png" /><Relationship Id="rId4" Type="http://schemas.openxmlformats.org/officeDocument/2006/relationships/tags" Target="../tags/tag6.xml" /><Relationship Id="rId5" Type="http://schemas.openxmlformats.org/officeDocument/2006/relationships/tags" Target="../tags/tag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png" /><Relationship Id="rId3" Type="http://schemas.openxmlformats.org/officeDocument/2006/relationships/image" Target="../media/image3.png" /><Relationship Id="rId4" Type="http://schemas.openxmlformats.org/officeDocument/2006/relationships/tags" Target="../tags/tag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png" /><Relationship Id="rId3" Type="http://schemas.openxmlformats.org/officeDocument/2006/relationships/tags" Target="../tags/tag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xml" /><Relationship Id="rId3" Type="http://schemas.openxmlformats.org/officeDocument/2006/relationships/image" Target="../media/image3.png" /><Relationship Id="rId4" Type="http://schemas.openxmlformats.org/officeDocument/2006/relationships/tags" Target="../tags/tag10.xml"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png" /><Relationship Id="rId3" Type="http://schemas.openxmlformats.org/officeDocument/2006/relationships/tags" Target="../tags/tag11.xml" /><Relationship Id="rId4" Type="http://schemas.openxmlformats.org/officeDocument/2006/relationships/image" Target="../media/image3.png" /><Relationship Id="rId5" Type="http://schemas.openxmlformats.org/officeDocument/2006/relationships/tags" Target="../tags/tag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03600311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6" name="图片 5" title=""/>
          <p:cNvPicPr>
            <a:picLocks noChangeAspect="1"/>
          </p:cNvPicPr>
          <p:nvPr/>
        </p:nvPicPr>
        <p:blipFill>
          <a:blip r:embed="rId2"/>
          <a:stretch>
            <a:fillRect/>
          </a:stretch>
        </p:blipFill>
        <p:spPr>
          <a:xfrm>
            <a:off x="-5080" y="763905"/>
            <a:ext cx="9144000" cy="2427605"/>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147" name="内容占位符 5" title=""/>
          <p:cNvSpPr>
            <a:spLocks noGrp="1"/>
          </p:cNvSpPr>
          <p:nvPr>
            <p:ph idx="1"/>
          </p:nvPr>
        </p:nvSpPr>
        <p:spPr>
          <a:xfrm>
            <a:off x="0" y="660400"/>
            <a:ext cx="9070975" cy="2430780"/>
          </a:xfrm>
          <a:noFill/>
          <a:ln>
            <a:noFill/>
          </a:ln>
        </p:spPr>
        <p:txBody>
          <a:bodyPr/>
          <a:lstStyle/>
          <a:p>
            <a:r>
              <a:rPr lang="zh-CN" altLang="zh-CN" sz="2000"/>
              <a:t>【课前自测】</a:t>
            </a:r>
            <a:endParaRPr lang="zh-CN" altLang="zh-CN" sz="2000"/>
          </a:p>
          <a:p>
            <a:pPr>
              <a:lnSpc>
                <a:spcPct val="150000"/>
              </a:lnSpc>
            </a:pPr>
            <a:r>
              <a:rPr sz="1900"/>
              <a:t>1. (2023 年广州市中考仿真题)下列句子中, 没有语病的一项是( </a:t>
            </a:r>
            <a:r>
              <a:rPr lang="en-US" sz="1900"/>
              <a:t>       </a:t>
            </a:r>
            <a:r>
              <a:rPr sz="1900"/>
              <a:t>)(2分)</a:t>
            </a:r>
            <a:endParaRPr sz="1900"/>
          </a:p>
          <a:p>
            <a:pPr>
              <a:lnSpc>
                <a:spcPct val="150000"/>
              </a:lnSpc>
            </a:pPr>
            <a:r>
              <a:rPr sz="1900"/>
              <a:t>A. 随着我区顺利打通多条断头路, 将进一步优化交通路网, 畅通城市“微循环”。</a:t>
            </a:r>
            <a:endParaRPr sz="1900"/>
          </a:p>
          <a:p>
            <a:pPr>
              <a:lnSpc>
                <a:spcPct val="150000"/>
              </a:lnSpc>
            </a:pPr>
            <a:r>
              <a:rPr sz="1900"/>
              <a:t>B. 为了防止暴雨不灌入室内, 居民因地制宜采取了放置挡水板、 堆置沙袋等措施。</a:t>
            </a:r>
            <a:endParaRPr sz="1900"/>
          </a:p>
          <a:p>
            <a:pPr>
              <a:lnSpc>
                <a:spcPct val="150000"/>
              </a:lnSpc>
            </a:pPr>
            <a:r>
              <a:rPr sz="1900"/>
              <a:t>C. 广东省方志馆举办广彩非遗体验活动, 让广大市民体验了广彩的非遗文化魅力。</a:t>
            </a:r>
            <a:endParaRPr sz="1900"/>
          </a:p>
          <a:p>
            <a:pPr>
              <a:lnSpc>
                <a:spcPct val="150000"/>
              </a:lnSpc>
            </a:pPr>
            <a:r>
              <a:rPr sz="1900"/>
              <a:t>D. 为有效应对森林火灾, 森林消防队开展了防灭火专项训练, 全面提升应急任务。</a:t>
            </a:r>
            <a:endParaRPr sz="1900"/>
          </a:p>
        </p:txBody>
      </p:sp>
      <p:sp>
        <p:nvSpPr>
          <p:cNvPr id="7" name="Rectangle 1" title=""/>
          <p:cNvSpPr/>
          <p:nvPr/>
        </p:nvSpPr>
        <p:spPr>
          <a:xfrm>
            <a:off x="34925" y="3709671"/>
            <a:ext cx="8569325" cy="1014730"/>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sz="2000" b="1">
                <a:solidFill>
                  <a:srgbClr val="7030A0"/>
                </a:solidFill>
                <a:latin typeface="Times New Roman" panose="02020603050405020304" pitchFamily="18" charset="0"/>
              </a:rPr>
              <a:t>（解题思路：</a:t>
            </a:r>
            <a:r>
              <a:rPr lang="en-US" altLang="zh-CN" sz="2000" b="1">
                <a:solidFill>
                  <a:srgbClr val="7030A0"/>
                </a:solidFill>
                <a:latin typeface="Times New Roman" panose="02020603050405020304" pitchFamily="18" charset="0"/>
                <a:sym typeface="+mn-ea"/>
              </a:rPr>
              <a:t>准确理解句子内容; 提取句子主干, 判断出 A 项缺少主语, D 项</a:t>
            </a:r>
            <a:endParaRPr lang="en-US" altLang="zh-CN" sz="2000" b="1">
              <a:solidFill>
                <a:srgbClr val="7030A0"/>
              </a:solidFill>
              <a:latin typeface="Times New Roman" panose="02020603050405020304" pitchFamily="18" charset="0"/>
            </a:endParaRPr>
          </a:p>
          <a:p>
            <a:pPr eaLnBrk="0" hangingPunct="0"/>
            <a:r>
              <a:rPr lang="en-US" altLang="zh-CN" sz="2000" b="1">
                <a:solidFill>
                  <a:srgbClr val="7030A0"/>
                </a:solidFill>
                <a:latin typeface="Times New Roman" panose="02020603050405020304" pitchFamily="18" charset="0"/>
                <a:sym typeface="+mn-ea"/>
              </a:rPr>
              <a:t>的谓语和宾语搭配不当; 另外, 借助标志性语病特点, “防止”和“不”构成双重否定, 可判断出 B项属于否定不当。</a:t>
            </a:r>
            <a:r>
              <a:rPr lang="zh-CN" altLang="zh-CN" sz="2000" b="1">
                <a:solidFill>
                  <a:srgbClr val="7030A0"/>
                </a:solidFill>
                <a:latin typeface="Times New Roman" panose="02020603050405020304" pitchFamily="18" charset="0"/>
              </a:rPr>
              <a:t> </a:t>
            </a:r>
            <a:r>
              <a:rPr lang="en-US" altLang="zh-CN" sz="2000" b="1">
                <a:solidFill>
                  <a:srgbClr val="7030A0"/>
                </a:solidFill>
                <a:latin typeface="Times New Roman" panose="02020603050405020304" pitchFamily="18" charset="0"/>
              </a:rPr>
              <a:t>)</a:t>
            </a:r>
            <a:endParaRPr lang="en-US" altLang="zh-CN" sz="2000" b="1">
              <a:solidFill>
                <a:srgbClr val="7030A0"/>
              </a:solidFill>
              <a:latin typeface="Times New Roman" panose="02020603050405020304" pitchFamily="18" charset="0"/>
            </a:endParaRPr>
          </a:p>
        </p:txBody>
      </p:sp>
      <p:sp>
        <p:nvSpPr>
          <p:cNvPr id="10" name="圆角矩形标注 9" title=""/>
          <p:cNvSpPr/>
          <p:nvPr/>
        </p:nvSpPr>
        <p:spPr>
          <a:xfrm>
            <a:off x="5256530" y="1550035"/>
            <a:ext cx="3712210" cy="495935"/>
          </a:xfrm>
          <a:prstGeom prst="wedgeRoundRectCallout">
            <a:avLst>
              <a:gd name="adj1" fmla="val -43978"/>
              <a:gd name="adj2" fmla="val 7253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r>
              <a:rPr lang="en-US" altLang="zh-CN" sz="1800" b="1">
                <a:solidFill>
                  <a:srgbClr val="FF0000"/>
                </a:solidFill>
                <a:latin typeface="Times New Roman" panose="02020603050405020304" pitchFamily="18" charset="0"/>
                <a:sym typeface="+mn-ea"/>
              </a:rPr>
              <a:t>否定不当</a:t>
            </a:r>
            <a:r>
              <a:rPr kumimoji="0" lang="en-US" altLang="zh-CN" sz="1800" b="1" i="0" u="none" strike="noStrike" kern="1200" cap="none" spc="0" normalizeH="0" baseline="0" noProof="0">
                <a:ln>
                  <a:noFill/>
                </a:ln>
                <a:solidFill>
                  <a:srgbClr val="FF0000"/>
                </a:solidFill>
                <a:effectLst/>
                <a:uLnTx/>
                <a:uFillTx/>
                <a:latin typeface="+mn-lt"/>
                <a:ea typeface="+mn-ea"/>
                <a:cs typeface="+mn-cs"/>
              </a:rPr>
              <a:t>,</a:t>
            </a:r>
            <a:r>
              <a:rPr lang="en-US" altLang="zh-CN" sz="1800" b="1">
                <a:solidFill>
                  <a:srgbClr val="FF0000"/>
                </a:solidFill>
                <a:latin typeface="Times New Roman" panose="02020603050405020304" pitchFamily="18" charset="0"/>
                <a:sym typeface="+mn-ea"/>
              </a:rPr>
              <a:t>去掉“不”, 或者把“防止”改为“让”</a:t>
            </a:r>
            <a:r>
              <a:rPr lang="zh-CN" altLang="en-US" sz="1800" b="1">
                <a:solidFill>
                  <a:srgbClr val="FF0000"/>
                </a:solidFill>
                <a:latin typeface="Times New Roman" panose="02020603050405020304" pitchFamily="18" charset="0"/>
                <a:sym typeface="+mn-ea"/>
              </a:rPr>
              <a:t>。</a:t>
            </a:r>
            <a:endParaRPr kumimoji="0" lang="zh-CN" altLang="en-US" sz="1800" b="1" i="0" u="none" strike="noStrike" kern="1200" cap="none" spc="0" normalizeH="0" baseline="0" noProof="0">
              <a:ln>
                <a:noFill/>
              </a:ln>
              <a:solidFill>
                <a:srgbClr val="FF0000"/>
              </a:solidFill>
              <a:effectLst/>
              <a:uLnTx/>
              <a:uFillTx/>
              <a:latin typeface="Times New Roman" panose="02020603050405020304" pitchFamily="18" charset="0"/>
              <a:ea typeface="黑体" panose="02010609060101010101" pitchFamily="49" charset="-122"/>
              <a:cs typeface="+mn-cs"/>
              <a:sym typeface="+mn-ea"/>
            </a:endParaRPr>
          </a:p>
        </p:txBody>
      </p:sp>
      <p:sp>
        <p:nvSpPr>
          <p:cNvPr id="11" name="流程图: 可选过程 10" title=""/>
          <p:cNvSpPr/>
          <p:nvPr/>
        </p:nvSpPr>
        <p:spPr>
          <a:xfrm>
            <a:off x="4527868" y="1172210"/>
            <a:ext cx="1008063" cy="306388"/>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5" name="流程图: 可选过程 14" title=""/>
          <p:cNvSpPr/>
          <p:nvPr/>
        </p:nvSpPr>
        <p:spPr>
          <a:xfrm>
            <a:off x="840105" y="2032000"/>
            <a:ext cx="534670" cy="34290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8" name="矩形 17" title=""/>
          <p:cNvSpPr/>
          <p:nvPr/>
        </p:nvSpPr>
        <p:spPr>
          <a:xfrm>
            <a:off x="6659880" y="1033463"/>
            <a:ext cx="365125" cy="52197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FF0000"/>
                </a:solidFill>
                <a:latin typeface="Calibri" panose="020f0502020204030204" pitchFamily="34" charset="0"/>
              </a:rPr>
              <a:t>C</a:t>
            </a:r>
            <a:endParaRPr lang="zh-CN" altLang="en-US" sz="2800" b="1">
              <a:solidFill>
                <a:srgbClr val="FF0000"/>
              </a:solidFill>
              <a:latin typeface="Calibri" panose="020f0502020204030204" pitchFamily="34" charset="0"/>
            </a:endParaRPr>
          </a:p>
        </p:txBody>
      </p:sp>
      <p:sp>
        <p:nvSpPr>
          <p:cNvPr id="2" name="圆角矩形标注 1" title=""/>
          <p:cNvSpPr/>
          <p:nvPr/>
        </p:nvSpPr>
        <p:spPr>
          <a:xfrm>
            <a:off x="2014855" y="3314700"/>
            <a:ext cx="5397500" cy="339725"/>
          </a:xfrm>
          <a:prstGeom prst="wedgeRoundRectCallout">
            <a:avLst>
              <a:gd name="adj1" fmla="val 54691"/>
              <a:gd name="adj2" fmla="val -795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r>
              <a:rPr kumimoji="0" lang="zh-CN" altLang="zh-CN" sz="2000" b="1" i="0" u="none" strike="noStrike" kern="1200" cap="none" spc="0" normalizeH="0" baseline="0" noProof="0">
                <a:ln>
                  <a:noFill/>
                </a:ln>
                <a:solidFill>
                  <a:srgbClr val="FF0000"/>
                </a:solidFill>
                <a:effectLst/>
                <a:uLnTx/>
                <a:uFillTx/>
                <a:latin typeface="+mn-lt"/>
                <a:ea typeface="+mn-ea"/>
                <a:cs typeface="+mn-cs"/>
              </a:rPr>
              <a:t>动宾搭配不当</a:t>
            </a:r>
            <a:r>
              <a:rPr kumimoji="0" lang="en-US" altLang="zh-CN" sz="2000" b="1" i="0" u="none" strike="noStrike" kern="1200" cap="none" spc="0" normalizeH="0" baseline="0" noProof="0">
                <a:ln>
                  <a:noFill/>
                </a:ln>
                <a:solidFill>
                  <a:srgbClr val="FF0000"/>
                </a:solidFill>
                <a:effectLst/>
                <a:uLnTx/>
                <a:uFillTx/>
                <a:latin typeface="+mn-lt"/>
                <a:ea typeface="+mn-ea"/>
                <a:cs typeface="+mn-cs"/>
              </a:rPr>
              <a:t>,</a:t>
            </a:r>
            <a:r>
              <a:rPr kumimoji="0" lang="zh-CN" altLang="zh-CN" sz="2000" b="1" i="0" u="none" strike="noStrike" kern="1200" cap="none" spc="0" normalizeH="0" baseline="0" noProof="0">
                <a:ln>
                  <a:noFill/>
                </a:ln>
                <a:solidFill>
                  <a:srgbClr val="FF0000"/>
                </a:solidFill>
                <a:effectLst/>
                <a:uLnTx/>
                <a:uFillTx/>
                <a:latin typeface="+mn-lt"/>
                <a:ea typeface="+mn-ea"/>
                <a:cs typeface="+mn-cs"/>
              </a:rPr>
              <a:t> 改为</a:t>
            </a:r>
            <a:r>
              <a:rPr lang="en-US" altLang="zh-CN" sz="2000" b="1">
                <a:solidFill>
                  <a:srgbClr val="FF0000"/>
                </a:solidFill>
                <a:latin typeface="Times New Roman" panose="02020603050405020304" pitchFamily="18" charset="0"/>
                <a:sym typeface="+mn-ea"/>
              </a:rPr>
              <a:t>“提升应急能力(或水平)”</a:t>
            </a:r>
            <a:endParaRPr kumimoji="0" lang="en-US" altLang="zh-CN" sz="2000" b="1" i="0" u="none" strike="noStrike" kern="1200" cap="none" spc="0" normalizeH="0" baseline="0" noProof="0">
              <a:ln>
                <a:noFill/>
              </a:ln>
              <a:solidFill>
                <a:srgbClr val="FF0000"/>
              </a:solidFill>
              <a:effectLst/>
              <a:uLnTx/>
              <a:uFillTx/>
              <a:latin typeface="Times New Roman" panose="02020603050405020304" pitchFamily="18" charset="0"/>
              <a:ea typeface="黑体" panose="02010609060101010101" pitchFamily="49" charset="-122"/>
              <a:cs typeface="+mn-cs"/>
              <a:sym typeface="+mn-ea"/>
            </a:endParaRPr>
          </a:p>
        </p:txBody>
      </p:sp>
      <p:sp>
        <p:nvSpPr>
          <p:cNvPr id="20" name="流程图: 可选过程 19" title=""/>
          <p:cNvSpPr/>
          <p:nvPr/>
        </p:nvSpPr>
        <p:spPr>
          <a:xfrm>
            <a:off x="6943090" y="2925445"/>
            <a:ext cx="469900" cy="32258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2" name="流程图: 可选过程 21" title=""/>
          <p:cNvSpPr/>
          <p:nvPr/>
        </p:nvSpPr>
        <p:spPr>
          <a:xfrm>
            <a:off x="7445375" y="2925445"/>
            <a:ext cx="942975" cy="32258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 name="流程图: 可选过程 7" title=""/>
          <p:cNvSpPr/>
          <p:nvPr>
            <p:custDataLst>
              <p:tags r:id="rId2"/>
            </p:custDataLst>
          </p:nvPr>
        </p:nvSpPr>
        <p:spPr>
          <a:xfrm>
            <a:off x="329248" y="1611313"/>
            <a:ext cx="566738" cy="28257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9" name="流程图: 可选过程 8" title=""/>
          <p:cNvSpPr/>
          <p:nvPr>
            <p:custDataLst>
              <p:tags r:id="rId3"/>
            </p:custDataLst>
          </p:nvPr>
        </p:nvSpPr>
        <p:spPr>
          <a:xfrm>
            <a:off x="4616450" y="1628775"/>
            <a:ext cx="497205" cy="26987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3" name="圆角矩形标注 2" title=""/>
          <p:cNvSpPr/>
          <p:nvPr>
            <p:custDataLst>
              <p:tags r:id="rId4"/>
            </p:custDataLst>
          </p:nvPr>
        </p:nvSpPr>
        <p:spPr>
          <a:xfrm>
            <a:off x="1476375" y="867410"/>
            <a:ext cx="2851150" cy="379730"/>
          </a:xfrm>
          <a:prstGeom prst="wedgeRoundRectCallout">
            <a:avLst>
              <a:gd name="adj1" fmla="val -48484"/>
              <a:gd name="adj2" fmla="val 14687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缺主语，</a:t>
            </a:r>
            <a:r>
              <a:rPr lang="en-US" altLang="zh-CN" sz="2000" b="1">
                <a:solidFill>
                  <a:srgbClr val="FF0000"/>
                </a:solidFill>
                <a:latin typeface="Times New Roman" panose="02020603050405020304" pitchFamily="18" charset="0"/>
                <a:sym typeface="+mn-ea"/>
              </a:rPr>
              <a:t>删去“随着”</a:t>
            </a:r>
            <a:endParaRPr kumimoji="0" lang="en-US" altLang="zh-CN" sz="2000" b="1" i="0" u="none" strike="noStrike" kern="1200" cap="none" spc="0" normalizeH="0" baseline="0" noProof="0">
              <a:ln>
                <a:noFill/>
              </a:ln>
              <a:solidFill>
                <a:srgbClr val="FF0000"/>
              </a:solidFill>
              <a:effectLst/>
              <a:uLnTx/>
              <a:uFillTx/>
              <a:latin typeface="Times New Roman" panose="02020603050405020304" pitchFamily="18" charset="0"/>
              <a:ea typeface="黑体" panose="02010609060101010101" pitchFamily="49" charset="-122"/>
              <a:cs typeface="+mn-cs"/>
              <a:sym typeface="+mn-ea"/>
            </a:endParaRPr>
          </a:p>
        </p:txBody>
      </p:sp>
      <p:sp>
        <p:nvSpPr>
          <p:cNvPr id="4" name="流程图: 可选过程 3" title=""/>
          <p:cNvSpPr/>
          <p:nvPr>
            <p:custDataLst>
              <p:tags r:id="rId5"/>
            </p:custDataLst>
          </p:nvPr>
        </p:nvSpPr>
        <p:spPr>
          <a:xfrm>
            <a:off x="1825625" y="2032000"/>
            <a:ext cx="260350" cy="34290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5" name="图片 4" title=""/>
          <p:cNvPicPr>
            <a:picLocks noChangeAspect="1"/>
          </p:cNvPicPr>
          <p:nvPr/>
        </p:nvPicPr>
        <p:blipFill>
          <a:blip r:embed="rId6"/>
          <a:srcRect t="13020" b="13234"/>
          <a:stretch>
            <a:fillRect/>
          </a:stretch>
        </p:blipFill>
        <p:spPr>
          <a:xfrm>
            <a:off x="3558540" y="349250"/>
            <a:ext cx="1946910" cy="43878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additive="base">
                                        <p:cTn id="49" dur="500" fill="hold"/>
                                        <p:tgtEl>
                                          <p:spTgt spid="20"/>
                                        </p:tgtEl>
                                        <p:attrNameLst>
                                          <p:attrName>ppt_x</p:attrName>
                                        </p:attrNameLst>
                                      </p:cBhvr>
                                      <p:tavLst>
                                        <p:tav tm="0">
                                          <p:val>
                                            <p:strVal val="#ppt_x"/>
                                          </p:val>
                                        </p:tav>
                                        <p:tav tm="100000">
                                          <p:val>
                                            <p:strVal val="#ppt_x"/>
                                          </p:val>
                                        </p:tav>
                                      </p:tavLst>
                                    </p:anim>
                                    <p:anim calcmode="lin" valueType="num">
                                      <p:cBhvr additive="base">
                                        <p:cTn id="5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22"/>
                                        </p:tgtEl>
                                        <p:attrNameLst>
                                          <p:attrName>style.visibility</p:attrName>
                                        </p:attrNameLst>
                                      </p:cBhvr>
                                      <p:to>
                                        <p:strVal val="visible"/>
                                      </p:to>
                                    </p:set>
                                    <p:anim calcmode="lin" valueType="num">
                                      <p:cBhvr additive="base">
                                        <p:cTn id="55" dur="500" fill="hold"/>
                                        <p:tgtEl>
                                          <p:spTgt spid="22"/>
                                        </p:tgtEl>
                                        <p:attrNameLst>
                                          <p:attrName>ppt_x</p:attrName>
                                        </p:attrNameLst>
                                      </p:cBhvr>
                                      <p:tavLst>
                                        <p:tav tm="0">
                                          <p:val>
                                            <p:strVal val="#ppt_x"/>
                                          </p:val>
                                        </p:tav>
                                        <p:tav tm="100000">
                                          <p:val>
                                            <p:strVal val="#ppt_x"/>
                                          </p:val>
                                        </p:tav>
                                      </p:tavLst>
                                    </p:anim>
                                    <p:anim calcmode="lin" valueType="num">
                                      <p:cBhvr additive="base">
                                        <p:cTn id="56"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2" presetClass="entr" presetSubtype="4" dur="500" fill="hold" grpId="0" nodeType="clickEffect">
                                  <p:stCondLst>
                                    <p:cond delay="0"/>
                                  </p:stCondLst>
                                  <p:childTnLst>
                                    <p:set>
                                      <p:cBhvr>
                                        <p:cTn id="60" dur="1" fill="hold">
                                          <p:stCondLst>
                                            <p:cond delay="0"/>
                                          </p:stCondLst>
                                        </p:cTn>
                                        <p:tgtEl>
                                          <p:spTgt spid="2"/>
                                        </p:tgtEl>
                                        <p:attrNameLst>
                                          <p:attrName>style.visibility</p:attrName>
                                        </p:attrNameLst>
                                      </p:cBhvr>
                                      <p:to>
                                        <p:strVal val="visible"/>
                                      </p:to>
                                    </p:set>
                                    <p:anim calcmode="lin" valueType="num">
                                      <p:cBhvr additive="base">
                                        <p:cTn id="61" dur="500" fill="hold"/>
                                        <p:tgtEl>
                                          <p:spTgt spid="2"/>
                                        </p:tgtEl>
                                        <p:attrNameLst>
                                          <p:attrName>ppt_x</p:attrName>
                                        </p:attrNameLst>
                                      </p:cBhvr>
                                      <p:tavLst>
                                        <p:tav tm="0">
                                          <p:val>
                                            <p:strVal val="#ppt_x"/>
                                          </p:val>
                                        </p:tav>
                                        <p:tav tm="100000">
                                          <p:val>
                                            <p:strVal val="#ppt_x"/>
                                          </p:val>
                                        </p:tav>
                                      </p:tavLst>
                                    </p:anim>
                                    <p:anim calcmode="lin" valueType="num">
                                      <p:cBhvr additive="base">
                                        <p:cTn id="6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p:stCondLst>
                              <p:cond delay="0"/>
                            </p:stCondLst>
                            <p:childTnLst>
                              <p:par>
                                <p:cTn id="65" presetID="2" presetClass="entr" presetSubtype="4" dur="500" fill="hold" grpId="0" nodeType="clickEffect">
                                  <p:stCondLst>
                                    <p:cond delay="0"/>
                                  </p:stCondLst>
                                  <p:childTnLst>
                                    <p:set>
                                      <p:cBhvr>
                                        <p:cTn id="66" dur="1" fill="hold">
                                          <p:stCondLst>
                                            <p:cond delay="0"/>
                                          </p:stCondLst>
                                        </p:cTn>
                                        <p:tgtEl>
                                          <p:spTgt spid="7"/>
                                        </p:tgtEl>
                                        <p:attrNameLst>
                                          <p:attrName>style.visibility</p:attrName>
                                        </p:attrNameLst>
                                      </p:cBhvr>
                                      <p:to>
                                        <p:strVal val="visible"/>
                                      </p:to>
                                    </p:set>
                                    <p:anim calcmode="lin" valueType="num">
                                      <p:cBhvr additive="base">
                                        <p:cTn id="67" dur="500" fill="hold"/>
                                        <p:tgtEl>
                                          <p:spTgt spid="7"/>
                                        </p:tgtEl>
                                        <p:attrNameLst>
                                          <p:attrName>ppt_x</p:attrName>
                                        </p:attrNameLst>
                                      </p:cBhvr>
                                      <p:tavLst>
                                        <p:tav tm="0">
                                          <p:val>
                                            <p:strVal val="#ppt_x"/>
                                          </p:val>
                                        </p:tav>
                                        <p:tav tm="100000">
                                          <p:val>
                                            <p:strVal val="#ppt_x"/>
                                          </p:val>
                                        </p:tav>
                                      </p:tavLst>
                                    </p:anim>
                                    <p:anim calcmode="lin" valueType="num">
                                      <p:cBhvr additive="base">
                                        <p:cTn id="6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p:stCondLst>
                              <p:cond delay="0"/>
                            </p:stCondLst>
                            <p:childTnLst>
                              <p:par>
                                <p:cTn id="71" presetID="2" presetClass="entr" presetSubtype="4" dur="500" fill="hold" grpId="0" nodeType="clickEffect">
                                  <p:stCondLst>
                                    <p:cond delay="0"/>
                                  </p:stCondLst>
                                  <p:childTnLst>
                                    <p:set>
                                      <p:cBhvr>
                                        <p:cTn id="72" dur="1" fill="hold">
                                          <p:stCondLst>
                                            <p:cond delay="0"/>
                                          </p:stCondLst>
                                        </p:cTn>
                                        <p:tgtEl>
                                          <p:spTgt spid="18"/>
                                        </p:tgtEl>
                                        <p:attrNameLst>
                                          <p:attrName>style.visibility</p:attrName>
                                        </p:attrNameLst>
                                      </p:cBhvr>
                                      <p:to>
                                        <p:strVal val="visible"/>
                                      </p:to>
                                    </p:set>
                                    <p:anim calcmode="lin" valueType="num">
                                      <p:cBhvr additive="base">
                                        <p:cTn id="73" dur="500" fill="hold"/>
                                        <p:tgtEl>
                                          <p:spTgt spid="18"/>
                                        </p:tgtEl>
                                        <p:attrNameLst>
                                          <p:attrName>ppt_x</p:attrName>
                                        </p:attrNameLst>
                                      </p:cBhvr>
                                      <p:tavLst>
                                        <p:tav tm="0">
                                          <p:val>
                                            <p:strVal val="#ppt_x"/>
                                          </p:val>
                                        </p:tav>
                                        <p:tav tm="100000">
                                          <p:val>
                                            <p:strVal val="#ppt_x"/>
                                          </p:val>
                                        </p:tav>
                                      </p:tavLst>
                                    </p:anim>
                                    <p:anim calcmode="lin" valueType="num">
                                      <p:cBhvr additive="base">
                                        <p:cTn id="7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P spid="15" grpId="0"/>
      <p:bldP spid="18" grpId="0"/>
      <p:bldP spid="2" grpId="0"/>
      <p:bldP spid="20" grpId="0"/>
      <p:bldP spid="22" grpId="0"/>
      <p:bldP spid="8" grpId="0"/>
      <p:bldP spid="9" grpId="0"/>
      <p:bldP spid="3" grpId="0"/>
      <p:bldP spid="4"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147" name="内容占位符 5" title=""/>
          <p:cNvSpPr>
            <a:spLocks noGrp="1"/>
          </p:cNvSpPr>
          <p:nvPr>
            <p:ph idx="1"/>
          </p:nvPr>
        </p:nvSpPr>
        <p:spPr>
          <a:xfrm>
            <a:off x="0" y="660400"/>
            <a:ext cx="8964613" cy="2430463"/>
          </a:xfrm>
          <a:noFill/>
          <a:ln>
            <a:noFill/>
          </a:ln>
        </p:spPr>
        <p:txBody>
          <a:bodyPr/>
          <a:lstStyle/>
          <a:p>
            <a:pPr>
              <a:lnSpc>
                <a:spcPct val="150000"/>
              </a:lnSpc>
            </a:pPr>
            <a:r>
              <a:rPr lang="en-US" altLang="zh-CN" sz="2000"/>
              <a:t>2. </a:t>
            </a:r>
            <a:r>
              <a:rPr lang="zh-CN" altLang="zh-CN" sz="2000"/>
              <a:t>（</a:t>
            </a:r>
            <a:r>
              <a:rPr lang="en-US" altLang="zh-CN" sz="2000"/>
              <a:t>2022</a:t>
            </a:r>
            <a:r>
              <a:rPr lang="zh-CN" altLang="zh-CN" sz="2000"/>
              <a:t>年广州市中考）下列句子中，没有语病的一项是</a:t>
            </a:r>
            <a:r>
              <a:rPr lang="zh-CN" altLang="en-US" sz="2000"/>
              <a:t>（ 　 ）</a:t>
            </a:r>
            <a:r>
              <a:rPr lang="zh-CN" altLang="zh-CN" sz="2000"/>
              <a:t>（</a:t>
            </a:r>
            <a:r>
              <a:rPr lang="en-US" altLang="zh-CN" sz="2000"/>
              <a:t>2</a:t>
            </a:r>
            <a:r>
              <a:rPr lang="zh-CN" altLang="zh-CN" sz="2000"/>
              <a:t>分）</a:t>
            </a:r>
            <a:endParaRPr lang="zh-CN" altLang="zh-CN" sz="2000"/>
          </a:p>
          <a:p>
            <a:pPr>
              <a:lnSpc>
                <a:spcPct val="150000"/>
              </a:lnSpc>
            </a:pPr>
            <a:r>
              <a:rPr lang="en-US" altLang="zh-CN" sz="2000"/>
              <a:t>A.</a:t>
            </a:r>
            <a:r>
              <a:rPr lang="zh-CN" altLang="zh-CN" sz="2000"/>
              <a:t>随着经济社会快速发展，新时代的中国青年获得了更加优越的发展机遇。</a:t>
            </a:r>
            <a:endParaRPr lang="zh-CN" altLang="zh-CN" sz="2000"/>
          </a:p>
          <a:p>
            <a:pPr>
              <a:lnSpc>
                <a:spcPct val="150000"/>
              </a:lnSpc>
            </a:pPr>
            <a:r>
              <a:rPr lang="en-US" altLang="zh-CN" sz="2000"/>
              <a:t>B.</a:t>
            </a:r>
            <a:r>
              <a:rPr lang="zh-CN" altLang="zh-CN" sz="2000"/>
              <a:t>加快推进相关法律、法规的执行和制定，有助于海上风电海域的通航安全。</a:t>
            </a:r>
            <a:endParaRPr lang="zh-CN" altLang="zh-CN" sz="2000"/>
          </a:p>
          <a:p>
            <a:pPr>
              <a:lnSpc>
                <a:spcPct val="150000"/>
              </a:lnSpc>
            </a:pPr>
            <a:r>
              <a:rPr lang="en-US" altLang="zh-CN" sz="2000"/>
              <a:t>C.</a:t>
            </a:r>
            <a:r>
              <a:rPr lang="zh-CN" altLang="zh-CN" sz="2000"/>
              <a:t>我国的职业教育专业目录先后经过两次调整，更新的幅度超过了</a:t>
            </a:r>
            <a:r>
              <a:rPr lang="en-US" altLang="zh-CN" sz="2000"/>
              <a:t>70%</a:t>
            </a:r>
            <a:r>
              <a:rPr lang="zh-CN" altLang="zh-CN" sz="2000"/>
              <a:t>左右。</a:t>
            </a:r>
            <a:endParaRPr lang="zh-CN" altLang="zh-CN" sz="2000"/>
          </a:p>
          <a:p>
            <a:pPr>
              <a:lnSpc>
                <a:spcPct val="150000"/>
              </a:lnSpc>
            </a:pPr>
            <a:r>
              <a:rPr lang="en-US" altLang="zh-CN" sz="2000"/>
              <a:t>D.</a:t>
            </a:r>
            <a:r>
              <a:rPr lang="zh-CN" altLang="zh-CN" sz="2000"/>
              <a:t>当前，科普工作不仅要提升科学知识，还要弘扬科学精神、倡导科学思想。</a:t>
            </a:r>
            <a:endParaRPr lang="zh-CN" altLang="zh-CN" sz="2000"/>
          </a:p>
        </p:txBody>
      </p:sp>
      <p:sp>
        <p:nvSpPr>
          <p:cNvPr id="7" name="Rectangle 1" title=""/>
          <p:cNvSpPr/>
          <p:nvPr/>
        </p:nvSpPr>
        <p:spPr>
          <a:xfrm>
            <a:off x="0" y="3091498"/>
            <a:ext cx="8569325" cy="1323975"/>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sz="2000" b="1">
                <a:solidFill>
                  <a:srgbClr val="7030A0"/>
                </a:solidFill>
                <a:latin typeface="Times New Roman" panose="02020603050405020304" pitchFamily="18" charset="0"/>
              </a:rPr>
              <a:t>（解题思路：</a:t>
            </a:r>
            <a:r>
              <a:rPr lang="zh-CN" altLang="zh-CN" sz="2000" b="1">
                <a:solidFill>
                  <a:srgbClr val="7030A0"/>
                </a:solidFill>
                <a:latin typeface="Times New Roman" panose="02020603050405020304" pitchFamily="18" charset="0"/>
              </a:rPr>
              <a:t>准确理解句子内容；提取句子主干，判断出</a:t>
            </a:r>
            <a:r>
              <a:rPr lang="en-US" altLang="zh-CN" sz="2000" b="1">
                <a:solidFill>
                  <a:srgbClr val="7030A0"/>
                </a:solidFill>
                <a:latin typeface="Times New Roman" panose="02020603050405020304" pitchFamily="18" charset="0"/>
              </a:rPr>
              <a:t>D</a:t>
            </a:r>
            <a:r>
              <a:rPr lang="zh-CN" altLang="zh-CN" sz="2000" b="1">
                <a:solidFill>
                  <a:srgbClr val="7030A0"/>
                </a:solidFill>
                <a:latin typeface="Times New Roman" panose="02020603050405020304" pitchFamily="18" charset="0"/>
              </a:rPr>
              <a:t>项的谓语和宾语搭配不当；另外，借助标志性语病特点，“执行和制定”是并列动词，有先后之分，可判断出</a:t>
            </a:r>
            <a:r>
              <a:rPr lang="en-US" altLang="zh-CN" sz="2000" b="1">
                <a:solidFill>
                  <a:srgbClr val="7030A0"/>
                </a:solidFill>
                <a:latin typeface="Times New Roman" panose="02020603050405020304" pitchFamily="18" charset="0"/>
              </a:rPr>
              <a:t>B</a:t>
            </a:r>
            <a:r>
              <a:rPr lang="zh-CN" altLang="zh-CN" sz="2000" b="1">
                <a:solidFill>
                  <a:srgbClr val="7030A0"/>
                </a:solidFill>
                <a:latin typeface="Times New Roman" panose="02020603050405020304" pitchFamily="18" charset="0"/>
              </a:rPr>
              <a:t>项属于语序不当，</a:t>
            </a:r>
            <a:r>
              <a:rPr lang="en-US" altLang="zh-CN" sz="2000" b="1">
                <a:solidFill>
                  <a:srgbClr val="7030A0"/>
                </a:solidFill>
                <a:latin typeface="Times New Roman" panose="02020603050405020304" pitchFamily="18" charset="0"/>
              </a:rPr>
              <a:t>C</a:t>
            </a:r>
            <a:r>
              <a:rPr lang="zh-CN" altLang="zh-CN" sz="2000" b="1">
                <a:solidFill>
                  <a:srgbClr val="7030A0"/>
                </a:solidFill>
                <a:latin typeface="Times New Roman" panose="02020603050405020304" pitchFamily="18" charset="0"/>
              </a:rPr>
              <a:t>项的“超过”和“左右”两个概数词连用，可判断出</a:t>
            </a:r>
            <a:r>
              <a:rPr lang="en-US" altLang="zh-CN" sz="2000" b="1">
                <a:solidFill>
                  <a:srgbClr val="7030A0"/>
                </a:solidFill>
                <a:latin typeface="Times New Roman" panose="02020603050405020304" pitchFamily="18" charset="0"/>
              </a:rPr>
              <a:t>C</a:t>
            </a:r>
            <a:r>
              <a:rPr lang="zh-CN" altLang="zh-CN" sz="2000" b="1">
                <a:solidFill>
                  <a:srgbClr val="7030A0"/>
                </a:solidFill>
                <a:latin typeface="Times New Roman" panose="02020603050405020304" pitchFamily="18" charset="0"/>
              </a:rPr>
              <a:t>项成分赘余。 </a:t>
            </a:r>
            <a:r>
              <a:rPr lang="en-US" altLang="zh-CN" sz="2000" b="1">
                <a:solidFill>
                  <a:srgbClr val="7030A0"/>
                </a:solidFill>
                <a:latin typeface="Times New Roman" panose="02020603050405020304" pitchFamily="18" charset="0"/>
              </a:rPr>
              <a:t>)</a:t>
            </a:r>
            <a:endParaRPr lang="en-US" altLang="zh-CN" sz="2000" b="1">
              <a:solidFill>
                <a:srgbClr val="7030A0"/>
              </a:solidFill>
              <a:latin typeface="Times New Roman" panose="02020603050405020304" pitchFamily="18" charset="0"/>
            </a:endParaRPr>
          </a:p>
        </p:txBody>
      </p:sp>
      <p:sp>
        <p:nvSpPr>
          <p:cNvPr id="10" name="圆角矩形标注 9" title=""/>
          <p:cNvSpPr/>
          <p:nvPr/>
        </p:nvSpPr>
        <p:spPr>
          <a:xfrm>
            <a:off x="4572000" y="1242695"/>
            <a:ext cx="3760470" cy="401955"/>
          </a:xfrm>
          <a:prstGeom prst="wedgeRoundRectCallout">
            <a:avLst>
              <a:gd name="adj1" fmla="val -43573"/>
              <a:gd name="adj2" fmla="val 1186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r>
              <a:rPr kumimoji="0" lang="zh-CN" altLang="zh-CN" sz="1800" b="1" i="0" u="none" strike="noStrike" kern="1200" cap="none" spc="0" normalizeH="0" baseline="0" noProof="0">
                <a:ln>
                  <a:noFill/>
                </a:ln>
                <a:solidFill>
                  <a:srgbClr val="FF0000"/>
                </a:solidFill>
                <a:effectLst/>
                <a:uLnTx/>
                <a:uFillTx/>
                <a:latin typeface="+mn-lt"/>
                <a:ea typeface="+mn-ea"/>
                <a:cs typeface="+mn-cs"/>
              </a:rPr>
              <a:t>语序不当</a:t>
            </a:r>
            <a:r>
              <a:rPr kumimoji="0" lang="en-US" altLang="zh-CN" sz="1800" b="1" i="0" u="none" strike="noStrike" kern="1200" cap="none" spc="0" normalizeH="0" baseline="0" noProof="0">
                <a:ln>
                  <a:noFill/>
                </a:ln>
                <a:solidFill>
                  <a:srgbClr val="FF0000"/>
                </a:solidFill>
                <a:effectLst/>
                <a:uLnTx/>
                <a:uFillTx/>
                <a:latin typeface="+mn-lt"/>
                <a:ea typeface="+mn-ea"/>
                <a:cs typeface="+mn-cs"/>
              </a:rPr>
              <a:t>,</a:t>
            </a:r>
            <a:r>
              <a:rPr kumimoji="0" lang="zh-CN" altLang="zh-CN" sz="1800" b="1" i="0" u="none" strike="noStrike" kern="1200" cap="none" spc="0" normalizeH="0" baseline="0" noProof="0">
                <a:ln>
                  <a:noFill/>
                </a:ln>
                <a:solidFill>
                  <a:srgbClr val="FF0000"/>
                </a:solidFill>
                <a:effectLst/>
                <a:uLnTx/>
                <a:uFillTx/>
                <a:latin typeface="+mn-lt"/>
                <a:ea typeface="+mn-ea"/>
                <a:cs typeface="+mn-cs"/>
              </a:rPr>
              <a:t>应改为“制定和执行”</a:t>
            </a:r>
            <a:endParaRPr kumimoji="0" lang="zh-CN" altLang="en-US" sz="1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1" name="流程图: 可选过程 10" title=""/>
          <p:cNvSpPr/>
          <p:nvPr/>
        </p:nvSpPr>
        <p:spPr>
          <a:xfrm>
            <a:off x="4433253" y="831850"/>
            <a:ext cx="1008063" cy="306388"/>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4" name="圆角矩形标注 13" title=""/>
          <p:cNvSpPr/>
          <p:nvPr/>
        </p:nvSpPr>
        <p:spPr>
          <a:xfrm>
            <a:off x="6349683" y="1703070"/>
            <a:ext cx="2716213" cy="325438"/>
          </a:xfrm>
          <a:prstGeom prst="wedgeRoundRectCallout">
            <a:avLst>
              <a:gd name="adj1" fmla="val -21615"/>
              <a:gd name="adj2" fmla="val 8055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zh-CN" sz="2000" b="1" i="0" u="none" strike="noStrike" kern="1200" cap="none" spc="0" normalizeH="0" baseline="0" noProof="0">
                <a:ln>
                  <a:noFill/>
                </a:ln>
                <a:solidFill>
                  <a:srgbClr val="FF0000"/>
                </a:solidFill>
                <a:effectLst/>
                <a:uLnTx/>
                <a:uFillTx/>
                <a:latin typeface="+mn-lt"/>
                <a:ea typeface="+mn-ea"/>
                <a:cs typeface="+mn-cs"/>
              </a:rPr>
              <a:t>成分赘余</a:t>
            </a:r>
            <a:r>
              <a:rPr kumimoji="0" lang="en-US" altLang="zh-CN" sz="2000" b="1" i="0" u="none" strike="noStrike" kern="1200" cap="none" spc="0" normalizeH="0" baseline="0" noProof="0">
                <a:ln>
                  <a:noFill/>
                </a:ln>
                <a:solidFill>
                  <a:srgbClr val="FF0000"/>
                </a:solidFill>
                <a:effectLst/>
                <a:uLnTx/>
                <a:uFillTx/>
                <a:latin typeface="+mn-lt"/>
                <a:ea typeface="+mn-ea"/>
                <a:cs typeface="+mn-cs"/>
              </a:rPr>
              <a:t>,</a:t>
            </a:r>
            <a:r>
              <a:rPr kumimoji="0" lang="zh-CN" altLang="zh-CN" sz="2000" b="1" i="0" u="none" strike="noStrike" kern="1200" cap="none" spc="0" normalizeH="0" baseline="0" noProof="0">
                <a:ln>
                  <a:noFill/>
                </a:ln>
                <a:solidFill>
                  <a:srgbClr val="FF0000"/>
                </a:solidFill>
                <a:effectLst/>
                <a:uLnTx/>
                <a:uFillTx/>
                <a:latin typeface="+mn-lt"/>
                <a:ea typeface="+mn-ea"/>
                <a:cs typeface="+mn-cs"/>
              </a:rPr>
              <a:t>删去“左右”</a:t>
            </a:r>
            <a:endPar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5" name="流程图: 可选过程 14" title=""/>
          <p:cNvSpPr/>
          <p:nvPr/>
        </p:nvSpPr>
        <p:spPr>
          <a:xfrm>
            <a:off x="3383915" y="1702753"/>
            <a:ext cx="1296988" cy="34290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8" name="矩形 17" title=""/>
          <p:cNvSpPr/>
          <p:nvPr/>
        </p:nvSpPr>
        <p:spPr>
          <a:xfrm>
            <a:off x="6743700" y="660083"/>
            <a:ext cx="365125"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FF0000"/>
                </a:solidFill>
                <a:latin typeface="Calibri" panose="020f0502020204030204" pitchFamily="34" charset="0"/>
              </a:rPr>
              <a:t>A</a:t>
            </a:r>
            <a:endParaRPr lang="zh-CN" altLang="en-US" sz="2800" b="1">
              <a:solidFill>
                <a:srgbClr val="FF0000"/>
              </a:solidFill>
              <a:latin typeface="Calibri" panose="020f0502020204030204" pitchFamily="34" charset="0"/>
            </a:endParaRPr>
          </a:p>
        </p:txBody>
      </p:sp>
      <p:sp>
        <p:nvSpPr>
          <p:cNvPr id="2" name="圆角矩形标注 1" title=""/>
          <p:cNvSpPr/>
          <p:nvPr/>
        </p:nvSpPr>
        <p:spPr>
          <a:xfrm>
            <a:off x="1917700" y="2266315"/>
            <a:ext cx="4608513" cy="339725"/>
          </a:xfrm>
          <a:prstGeom prst="wedgeRoundRectCallout">
            <a:avLst>
              <a:gd name="adj1" fmla="val -28201"/>
              <a:gd name="adj2" fmla="val 7168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zh-CN" sz="2000" b="1" i="0" u="none" strike="noStrike" kern="1200" cap="none" spc="0" normalizeH="0" baseline="0" noProof="0">
                <a:ln>
                  <a:noFill/>
                </a:ln>
                <a:solidFill>
                  <a:srgbClr val="FF0000"/>
                </a:solidFill>
                <a:effectLst/>
                <a:uLnTx/>
                <a:uFillTx/>
                <a:latin typeface="+mn-lt"/>
                <a:ea typeface="+mn-ea"/>
                <a:cs typeface="+mn-cs"/>
              </a:rPr>
              <a:t>动宾搭配不当</a:t>
            </a:r>
            <a:r>
              <a:rPr kumimoji="0" lang="en-US" altLang="zh-CN" sz="2000" b="1" i="0" u="none" strike="noStrike" kern="1200" cap="none" spc="0" normalizeH="0" baseline="0" noProof="0">
                <a:ln>
                  <a:noFill/>
                </a:ln>
                <a:solidFill>
                  <a:srgbClr val="FF0000"/>
                </a:solidFill>
                <a:effectLst/>
                <a:uLnTx/>
                <a:uFillTx/>
                <a:latin typeface="+mn-lt"/>
                <a:ea typeface="+mn-ea"/>
                <a:cs typeface="+mn-cs"/>
              </a:rPr>
              <a:t>,</a:t>
            </a:r>
            <a:r>
              <a:rPr kumimoji="0" lang="zh-CN" altLang="zh-CN" sz="2000" b="1" i="0" u="none" strike="noStrike" kern="1200" cap="none" spc="0" normalizeH="0" baseline="0" noProof="0">
                <a:ln>
                  <a:noFill/>
                </a:ln>
                <a:solidFill>
                  <a:srgbClr val="FF0000"/>
                </a:solidFill>
                <a:effectLst/>
                <a:uLnTx/>
                <a:uFillTx/>
                <a:latin typeface="+mn-lt"/>
                <a:ea typeface="+mn-ea"/>
                <a:cs typeface="+mn-cs"/>
              </a:rPr>
              <a:t> “提升”改为“普及”</a:t>
            </a:r>
            <a:endPar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pic>
        <p:nvPicPr>
          <p:cNvPr id="21" name="Picture 3" title=""/>
          <p:cNvPicPr>
            <a:picLocks noChangeAspect="1"/>
          </p:cNvPicPr>
          <p:nvPr/>
        </p:nvPicPr>
        <p:blipFill>
          <a:blip r:embed="rId2"/>
          <a:stretch>
            <a:fillRect/>
          </a:stretch>
        </p:blipFill>
        <p:spPr>
          <a:xfrm>
            <a:off x="1090295" y="2938780"/>
            <a:ext cx="1079500" cy="107950"/>
          </a:xfrm>
          <a:prstGeom prst="rect">
            <a:avLst/>
          </a:prstGeom>
          <a:noFill/>
          <a:ln w="9525">
            <a:noFill/>
          </a:ln>
        </p:spPr>
      </p:pic>
      <p:sp>
        <p:nvSpPr>
          <p:cNvPr id="20" name="流程图: 可选过程 19" title=""/>
          <p:cNvSpPr/>
          <p:nvPr/>
        </p:nvSpPr>
        <p:spPr>
          <a:xfrm>
            <a:off x="6709410" y="2192020"/>
            <a:ext cx="596900" cy="32258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2" name="流程图: 可选过程 21" title=""/>
          <p:cNvSpPr/>
          <p:nvPr/>
        </p:nvSpPr>
        <p:spPr>
          <a:xfrm>
            <a:off x="8008620" y="2210435"/>
            <a:ext cx="560705" cy="27940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cxnSp>
        <p:nvCxnSpPr>
          <p:cNvPr id="24" name="直接连接符 23" title=""/>
          <p:cNvCxnSpPr/>
          <p:nvPr/>
        </p:nvCxnSpPr>
        <p:spPr>
          <a:xfrm>
            <a:off x="2897188" y="2987993"/>
            <a:ext cx="504825" cy="0"/>
          </a:xfrm>
          <a:prstGeom prst="line">
            <a:avLst/>
          </a:prstGeom>
          <a:ln w="28575"/>
        </p:spPr>
        <p:style>
          <a:lnRef idx="3">
            <a:schemeClr val="accent2"/>
          </a:lnRef>
          <a:fillRef idx="0">
            <a:schemeClr val="accent2"/>
          </a:fillRef>
          <a:effectRef idx="2">
            <a:schemeClr val="accent2"/>
          </a:effectRef>
          <a:fontRef idx="minor">
            <a:schemeClr val="tx1"/>
          </a:fontRef>
        </p:style>
      </p:cxnSp>
      <p:sp>
        <p:nvSpPr>
          <p:cNvPr id="31" name="矩形 30" title=""/>
          <p:cNvSpPr/>
          <p:nvPr/>
        </p:nvSpPr>
        <p:spPr>
          <a:xfrm>
            <a:off x="3490913" y="2721293"/>
            <a:ext cx="1081087" cy="3698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zh-CN" b="1">
                <a:solidFill>
                  <a:srgbClr val="FF0000"/>
                </a:solidFill>
                <a:latin typeface="Arial" pitchFamily="34" charset="0"/>
              </a:rPr>
              <a:t>﹏ ﹏ ﹏</a:t>
            </a:r>
            <a:endParaRPr lang="zh-CN" altLang="en-US" b="1">
              <a:solidFill>
                <a:srgbClr val="FF0000"/>
              </a:solidFill>
              <a:latin typeface="Arial" pitchFamily="34" charset="0"/>
            </a:endParaRPr>
          </a:p>
        </p:txBody>
      </p:sp>
      <p:cxnSp>
        <p:nvCxnSpPr>
          <p:cNvPr id="32" name="直接连接符 31" title=""/>
          <p:cNvCxnSpPr/>
          <p:nvPr/>
        </p:nvCxnSpPr>
        <p:spPr>
          <a:xfrm>
            <a:off x="5183823" y="2999423"/>
            <a:ext cx="504825" cy="0"/>
          </a:xfrm>
          <a:prstGeom prst="line">
            <a:avLst/>
          </a:prstGeom>
          <a:ln w="28575"/>
        </p:spPr>
        <p:style>
          <a:lnRef idx="3">
            <a:schemeClr val="accent2"/>
          </a:lnRef>
          <a:fillRef idx="0">
            <a:schemeClr val="accent2"/>
          </a:fillRef>
          <a:effectRef idx="2">
            <a:schemeClr val="accent2"/>
          </a:effectRef>
          <a:fontRef idx="minor">
            <a:schemeClr val="tx1"/>
          </a:fontRef>
        </p:style>
      </p:cxnSp>
      <p:sp>
        <p:nvSpPr>
          <p:cNvPr id="33" name="矩形 32" title=""/>
          <p:cNvSpPr/>
          <p:nvPr/>
        </p:nvSpPr>
        <p:spPr>
          <a:xfrm>
            <a:off x="7524750" y="2721610"/>
            <a:ext cx="1079500" cy="36988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zh-CN" b="1">
                <a:solidFill>
                  <a:srgbClr val="FF0000"/>
                </a:solidFill>
                <a:latin typeface="Arial" pitchFamily="34" charset="0"/>
              </a:rPr>
              <a:t>﹏ ﹏ ﹏</a:t>
            </a:r>
            <a:endParaRPr lang="zh-CN" altLang="en-US" b="1">
              <a:solidFill>
                <a:srgbClr val="FF0000"/>
              </a:solidFill>
              <a:latin typeface="Arial" pitchFamily="34" charset="0"/>
            </a:endParaRPr>
          </a:p>
        </p:txBody>
      </p:sp>
      <p:sp>
        <p:nvSpPr>
          <p:cNvPr id="34" name="矩形 33" title=""/>
          <p:cNvSpPr/>
          <p:nvPr/>
        </p:nvSpPr>
        <p:spPr>
          <a:xfrm>
            <a:off x="5747385" y="2738438"/>
            <a:ext cx="1079500" cy="3698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zh-CN" b="1">
                <a:solidFill>
                  <a:srgbClr val="FF0000"/>
                </a:solidFill>
                <a:latin typeface="Arial" pitchFamily="34" charset="0"/>
              </a:rPr>
              <a:t>﹏ ﹏ ﹏</a:t>
            </a:r>
            <a:endParaRPr lang="zh-CN" altLang="en-US" b="1">
              <a:solidFill>
                <a:srgbClr val="FF0000"/>
              </a:solidFill>
              <a:latin typeface="Arial" pitchFamily="34" charset="0"/>
            </a:endParaRPr>
          </a:p>
        </p:txBody>
      </p:sp>
      <p:pic>
        <p:nvPicPr>
          <p:cNvPr id="5" name="图片 4" title=""/>
          <p:cNvPicPr>
            <a:picLocks noChangeAspect="1"/>
          </p:cNvPicPr>
          <p:nvPr>
            <p:custDataLst>
              <p:tags r:id="rId4"/>
            </p:custDataLst>
          </p:nvPr>
        </p:nvPicPr>
        <p:blipFill>
          <a:blip r:embed="rId3"/>
          <a:srcRect t="13020" b="13234"/>
          <a:stretch>
            <a:fillRect/>
          </a:stretch>
        </p:blipFill>
        <p:spPr>
          <a:xfrm>
            <a:off x="3558540" y="349250"/>
            <a:ext cx="1946910" cy="438785"/>
          </a:xfrm>
          <a:prstGeom prst="rect">
            <a:avLst/>
          </a:prstGeom>
        </p:spPr>
      </p:pic>
      <p:cxnSp>
        <p:nvCxnSpPr>
          <p:cNvPr id="3" name="直接连接符 2" title=""/>
          <p:cNvCxnSpPr/>
          <p:nvPr>
            <p:custDataLst>
              <p:tags r:id="rId5"/>
            </p:custDataLst>
          </p:nvPr>
        </p:nvCxnSpPr>
        <p:spPr>
          <a:xfrm>
            <a:off x="6964363" y="2987993"/>
            <a:ext cx="504825" cy="0"/>
          </a:xfrm>
          <a:prstGeom prst="line">
            <a:avLst/>
          </a:prstGeom>
          <a:ln w="28575"/>
        </p:spPr>
        <p:style>
          <a:lnRef idx="3">
            <a:schemeClr val="accent2"/>
          </a:lnRef>
          <a:fillRef idx="0">
            <a:schemeClr val="accent2"/>
          </a:fillRef>
          <a:effectRef idx="2">
            <a:schemeClr val="accent2"/>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anim calcmode="lin" valueType="num">
                                      <p:cBhvr additive="base">
                                        <p:cTn id="25" dur="500" fill="hold"/>
                                        <p:tgtEl>
                                          <p:spTgt spid="20"/>
                                        </p:tgtEl>
                                        <p:attrNameLst>
                                          <p:attrName>ppt_x</p:attrName>
                                        </p:attrNameLst>
                                      </p:cBhvr>
                                      <p:tavLst>
                                        <p:tav tm="0">
                                          <p:val>
                                            <p:strVal val="#ppt_x"/>
                                          </p:val>
                                        </p:tav>
                                        <p:tav tm="100000">
                                          <p:val>
                                            <p:strVal val="#ppt_x"/>
                                          </p:val>
                                        </p:tav>
                                      </p:tavLst>
                                    </p:anim>
                                    <p:anim calcmode="lin" valueType="num">
                                      <p:cBhvr additive="base">
                                        <p:cTn id="26"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ppt_x"/>
                                          </p:val>
                                        </p:tav>
                                        <p:tav tm="100000">
                                          <p:val>
                                            <p:strVal val="#ppt_x"/>
                                          </p:val>
                                        </p:tav>
                                      </p:tavLst>
                                    </p:anim>
                                    <p:anim calcmode="lin" valueType="num">
                                      <p:cBhvr additive="base">
                                        <p:cTn id="32"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3" presetClass="entr" presetSubtype="10" dur="500" fill="hold" nodeType="click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blinds(horizontal)">
                                      <p:cBhvr>
                                        <p:cTn id="43" dur="500"/>
                                        <p:tgtEl>
                                          <p:spTgt spid="21"/>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3" presetClass="entr" presetSubtype="10" dur="500" fill="hold" nodeType="clickEffect">
                                  <p:stCondLst>
                                    <p:cond delay="0"/>
                                  </p:stCondLst>
                                  <p:childTnLst>
                                    <p:set>
                                      <p:cBhvr>
                                        <p:cTn id="47" dur="1" fill="hold">
                                          <p:stCondLst>
                                            <p:cond delay="0"/>
                                          </p:stCondLst>
                                        </p:cTn>
                                        <p:tgtEl>
                                          <p:spTgt spid="24"/>
                                        </p:tgtEl>
                                        <p:attrNameLst>
                                          <p:attrName>style.visibility</p:attrName>
                                        </p:attrNameLst>
                                      </p:cBhvr>
                                      <p:to>
                                        <p:strVal val="visible"/>
                                      </p:to>
                                    </p:set>
                                    <p:animEffect transition="in" filter="blinds(horizontal)">
                                      <p:cBhvr>
                                        <p:cTn id="48" dur="500"/>
                                        <p:tgtEl>
                                          <p:spTgt spid="24"/>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3" presetClass="entr" presetSubtype="10" dur="500" fill="hold" grpId="0" nodeType="clickEffect">
                                  <p:stCondLst>
                                    <p:cond delay="0"/>
                                  </p:stCondLst>
                                  <p:childTnLst>
                                    <p:set>
                                      <p:cBhvr>
                                        <p:cTn id="52" dur="1" fill="hold">
                                          <p:stCondLst>
                                            <p:cond delay="0"/>
                                          </p:stCondLst>
                                        </p:cTn>
                                        <p:tgtEl>
                                          <p:spTgt spid="31"/>
                                        </p:tgtEl>
                                        <p:attrNameLst>
                                          <p:attrName>style.visibility</p:attrName>
                                        </p:attrNameLst>
                                      </p:cBhvr>
                                      <p:to>
                                        <p:strVal val="visible"/>
                                      </p:to>
                                    </p:set>
                                    <p:animEffect transition="in" filter="blinds(horizontal)">
                                      <p:cBhvr>
                                        <p:cTn id="53" dur="500"/>
                                        <p:tgtEl>
                                          <p:spTgt spid="31"/>
                                        </p:tgtEl>
                                      </p:cBhvr>
                                    </p:animEffect>
                                  </p:childTnLst>
                                </p:cTn>
                              </p:par>
                            </p:childTnLst>
                          </p:cTn>
                        </p:par>
                      </p:childTnLst>
                    </p:cTn>
                  </p:par>
                  <p:par>
                    <p:cTn id="54" fill="hold" nodeType="clickPar">
                      <p:stCondLst>
                        <p:cond delay="indefinite"/>
                      </p:stCondLst>
                      <p:childTnLst>
                        <p:par>
                          <p:cTn id="55" fill="hold">
                            <p:stCondLst>
                              <p:cond delay="0"/>
                            </p:stCondLst>
                            <p:childTnLst>
                              <p:par>
                                <p:cTn id="56" presetID="3" presetClass="entr" presetSubtype="10" dur="500" fill="hold" nodeType="clickEffect">
                                  <p:stCondLst>
                                    <p:cond delay="0"/>
                                  </p:stCondLst>
                                  <p:childTnLst>
                                    <p:set>
                                      <p:cBhvr>
                                        <p:cTn id="57" dur="1" fill="hold">
                                          <p:stCondLst>
                                            <p:cond delay="0"/>
                                          </p:stCondLst>
                                        </p:cTn>
                                        <p:tgtEl>
                                          <p:spTgt spid="32"/>
                                        </p:tgtEl>
                                        <p:attrNameLst>
                                          <p:attrName>style.visibility</p:attrName>
                                        </p:attrNameLst>
                                      </p:cBhvr>
                                      <p:to>
                                        <p:strVal val="visible"/>
                                      </p:to>
                                    </p:set>
                                    <p:animEffect transition="in" filter="blinds(horizontal)">
                                      <p:cBhvr>
                                        <p:cTn id="58" dur="500"/>
                                        <p:tgtEl>
                                          <p:spTgt spid="32"/>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3" presetClass="entr" presetSubtype="10" dur="500" fill="hold" grpId="0" nodeType="clickEffect">
                                  <p:stCondLst>
                                    <p:cond delay="0"/>
                                  </p:stCondLst>
                                  <p:childTnLst>
                                    <p:set>
                                      <p:cBhvr>
                                        <p:cTn id="62" dur="1" fill="hold">
                                          <p:stCondLst>
                                            <p:cond delay="0"/>
                                          </p:stCondLst>
                                        </p:cTn>
                                        <p:tgtEl>
                                          <p:spTgt spid="34"/>
                                        </p:tgtEl>
                                        <p:attrNameLst>
                                          <p:attrName>style.visibility</p:attrName>
                                        </p:attrNameLst>
                                      </p:cBhvr>
                                      <p:to>
                                        <p:strVal val="visible"/>
                                      </p:to>
                                    </p:set>
                                    <p:animEffect transition="in" filter="blinds(horizontal)">
                                      <p:cBhvr>
                                        <p:cTn id="63" dur="500"/>
                                        <p:tgtEl>
                                          <p:spTgt spid="34"/>
                                        </p:tgtEl>
                                      </p:cBhvr>
                                    </p:animEffect>
                                  </p:childTnLst>
                                </p:cTn>
                              </p:par>
                            </p:childTnLst>
                          </p:cTn>
                        </p:par>
                      </p:childTnLst>
                    </p:cTn>
                  </p:par>
                  <p:par>
                    <p:cTn id="64" fill="hold" nodeType="clickPar">
                      <p:stCondLst>
                        <p:cond delay="indefinite"/>
                      </p:stCondLst>
                      <p:childTnLst>
                        <p:par>
                          <p:cTn id="65" fill="hold">
                            <p:stCondLst>
                              <p:cond delay="0"/>
                            </p:stCondLst>
                            <p:childTnLst>
                              <p:par>
                                <p:cTn id="66" presetID="3" presetClass="entr" presetSubtype="10" dur="500" fill="hold" nodeType="clickEffect">
                                  <p:stCondLst>
                                    <p:cond delay="0"/>
                                  </p:stCondLst>
                                  <p:childTnLst>
                                    <p:set>
                                      <p:cBhvr>
                                        <p:cTn id="67" dur="1" fill="hold">
                                          <p:stCondLst>
                                            <p:cond delay="0"/>
                                          </p:stCondLst>
                                        </p:cTn>
                                        <p:tgtEl>
                                          <p:spTgt spid="3"/>
                                        </p:tgtEl>
                                        <p:attrNameLst>
                                          <p:attrName>style.visibility</p:attrName>
                                        </p:attrNameLst>
                                      </p:cBhvr>
                                      <p:to>
                                        <p:strVal val="visible"/>
                                      </p:to>
                                    </p:set>
                                    <p:animEffect transition="in" filter="blinds(horizontal)">
                                      <p:cBhvr>
                                        <p:cTn id="68" dur="500"/>
                                        <p:tgtEl>
                                          <p:spTgt spid="3"/>
                                        </p:tgtEl>
                                      </p:cBhvr>
                                    </p:animEffect>
                                  </p:childTnLst>
                                </p:cTn>
                              </p:par>
                            </p:childTnLst>
                          </p:cTn>
                        </p:par>
                      </p:childTnLst>
                    </p:cTn>
                  </p:par>
                  <p:par>
                    <p:cTn id="69" fill="hold" nodeType="clickPar">
                      <p:stCondLst>
                        <p:cond delay="indefinite"/>
                      </p:stCondLst>
                      <p:childTnLst>
                        <p:par>
                          <p:cTn id="70" fill="hold">
                            <p:stCondLst>
                              <p:cond delay="0"/>
                            </p:stCondLst>
                            <p:childTnLst>
                              <p:par>
                                <p:cTn id="71" presetID="3" presetClass="entr" presetSubtype="10" dur="500" fill="hold" grpId="0" nodeType="clickEffect">
                                  <p:stCondLst>
                                    <p:cond delay="0"/>
                                  </p:stCondLst>
                                  <p:childTnLst>
                                    <p:set>
                                      <p:cBhvr>
                                        <p:cTn id="72" dur="1" fill="hold">
                                          <p:stCondLst>
                                            <p:cond delay="0"/>
                                          </p:stCondLst>
                                        </p:cTn>
                                        <p:tgtEl>
                                          <p:spTgt spid="33"/>
                                        </p:tgtEl>
                                        <p:attrNameLst>
                                          <p:attrName>style.visibility</p:attrName>
                                        </p:attrNameLst>
                                      </p:cBhvr>
                                      <p:to>
                                        <p:strVal val="visible"/>
                                      </p:to>
                                    </p:set>
                                    <p:animEffect transition="in" filter="blinds(horizontal)">
                                      <p:cBhvr>
                                        <p:cTn id="73" dur="500"/>
                                        <p:tgtEl>
                                          <p:spTgt spid="33"/>
                                        </p:tgtEl>
                                      </p:cBhvr>
                                    </p:animEffect>
                                  </p:childTnLst>
                                </p:cTn>
                              </p:par>
                            </p:childTnLst>
                          </p:cTn>
                        </p:par>
                      </p:childTnLst>
                    </p:cTn>
                  </p:par>
                  <p:par>
                    <p:cTn id="74" fill="hold" nodeType="clickPar">
                      <p:stCondLst>
                        <p:cond delay="indefinite"/>
                      </p:stCondLst>
                      <p:childTnLst>
                        <p:par>
                          <p:cTn id="75" fill="hold">
                            <p:stCondLst>
                              <p:cond delay="0"/>
                            </p:stCondLst>
                            <p:childTnLst>
                              <p:par>
                                <p:cTn id="76" presetID="2" presetClass="entr" presetSubtype="4" dur="500" fill="hold" grpId="0" nodeType="clickEffect">
                                  <p:stCondLst>
                                    <p:cond delay="0"/>
                                  </p:stCondLst>
                                  <p:childTnLst>
                                    <p:set>
                                      <p:cBhvr>
                                        <p:cTn id="77" dur="1" fill="hold">
                                          <p:stCondLst>
                                            <p:cond delay="0"/>
                                          </p:stCondLst>
                                        </p:cTn>
                                        <p:tgtEl>
                                          <p:spTgt spid="2"/>
                                        </p:tgtEl>
                                        <p:attrNameLst>
                                          <p:attrName>style.visibility</p:attrName>
                                        </p:attrNameLst>
                                      </p:cBhvr>
                                      <p:to>
                                        <p:strVal val="visible"/>
                                      </p:to>
                                    </p:set>
                                    <p:anim calcmode="lin" valueType="num">
                                      <p:cBhvr additive="base">
                                        <p:cTn id="78" dur="500" fill="hold"/>
                                        <p:tgtEl>
                                          <p:spTgt spid="2"/>
                                        </p:tgtEl>
                                        <p:attrNameLst>
                                          <p:attrName>ppt_x</p:attrName>
                                        </p:attrNameLst>
                                      </p:cBhvr>
                                      <p:tavLst>
                                        <p:tav tm="0">
                                          <p:val>
                                            <p:strVal val="#ppt_x"/>
                                          </p:val>
                                        </p:tav>
                                        <p:tav tm="100000">
                                          <p:val>
                                            <p:strVal val="#ppt_x"/>
                                          </p:val>
                                        </p:tav>
                                      </p:tavLst>
                                    </p:anim>
                                    <p:anim calcmode="lin" valueType="num">
                                      <p:cBhvr additive="base">
                                        <p:cTn id="7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80" fill="hold" nodeType="clickPar">
                      <p:stCondLst>
                        <p:cond delay="indefinite"/>
                      </p:stCondLst>
                      <p:childTnLst>
                        <p:par>
                          <p:cTn id="81" fill="hold">
                            <p:stCondLst>
                              <p:cond delay="0"/>
                            </p:stCondLst>
                            <p:childTnLst>
                              <p:par>
                                <p:cTn id="82" presetID="2" presetClass="entr" presetSubtype="4" dur="500" fill="hold" grpId="0" nodeType="clickEffect">
                                  <p:stCondLst>
                                    <p:cond delay="0"/>
                                  </p:stCondLst>
                                  <p:childTnLst>
                                    <p:set>
                                      <p:cBhvr>
                                        <p:cTn id="83" dur="1" fill="hold">
                                          <p:stCondLst>
                                            <p:cond delay="0"/>
                                          </p:stCondLst>
                                        </p:cTn>
                                        <p:tgtEl>
                                          <p:spTgt spid="7"/>
                                        </p:tgtEl>
                                        <p:attrNameLst>
                                          <p:attrName>style.visibility</p:attrName>
                                        </p:attrNameLst>
                                      </p:cBhvr>
                                      <p:to>
                                        <p:strVal val="visible"/>
                                      </p:to>
                                    </p:set>
                                    <p:anim calcmode="lin" valueType="num">
                                      <p:cBhvr additive="base">
                                        <p:cTn id="84" dur="500" fill="hold"/>
                                        <p:tgtEl>
                                          <p:spTgt spid="7"/>
                                        </p:tgtEl>
                                        <p:attrNameLst>
                                          <p:attrName>ppt_x</p:attrName>
                                        </p:attrNameLst>
                                      </p:cBhvr>
                                      <p:tavLst>
                                        <p:tav tm="0">
                                          <p:val>
                                            <p:strVal val="#ppt_x"/>
                                          </p:val>
                                        </p:tav>
                                        <p:tav tm="100000">
                                          <p:val>
                                            <p:strVal val="#ppt_x"/>
                                          </p:val>
                                        </p:tav>
                                      </p:tavLst>
                                    </p:anim>
                                    <p:anim calcmode="lin" valueType="num">
                                      <p:cBhvr additive="base">
                                        <p:cTn id="8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86" fill="hold" nodeType="clickPar">
                      <p:stCondLst>
                        <p:cond delay="indefinite"/>
                      </p:stCondLst>
                      <p:childTnLst>
                        <p:par>
                          <p:cTn id="87" fill="hold">
                            <p:stCondLst>
                              <p:cond delay="0"/>
                            </p:stCondLst>
                            <p:childTnLst>
                              <p:par>
                                <p:cTn id="88" presetID="2" presetClass="entr" presetSubtype="4" dur="500" fill="hold" grpId="0" nodeType="clickEffect">
                                  <p:stCondLst>
                                    <p:cond delay="0"/>
                                  </p:stCondLst>
                                  <p:childTnLst>
                                    <p:set>
                                      <p:cBhvr>
                                        <p:cTn id="89" dur="1" fill="hold">
                                          <p:stCondLst>
                                            <p:cond delay="0"/>
                                          </p:stCondLst>
                                        </p:cTn>
                                        <p:tgtEl>
                                          <p:spTgt spid="18"/>
                                        </p:tgtEl>
                                        <p:attrNameLst>
                                          <p:attrName>style.visibility</p:attrName>
                                        </p:attrNameLst>
                                      </p:cBhvr>
                                      <p:to>
                                        <p:strVal val="visible"/>
                                      </p:to>
                                    </p:set>
                                    <p:anim calcmode="lin" valueType="num">
                                      <p:cBhvr additive="base">
                                        <p:cTn id="90" dur="500" fill="hold"/>
                                        <p:tgtEl>
                                          <p:spTgt spid="18"/>
                                        </p:tgtEl>
                                        <p:attrNameLst>
                                          <p:attrName>ppt_x</p:attrName>
                                        </p:attrNameLst>
                                      </p:cBhvr>
                                      <p:tavLst>
                                        <p:tav tm="0">
                                          <p:val>
                                            <p:strVal val="#ppt_x"/>
                                          </p:val>
                                        </p:tav>
                                        <p:tav tm="100000">
                                          <p:val>
                                            <p:strVal val="#ppt_x"/>
                                          </p:val>
                                        </p:tav>
                                      </p:tavLst>
                                    </p:anim>
                                    <p:anim calcmode="lin" valueType="num">
                                      <p:cBhvr additive="base">
                                        <p:cTn id="91"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P spid="14" grpId="0"/>
      <p:bldP spid="15" grpId="0"/>
      <p:bldP spid="18" grpId="0"/>
      <p:bldP spid="2" grpId="0"/>
      <p:bldP spid="20" grpId="0"/>
      <p:bldP spid="22" grpId="0"/>
      <p:bldP spid="31" grpId="0"/>
      <p:bldP spid="34" grpId="0"/>
      <p:bldP spid="3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171" name="内容占位符 5" title=""/>
          <p:cNvSpPr>
            <a:spLocks noGrp="1"/>
          </p:cNvSpPr>
          <p:nvPr>
            <p:ph idx="1"/>
          </p:nvPr>
        </p:nvSpPr>
        <p:spPr>
          <a:xfrm>
            <a:off x="0" y="779463"/>
            <a:ext cx="8964613" cy="2430462"/>
          </a:xfrm>
          <a:noFill/>
          <a:ln>
            <a:noFill/>
          </a:ln>
        </p:spPr>
        <p:txBody>
          <a:bodyPr/>
          <a:lstStyle/>
          <a:p>
            <a:r>
              <a:rPr lang="en-US" altLang="zh-CN" sz="2000"/>
              <a:t>3</a:t>
            </a:r>
            <a:r>
              <a:rPr lang="en-US" altLang="zh-CN" sz="1900"/>
              <a:t>. </a:t>
            </a:r>
            <a:r>
              <a:rPr lang="zh-CN" altLang="zh-CN" sz="1900"/>
              <a:t>（2021 年广州市中考）下列句子中，没有语病的一项是（ 　 ）（2 分）</a:t>
            </a:r>
            <a:endParaRPr lang="zh-CN" altLang="zh-CN" sz="1900"/>
          </a:p>
          <a:p>
            <a:r>
              <a:rPr lang="zh-CN" altLang="zh-CN" sz="1900"/>
              <a:t>A. 中国散裂中子源工程圆满通过国家验收，投入运营后将填补国内脉冲中子应用领域。</a:t>
            </a:r>
            <a:endParaRPr lang="zh-CN" altLang="zh-CN" sz="1900"/>
          </a:p>
          <a:p>
            <a:r>
              <a:rPr lang="zh-CN" altLang="zh-CN" sz="1900"/>
              <a:t>B. 北京国际速滑馆之所以用最新环保技术制冰的原因，是因为要实现低碳冬奥的目标。</a:t>
            </a:r>
            <a:endParaRPr lang="zh-CN" altLang="zh-CN" sz="1900"/>
          </a:p>
          <a:p>
            <a:r>
              <a:rPr lang="zh-CN" altLang="zh-CN" sz="1900"/>
              <a:t>C. 能否建立创新型的国家，归根到底还是要有大批献身科学、热爱祖国的创新型人才。</a:t>
            </a:r>
            <a:endParaRPr lang="zh-CN" altLang="zh-CN" sz="1900"/>
          </a:p>
          <a:p>
            <a:r>
              <a:rPr lang="zh-CN" altLang="zh-CN" sz="1900"/>
              <a:t>D. 新修订的《未成年人保护法》正式颁布实施，为未成年人健康成长提供了法律保障。</a:t>
            </a:r>
            <a:endParaRPr lang="zh-CN" altLang="zh-CN" sz="1900"/>
          </a:p>
        </p:txBody>
      </p:sp>
      <p:sp>
        <p:nvSpPr>
          <p:cNvPr id="7" name="Rectangle 1" title=""/>
          <p:cNvSpPr/>
          <p:nvPr/>
        </p:nvSpPr>
        <p:spPr>
          <a:xfrm>
            <a:off x="125413" y="3859213"/>
            <a:ext cx="8813800" cy="1385887"/>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sz="2000" b="1">
                <a:solidFill>
                  <a:srgbClr val="7030A0"/>
                </a:solidFill>
                <a:latin typeface="Times New Roman" panose="02020603050405020304" pitchFamily="18" charset="0"/>
              </a:rPr>
              <a:t>（解题思路：准确理解句子内容；提取句子主干，判断出 </a:t>
            </a:r>
            <a:r>
              <a:rPr lang="zh-CN" altLang="zh-CN" sz="2000" b="1">
                <a:solidFill>
                  <a:srgbClr val="7030A0"/>
                </a:solidFill>
                <a:latin typeface="Times New Roman" panose="02020603050405020304" pitchFamily="18" charset="0"/>
              </a:rPr>
              <a:t>A</a:t>
            </a:r>
            <a:r>
              <a:rPr lang="zh-CN" altLang="en-US" sz="2000" b="1">
                <a:solidFill>
                  <a:srgbClr val="7030A0"/>
                </a:solidFill>
                <a:latin typeface="Times New Roman" panose="02020603050405020304" pitchFamily="18" charset="0"/>
              </a:rPr>
              <a:t>项缺少宾语；另外，借助标志性语病特点，“之所以”与“的原因”两种句式混合使用可以判断出 </a:t>
            </a:r>
            <a:r>
              <a:rPr lang="zh-CN" altLang="zh-CN" sz="2000" b="1">
                <a:solidFill>
                  <a:srgbClr val="7030A0"/>
                </a:solidFill>
                <a:latin typeface="Times New Roman" panose="02020603050405020304" pitchFamily="18" charset="0"/>
              </a:rPr>
              <a:t>B </a:t>
            </a:r>
            <a:r>
              <a:rPr lang="zh-CN" altLang="en-US" sz="2000" b="1">
                <a:solidFill>
                  <a:srgbClr val="7030A0"/>
                </a:solidFill>
                <a:latin typeface="Times New Roman" panose="02020603050405020304" pitchFamily="18" charset="0"/>
              </a:rPr>
              <a:t>项属于结构混乱的语病，</a:t>
            </a:r>
            <a:r>
              <a:rPr lang="zh-CN" altLang="zh-CN" sz="2000" b="1">
                <a:solidFill>
                  <a:srgbClr val="7030A0"/>
                </a:solidFill>
                <a:latin typeface="Times New Roman" panose="02020603050405020304" pitchFamily="18" charset="0"/>
              </a:rPr>
              <a:t>C </a:t>
            </a:r>
            <a:r>
              <a:rPr lang="zh-CN" altLang="en-US" sz="2000" b="1">
                <a:solidFill>
                  <a:srgbClr val="7030A0"/>
                </a:solidFill>
                <a:latin typeface="Times New Roman" panose="02020603050405020304" pitchFamily="18" charset="0"/>
              </a:rPr>
              <a:t>项的“能否”两面词，可判断出前后句搭配不当</a:t>
            </a:r>
            <a:r>
              <a:rPr lang="zh-CN" altLang="en-US" sz="2400" b="1">
                <a:solidFill>
                  <a:srgbClr val="7030A0"/>
                </a:solidFill>
                <a:latin typeface="Times New Roman" panose="02020603050405020304" pitchFamily="18" charset="0"/>
              </a:rPr>
              <a:t>。</a:t>
            </a:r>
            <a:r>
              <a:rPr lang="en-US" altLang="zh-CN" sz="2400" b="1">
                <a:solidFill>
                  <a:srgbClr val="7030A0"/>
                </a:solidFill>
                <a:latin typeface="Times New Roman" panose="02020603050405020304" pitchFamily="18" charset="0"/>
              </a:rPr>
              <a:t>)</a:t>
            </a:r>
            <a:endParaRPr lang="en-US" altLang="zh-CN" sz="2400" b="1">
              <a:solidFill>
                <a:srgbClr val="7030A0"/>
              </a:solidFill>
              <a:latin typeface="Times New Roman" panose="02020603050405020304" pitchFamily="18" charset="0"/>
            </a:endParaRPr>
          </a:p>
        </p:txBody>
      </p:sp>
      <p:sp>
        <p:nvSpPr>
          <p:cNvPr id="11" name="流程图: 可选过程 10" title=""/>
          <p:cNvSpPr/>
          <p:nvPr/>
        </p:nvSpPr>
        <p:spPr>
          <a:xfrm>
            <a:off x="4295775" y="855028"/>
            <a:ext cx="977900" cy="322263"/>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2" name="流程图: 可选过程 11" title=""/>
          <p:cNvSpPr/>
          <p:nvPr/>
        </p:nvSpPr>
        <p:spPr>
          <a:xfrm>
            <a:off x="2078673" y="1905635"/>
            <a:ext cx="2921000" cy="312738"/>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3" name="流程图: 可选过程 12" title=""/>
          <p:cNvSpPr/>
          <p:nvPr/>
        </p:nvSpPr>
        <p:spPr>
          <a:xfrm>
            <a:off x="2807335" y="1845945"/>
            <a:ext cx="2912745" cy="446405"/>
          </a:xfrm>
          <a:prstGeom prst="flowChartAlternateProcess">
            <a:avLst/>
          </a:prstGeom>
          <a:noFill/>
          <a:ln w="2222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4" name="圆角矩形标注 13" title=""/>
          <p:cNvSpPr/>
          <p:nvPr/>
        </p:nvSpPr>
        <p:spPr>
          <a:xfrm>
            <a:off x="4790440" y="1598930"/>
            <a:ext cx="4213860" cy="325755"/>
          </a:xfrm>
          <a:prstGeom prst="wedgeRoundRectCallout">
            <a:avLst>
              <a:gd name="adj1" fmla="val -50397"/>
              <a:gd name="adj2" fmla="val 8004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zh-CN" sz="2000" b="1" i="0" u="none" strike="noStrike" kern="1200" cap="none" spc="0" normalizeH="0" baseline="0" noProof="0">
                <a:ln>
                  <a:noFill/>
                </a:ln>
                <a:solidFill>
                  <a:srgbClr val="FF0000"/>
                </a:solidFill>
                <a:effectLst/>
                <a:uLnTx/>
                <a:uFillTx/>
                <a:latin typeface="+mn-lt"/>
                <a:ea typeface="+mn-ea"/>
                <a:cs typeface="+mn-cs"/>
              </a:rPr>
              <a:t>结构混乱，删去</a:t>
            </a:r>
            <a:r>
              <a:rPr kumimoji="0" lang="en-US" altLang="zh-CN" sz="2000" b="1" i="0" u="none" strike="noStrike" kern="1200" cap="none" spc="0" normalizeH="0" baseline="0" noProof="0">
                <a:ln>
                  <a:noFill/>
                </a:ln>
                <a:solidFill>
                  <a:srgbClr val="FF0000"/>
                </a:solidFill>
                <a:effectLst/>
                <a:uLnTx/>
                <a:uFillTx/>
                <a:latin typeface="+mn-lt"/>
                <a:ea typeface="+mn-ea"/>
                <a:cs typeface="+mn-cs"/>
              </a:rPr>
              <a:t>“</a:t>
            </a:r>
            <a:r>
              <a:rPr kumimoji="0" lang="zh-CN" altLang="en-US" sz="2000" b="1" i="0" u="none" strike="noStrike" kern="1200" cap="none" spc="0" normalizeH="0" baseline="0" noProof="0">
                <a:ln>
                  <a:noFill/>
                </a:ln>
                <a:solidFill>
                  <a:srgbClr val="FF0000"/>
                </a:solidFill>
                <a:effectLst/>
                <a:uLnTx/>
                <a:uFillTx/>
                <a:latin typeface="+mn-lt"/>
                <a:ea typeface="+mn-ea"/>
                <a:cs typeface="+mn-cs"/>
              </a:rPr>
              <a:t>之所以</a:t>
            </a:r>
            <a:r>
              <a:rPr kumimoji="0" lang="en-US" altLang="zh-CN" sz="2000" b="1" i="0" u="none" strike="noStrike" kern="1200" cap="none" spc="0" normalizeH="0" baseline="0" noProof="0">
                <a:ln>
                  <a:noFill/>
                </a:ln>
                <a:solidFill>
                  <a:srgbClr val="FF0000"/>
                </a:solidFill>
                <a:effectLst/>
                <a:uLnTx/>
                <a:uFillTx/>
                <a:latin typeface="+mn-lt"/>
                <a:ea typeface="+mn-ea"/>
                <a:cs typeface="+mn-cs"/>
              </a:rPr>
              <a:t>”</a:t>
            </a:r>
            <a:r>
              <a:rPr kumimoji="0" lang="zh-CN" altLang="en-US" sz="2000" b="1" i="0" u="none" strike="noStrike" kern="1200" cap="none" spc="0" normalizeH="0" baseline="0" noProof="0">
                <a:ln>
                  <a:noFill/>
                </a:ln>
                <a:solidFill>
                  <a:srgbClr val="FF0000"/>
                </a:solidFill>
                <a:effectLst/>
                <a:uLnTx/>
                <a:uFillTx/>
                <a:latin typeface="+mn-lt"/>
                <a:ea typeface="+mn-ea"/>
                <a:cs typeface="+mn-cs"/>
              </a:rPr>
              <a:t>或</a:t>
            </a:r>
            <a:r>
              <a:rPr kumimoji="0" lang="en-US" altLang="zh-CN" sz="2000" b="1" i="0" u="none" strike="noStrike" kern="1200" cap="none" spc="0" normalizeH="0" baseline="0" noProof="0">
                <a:ln>
                  <a:noFill/>
                </a:ln>
                <a:solidFill>
                  <a:srgbClr val="FF0000"/>
                </a:solidFill>
                <a:effectLst/>
                <a:uLnTx/>
                <a:uFillTx/>
                <a:latin typeface="+mn-lt"/>
                <a:ea typeface="+mn-ea"/>
                <a:cs typeface="+mn-cs"/>
              </a:rPr>
              <a:t>“</a:t>
            </a:r>
            <a:r>
              <a:rPr kumimoji="0" lang="zh-CN" altLang="en-US" sz="2000" b="1" i="0" u="none" strike="noStrike" kern="1200" cap="none" spc="0" normalizeH="0" baseline="0" noProof="0">
                <a:ln>
                  <a:noFill/>
                </a:ln>
                <a:solidFill>
                  <a:srgbClr val="FF0000"/>
                </a:solidFill>
                <a:effectLst/>
                <a:uLnTx/>
                <a:uFillTx/>
                <a:latin typeface="+mn-lt"/>
                <a:ea typeface="+mn-ea"/>
                <a:cs typeface="+mn-cs"/>
              </a:rPr>
              <a:t>的原因</a:t>
            </a:r>
            <a:r>
              <a:rPr kumimoji="0" lang="en-US" altLang="zh-CN" sz="2000" b="1" i="0" u="none" strike="noStrike" kern="1200" cap="none" spc="0" normalizeH="0" baseline="0" noProof="0">
                <a:ln>
                  <a:noFill/>
                </a:ln>
                <a:solidFill>
                  <a:srgbClr val="FF0000"/>
                </a:solidFill>
                <a:effectLst/>
                <a:uLnTx/>
                <a:uFillTx/>
                <a:latin typeface="+mn-lt"/>
                <a:ea typeface="+mn-ea"/>
                <a:cs typeface="+mn-cs"/>
              </a:rPr>
              <a:t>”</a:t>
            </a:r>
            <a:endParaRPr kumimoji="0" lang="en-US" altLang="zh-CN" sz="2000" b="1" i="0" u="none" strike="noStrike" kern="1200" cap="none" spc="0" normalizeH="0" baseline="0" noProof="0">
              <a:ln>
                <a:noFill/>
              </a:ln>
              <a:solidFill>
                <a:srgbClr val="FF0000"/>
              </a:solidFill>
              <a:effectLst/>
              <a:uLnTx/>
              <a:uFillTx/>
              <a:latin typeface="+mn-lt"/>
              <a:ea typeface="+mn-ea"/>
              <a:cs typeface="+mn-cs"/>
            </a:endParaRPr>
          </a:p>
        </p:txBody>
      </p:sp>
      <p:sp>
        <p:nvSpPr>
          <p:cNvPr id="15" name="流程图: 可选过程 14" title=""/>
          <p:cNvSpPr/>
          <p:nvPr/>
        </p:nvSpPr>
        <p:spPr>
          <a:xfrm>
            <a:off x="389255" y="2635250"/>
            <a:ext cx="2455545" cy="29083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6" name="流程图: 可选过程 15" title=""/>
          <p:cNvSpPr/>
          <p:nvPr/>
        </p:nvSpPr>
        <p:spPr>
          <a:xfrm>
            <a:off x="3059113" y="2603500"/>
            <a:ext cx="5715000" cy="344488"/>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7" name="圆角矩形标注 16" title=""/>
          <p:cNvSpPr/>
          <p:nvPr/>
        </p:nvSpPr>
        <p:spPr>
          <a:xfrm>
            <a:off x="3382963" y="2947035"/>
            <a:ext cx="4545013" cy="363538"/>
          </a:xfrm>
          <a:prstGeom prst="wedgeRoundRectCallout">
            <a:avLst>
              <a:gd name="adj1" fmla="val -62273"/>
              <a:gd name="adj2" fmla="val -589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sym typeface="+mn-ea"/>
              </a:rPr>
              <a:t>一面与两面搭配不当，删去“能否</a:t>
            </a:r>
            <a:r>
              <a:rPr kumimoji="0" lang="zh-CN" altLang="en-US" sz="2000" b="1" i="0" u="none" strike="noStrike" kern="1200" cap="none" spc="0" normalizeH="0" baseline="0" noProof="0" smtClean="0">
                <a:ln>
                  <a:noFill/>
                </a:ln>
                <a:solidFill>
                  <a:srgbClr val="FF0000"/>
                </a:solidFill>
                <a:effectLst/>
                <a:uLnTx/>
                <a:uFillTx/>
                <a:latin typeface="黑体" panose="02010609060101010101" pitchFamily="49" charset="-122"/>
                <a:ea typeface="黑体" panose="02010609060101010101" pitchFamily="49" charset="-122"/>
                <a:cs typeface="+mn-cs"/>
                <a:sym typeface="+mn-ea"/>
              </a:rPr>
              <a:t>”。</a:t>
            </a:r>
            <a:endPar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8" name="矩形 17" title=""/>
          <p:cNvSpPr/>
          <p:nvPr/>
        </p:nvSpPr>
        <p:spPr>
          <a:xfrm>
            <a:off x="6496050" y="742950"/>
            <a:ext cx="365125"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FF0000"/>
                </a:solidFill>
                <a:latin typeface="Calibri" panose="020f0502020204030204" pitchFamily="34" charset="0"/>
              </a:rPr>
              <a:t>D</a:t>
            </a:r>
            <a:endParaRPr lang="zh-CN" altLang="en-US" sz="2800" b="1">
              <a:solidFill>
                <a:srgbClr val="FF0000"/>
              </a:solidFill>
              <a:latin typeface="Calibri" panose="020f0502020204030204" pitchFamily="34" charset="0"/>
            </a:endParaRPr>
          </a:p>
        </p:txBody>
      </p:sp>
      <p:sp>
        <p:nvSpPr>
          <p:cNvPr id="2" name="圆角矩形标注 1" title=""/>
          <p:cNvSpPr/>
          <p:nvPr/>
        </p:nvSpPr>
        <p:spPr>
          <a:xfrm>
            <a:off x="1612900" y="2273300"/>
            <a:ext cx="947738" cy="239713"/>
          </a:xfrm>
          <a:prstGeom prst="wedgeRoundRectCallout">
            <a:avLst>
              <a:gd name="adj1" fmla="val -69624"/>
              <a:gd name="adj2" fmla="val 9554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两面</a:t>
            </a:r>
            <a:endPar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3" name="圆角矩形标注 2" title=""/>
          <p:cNvSpPr/>
          <p:nvPr/>
        </p:nvSpPr>
        <p:spPr>
          <a:xfrm>
            <a:off x="6978650" y="2224088"/>
            <a:ext cx="1089025" cy="317500"/>
          </a:xfrm>
          <a:prstGeom prst="wedgeRoundRectCallout">
            <a:avLst>
              <a:gd name="adj1" fmla="val -77272"/>
              <a:gd name="adj2" fmla="val 8188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一面</a:t>
            </a:r>
            <a:endPar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pic>
        <p:nvPicPr>
          <p:cNvPr id="21" name="Picture 3" title=""/>
          <p:cNvPicPr>
            <a:picLocks noChangeAspect="1"/>
          </p:cNvPicPr>
          <p:nvPr/>
        </p:nvPicPr>
        <p:blipFill>
          <a:blip r:embed="rId2"/>
          <a:stretch>
            <a:fillRect/>
          </a:stretch>
        </p:blipFill>
        <p:spPr>
          <a:xfrm>
            <a:off x="198438" y="1511300"/>
            <a:ext cx="4427537" cy="57150"/>
          </a:xfrm>
          <a:prstGeom prst="rect">
            <a:avLst/>
          </a:prstGeom>
          <a:noFill/>
          <a:ln w="9525">
            <a:noFill/>
          </a:ln>
        </p:spPr>
      </p:pic>
      <p:cxnSp>
        <p:nvCxnSpPr>
          <p:cNvPr id="4" name="直接连接符 3" title=""/>
          <p:cNvCxnSpPr/>
          <p:nvPr/>
        </p:nvCxnSpPr>
        <p:spPr>
          <a:xfrm>
            <a:off x="6262688" y="1524000"/>
            <a:ext cx="504825" cy="0"/>
          </a:xfrm>
          <a:prstGeom prst="line">
            <a:avLst/>
          </a:prstGeom>
          <a:ln>
            <a:solidFill>
              <a:srgbClr val="FF0000"/>
            </a:solidFill>
          </a:ln>
        </p:spPr>
        <p:style>
          <a:lnRef idx="3">
            <a:schemeClr val="accent2"/>
          </a:lnRef>
          <a:fillRef idx="0">
            <a:schemeClr val="accent2"/>
          </a:fillRef>
          <a:effectRef idx="2">
            <a:schemeClr val="accent2"/>
          </a:effectRef>
          <a:fontRef idx="minor">
            <a:schemeClr val="tx1"/>
          </a:fontRef>
        </p:style>
      </p:cxnSp>
      <p:pic>
        <p:nvPicPr>
          <p:cNvPr id="5" name="图片 4" title=""/>
          <p:cNvPicPr>
            <a:picLocks noChangeAspect="1"/>
          </p:cNvPicPr>
          <p:nvPr>
            <p:custDataLst>
              <p:tags r:id="rId4"/>
            </p:custDataLst>
          </p:nvPr>
        </p:nvPicPr>
        <p:blipFill>
          <a:blip r:embed="rId3"/>
          <a:srcRect t="13020" b="13234"/>
          <a:stretch>
            <a:fillRect/>
          </a:stretch>
        </p:blipFill>
        <p:spPr>
          <a:xfrm>
            <a:off x="3558540" y="323850"/>
            <a:ext cx="1946910" cy="438785"/>
          </a:xfrm>
          <a:prstGeom prst="rect">
            <a:avLst/>
          </a:prstGeom>
        </p:spPr>
      </p:pic>
      <p:sp>
        <p:nvSpPr>
          <p:cNvPr id="10" name="圆角矩形标注 9" title=""/>
          <p:cNvSpPr/>
          <p:nvPr/>
        </p:nvSpPr>
        <p:spPr>
          <a:xfrm>
            <a:off x="1131888" y="990600"/>
            <a:ext cx="1357313" cy="381000"/>
          </a:xfrm>
          <a:prstGeom prst="wedgeRoundRectCallout">
            <a:avLst>
              <a:gd name="adj1" fmla="val -48484"/>
              <a:gd name="adj2" fmla="val 14687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缺宾语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3" presetClass="entr" presetSubtype="10" dur="500" fill="hold" nodeType="click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blinds(horizontal)">
                                      <p:cBhvr>
                                        <p:cTn id="13" dur="500"/>
                                        <p:tgtEl>
                                          <p:spTgt spid="21"/>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3" presetClass="entr" presetSubtype="10" dur="50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blinds(horizontal)">
                                      <p:cBhvr>
                                        <p:cTn id="18" dur="500"/>
                                        <p:tgtEl>
                                          <p:spTgt spid="4"/>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 presetClass="entr" presetSubtype="4" dur="50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ppt_x"/>
                                          </p:val>
                                        </p:tav>
                                        <p:tav tm="100000">
                                          <p:val>
                                            <p:strVal val="#ppt_x"/>
                                          </p:val>
                                        </p:tav>
                                      </p:tavLst>
                                    </p:anim>
                                    <p:anim calcmode="lin" valueType="num">
                                      <p:cBhvr additive="base">
                                        <p:cTn id="2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p:stCondLst>
                              <p:cond delay="0"/>
                            </p:stCondLst>
                            <p:childTnLst>
                              <p:par>
                                <p:cTn id="27" presetID="2" presetClass="entr" presetSubtype="4" dur="500"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 calcmode="lin" valueType="num">
                                      <p:cBhvr additive="base">
                                        <p:cTn id="29" dur="500" fill="hold"/>
                                        <p:tgtEl>
                                          <p:spTgt spid="12"/>
                                        </p:tgtEl>
                                        <p:attrNameLst>
                                          <p:attrName>ppt_x</p:attrName>
                                        </p:attrNameLst>
                                      </p:cBhvr>
                                      <p:tavLst>
                                        <p:tav tm="0">
                                          <p:val>
                                            <p:strVal val="#ppt_x"/>
                                          </p:val>
                                        </p:tav>
                                        <p:tav tm="100000">
                                          <p:val>
                                            <p:strVal val="#ppt_x"/>
                                          </p:val>
                                        </p:tav>
                                      </p:tavLst>
                                    </p:anim>
                                    <p:anim calcmode="lin" valueType="num">
                                      <p:cBhvr additive="base">
                                        <p:cTn id="3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2" presetClass="entr" presetSubtype="4" dur="50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additive="base">
                                        <p:cTn id="35" dur="500" fill="hold"/>
                                        <p:tgtEl>
                                          <p:spTgt spid="13"/>
                                        </p:tgtEl>
                                        <p:attrNameLst>
                                          <p:attrName>ppt_x</p:attrName>
                                        </p:attrNameLst>
                                      </p:cBhvr>
                                      <p:tavLst>
                                        <p:tav tm="0">
                                          <p:val>
                                            <p:strVal val="#ppt_x"/>
                                          </p:val>
                                        </p:tav>
                                        <p:tav tm="100000">
                                          <p:val>
                                            <p:strVal val="#ppt_x"/>
                                          </p:val>
                                        </p:tav>
                                      </p:tavLst>
                                    </p:anim>
                                    <p:anim calcmode="lin" valueType="num">
                                      <p:cBhvr additive="base">
                                        <p:cTn id="3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4" dur="500" fill="hold" grpId="0" nodeType="clickEffect">
                                  <p:stCondLst>
                                    <p:cond delay="0"/>
                                  </p:stCondLst>
                                  <p:childTnLst>
                                    <p:set>
                                      <p:cBhvr>
                                        <p:cTn id="40" dur="1" fill="hold">
                                          <p:stCondLst>
                                            <p:cond delay="0"/>
                                          </p:stCondLst>
                                        </p:cTn>
                                        <p:tgtEl>
                                          <p:spTgt spid="14"/>
                                        </p:tgtEl>
                                        <p:attrNameLst>
                                          <p:attrName>style.visibility</p:attrName>
                                        </p:attrNameLst>
                                      </p:cBhvr>
                                      <p:to>
                                        <p:strVal val="visible"/>
                                      </p:to>
                                    </p:set>
                                    <p:anim calcmode="lin" valueType="num">
                                      <p:cBhvr additive="base">
                                        <p:cTn id="41" dur="500" fill="hold"/>
                                        <p:tgtEl>
                                          <p:spTgt spid="14"/>
                                        </p:tgtEl>
                                        <p:attrNameLst>
                                          <p:attrName>ppt_x</p:attrName>
                                        </p:attrNameLst>
                                      </p:cBhvr>
                                      <p:tavLst>
                                        <p:tav tm="0">
                                          <p:val>
                                            <p:strVal val="#ppt_x"/>
                                          </p:val>
                                        </p:tav>
                                        <p:tav tm="100000">
                                          <p:val>
                                            <p:strVal val="#ppt_x"/>
                                          </p:val>
                                        </p:tav>
                                      </p:tavLst>
                                    </p:anim>
                                    <p:anim calcmode="lin" valueType="num">
                                      <p:cBhvr additive="base">
                                        <p:cTn id="4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2" presetClass="entr" presetSubtype="4" dur="50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ppt_x"/>
                                          </p:val>
                                        </p:tav>
                                        <p:tav tm="100000">
                                          <p:val>
                                            <p:strVal val="#ppt_x"/>
                                          </p:val>
                                        </p:tav>
                                      </p:tavLst>
                                    </p:anim>
                                    <p:anim calcmode="lin" valueType="num">
                                      <p:cBhvr additive="base">
                                        <p:cTn id="4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p:stCondLst>
                              <p:cond delay="0"/>
                            </p:stCondLst>
                            <p:childTnLst>
                              <p:par>
                                <p:cTn id="51" presetID="2" presetClass="entr" presetSubtype="4" dur="500" fill="hold" grpId="0" nodeType="clickEffect">
                                  <p:stCondLst>
                                    <p:cond delay="0"/>
                                  </p:stCondLst>
                                  <p:childTnLst>
                                    <p:set>
                                      <p:cBhvr>
                                        <p:cTn id="52" dur="1" fill="hold">
                                          <p:stCondLst>
                                            <p:cond delay="0"/>
                                          </p:stCondLst>
                                        </p:cTn>
                                        <p:tgtEl>
                                          <p:spTgt spid="2"/>
                                        </p:tgtEl>
                                        <p:attrNameLst>
                                          <p:attrName>style.visibility</p:attrName>
                                        </p:attrNameLst>
                                      </p:cBhvr>
                                      <p:to>
                                        <p:strVal val="visible"/>
                                      </p:to>
                                    </p:set>
                                    <p:anim calcmode="lin" valueType="num">
                                      <p:cBhvr additive="base">
                                        <p:cTn id="53" dur="500" fill="hold"/>
                                        <p:tgtEl>
                                          <p:spTgt spid="2"/>
                                        </p:tgtEl>
                                        <p:attrNameLst>
                                          <p:attrName>ppt_x</p:attrName>
                                        </p:attrNameLst>
                                      </p:cBhvr>
                                      <p:tavLst>
                                        <p:tav tm="0">
                                          <p:val>
                                            <p:strVal val="#ppt_x"/>
                                          </p:val>
                                        </p:tav>
                                        <p:tav tm="100000">
                                          <p:val>
                                            <p:strVal val="#ppt_x"/>
                                          </p:val>
                                        </p:tav>
                                      </p:tavLst>
                                    </p:anim>
                                    <p:anim calcmode="lin" valueType="num">
                                      <p:cBhvr additive="base">
                                        <p:cTn id="5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55" fill="hold" nodeType="clickPar">
                      <p:stCondLst>
                        <p:cond delay="indefinite"/>
                      </p:stCondLst>
                      <p:childTnLst>
                        <p:par>
                          <p:cTn id="56" fill="hold">
                            <p:stCondLst>
                              <p:cond delay="0"/>
                            </p:stCondLst>
                            <p:childTnLst>
                              <p:par>
                                <p:cTn id="57" presetID="2" presetClass="entr" presetSubtype="4" dur="500" fill="hold" grpId="0" nodeType="clickEffect">
                                  <p:stCondLst>
                                    <p:cond delay="0"/>
                                  </p:stCondLst>
                                  <p:childTnLst>
                                    <p:set>
                                      <p:cBhvr>
                                        <p:cTn id="58" dur="1" fill="hold">
                                          <p:stCondLst>
                                            <p:cond delay="0"/>
                                          </p:stCondLst>
                                        </p:cTn>
                                        <p:tgtEl>
                                          <p:spTgt spid="16"/>
                                        </p:tgtEl>
                                        <p:attrNameLst>
                                          <p:attrName>style.visibility</p:attrName>
                                        </p:attrNameLst>
                                      </p:cBhvr>
                                      <p:to>
                                        <p:strVal val="visible"/>
                                      </p:to>
                                    </p:set>
                                    <p:anim calcmode="lin" valueType="num">
                                      <p:cBhvr additive="base">
                                        <p:cTn id="59" dur="500" fill="hold"/>
                                        <p:tgtEl>
                                          <p:spTgt spid="16"/>
                                        </p:tgtEl>
                                        <p:attrNameLst>
                                          <p:attrName>ppt_x</p:attrName>
                                        </p:attrNameLst>
                                      </p:cBhvr>
                                      <p:tavLst>
                                        <p:tav tm="0">
                                          <p:val>
                                            <p:strVal val="#ppt_x"/>
                                          </p:val>
                                        </p:tav>
                                        <p:tav tm="100000">
                                          <p:val>
                                            <p:strVal val="#ppt_x"/>
                                          </p:val>
                                        </p:tav>
                                      </p:tavLst>
                                    </p:anim>
                                    <p:anim calcmode="lin" valueType="num">
                                      <p:cBhvr additive="base">
                                        <p:cTn id="6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61" fill="hold" nodeType="clickPar">
                      <p:stCondLst>
                        <p:cond delay="indefinite"/>
                      </p:stCondLst>
                      <p:childTnLst>
                        <p:par>
                          <p:cTn id="62" fill="hold">
                            <p:stCondLst>
                              <p:cond delay="0"/>
                            </p:stCondLst>
                            <p:childTnLst>
                              <p:par>
                                <p:cTn id="63" presetID="2" presetClass="entr" presetSubtype="4" dur="500" fill="hold" grpId="0" nodeType="clickEffect">
                                  <p:stCondLst>
                                    <p:cond delay="0"/>
                                  </p:stCondLst>
                                  <p:childTnLst>
                                    <p:set>
                                      <p:cBhvr>
                                        <p:cTn id="64" dur="1" fill="hold">
                                          <p:stCondLst>
                                            <p:cond delay="0"/>
                                          </p:stCondLst>
                                        </p:cTn>
                                        <p:tgtEl>
                                          <p:spTgt spid="3"/>
                                        </p:tgtEl>
                                        <p:attrNameLst>
                                          <p:attrName>style.visibility</p:attrName>
                                        </p:attrNameLst>
                                      </p:cBhvr>
                                      <p:to>
                                        <p:strVal val="visible"/>
                                      </p:to>
                                    </p:set>
                                    <p:anim calcmode="lin" valueType="num">
                                      <p:cBhvr additive="base">
                                        <p:cTn id="65" dur="500" fill="hold"/>
                                        <p:tgtEl>
                                          <p:spTgt spid="3"/>
                                        </p:tgtEl>
                                        <p:attrNameLst>
                                          <p:attrName>ppt_x</p:attrName>
                                        </p:attrNameLst>
                                      </p:cBhvr>
                                      <p:tavLst>
                                        <p:tav tm="0">
                                          <p:val>
                                            <p:strVal val="#ppt_x"/>
                                          </p:val>
                                        </p:tav>
                                        <p:tav tm="100000">
                                          <p:val>
                                            <p:strVal val="#ppt_x"/>
                                          </p:val>
                                        </p:tav>
                                      </p:tavLst>
                                    </p:anim>
                                    <p:anim calcmode="lin" valueType="num">
                                      <p:cBhvr additive="base">
                                        <p:cTn id="6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67" fill="hold" nodeType="clickPar">
                      <p:stCondLst>
                        <p:cond delay="indefinite"/>
                      </p:stCondLst>
                      <p:childTnLst>
                        <p:par>
                          <p:cTn id="68" fill="hold">
                            <p:stCondLst>
                              <p:cond delay="0"/>
                            </p:stCondLst>
                            <p:childTnLst>
                              <p:par>
                                <p:cTn id="69" presetID="2" presetClass="entr" presetSubtype="4" dur="500" fill="hold" grpId="0" nodeType="clickEffect">
                                  <p:stCondLst>
                                    <p:cond delay="0"/>
                                  </p:stCondLst>
                                  <p:childTnLst>
                                    <p:set>
                                      <p:cBhvr>
                                        <p:cTn id="70" dur="1" fill="hold">
                                          <p:stCondLst>
                                            <p:cond delay="0"/>
                                          </p:stCondLst>
                                        </p:cTn>
                                        <p:tgtEl>
                                          <p:spTgt spid="17"/>
                                        </p:tgtEl>
                                        <p:attrNameLst>
                                          <p:attrName>style.visibility</p:attrName>
                                        </p:attrNameLst>
                                      </p:cBhvr>
                                      <p:to>
                                        <p:strVal val="visible"/>
                                      </p:to>
                                    </p:set>
                                    <p:anim calcmode="lin" valueType="num">
                                      <p:cBhvr additive="base">
                                        <p:cTn id="71" dur="500" fill="hold"/>
                                        <p:tgtEl>
                                          <p:spTgt spid="17"/>
                                        </p:tgtEl>
                                        <p:attrNameLst>
                                          <p:attrName>ppt_x</p:attrName>
                                        </p:attrNameLst>
                                      </p:cBhvr>
                                      <p:tavLst>
                                        <p:tav tm="0">
                                          <p:val>
                                            <p:strVal val="#ppt_x"/>
                                          </p:val>
                                        </p:tav>
                                        <p:tav tm="100000">
                                          <p:val>
                                            <p:strVal val="#ppt_x"/>
                                          </p:val>
                                        </p:tav>
                                      </p:tavLst>
                                    </p:anim>
                                    <p:anim calcmode="lin" valueType="num">
                                      <p:cBhvr additive="base">
                                        <p:cTn id="7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73" fill="hold" nodeType="clickPar">
                      <p:stCondLst>
                        <p:cond delay="indefinite"/>
                      </p:stCondLst>
                      <p:childTnLst>
                        <p:par>
                          <p:cTn id="74" fill="hold">
                            <p:stCondLst>
                              <p:cond delay="0"/>
                            </p:stCondLst>
                            <p:childTnLst>
                              <p:par>
                                <p:cTn id="75" presetID="2" presetClass="entr" presetSubtype="4" dur="500" fill="hold" grpId="0" nodeType="clickEffect">
                                  <p:stCondLst>
                                    <p:cond delay="0"/>
                                  </p:stCondLst>
                                  <p:childTnLst>
                                    <p:set>
                                      <p:cBhvr>
                                        <p:cTn id="76" dur="1" fill="hold">
                                          <p:stCondLst>
                                            <p:cond delay="0"/>
                                          </p:stCondLst>
                                        </p:cTn>
                                        <p:tgtEl>
                                          <p:spTgt spid="7"/>
                                        </p:tgtEl>
                                        <p:attrNameLst>
                                          <p:attrName>style.visibility</p:attrName>
                                        </p:attrNameLst>
                                      </p:cBhvr>
                                      <p:to>
                                        <p:strVal val="visible"/>
                                      </p:to>
                                    </p:set>
                                    <p:anim calcmode="lin" valueType="num">
                                      <p:cBhvr additive="base">
                                        <p:cTn id="77" dur="500" fill="hold"/>
                                        <p:tgtEl>
                                          <p:spTgt spid="7"/>
                                        </p:tgtEl>
                                        <p:attrNameLst>
                                          <p:attrName>ppt_x</p:attrName>
                                        </p:attrNameLst>
                                      </p:cBhvr>
                                      <p:tavLst>
                                        <p:tav tm="0">
                                          <p:val>
                                            <p:strVal val="#ppt_x"/>
                                          </p:val>
                                        </p:tav>
                                        <p:tav tm="100000">
                                          <p:val>
                                            <p:strVal val="#ppt_x"/>
                                          </p:val>
                                        </p:tav>
                                      </p:tavLst>
                                    </p:anim>
                                    <p:anim calcmode="lin" valueType="num">
                                      <p:cBhvr additive="base">
                                        <p:cTn id="7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79" fill="hold" nodeType="clickPar">
                      <p:stCondLst>
                        <p:cond delay="indefinite"/>
                      </p:stCondLst>
                      <p:childTnLst>
                        <p:par>
                          <p:cTn id="80" fill="hold">
                            <p:stCondLst>
                              <p:cond delay="0"/>
                            </p:stCondLst>
                            <p:childTnLst>
                              <p:par>
                                <p:cTn id="81" presetID="2" presetClass="entr" presetSubtype="4" dur="500" fill="hold" grpId="0" nodeType="clickEffect">
                                  <p:stCondLst>
                                    <p:cond delay="0"/>
                                  </p:stCondLst>
                                  <p:childTnLst>
                                    <p:set>
                                      <p:cBhvr>
                                        <p:cTn id="82" dur="1" fill="hold">
                                          <p:stCondLst>
                                            <p:cond delay="0"/>
                                          </p:stCondLst>
                                        </p:cTn>
                                        <p:tgtEl>
                                          <p:spTgt spid="18"/>
                                        </p:tgtEl>
                                        <p:attrNameLst>
                                          <p:attrName>style.visibility</p:attrName>
                                        </p:attrNameLst>
                                      </p:cBhvr>
                                      <p:to>
                                        <p:strVal val="visible"/>
                                      </p:to>
                                    </p:set>
                                    <p:anim calcmode="lin" valueType="num">
                                      <p:cBhvr additive="base">
                                        <p:cTn id="83" dur="500" fill="hold"/>
                                        <p:tgtEl>
                                          <p:spTgt spid="18"/>
                                        </p:tgtEl>
                                        <p:attrNameLst>
                                          <p:attrName>ppt_x</p:attrName>
                                        </p:attrNameLst>
                                      </p:cBhvr>
                                      <p:tavLst>
                                        <p:tav tm="0">
                                          <p:val>
                                            <p:strVal val="#ppt_x"/>
                                          </p:val>
                                        </p:tav>
                                        <p:tav tm="100000">
                                          <p:val>
                                            <p:strVal val="#ppt_x"/>
                                          </p:val>
                                        </p:tav>
                                      </p:tavLst>
                                    </p:anim>
                                    <p:anim calcmode="lin" valueType="num">
                                      <p:cBhvr additive="base">
                                        <p:cTn id="8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P spid="12" grpId="0"/>
      <p:bldP spid="13" grpId="0"/>
      <p:bldP spid="14" grpId="0"/>
      <p:bldP spid="15" grpId="0"/>
      <p:bldP spid="16" grpId="0"/>
      <p:bldP spid="17" grpId="0"/>
      <p:bldP spid="18" grpId="0"/>
      <p:bldP spid="2" grpId="0"/>
      <p:bldP spid="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195" name="内容占位符 5" title=""/>
          <p:cNvSpPr>
            <a:spLocks noGrp="1"/>
          </p:cNvSpPr>
          <p:nvPr>
            <p:ph idx="1"/>
          </p:nvPr>
        </p:nvSpPr>
        <p:spPr>
          <a:xfrm>
            <a:off x="179388" y="766763"/>
            <a:ext cx="8785225" cy="2430462"/>
          </a:xfrm>
          <a:noFill/>
          <a:ln>
            <a:noFill/>
          </a:ln>
        </p:spPr>
        <p:txBody>
          <a:bodyPr/>
          <a:lstStyle/>
          <a:p>
            <a:r>
              <a:rPr lang="en-US" altLang="zh-CN" sz="1900"/>
              <a:t>4. </a:t>
            </a:r>
            <a:r>
              <a:rPr lang="zh-CN" altLang="zh-CN" sz="1900"/>
              <a:t>（</a:t>
            </a:r>
            <a:r>
              <a:rPr lang="en-US" altLang="zh-CN" sz="1900"/>
              <a:t>2020</a:t>
            </a:r>
            <a:r>
              <a:rPr lang="zh-CN" altLang="zh-CN" sz="1900"/>
              <a:t>年广州市中考） 下列句子中，没有语病的一项是（</a:t>
            </a:r>
            <a:r>
              <a:rPr lang="en-US" altLang="zh-CN" sz="1900"/>
              <a:t>     </a:t>
            </a:r>
            <a:r>
              <a:rPr lang="zh-CN" altLang="zh-CN" sz="1900"/>
              <a:t>）（</a:t>
            </a:r>
            <a:r>
              <a:rPr lang="en-US" altLang="zh-CN" sz="1900"/>
              <a:t>3</a:t>
            </a:r>
            <a:r>
              <a:rPr lang="zh-CN" altLang="zh-CN" sz="1900"/>
              <a:t>分）</a:t>
            </a:r>
            <a:endParaRPr lang="zh-CN" altLang="zh-CN" sz="1900"/>
          </a:p>
          <a:p>
            <a:r>
              <a:rPr lang="en-US" altLang="zh-CN" sz="1900"/>
              <a:t>A. 2020</a:t>
            </a:r>
            <a:r>
              <a:rPr lang="zh-CN" altLang="zh-CN" sz="1900"/>
              <a:t>年</a:t>
            </a:r>
            <a:r>
              <a:rPr lang="en-US" altLang="zh-CN" sz="1900"/>
              <a:t>7</a:t>
            </a:r>
            <a:r>
              <a:rPr lang="zh-CN" altLang="zh-CN" sz="1900"/>
              <a:t>月</a:t>
            </a:r>
            <a:r>
              <a:rPr lang="en-US" altLang="zh-CN" sz="1900"/>
              <a:t>4</a:t>
            </a:r>
            <a:r>
              <a:rPr lang="zh-CN" altLang="zh-CN" sz="1900"/>
              <a:t>日，随着林丹的退役，给国际羽坛“四大天王”的时代正式画上句号。</a:t>
            </a:r>
            <a:endParaRPr lang="zh-CN" altLang="zh-CN" sz="1900"/>
          </a:p>
          <a:p>
            <a:r>
              <a:rPr lang="en-US" altLang="zh-CN" sz="1900"/>
              <a:t>B. </a:t>
            </a:r>
            <a:r>
              <a:rPr lang="zh-CN" altLang="zh-CN" sz="1900"/>
              <a:t>“中国诗词大会”之所以受到中小学生喜爱的原因，是因为其形式新颖，内涵丰富。</a:t>
            </a:r>
            <a:endParaRPr lang="zh-CN" altLang="zh-CN" sz="1900"/>
          </a:p>
          <a:p>
            <a:r>
              <a:rPr lang="en-US" altLang="zh-CN" sz="1900"/>
              <a:t>C. </a:t>
            </a:r>
            <a:r>
              <a:rPr lang="zh-CN" altLang="zh-CN" sz="1900"/>
              <a:t>羊城中学举办与策划的经典诗文朗诵活动，对发展学生语文核心素养有着积极作用。</a:t>
            </a:r>
            <a:endParaRPr lang="zh-CN" altLang="zh-CN" sz="1900"/>
          </a:p>
          <a:p>
            <a:r>
              <a:rPr lang="en-US" altLang="zh-CN" sz="1900"/>
              <a:t>D. </a:t>
            </a:r>
            <a:r>
              <a:rPr lang="zh-CN" altLang="zh-CN" sz="1900"/>
              <a:t>接近八成的受访市民认为，广州老旧小区微改造改善了社区环境，提升了生活品质。</a:t>
            </a:r>
            <a:endParaRPr lang="zh-CN" altLang="zh-CN" sz="1900"/>
          </a:p>
        </p:txBody>
      </p:sp>
      <p:sp>
        <p:nvSpPr>
          <p:cNvPr id="7" name="Rectangle 1" title=""/>
          <p:cNvSpPr/>
          <p:nvPr/>
        </p:nvSpPr>
        <p:spPr>
          <a:xfrm>
            <a:off x="150813" y="3821113"/>
            <a:ext cx="8567737" cy="1322387"/>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sz="2000" b="1">
                <a:solidFill>
                  <a:srgbClr val="7030A0"/>
                </a:solidFill>
                <a:latin typeface="Times New Roman" panose="02020603050405020304" pitchFamily="18" charset="0"/>
              </a:rPr>
              <a:t>（解题思路：</a:t>
            </a:r>
            <a:r>
              <a:rPr lang="zh-CN" altLang="zh-CN" sz="2000" b="1">
                <a:solidFill>
                  <a:srgbClr val="7030A0"/>
                </a:solidFill>
                <a:latin typeface="Times New Roman" panose="02020603050405020304" pitchFamily="18" charset="0"/>
              </a:rPr>
              <a:t>准确理解句子内容；提取句子主干，判断出</a:t>
            </a:r>
            <a:r>
              <a:rPr lang="en-US" altLang="zh-CN" sz="2000" b="1">
                <a:solidFill>
                  <a:srgbClr val="7030A0"/>
                </a:solidFill>
                <a:latin typeface="Times New Roman" panose="02020603050405020304" pitchFamily="18" charset="0"/>
              </a:rPr>
              <a:t>A</a:t>
            </a:r>
            <a:r>
              <a:rPr lang="zh-CN" altLang="zh-CN" sz="2000" b="1">
                <a:solidFill>
                  <a:srgbClr val="7030A0"/>
                </a:solidFill>
                <a:latin typeface="Times New Roman" panose="02020603050405020304" pitchFamily="18" charset="0"/>
              </a:rPr>
              <a:t>项缺少主语；另外，借助标志性语病特点，“之所以”与“的原因”两种句式混合使用可以判断出</a:t>
            </a:r>
            <a:r>
              <a:rPr lang="en-US" altLang="zh-CN" sz="2000" b="1">
                <a:solidFill>
                  <a:srgbClr val="7030A0"/>
                </a:solidFill>
                <a:latin typeface="Times New Roman" panose="02020603050405020304" pitchFamily="18" charset="0"/>
              </a:rPr>
              <a:t>B</a:t>
            </a:r>
            <a:r>
              <a:rPr lang="zh-CN" altLang="zh-CN" sz="2000" b="1">
                <a:solidFill>
                  <a:srgbClr val="7030A0"/>
                </a:solidFill>
                <a:latin typeface="Times New Roman" panose="02020603050405020304" pitchFamily="18" charset="0"/>
              </a:rPr>
              <a:t>项属于结构混乱的语病，</a:t>
            </a:r>
            <a:r>
              <a:rPr lang="en-US" altLang="zh-CN" sz="2000" b="1">
                <a:solidFill>
                  <a:srgbClr val="7030A0"/>
                </a:solidFill>
                <a:latin typeface="Times New Roman" panose="02020603050405020304" pitchFamily="18" charset="0"/>
              </a:rPr>
              <a:t>C</a:t>
            </a:r>
            <a:r>
              <a:rPr lang="zh-CN" altLang="zh-CN" sz="2000" b="1">
                <a:solidFill>
                  <a:srgbClr val="7030A0"/>
                </a:solidFill>
                <a:latin typeface="Times New Roman" panose="02020603050405020304" pitchFamily="18" charset="0"/>
              </a:rPr>
              <a:t>项的“举办与策划”这两个并列短语可判断出并列短语语序不当。</a:t>
            </a:r>
            <a:r>
              <a:rPr lang="en-US" altLang="zh-CN" sz="2000" b="1">
                <a:solidFill>
                  <a:srgbClr val="7030A0"/>
                </a:solidFill>
                <a:latin typeface="Times New Roman" panose="02020603050405020304" pitchFamily="18" charset="0"/>
              </a:rPr>
              <a:t>)</a:t>
            </a:r>
            <a:endParaRPr lang="en-US" altLang="zh-CN" sz="2000" b="1">
              <a:solidFill>
                <a:srgbClr val="7030A0"/>
              </a:solidFill>
              <a:latin typeface="Times New Roman" panose="02020603050405020304" pitchFamily="18" charset="0"/>
            </a:endParaRPr>
          </a:p>
        </p:txBody>
      </p:sp>
      <p:sp>
        <p:nvSpPr>
          <p:cNvPr id="8" name="流程图: 可选过程 7" title=""/>
          <p:cNvSpPr/>
          <p:nvPr/>
        </p:nvSpPr>
        <p:spPr>
          <a:xfrm>
            <a:off x="2230755" y="1211580"/>
            <a:ext cx="540385" cy="28257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9" name="流程图: 可选过程 8" title=""/>
          <p:cNvSpPr/>
          <p:nvPr/>
        </p:nvSpPr>
        <p:spPr>
          <a:xfrm>
            <a:off x="4197350" y="1222375"/>
            <a:ext cx="288925" cy="26987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1" name="流程图: 可选过程 10" title=""/>
          <p:cNvSpPr/>
          <p:nvPr/>
        </p:nvSpPr>
        <p:spPr>
          <a:xfrm>
            <a:off x="4481830" y="850900"/>
            <a:ext cx="944245" cy="28765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2" name="流程图: 可选过程 11" title=""/>
          <p:cNvSpPr/>
          <p:nvPr/>
        </p:nvSpPr>
        <p:spPr>
          <a:xfrm>
            <a:off x="2464753" y="1924050"/>
            <a:ext cx="2736850" cy="271463"/>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3" name="流程图: 可选过程 12" title=""/>
          <p:cNvSpPr/>
          <p:nvPr/>
        </p:nvSpPr>
        <p:spPr>
          <a:xfrm>
            <a:off x="3235960" y="1870075"/>
            <a:ext cx="2686685" cy="377825"/>
          </a:xfrm>
          <a:prstGeom prst="flowChartAlternateProcess">
            <a:avLst/>
          </a:prstGeom>
          <a:noFill/>
          <a:ln w="2222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4" name="圆角矩形标注 13" title=""/>
          <p:cNvSpPr/>
          <p:nvPr/>
        </p:nvSpPr>
        <p:spPr>
          <a:xfrm>
            <a:off x="3959860" y="1492250"/>
            <a:ext cx="4993640" cy="336550"/>
          </a:xfrm>
          <a:prstGeom prst="wedgeRoundRectCallout">
            <a:avLst>
              <a:gd name="adj1" fmla="val -39398"/>
              <a:gd name="adj2" fmla="val 8138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lang="zh-CN" altLang="zh-CN" sz="2400" b="1" noProof="0">
                <a:ln>
                  <a:noFill/>
                </a:ln>
                <a:solidFill>
                  <a:srgbClr val="FF0000"/>
                </a:solidFill>
                <a:effectLst/>
                <a:uLnTx/>
                <a:uFillTx/>
                <a:sym typeface="+mn-ea"/>
              </a:rPr>
              <a:t>结构混乱，删去</a:t>
            </a:r>
            <a:r>
              <a:rPr lang="en-US" altLang="zh-CN" sz="2400" b="1" noProof="0">
                <a:ln>
                  <a:noFill/>
                </a:ln>
                <a:solidFill>
                  <a:srgbClr val="FF0000"/>
                </a:solidFill>
                <a:effectLst/>
                <a:uLnTx/>
                <a:uFillTx/>
                <a:sym typeface="+mn-ea"/>
              </a:rPr>
              <a:t>“</a:t>
            </a:r>
            <a:r>
              <a:rPr lang="zh-CN" altLang="en-US" sz="2400" b="1" noProof="0">
                <a:ln>
                  <a:noFill/>
                </a:ln>
                <a:solidFill>
                  <a:srgbClr val="FF0000"/>
                </a:solidFill>
                <a:effectLst/>
                <a:uLnTx/>
                <a:uFillTx/>
                <a:sym typeface="+mn-ea"/>
              </a:rPr>
              <a:t>之所以</a:t>
            </a:r>
            <a:r>
              <a:rPr lang="en-US" altLang="zh-CN" sz="2400" b="1" noProof="0">
                <a:ln>
                  <a:noFill/>
                </a:ln>
                <a:solidFill>
                  <a:srgbClr val="FF0000"/>
                </a:solidFill>
                <a:effectLst/>
                <a:uLnTx/>
                <a:uFillTx/>
                <a:sym typeface="+mn-ea"/>
              </a:rPr>
              <a:t>”</a:t>
            </a:r>
            <a:r>
              <a:rPr lang="zh-CN" altLang="en-US" sz="2400" b="1" noProof="0">
                <a:ln>
                  <a:noFill/>
                </a:ln>
                <a:solidFill>
                  <a:srgbClr val="FF0000"/>
                </a:solidFill>
                <a:effectLst/>
                <a:uLnTx/>
                <a:uFillTx/>
                <a:sym typeface="+mn-ea"/>
              </a:rPr>
              <a:t>或</a:t>
            </a:r>
            <a:r>
              <a:rPr lang="en-US" altLang="zh-CN" sz="2400" b="1" noProof="0">
                <a:ln>
                  <a:noFill/>
                </a:ln>
                <a:solidFill>
                  <a:srgbClr val="FF0000"/>
                </a:solidFill>
                <a:effectLst/>
                <a:uLnTx/>
                <a:uFillTx/>
                <a:sym typeface="+mn-ea"/>
              </a:rPr>
              <a:t>“</a:t>
            </a:r>
            <a:r>
              <a:rPr lang="zh-CN" altLang="en-US" sz="2400" b="1" noProof="0">
                <a:ln>
                  <a:noFill/>
                </a:ln>
                <a:solidFill>
                  <a:srgbClr val="FF0000"/>
                </a:solidFill>
                <a:effectLst/>
                <a:uLnTx/>
                <a:uFillTx/>
                <a:sym typeface="+mn-ea"/>
              </a:rPr>
              <a:t>的原因</a:t>
            </a:r>
            <a:r>
              <a:rPr lang="en-US" altLang="zh-CN" sz="2400" b="1" noProof="0">
                <a:ln>
                  <a:noFill/>
                </a:ln>
                <a:solidFill>
                  <a:srgbClr val="FF0000"/>
                </a:solidFill>
                <a:effectLst/>
                <a:uLnTx/>
                <a:uFillTx/>
                <a:sym typeface="+mn-ea"/>
              </a:rPr>
              <a:t>”</a:t>
            </a:r>
            <a:endParaRPr kumimoji="0" lang="zh-CN" altLang="en-US"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5" name="流程图: 可选过程 14" title=""/>
          <p:cNvSpPr/>
          <p:nvPr/>
        </p:nvSpPr>
        <p:spPr>
          <a:xfrm>
            <a:off x="1536700" y="2603500"/>
            <a:ext cx="504825" cy="27940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6" name="流程图: 可选过程 15" title=""/>
          <p:cNvSpPr/>
          <p:nvPr/>
        </p:nvSpPr>
        <p:spPr>
          <a:xfrm>
            <a:off x="2258378" y="2571750"/>
            <a:ext cx="503238" cy="28257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7" name="圆角矩形标注 16" title=""/>
          <p:cNvSpPr/>
          <p:nvPr/>
        </p:nvSpPr>
        <p:spPr>
          <a:xfrm>
            <a:off x="2696845" y="2840355"/>
            <a:ext cx="6109970" cy="462280"/>
          </a:xfrm>
          <a:prstGeom prst="wedgeRoundRectCallout">
            <a:avLst>
              <a:gd name="adj1" fmla="val -59388"/>
              <a:gd name="adj2" fmla="val -35989"/>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黑体" panose="02010609060101010101" pitchFamily="49" charset="-122"/>
              </a:rPr>
              <a:t>并列短语，语序不当，改为</a:t>
            </a:r>
            <a:r>
              <a:rPr kumimoji="0" lang="en-US" altLang="zh-CN"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黑体" panose="02010609060101010101" pitchFamily="49" charset="-122"/>
              </a:rPr>
              <a:t>“</a:t>
            </a:r>
            <a:r>
              <a:rPr lang="zh-CN" altLang="zh-CN" sz="2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策划与举办</a:t>
            </a:r>
            <a:r>
              <a:rPr kumimoji="0" lang="en-US" altLang="zh-CN"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黑体" panose="02010609060101010101" pitchFamily="49" charset="-122"/>
              </a:rPr>
              <a:t>”</a:t>
            </a:r>
            <a:endParaRPr kumimoji="0" lang="en-US" altLang="zh-CN"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黑体" panose="02010609060101010101" pitchFamily="49" charset="-122"/>
            </a:endParaRPr>
          </a:p>
        </p:txBody>
      </p:sp>
      <p:sp>
        <p:nvSpPr>
          <p:cNvPr id="18" name="矩形 17" title=""/>
          <p:cNvSpPr/>
          <p:nvPr/>
        </p:nvSpPr>
        <p:spPr>
          <a:xfrm>
            <a:off x="6626225" y="742950"/>
            <a:ext cx="365125"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FF0000"/>
                </a:solidFill>
                <a:latin typeface="Calibri" panose="020f0502020204030204" pitchFamily="34" charset="0"/>
              </a:rPr>
              <a:t>D</a:t>
            </a:r>
            <a:endParaRPr lang="zh-CN" altLang="en-US" sz="2800" b="1">
              <a:solidFill>
                <a:srgbClr val="FF0000"/>
              </a:solidFill>
              <a:latin typeface="Calibri" panose="020f0502020204030204" pitchFamily="34" charset="0"/>
            </a:endParaRPr>
          </a:p>
        </p:txBody>
      </p:sp>
      <p:pic>
        <p:nvPicPr>
          <p:cNvPr id="5" name="图片 4" title=""/>
          <p:cNvPicPr>
            <a:picLocks noChangeAspect="1"/>
          </p:cNvPicPr>
          <p:nvPr>
            <p:custDataLst>
              <p:tags r:id="rId3"/>
            </p:custDataLst>
          </p:nvPr>
        </p:nvPicPr>
        <p:blipFill>
          <a:blip r:embed="rId2"/>
          <a:srcRect t="13020" b="13234"/>
          <a:stretch>
            <a:fillRect/>
          </a:stretch>
        </p:blipFill>
        <p:spPr>
          <a:xfrm>
            <a:off x="3634740" y="267970"/>
            <a:ext cx="1946910" cy="438785"/>
          </a:xfrm>
          <a:prstGeom prst="rect">
            <a:avLst/>
          </a:prstGeom>
        </p:spPr>
      </p:pic>
      <p:sp>
        <p:nvSpPr>
          <p:cNvPr id="10" name="圆角矩形标注 9" title=""/>
          <p:cNvSpPr/>
          <p:nvPr/>
        </p:nvSpPr>
        <p:spPr>
          <a:xfrm>
            <a:off x="651510" y="706755"/>
            <a:ext cx="4930140" cy="379730"/>
          </a:xfrm>
          <a:prstGeom prst="wedgeRoundRectCallout">
            <a:avLst>
              <a:gd name="adj1" fmla="val -19976"/>
              <a:gd name="adj2" fmla="val 97157"/>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缺主语，删去</a:t>
            </a:r>
            <a:r>
              <a:rPr kumimoji="0" lang="en-US" altLang="zh-CN"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a:t>
            </a: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随着</a:t>
            </a:r>
            <a:r>
              <a:rPr kumimoji="0" lang="en-US" altLang="zh-CN"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a:t>
            </a: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或</a:t>
            </a:r>
            <a:r>
              <a:rPr kumimoji="0" lang="en-US" altLang="zh-CN"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a:t>
            </a: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给</a:t>
            </a:r>
            <a:r>
              <a:rPr kumimoji="0" lang="en-US" altLang="zh-CN"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a:t>
            </a:r>
            <a:endParaRPr kumimoji="0" lang="en-US" altLang="zh-CN"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ppt_x"/>
                                          </p:val>
                                        </p:tav>
                                        <p:tav tm="100000">
                                          <p:val>
                                            <p:strVal val="#ppt_x"/>
                                          </p:val>
                                        </p:tav>
                                      </p:tavLst>
                                    </p:anim>
                                    <p:anim calcmode="lin" valueType="num">
                                      <p:cBhvr additive="base">
                                        <p:cTn id="3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2" presetClass="entr" presetSubtype="4" dur="500" fill="hold" grpId="0" nodeType="clickEffect">
                                  <p:stCondLst>
                                    <p:cond delay="0"/>
                                  </p:stCondLst>
                                  <p:childTnLst>
                                    <p:set>
                                      <p:cBhvr>
                                        <p:cTn id="60" dur="1" fill="hold">
                                          <p:stCondLst>
                                            <p:cond delay="0"/>
                                          </p:stCondLst>
                                        </p:cTn>
                                        <p:tgtEl>
                                          <p:spTgt spid="17"/>
                                        </p:tgtEl>
                                        <p:attrNameLst>
                                          <p:attrName>style.visibility</p:attrName>
                                        </p:attrNameLst>
                                      </p:cBhvr>
                                      <p:to>
                                        <p:strVal val="visible"/>
                                      </p:to>
                                    </p:set>
                                    <p:anim calcmode="lin" valueType="num">
                                      <p:cBhvr additive="base">
                                        <p:cTn id="61" dur="500" fill="hold"/>
                                        <p:tgtEl>
                                          <p:spTgt spid="17"/>
                                        </p:tgtEl>
                                        <p:attrNameLst>
                                          <p:attrName>ppt_x</p:attrName>
                                        </p:attrNameLst>
                                      </p:cBhvr>
                                      <p:tavLst>
                                        <p:tav tm="0">
                                          <p:val>
                                            <p:strVal val="#ppt_x"/>
                                          </p:val>
                                        </p:tav>
                                        <p:tav tm="100000">
                                          <p:val>
                                            <p:strVal val="#ppt_x"/>
                                          </p:val>
                                        </p:tav>
                                      </p:tavLst>
                                    </p:anim>
                                    <p:anim calcmode="lin" valueType="num">
                                      <p:cBhvr additive="base">
                                        <p:cTn id="6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p:stCondLst>
                              <p:cond delay="0"/>
                            </p:stCondLst>
                            <p:childTnLst>
                              <p:par>
                                <p:cTn id="65" presetID="2" presetClass="entr" presetSubtype="4" dur="500" fill="hold" grpId="0" nodeType="clickEffect">
                                  <p:stCondLst>
                                    <p:cond delay="0"/>
                                  </p:stCondLst>
                                  <p:childTnLst>
                                    <p:set>
                                      <p:cBhvr>
                                        <p:cTn id="66" dur="1" fill="hold">
                                          <p:stCondLst>
                                            <p:cond delay="0"/>
                                          </p:stCondLst>
                                        </p:cTn>
                                        <p:tgtEl>
                                          <p:spTgt spid="7"/>
                                        </p:tgtEl>
                                        <p:attrNameLst>
                                          <p:attrName>style.visibility</p:attrName>
                                        </p:attrNameLst>
                                      </p:cBhvr>
                                      <p:to>
                                        <p:strVal val="visible"/>
                                      </p:to>
                                    </p:set>
                                    <p:anim calcmode="lin" valueType="num">
                                      <p:cBhvr additive="base">
                                        <p:cTn id="67" dur="500" fill="hold"/>
                                        <p:tgtEl>
                                          <p:spTgt spid="7"/>
                                        </p:tgtEl>
                                        <p:attrNameLst>
                                          <p:attrName>ppt_x</p:attrName>
                                        </p:attrNameLst>
                                      </p:cBhvr>
                                      <p:tavLst>
                                        <p:tav tm="0">
                                          <p:val>
                                            <p:strVal val="#ppt_x"/>
                                          </p:val>
                                        </p:tav>
                                        <p:tav tm="100000">
                                          <p:val>
                                            <p:strVal val="#ppt_x"/>
                                          </p:val>
                                        </p:tav>
                                      </p:tavLst>
                                    </p:anim>
                                    <p:anim calcmode="lin" valueType="num">
                                      <p:cBhvr additive="base">
                                        <p:cTn id="6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p:stCondLst>
                              <p:cond delay="0"/>
                            </p:stCondLst>
                            <p:childTnLst>
                              <p:par>
                                <p:cTn id="71" presetID="2" presetClass="entr" presetSubtype="4" dur="500" fill="hold" grpId="0" nodeType="clickEffect">
                                  <p:stCondLst>
                                    <p:cond delay="0"/>
                                  </p:stCondLst>
                                  <p:childTnLst>
                                    <p:set>
                                      <p:cBhvr>
                                        <p:cTn id="72" dur="1" fill="hold">
                                          <p:stCondLst>
                                            <p:cond delay="0"/>
                                          </p:stCondLst>
                                        </p:cTn>
                                        <p:tgtEl>
                                          <p:spTgt spid="18"/>
                                        </p:tgtEl>
                                        <p:attrNameLst>
                                          <p:attrName>style.visibility</p:attrName>
                                        </p:attrNameLst>
                                      </p:cBhvr>
                                      <p:to>
                                        <p:strVal val="visible"/>
                                      </p:to>
                                    </p:set>
                                    <p:anim calcmode="lin" valueType="num">
                                      <p:cBhvr additive="base">
                                        <p:cTn id="73" dur="500" fill="hold"/>
                                        <p:tgtEl>
                                          <p:spTgt spid="18"/>
                                        </p:tgtEl>
                                        <p:attrNameLst>
                                          <p:attrName>ppt_x</p:attrName>
                                        </p:attrNameLst>
                                      </p:cBhvr>
                                      <p:tavLst>
                                        <p:tav tm="0">
                                          <p:val>
                                            <p:strVal val="#ppt_x"/>
                                          </p:val>
                                        </p:tav>
                                        <p:tav tm="100000">
                                          <p:val>
                                            <p:strVal val="#ppt_x"/>
                                          </p:val>
                                        </p:tav>
                                      </p:tavLst>
                                    </p:anim>
                                    <p:anim calcmode="lin" valueType="num">
                                      <p:cBhvr additive="base">
                                        <p:cTn id="7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P spid="16" grpId="0"/>
      <p:bldP spid="17" grpId="0"/>
      <p:bldP spid="18"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5" name="图片 4" title=""/>
          <p:cNvPicPr>
            <a:picLocks noChangeAspect="1"/>
          </p:cNvPicPr>
          <p:nvPr>
            <p:custDataLst>
              <p:tags r:id="rId4"/>
            </p:custDataLst>
          </p:nvPr>
        </p:nvPicPr>
        <p:blipFill>
          <a:blip r:embed="rId3"/>
          <a:srcRect t="13020" b="13234"/>
          <a:stretch>
            <a:fillRect/>
          </a:stretch>
        </p:blipFill>
        <p:spPr>
          <a:xfrm>
            <a:off x="3558540" y="283210"/>
            <a:ext cx="1946910" cy="438785"/>
          </a:xfrm>
          <a:prstGeom prst="rect">
            <a:avLst/>
          </a:prstGeom>
        </p:spPr>
      </p:pic>
      <p:sp>
        <p:nvSpPr>
          <p:cNvPr id="9219" name="内容占位符 5" title=""/>
          <p:cNvSpPr>
            <a:spLocks noGrp="1"/>
          </p:cNvSpPr>
          <p:nvPr>
            <p:ph idx="1"/>
          </p:nvPr>
        </p:nvSpPr>
        <p:spPr>
          <a:xfrm>
            <a:off x="0" y="585788"/>
            <a:ext cx="9144000" cy="2430462"/>
          </a:xfrm>
          <a:noFill/>
          <a:ln>
            <a:noFill/>
          </a:ln>
        </p:spPr>
        <p:txBody>
          <a:bodyPr/>
          <a:lstStyle/>
          <a:p>
            <a:r>
              <a:rPr lang="en-US" altLang="zh-CN" sz="2000"/>
              <a:t>5.</a:t>
            </a:r>
            <a:r>
              <a:rPr lang="zh-CN" altLang="zh-CN" sz="2000"/>
              <a:t>（</a:t>
            </a:r>
            <a:r>
              <a:rPr lang="en-US" altLang="zh-CN" sz="2000"/>
              <a:t>2019</a:t>
            </a:r>
            <a:r>
              <a:rPr lang="zh-CN" altLang="zh-CN" sz="2000"/>
              <a:t>年广州市中考）下列句子中，没有语病的一项是（</a:t>
            </a:r>
            <a:r>
              <a:rPr lang="en-US" altLang="zh-CN" sz="2000"/>
              <a:t>      </a:t>
            </a:r>
            <a:r>
              <a:rPr lang="zh-CN" altLang="zh-CN" sz="2000"/>
              <a:t>）</a:t>
            </a:r>
            <a:r>
              <a:rPr lang="en-US" altLang="zh-CN" sz="2000"/>
              <a:t> (3</a:t>
            </a:r>
            <a:r>
              <a:rPr lang="zh-CN" altLang="zh-CN" sz="2000"/>
              <a:t>分</a:t>
            </a:r>
            <a:r>
              <a:rPr lang="en-US" altLang="zh-CN" sz="2000"/>
              <a:t>)</a:t>
            </a:r>
            <a:endParaRPr lang="zh-CN" altLang="zh-CN" sz="2000"/>
          </a:p>
          <a:p>
            <a:r>
              <a:rPr lang="en-US" altLang="zh-CN" sz="2000"/>
              <a:t>A.</a:t>
            </a:r>
            <a:r>
              <a:rPr lang="zh-CN" altLang="zh-CN" sz="2000"/>
              <a:t>畅销读物能否成为经典作品，关键在于它具备能经受时间考验的思想性和艺术性。</a:t>
            </a:r>
            <a:endParaRPr lang="zh-CN" altLang="zh-CN" sz="2000"/>
          </a:p>
          <a:p>
            <a:r>
              <a:rPr lang="en-US" altLang="zh-CN" sz="2000"/>
              <a:t>B.</a:t>
            </a:r>
            <a:r>
              <a:rPr lang="zh-CN" altLang="zh-CN" sz="2000"/>
              <a:t>为了提高大家阅读的兴趣，我校文学社开展了一系列的名著阅读和主题诗歌朗诵。</a:t>
            </a:r>
            <a:endParaRPr lang="zh-CN" altLang="zh-CN" sz="2000"/>
          </a:p>
          <a:p>
            <a:r>
              <a:rPr lang="en-US" altLang="zh-CN" sz="2000"/>
              <a:t>C.</a:t>
            </a:r>
            <a:r>
              <a:rPr lang="zh-CN" altLang="zh-CN" sz="2000"/>
              <a:t>十三行博物馆举办非遗体验活动，旨在让人们领略传统文化魅力，增强文化自信。</a:t>
            </a:r>
            <a:endParaRPr lang="zh-CN" altLang="zh-CN" sz="2000"/>
          </a:p>
          <a:p>
            <a:r>
              <a:rPr lang="en-US" altLang="zh-CN" sz="2000"/>
              <a:t>D.</a:t>
            </a:r>
            <a:r>
              <a:rPr lang="zh-CN" altLang="zh-CN" sz="2000"/>
              <a:t>广州市正在加快建立分类投放、分类处理、分类收集、分类运输的垃圾处理系统</a:t>
            </a:r>
            <a:r>
              <a:rPr lang="zh-CN" altLang="zh-CN" sz="1900"/>
              <a:t>。</a:t>
            </a:r>
            <a:endParaRPr lang="zh-CN" altLang="zh-CN" sz="1900"/>
          </a:p>
          <a:p>
            <a:endParaRPr lang="zh-CN" altLang="zh-CN" sz="2200"/>
          </a:p>
        </p:txBody>
      </p:sp>
      <p:sp>
        <p:nvSpPr>
          <p:cNvPr id="7" name="Rectangle 1" title=""/>
          <p:cNvSpPr/>
          <p:nvPr/>
        </p:nvSpPr>
        <p:spPr>
          <a:xfrm>
            <a:off x="0" y="3881438"/>
            <a:ext cx="8885238" cy="1262062"/>
          </a:xfrm>
          <a:prstGeom prst="rect">
            <a:avLst/>
          </a:prstGeom>
          <a:noFill/>
          <a:ln w="9525">
            <a:noFill/>
          </a:ln>
        </p:spPr>
        <p:txBody>
          <a:bodyPr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sz="1900" b="1">
                <a:solidFill>
                  <a:srgbClr val="7030A0"/>
                </a:solidFill>
                <a:latin typeface="Times New Roman" panose="02020603050405020304" pitchFamily="18" charset="0"/>
              </a:rPr>
              <a:t>（解题思路：</a:t>
            </a:r>
            <a:r>
              <a:rPr lang="zh-CN" altLang="zh-CN" sz="1900" b="1">
                <a:solidFill>
                  <a:srgbClr val="7030A0"/>
                </a:solidFill>
                <a:latin typeface="Times New Roman" panose="02020603050405020304" pitchFamily="18" charset="0"/>
              </a:rPr>
              <a:t>准确理解句子内容；提取句子主干，判断出</a:t>
            </a:r>
            <a:r>
              <a:rPr lang="en-US" altLang="zh-CN" sz="1900" b="1">
                <a:solidFill>
                  <a:srgbClr val="7030A0"/>
                </a:solidFill>
                <a:latin typeface="Times New Roman" panose="02020603050405020304" pitchFamily="18" charset="0"/>
              </a:rPr>
              <a:t>B</a:t>
            </a:r>
            <a:r>
              <a:rPr lang="zh-CN" altLang="zh-CN" sz="1900" b="1">
                <a:solidFill>
                  <a:srgbClr val="7030A0"/>
                </a:solidFill>
                <a:latin typeface="Times New Roman" panose="02020603050405020304" pitchFamily="18" charset="0"/>
              </a:rPr>
              <a:t>项缺宾语中心词；另外，借助标志性语病特点，“能否”两面词语可以判断出</a:t>
            </a:r>
            <a:r>
              <a:rPr lang="en-US" altLang="zh-CN" sz="1900" b="1">
                <a:solidFill>
                  <a:srgbClr val="7030A0"/>
                </a:solidFill>
                <a:latin typeface="Times New Roman" panose="02020603050405020304" pitchFamily="18" charset="0"/>
              </a:rPr>
              <a:t>A</a:t>
            </a:r>
            <a:r>
              <a:rPr lang="zh-CN" altLang="zh-CN" sz="1900" b="1">
                <a:solidFill>
                  <a:srgbClr val="7030A0"/>
                </a:solidFill>
                <a:latin typeface="Times New Roman" panose="02020603050405020304" pitchFamily="18" charset="0"/>
              </a:rPr>
              <a:t>项属于一面与两面搭配不当的语病，</a:t>
            </a:r>
            <a:r>
              <a:rPr lang="en-US" altLang="zh-CN" sz="1900" b="1">
                <a:solidFill>
                  <a:srgbClr val="7030A0"/>
                </a:solidFill>
                <a:latin typeface="Times New Roman" panose="02020603050405020304" pitchFamily="18" charset="0"/>
              </a:rPr>
              <a:t>D</a:t>
            </a:r>
            <a:r>
              <a:rPr lang="zh-CN" altLang="zh-CN" sz="1900" b="1">
                <a:solidFill>
                  <a:srgbClr val="7030A0"/>
                </a:solidFill>
                <a:latin typeface="Times New Roman" panose="02020603050405020304" pitchFamily="18" charset="0"/>
              </a:rPr>
              <a:t>的“分类投放、分类处理、分类收集、分类运输”这个并列短语可判断出并列短语语序不当</a:t>
            </a:r>
            <a:r>
              <a:rPr lang="zh-CN" altLang="zh-CN" sz="1900">
                <a:solidFill>
                  <a:srgbClr val="7030A0"/>
                </a:solidFill>
                <a:latin typeface="Arial" pitchFamily="34" charset="0"/>
              </a:rPr>
              <a:t>。</a:t>
            </a:r>
            <a:r>
              <a:rPr lang="en-US" altLang="zh-CN" sz="1900" b="1">
                <a:solidFill>
                  <a:srgbClr val="7030A0"/>
                </a:solidFill>
                <a:latin typeface="Times New Roman" panose="02020603050405020304" pitchFamily="18" charset="0"/>
              </a:rPr>
              <a:t>)</a:t>
            </a:r>
            <a:endParaRPr lang="en-US" altLang="zh-CN" sz="1900" b="1">
              <a:solidFill>
                <a:srgbClr val="7030A0"/>
              </a:solidFill>
              <a:latin typeface="Times New Roman" panose="02020603050405020304" pitchFamily="18" charset="0"/>
            </a:endParaRPr>
          </a:p>
        </p:txBody>
      </p:sp>
      <p:sp>
        <p:nvSpPr>
          <p:cNvPr id="8" name="流程图: 可选过程 7" title=""/>
          <p:cNvSpPr/>
          <p:nvPr/>
        </p:nvSpPr>
        <p:spPr>
          <a:xfrm>
            <a:off x="1367473" y="1025525"/>
            <a:ext cx="515938" cy="30797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9" name="流程图: 可选过程 8" title=""/>
          <p:cNvSpPr/>
          <p:nvPr/>
        </p:nvSpPr>
        <p:spPr>
          <a:xfrm>
            <a:off x="3640138" y="1022350"/>
            <a:ext cx="5353050" cy="33020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0" name="圆角矩形标注 9" title=""/>
          <p:cNvSpPr/>
          <p:nvPr/>
        </p:nvSpPr>
        <p:spPr>
          <a:xfrm>
            <a:off x="1223963" y="444500"/>
            <a:ext cx="1100138" cy="379413"/>
          </a:xfrm>
          <a:prstGeom prst="wedgeRoundRectCallout">
            <a:avLst>
              <a:gd name="adj1" fmla="val -17718"/>
              <a:gd name="adj2" fmla="val 126799"/>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两面</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1" name="流程图: 可选过程 10" title=""/>
          <p:cNvSpPr/>
          <p:nvPr/>
        </p:nvSpPr>
        <p:spPr>
          <a:xfrm>
            <a:off x="4314825" y="682625"/>
            <a:ext cx="1078865" cy="26987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4" name="圆角矩形标注 13" title=""/>
          <p:cNvSpPr/>
          <p:nvPr/>
        </p:nvSpPr>
        <p:spPr>
          <a:xfrm>
            <a:off x="1224280" y="2185035"/>
            <a:ext cx="3894455" cy="335280"/>
          </a:xfrm>
          <a:prstGeom prst="wedgeRoundRectCallout">
            <a:avLst>
              <a:gd name="adj1" fmla="val -62603"/>
              <a:gd name="adj2" fmla="val -34090"/>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缺少宾语，句末补上“的活动”</a:t>
            </a:r>
            <a:endPar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5" name="流程图: 可选过程 14" title=""/>
          <p:cNvSpPr/>
          <p:nvPr/>
        </p:nvSpPr>
        <p:spPr>
          <a:xfrm>
            <a:off x="2658110" y="3239135"/>
            <a:ext cx="1007110" cy="27305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6" name="流程图: 可选过程 15" title=""/>
          <p:cNvSpPr/>
          <p:nvPr/>
        </p:nvSpPr>
        <p:spPr>
          <a:xfrm>
            <a:off x="3905250" y="3228975"/>
            <a:ext cx="1031875" cy="27305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7" name="圆角矩形标注 16" title=""/>
          <p:cNvSpPr/>
          <p:nvPr/>
        </p:nvSpPr>
        <p:spPr>
          <a:xfrm>
            <a:off x="1542415" y="2800350"/>
            <a:ext cx="7343140" cy="363855"/>
          </a:xfrm>
          <a:prstGeom prst="wedgeRoundRectCallout">
            <a:avLst>
              <a:gd name="adj1" fmla="val -35740"/>
              <a:gd name="adj2" fmla="val 74781"/>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语序不当，应为“分类投放、分类收集、分类运输、分类处理”</a:t>
            </a:r>
            <a:endParaRPr kumimoji="0" lang="zh-CN" altLang="en-US" sz="20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8" name="矩形 17" title=""/>
          <p:cNvSpPr/>
          <p:nvPr/>
        </p:nvSpPr>
        <p:spPr>
          <a:xfrm>
            <a:off x="6715125" y="503238"/>
            <a:ext cx="423863"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FF0000"/>
                </a:solidFill>
                <a:latin typeface="Calibri" panose="020f0502020204030204" pitchFamily="34" charset="0"/>
              </a:rPr>
              <a:t>C</a:t>
            </a:r>
            <a:endParaRPr lang="zh-CN" altLang="en-US" sz="2800" b="1">
              <a:solidFill>
                <a:srgbClr val="FF0000"/>
              </a:solidFill>
              <a:latin typeface="Calibri" panose="020f0502020204030204" pitchFamily="34" charset="0"/>
            </a:endParaRPr>
          </a:p>
        </p:txBody>
      </p:sp>
      <p:sp>
        <p:nvSpPr>
          <p:cNvPr id="19" name="圆角矩形标注 18" title=""/>
          <p:cNvSpPr/>
          <p:nvPr/>
        </p:nvSpPr>
        <p:spPr>
          <a:xfrm>
            <a:off x="2979738" y="409575"/>
            <a:ext cx="1011238" cy="466725"/>
          </a:xfrm>
          <a:prstGeom prst="wedgeRoundRectCallout">
            <a:avLst>
              <a:gd name="adj1" fmla="val 30509"/>
              <a:gd name="adj2" fmla="val 9780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一面</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20" name="圆角矩形标注 19" title=""/>
          <p:cNvSpPr/>
          <p:nvPr/>
        </p:nvSpPr>
        <p:spPr>
          <a:xfrm>
            <a:off x="3716338" y="1419225"/>
            <a:ext cx="5148263" cy="315913"/>
          </a:xfrm>
          <a:prstGeom prst="wedgeRoundRectCallout">
            <a:avLst>
              <a:gd name="adj1" fmla="val -76946"/>
              <a:gd name="adj2" fmla="val -7006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一面与两面搭配不当，删去“能否”</a:t>
            </a:r>
            <a:endParaRPr kumimoji="0" lang="zh-CN" altLang="en-US"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cxnSp>
        <p:nvCxnSpPr>
          <p:cNvPr id="25" name="直接连接符 24" title=""/>
          <p:cNvCxnSpPr/>
          <p:nvPr/>
        </p:nvCxnSpPr>
        <p:spPr>
          <a:xfrm>
            <a:off x="4682173" y="2076768"/>
            <a:ext cx="544830" cy="5080"/>
          </a:xfrm>
          <a:prstGeom prst="line">
            <a:avLst/>
          </a:prstGeom>
          <a:ln w="28575"/>
        </p:spPr>
        <p:style>
          <a:lnRef idx="3">
            <a:schemeClr val="dk1"/>
          </a:lnRef>
          <a:fillRef idx="0">
            <a:schemeClr val="dk1"/>
          </a:fillRef>
          <a:effectRef idx="2">
            <a:schemeClr val="dk1"/>
          </a:effectRef>
          <a:fontRef idx="minor">
            <a:schemeClr val="tx1"/>
          </a:fontRef>
        </p:style>
      </p:cxnSp>
      <p:sp>
        <p:nvSpPr>
          <p:cNvPr id="27" name="流程图: 可选过程 26" title=""/>
          <p:cNvSpPr/>
          <p:nvPr/>
        </p:nvSpPr>
        <p:spPr>
          <a:xfrm>
            <a:off x="5153025" y="3240088"/>
            <a:ext cx="1098550" cy="271463"/>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8" name="流程图: 可选过程 27" title=""/>
          <p:cNvSpPr/>
          <p:nvPr/>
        </p:nvSpPr>
        <p:spPr>
          <a:xfrm>
            <a:off x="6474460" y="3240088"/>
            <a:ext cx="1035050" cy="271463"/>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21" name="Picture 3" title=""/>
          <p:cNvPicPr>
            <a:picLocks noChangeAspect="1"/>
          </p:cNvPicPr>
          <p:nvPr/>
        </p:nvPicPr>
        <p:blipFill>
          <a:blip r:embed="rId5"/>
          <a:stretch>
            <a:fillRect/>
          </a:stretch>
        </p:blipFill>
        <p:spPr>
          <a:xfrm>
            <a:off x="3444240" y="2053590"/>
            <a:ext cx="1160780" cy="97790"/>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additive="base">
                                        <p:cTn id="31" dur="500" fill="hold"/>
                                        <p:tgtEl>
                                          <p:spTgt spid="19"/>
                                        </p:tgtEl>
                                        <p:attrNameLst>
                                          <p:attrName>ppt_x</p:attrName>
                                        </p:attrNameLst>
                                      </p:cBhvr>
                                      <p:tavLst>
                                        <p:tav tm="0">
                                          <p:val>
                                            <p:strVal val="#ppt_x"/>
                                          </p:val>
                                        </p:tav>
                                        <p:tav tm="100000">
                                          <p:val>
                                            <p:strVal val="#ppt_x"/>
                                          </p:val>
                                        </p:tav>
                                      </p:tavLst>
                                    </p:anim>
                                    <p:anim calcmode="lin" valueType="num">
                                      <p:cBhvr additive="base">
                                        <p:cTn id="3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additive="base">
                                        <p:cTn id="37" dur="500" fill="hold"/>
                                        <p:tgtEl>
                                          <p:spTgt spid="20"/>
                                        </p:tgtEl>
                                        <p:attrNameLst>
                                          <p:attrName>ppt_x</p:attrName>
                                        </p:attrNameLst>
                                      </p:cBhvr>
                                      <p:tavLst>
                                        <p:tav tm="0">
                                          <p:val>
                                            <p:strVal val="#ppt_x"/>
                                          </p:val>
                                        </p:tav>
                                        <p:tav tm="100000">
                                          <p:val>
                                            <p:strVal val="#ppt_x"/>
                                          </p:val>
                                        </p:tav>
                                      </p:tavLst>
                                    </p:anim>
                                    <p:anim calcmode="lin" valueType="num">
                                      <p:cBhvr additive="base">
                                        <p:cTn id="3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3" presetClass="entr" presetSubtype="10" dur="500" fill="hold" nodeType="click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blinds(horizontal)">
                                      <p:cBhvr>
                                        <p:cTn id="43" dur="500"/>
                                        <p:tgtEl>
                                          <p:spTgt spid="21"/>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3" presetClass="entr" presetSubtype="10" dur="500" fill="hold" nodeType="clickEffect">
                                  <p:stCondLst>
                                    <p:cond delay="0"/>
                                  </p:stCondLst>
                                  <p:childTnLst>
                                    <p:set>
                                      <p:cBhvr>
                                        <p:cTn id="47" dur="1" fill="hold">
                                          <p:stCondLst>
                                            <p:cond delay="0"/>
                                          </p:stCondLst>
                                        </p:cTn>
                                        <p:tgtEl>
                                          <p:spTgt spid="25"/>
                                        </p:tgtEl>
                                        <p:attrNameLst>
                                          <p:attrName>style.visibility</p:attrName>
                                        </p:attrNameLst>
                                      </p:cBhvr>
                                      <p:to>
                                        <p:strVal val="visible"/>
                                      </p:to>
                                    </p:set>
                                    <p:animEffect transition="in" filter="blinds(horizontal)">
                                      <p:cBhvr>
                                        <p:cTn id="48" dur="500"/>
                                        <p:tgtEl>
                                          <p:spTgt spid="25"/>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2" presetClass="entr" presetSubtype="4" dur="500" fill="hold" grpId="0" nodeType="clickEffect">
                                  <p:stCondLst>
                                    <p:cond delay="0"/>
                                  </p:stCondLst>
                                  <p:childTnLst>
                                    <p:set>
                                      <p:cBhvr>
                                        <p:cTn id="52" dur="1" fill="hold">
                                          <p:stCondLst>
                                            <p:cond delay="0"/>
                                          </p:stCondLst>
                                        </p:cTn>
                                        <p:tgtEl>
                                          <p:spTgt spid="14"/>
                                        </p:tgtEl>
                                        <p:attrNameLst>
                                          <p:attrName>style.visibility</p:attrName>
                                        </p:attrNameLst>
                                      </p:cBhvr>
                                      <p:to>
                                        <p:strVal val="visible"/>
                                      </p:to>
                                    </p:set>
                                    <p:anim calcmode="lin" valueType="num">
                                      <p:cBhvr additive="base">
                                        <p:cTn id="53" dur="500" fill="hold"/>
                                        <p:tgtEl>
                                          <p:spTgt spid="14"/>
                                        </p:tgtEl>
                                        <p:attrNameLst>
                                          <p:attrName>ppt_x</p:attrName>
                                        </p:attrNameLst>
                                      </p:cBhvr>
                                      <p:tavLst>
                                        <p:tav tm="0">
                                          <p:val>
                                            <p:strVal val="#ppt_x"/>
                                          </p:val>
                                        </p:tav>
                                        <p:tav tm="100000">
                                          <p:val>
                                            <p:strVal val="#ppt_x"/>
                                          </p:val>
                                        </p:tav>
                                      </p:tavLst>
                                    </p:anim>
                                    <p:anim calcmode="lin" valueType="num">
                                      <p:cBhvr additive="base">
                                        <p:cTn id="5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5" fill="hold" nodeType="clickPar">
                      <p:stCondLst>
                        <p:cond delay="indefinite"/>
                      </p:stCondLst>
                      <p:childTnLst>
                        <p:par>
                          <p:cTn id="56" fill="hold">
                            <p:stCondLst>
                              <p:cond delay="0"/>
                            </p:stCondLst>
                            <p:childTnLst>
                              <p:par>
                                <p:cTn id="57" presetID="2" presetClass="entr" presetSubtype="4" dur="500" fill="hold" grpId="0" nodeType="clickEffect">
                                  <p:stCondLst>
                                    <p:cond delay="0"/>
                                  </p:stCondLst>
                                  <p:childTnLst>
                                    <p:set>
                                      <p:cBhvr>
                                        <p:cTn id="58" dur="1" fill="hold">
                                          <p:stCondLst>
                                            <p:cond delay="0"/>
                                          </p:stCondLst>
                                        </p:cTn>
                                        <p:tgtEl>
                                          <p:spTgt spid="15"/>
                                        </p:tgtEl>
                                        <p:attrNameLst>
                                          <p:attrName>style.visibility</p:attrName>
                                        </p:attrNameLst>
                                      </p:cBhvr>
                                      <p:to>
                                        <p:strVal val="visible"/>
                                      </p:to>
                                    </p:set>
                                    <p:anim calcmode="lin" valueType="num">
                                      <p:cBhvr additive="base">
                                        <p:cTn id="59" dur="500" fill="hold"/>
                                        <p:tgtEl>
                                          <p:spTgt spid="15"/>
                                        </p:tgtEl>
                                        <p:attrNameLst>
                                          <p:attrName>ppt_x</p:attrName>
                                        </p:attrNameLst>
                                      </p:cBhvr>
                                      <p:tavLst>
                                        <p:tav tm="0">
                                          <p:val>
                                            <p:strVal val="#ppt_x"/>
                                          </p:val>
                                        </p:tav>
                                        <p:tav tm="100000">
                                          <p:val>
                                            <p:strVal val="#ppt_x"/>
                                          </p:val>
                                        </p:tav>
                                      </p:tavLst>
                                    </p:anim>
                                    <p:anim calcmode="lin" valueType="num">
                                      <p:cBhvr additive="base">
                                        <p:cTn id="6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61" fill="hold" nodeType="clickPar">
                      <p:stCondLst>
                        <p:cond delay="indefinite"/>
                      </p:stCondLst>
                      <p:childTnLst>
                        <p:par>
                          <p:cTn id="62" fill="hold">
                            <p:stCondLst>
                              <p:cond delay="0"/>
                            </p:stCondLst>
                            <p:childTnLst>
                              <p:par>
                                <p:cTn id="63" presetID="2" presetClass="entr" presetSubtype="4" dur="500" fill="hold" grpId="0" nodeType="clickEffect">
                                  <p:stCondLst>
                                    <p:cond delay="0"/>
                                  </p:stCondLst>
                                  <p:childTnLst>
                                    <p:set>
                                      <p:cBhvr>
                                        <p:cTn id="64" dur="1" fill="hold">
                                          <p:stCondLst>
                                            <p:cond delay="0"/>
                                          </p:stCondLst>
                                        </p:cTn>
                                        <p:tgtEl>
                                          <p:spTgt spid="16"/>
                                        </p:tgtEl>
                                        <p:attrNameLst>
                                          <p:attrName>style.visibility</p:attrName>
                                        </p:attrNameLst>
                                      </p:cBhvr>
                                      <p:to>
                                        <p:strVal val="visible"/>
                                      </p:to>
                                    </p:set>
                                    <p:anim calcmode="lin" valueType="num">
                                      <p:cBhvr additive="base">
                                        <p:cTn id="65" dur="500" fill="hold"/>
                                        <p:tgtEl>
                                          <p:spTgt spid="16"/>
                                        </p:tgtEl>
                                        <p:attrNameLst>
                                          <p:attrName>ppt_x</p:attrName>
                                        </p:attrNameLst>
                                      </p:cBhvr>
                                      <p:tavLst>
                                        <p:tav tm="0">
                                          <p:val>
                                            <p:strVal val="#ppt_x"/>
                                          </p:val>
                                        </p:tav>
                                        <p:tav tm="100000">
                                          <p:val>
                                            <p:strVal val="#ppt_x"/>
                                          </p:val>
                                        </p:tav>
                                      </p:tavLst>
                                    </p:anim>
                                    <p:anim calcmode="lin" valueType="num">
                                      <p:cBhvr additive="base">
                                        <p:cTn id="6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67" fill="hold" nodeType="clickPar">
                      <p:stCondLst>
                        <p:cond delay="indefinite"/>
                      </p:stCondLst>
                      <p:childTnLst>
                        <p:par>
                          <p:cTn id="68" fill="hold">
                            <p:stCondLst>
                              <p:cond delay="0"/>
                            </p:stCondLst>
                            <p:childTnLst>
                              <p:par>
                                <p:cTn id="69" presetID="2" presetClass="entr" presetSubtype="4" dur="500" fill="hold" grpId="0" nodeType="clickEffect">
                                  <p:stCondLst>
                                    <p:cond delay="0"/>
                                  </p:stCondLst>
                                  <p:childTnLst>
                                    <p:set>
                                      <p:cBhvr>
                                        <p:cTn id="70" dur="1" fill="hold">
                                          <p:stCondLst>
                                            <p:cond delay="0"/>
                                          </p:stCondLst>
                                        </p:cTn>
                                        <p:tgtEl>
                                          <p:spTgt spid="27"/>
                                        </p:tgtEl>
                                        <p:attrNameLst>
                                          <p:attrName>style.visibility</p:attrName>
                                        </p:attrNameLst>
                                      </p:cBhvr>
                                      <p:to>
                                        <p:strVal val="visible"/>
                                      </p:to>
                                    </p:set>
                                    <p:anim calcmode="lin" valueType="num">
                                      <p:cBhvr additive="base">
                                        <p:cTn id="71" dur="500" fill="hold"/>
                                        <p:tgtEl>
                                          <p:spTgt spid="27"/>
                                        </p:tgtEl>
                                        <p:attrNameLst>
                                          <p:attrName>ppt_x</p:attrName>
                                        </p:attrNameLst>
                                      </p:cBhvr>
                                      <p:tavLst>
                                        <p:tav tm="0">
                                          <p:val>
                                            <p:strVal val="#ppt_x"/>
                                          </p:val>
                                        </p:tav>
                                        <p:tav tm="100000">
                                          <p:val>
                                            <p:strVal val="#ppt_x"/>
                                          </p:val>
                                        </p:tav>
                                      </p:tavLst>
                                    </p:anim>
                                    <p:anim calcmode="lin" valueType="num">
                                      <p:cBhvr additive="base">
                                        <p:cTn id="72"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73" fill="hold" nodeType="clickPar">
                      <p:stCondLst>
                        <p:cond delay="indefinite"/>
                      </p:stCondLst>
                      <p:childTnLst>
                        <p:par>
                          <p:cTn id="74" fill="hold">
                            <p:stCondLst>
                              <p:cond delay="0"/>
                            </p:stCondLst>
                            <p:childTnLst>
                              <p:par>
                                <p:cTn id="75" presetID="2" presetClass="entr" presetSubtype="4" dur="500" fill="hold" grpId="0" nodeType="clickEffect">
                                  <p:stCondLst>
                                    <p:cond delay="0"/>
                                  </p:stCondLst>
                                  <p:childTnLst>
                                    <p:set>
                                      <p:cBhvr>
                                        <p:cTn id="76" dur="1" fill="hold">
                                          <p:stCondLst>
                                            <p:cond delay="0"/>
                                          </p:stCondLst>
                                        </p:cTn>
                                        <p:tgtEl>
                                          <p:spTgt spid="28"/>
                                        </p:tgtEl>
                                        <p:attrNameLst>
                                          <p:attrName>style.visibility</p:attrName>
                                        </p:attrNameLst>
                                      </p:cBhvr>
                                      <p:to>
                                        <p:strVal val="visible"/>
                                      </p:to>
                                    </p:set>
                                    <p:anim calcmode="lin" valueType="num">
                                      <p:cBhvr additive="base">
                                        <p:cTn id="77" dur="500" fill="hold"/>
                                        <p:tgtEl>
                                          <p:spTgt spid="28"/>
                                        </p:tgtEl>
                                        <p:attrNameLst>
                                          <p:attrName>ppt_x</p:attrName>
                                        </p:attrNameLst>
                                      </p:cBhvr>
                                      <p:tavLst>
                                        <p:tav tm="0">
                                          <p:val>
                                            <p:strVal val="#ppt_x"/>
                                          </p:val>
                                        </p:tav>
                                        <p:tav tm="100000">
                                          <p:val>
                                            <p:strVal val="#ppt_x"/>
                                          </p:val>
                                        </p:tav>
                                      </p:tavLst>
                                    </p:anim>
                                    <p:anim calcmode="lin" valueType="num">
                                      <p:cBhvr additive="base">
                                        <p:cTn id="7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79" fill="hold" nodeType="clickPar">
                      <p:stCondLst>
                        <p:cond delay="indefinite"/>
                      </p:stCondLst>
                      <p:childTnLst>
                        <p:par>
                          <p:cTn id="80" fill="hold">
                            <p:stCondLst>
                              <p:cond delay="0"/>
                            </p:stCondLst>
                            <p:childTnLst>
                              <p:par>
                                <p:cTn id="81" presetID="2" presetClass="entr" presetSubtype="4" dur="500" fill="hold" grpId="0" nodeType="clickEffect">
                                  <p:stCondLst>
                                    <p:cond delay="0"/>
                                  </p:stCondLst>
                                  <p:childTnLst>
                                    <p:set>
                                      <p:cBhvr>
                                        <p:cTn id="82" dur="1" fill="hold">
                                          <p:stCondLst>
                                            <p:cond delay="0"/>
                                          </p:stCondLst>
                                        </p:cTn>
                                        <p:tgtEl>
                                          <p:spTgt spid="17"/>
                                        </p:tgtEl>
                                        <p:attrNameLst>
                                          <p:attrName>style.visibility</p:attrName>
                                        </p:attrNameLst>
                                      </p:cBhvr>
                                      <p:to>
                                        <p:strVal val="visible"/>
                                      </p:to>
                                    </p:set>
                                    <p:anim calcmode="lin" valueType="num">
                                      <p:cBhvr additive="base">
                                        <p:cTn id="83" dur="500" fill="hold"/>
                                        <p:tgtEl>
                                          <p:spTgt spid="17"/>
                                        </p:tgtEl>
                                        <p:attrNameLst>
                                          <p:attrName>ppt_x</p:attrName>
                                        </p:attrNameLst>
                                      </p:cBhvr>
                                      <p:tavLst>
                                        <p:tav tm="0">
                                          <p:val>
                                            <p:strVal val="#ppt_x"/>
                                          </p:val>
                                        </p:tav>
                                        <p:tav tm="100000">
                                          <p:val>
                                            <p:strVal val="#ppt_x"/>
                                          </p:val>
                                        </p:tav>
                                      </p:tavLst>
                                    </p:anim>
                                    <p:anim calcmode="lin" valueType="num">
                                      <p:cBhvr additive="base">
                                        <p:cTn id="8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85" fill="hold" nodeType="clickPar">
                      <p:stCondLst>
                        <p:cond delay="indefinite"/>
                      </p:stCondLst>
                      <p:childTnLst>
                        <p:par>
                          <p:cTn id="86" fill="hold">
                            <p:stCondLst>
                              <p:cond delay="0"/>
                            </p:stCondLst>
                            <p:childTnLst>
                              <p:par>
                                <p:cTn id="87" presetID="2" presetClass="entr" presetSubtype="4" dur="500" fill="hold" grpId="0" nodeType="clickEffect">
                                  <p:stCondLst>
                                    <p:cond delay="0"/>
                                  </p:stCondLst>
                                  <p:childTnLst>
                                    <p:set>
                                      <p:cBhvr>
                                        <p:cTn id="88" dur="1" fill="hold">
                                          <p:stCondLst>
                                            <p:cond delay="0"/>
                                          </p:stCondLst>
                                        </p:cTn>
                                        <p:tgtEl>
                                          <p:spTgt spid="7"/>
                                        </p:tgtEl>
                                        <p:attrNameLst>
                                          <p:attrName>style.visibility</p:attrName>
                                        </p:attrNameLst>
                                      </p:cBhvr>
                                      <p:to>
                                        <p:strVal val="visible"/>
                                      </p:to>
                                    </p:set>
                                    <p:anim calcmode="lin" valueType="num">
                                      <p:cBhvr additive="base">
                                        <p:cTn id="89" dur="500" fill="hold"/>
                                        <p:tgtEl>
                                          <p:spTgt spid="7"/>
                                        </p:tgtEl>
                                        <p:attrNameLst>
                                          <p:attrName>ppt_x</p:attrName>
                                        </p:attrNameLst>
                                      </p:cBhvr>
                                      <p:tavLst>
                                        <p:tav tm="0">
                                          <p:val>
                                            <p:strVal val="#ppt_x"/>
                                          </p:val>
                                        </p:tav>
                                        <p:tav tm="100000">
                                          <p:val>
                                            <p:strVal val="#ppt_x"/>
                                          </p:val>
                                        </p:tav>
                                      </p:tavLst>
                                    </p:anim>
                                    <p:anim calcmode="lin" valueType="num">
                                      <p:cBhvr additive="base">
                                        <p:cTn id="9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1" fill="hold" nodeType="clickPar">
                      <p:stCondLst>
                        <p:cond delay="indefinite"/>
                      </p:stCondLst>
                      <p:childTnLst>
                        <p:par>
                          <p:cTn id="92" fill="hold">
                            <p:stCondLst>
                              <p:cond delay="0"/>
                            </p:stCondLst>
                            <p:childTnLst>
                              <p:par>
                                <p:cTn id="93" presetID="2" presetClass="entr" presetSubtype="4" dur="500" fill="hold" grpId="0" nodeType="clickEffect">
                                  <p:stCondLst>
                                    <p:cond delay="0"/>
                                  </p:stCondLst>
                                  <p:childTnLst>
                                    <p:set>
                                      <p:cBhvr>
                                        <p:cTn id="94" dur="1" fill="hold">
                                          <p:stCondLst>
                                            <p:cond delay="0"/>
                                          </p:stCondLst>
                                        </p:cTn>
                                        <p:tgtEl>
                                          <p:spTgt spid="18"/>
                                        </p:tgtEl>
                                        <p:attrNameLst>
                                          <p:attrName>style.visibility</p:attrName>
                                        </p:attrNameLst>
                                      </p:cBhvr>
                                      <p:to>
                                        <p:strVal val="visible"/>
                                      </p:to>
                                    </p:set>
                                    <p:anim calcmode="lin" valueType="num">
                                      <p:cBhvr additive="base">
                                        <p:cTn id="95" dur="500" fill="hold"/>
                                        <p:tgtEl>
                                          <p:spTgt spid="18"/>
                                        </p:tgtEl>
                                        <p:attrNameLst>
                                          <p:attrName>ppt_x</p:attrName>
                                        </p:attrNameLst>
                                      </p:cBhvr>
                                      <p:tavLst>
                                        <p:tav tm="0">
                                          <p:val>
                                            <p:strVal val="#ppt_x"/>
                                          </p:val>
                                        </p:tav>
                                        <p:tav tm="100000">
                                          <p:val>
                                            <p:strVal val="#ppt_x"/>
                                          </p:val>
                                        </p:tav>
                                      </p:tavLst>
                                    </p:anim>
                                    <p:anim calcmode="lin" valueType="num">
                                      <p:cBhvr additive="base">
                                        <p:cTn id="9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4" grpId="0"/>
      <p:bldP spid="15" grpId="0"/>
      <p:bldP spid="16" grpId="0"/>
      <p:bldP spid="17" grpId="0"/>
      <p:bldP spid="18" grpId="0"/>
      <p:bldP spid="19" grpId="0"/>
      <p:bldP spid="20" grpId="0"/>
      <p:bldP spid="27" grpId="0"/>
      <p:bldP spid="28"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图片 1" title=""/>
          <p:cNvPicPr>
            <a:picLocks noChangeAspect="1"/>
          </p:cNvPicPr>
          <p:nvPr>
            <p:custDataLst>
              <p:tags r:id="rId3"/>
            </p:custDataLst>
          </p:nvPr>
        </p:nvPicPr>
        <p:blipFill>
          <a:blip r:embed="rId2"/>
          <a:stretch>
            <a:fillRect/>
          </a:stretch>
        </p:blipFill>
        <p:spPr>
          <a:xfrm>
            <a:off x="0" y="736600"/>
            <a:ext cx="9144000" cy="4455160"/>
          </a:xfrm>
          <a:prstGeom prst="rect">
            <a:avLst/>
          </a:prstGeom>
        </p:spPr>
      </p:pic>
      <p:pic>
        <p:nvPicPr>
          <p:cNvPr id="5" name="图片 4" title=""/>
          <p:cNvPicPr>
            <a:picLocks noChangeAspect="1"/>
          </p:cNvPicPr>
          <p:nvPr>
            <p:custDataLst>
              <p:tags r:id="rId5"/>
            </p:custDataLst>
          </p:nvPr>
        </p:nvPicPr>
        <p:blipFill>
          <a:blip r:embed="rId4"/>
          <a:srcRect t="13020" b="13234"/>
          <a:stretch>
            <a:fillRect/>
          </a:stretch>
        </p:blipFill>
        <p:spPr>
          <a:xfrm>
            <a:off x="3558540" y="349250"/>
            <a:ext cx="1946910" cy="35052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图片 2" title=""/>
          <p:cNvPicPr>
            <a:picLocks noChangeAspect="1"/>
          </p:cNvPicPr>
          <p:nvPr/>
        </p:nvPicPr>
        <p:blipFill>
          <a:blip r:embed="rId2"/>
          <a:stretch>
            <a:fillRect/>
          </a:stretch>
        </p:blipFill>
        <p:spPr>
          <a:xfrm>
            <a:off x="3326765" y="274955"/>
            <a:ext cx="1995805" cy="748665"/>
          </a:xfrm>
          <a:prstGeom prst="rect">
            <a:avLst/>
          </a:prstGeom>
        </p:spPr>
      </p:pic>
      <p:sp>
        <p:nvSpPr>
          <p:cNvPr id="12291" name="内容占位符 2" title=""/>
          <p:cNvSpPr>
            <a:spLocks noGrp="1"/>
          </p:cNvSpPr>
          <p:nvPr>
            <p:ph idx="1"/>
          </p:nvPr>
        </p:nvSpPr>
        <p:spPr>
          <a:xfrm>
            <a:off x="250825" y="896938"/>
            <a:ext cx="8893175" cy="3889375"/>
          </a:xfrm>
          <a:noFill/>
          <a:ln>
            <a:noFill/>
          </a:ln>
        </p:spPr>
        <p:txBody>
          <a:bodyPr/>
          <a:lstStyle/>
          <a:p>
            <a:r>
              <a:rPr lang="zh-CN" altLang="en-US" sz="2800">
                <a:solidFill>
                  <a:srgbClr val="FF0000"/>
                </a:solidFill>
              </a:rPr>
              <a:t>一、</a:t>
            </a:r>
            <a:r>
              <a:rPr lang="zh-CN" altLang="zh-CN" sz="2800">
                <a:solidFill>
                  <a:srgbClr val="FF0000"/>
                </a:solidFill>
              </a:rPr>
              <a:t>借助标志判断病句</a:t>
            </a:r>
            <a:endParaRPr lang="en-US" altLang="zh-CN" sz="2800">
              <a:solidFill>
                <a:srgbClr val="FF0000"/>
              </a:solidFill>
            </a:endParaRPr>
          </a:p>
          <a:p>
            <a:r>
              <a:rPr lang="zh-CN" altLang="en-US" sz="2800"/>
              <a:t>注意：</a:t>
            </a:r>
            <a:r>
              <a:rPr lang="zh-CN" altLang="zh-CN" sz="2800">
                <a:solidFill>
                  <a:srgbClr val="FF0000"/>
                </a:solidFill>
              </a:rPr>
              <a:t>并不是有这些标志就一定有语病，有时这些句子和另外的词语搭配就会避免病句，所以判断是否是病句的时候，留意这些标志的同时，还要看整个句子是否有其他词语搭配，从而避免了语病。</a:t>
            </a:r>
            <a:endParaRPr lang="zh-CN" altLang="zh-CN" sz="2800"/>
          </a:p>
          <a:p>
            <a:endParaRPr lang="zh-CN" altLang="en-US" sz="28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图片 1" title=""/>
          <p:cNvPicPr>
            <a:picLocks noChangeAspect="1"/>
          </p:cNvPicPr>
          <p:nvPr/>
        </p:nvPicPr>
        <p:blipFill>
          <a:blip r:embed="rId2"/>
          <a:stretch>
            <a:fillRect/>
          </a:stretch>
        </p:blipFill>
        <p:spPr>
          <a:xfrm>
            <a:off x="3726180" y="236855"/>
            <a:ext cx="1524000" cy="500380"/>
          </a:xfrm>
          <a:prstGeom prst="rect">
            <a:avLst/>
          </a:prstGeom>
        </p:spPr>
      </p:pic>
      <p:sp>
        <p:nvSpPr>
          <p:cNvPr id="13314" name="标题 1" title=""/>
          <p:cNvSpPr>
            <a:spLocks noGrp="1"/>
          </p:cNvSpPr>
          <p:nvPr>
            <p:ph type="title"/>
          </p:nvPr>
        </p:nvSpPr>
        <p:spPr>
          <a:xfrm>
            <a:off x="0" y="236538"/>
            <a:ext cx="8713788" cy="1366837"/>
          </a:xfrm>
          <a:noFill/>
          <a:ln>
            <a:noFill/>
          </a:ln>
        </p:spPr>
        <p:txBody>
          <a:bodyPr/>
          <a:lstStyle/>
          <a:p>
            <a:pPr algn="l"/>
            <a:br>
              <a:rPr lang="en-US" altLang="zh-CN" sz="2400"/>
            </a:br>
            <a:r>
              <a:rPr lang="zh-CN" altLang="zh-CN" sz="2400">
                <a:solidFill>
                  <a:srgbClr val="FF0000"/>
                </a:solidFill>
              </a:rPr>
              <a:t>二、对下列病句进行修改并理解所归纳的辨析方法。</a:t>
            </a:r>
            <a:br>
              <a:rPr lang="en-US" altLang="zh-CN" sz="2400"/>
            </a:br>
            <a:r>
              <a:rPr lang="zh-CN" altLang="zh-CN" sz="2400"/>
              <a:t>病因一 ——语序不当（主要修改方法：调语序）</a:t>
            </a:r>
            <a:endParaRPr lang="zh-CN" altLang="en-US"/>
          </a:p>
        </p:txBody>
      </p:sp>
      <p:sp>
        <p:nvSpPr>
          <p:cNvPr id="3" name="内容占位符 2" title=""/>
          <p:cNvSpPr>
            <a:spLocks noGrp="1"/>
          </p:cNvSpPr>
          <p:nvPr>
            <p:ph idx="1"/>
          </p:nvPr>
        </p:nvSpPr>
        <p:spPr>
          <a:xfrm>
            <a:off x="319088" y="1773238"/>
            <a:ext cx="8534400" cy="3186112"/>
          </a:xfrm>
          <a:noFill/>
          <a:ln>
            <a:noFill/>
          </a:ln>
        </p:spPr>
        <p:txBody>
          <a:bodyPr/>
          <a:lstStyle/>
          <a:p>
            <a:r>
              <a:rPr lang="en-US" altLang="zh-CN"/>
              <a:t>1.</a:t>
            </a:r>
            <a:r>
              <a:rPr lang="zh-CN" altLang="zh-CN"/>
              <a:t>多个定语顺序不当</a:t>
            </a:r>
            <a:endParaRPr lang="zh-CN" altLang="zh-CN"/>
          </a:p>
          <a:p>
            <a:r>
              <a:rPr lang="zh-CN" altLang="zh-CN" sz="2800"/>
              <a:t>例</a:t>
            </a:r>
            <a:r>
              <a:rPr lang="en-US" altLang="zh-CN" sz="2800"/>
              <a:t>1</a:t>
            </a:r>
            <a:r>
              <a:rPr lang="zh-CN" altLang="zh-CN" sz="2800"/>
              <a:t>．北京奥运会成为奥运会中历届参赛国家最多、</a:t>
            </a:r>
            <a:endParaRPr lang="en-US" altLang="zh-CN" sz="2800"/>
          </a:p>
          <a:p>
            <a:r>
              <a:rPr lang="zh-CN" altLang="zh-CN" sz="2800"/>
              <a:t>开幕式演艺最精彩的一次盛会。</a:t>
            </a:r>
            <a:endParaRPr lang="zh-CN" altLang="zh-CN" sz="2800"/>
          </a:p>
          <a:p>
            <a:r>
              <a:rPr lang="zh-CN" altLang="en-US">
                <a:solidFill>
                  <a:srgbClr val="0000FF"/>
                </a:solidFill>
              </a:rPr>
              <a:t>修改：</a:t>
            </a:r>
            <a:r>
              <a:rPr lang="zh-CN" altLang="zh-CN">
                <a:solidFill>
                  <a:srgbClr val="0000FF"/>
                </a:solidFill>
              </a:rPr>
              <a:t>把“历届”调到“奥运会”前，“历届”用来修饰“奥运会”。（修饰语的先后顺序不当。）</a:t>
            </a:r>
            <a:endParaRPr lang="en-US" altLang="zh-CN">
              <a:solidFill>
                <a:srgbClr val="0000FF"/>
              </a:solidFill>
            </a:endParaRPr>
          </a:p>
          <a:p>
            <a:r>
              <a:rPr lang="zh-CN" altLang="en-US"/>
              <a:t>归纳：</a:t>
            </a:r>
            <a:r>
              <a:rPr lang="zh-CN" altLang="zh-CN"/>
              <a:t>注意多个修饰语之间的逻辑关系，</a:t>
            </a:r>
            <a:r>
              <a:rPr lang="zh-CN" altLang="zh-CN">
                <a:solidFill>
                  <a:srgbClr val="FF0000"/>
                </a:solidFill>
              </a:rPr>
              <a:t>前一个修饰语用来修饰紧接在其后面的中心语。</a:t>
            </a:r>
            <a:endParaRPr lang="zh-CN" altLang="zh-CN">
              <a:solidFill>
                <a:srgbClr val="FF0000"/>
              </a:solidFill>
            </a:endParaRPr>
          </a:p>
        </p:txBody>
      </p:sp>
      <p:sp>
        <p:nvSpPr>
          <p:cNvPr id="4" name="流程图: 可选过程 3" title=""/>
          <p:cNvSpPr/>
          <p:nvPr/>
        </p:nvSpPr>
        <p:spPr>
          <a:xfrm>
            <a:off x="3822065" y="2313305"/>
            <a:ext cx="1385570" cy="40957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 name="流程图: 可选过程 4" title=""/>
          <p:cNvSpPr/>
          <p:nvPr/>
        </p:nvSpPr>
        <p:spPr>
          <a:xfrm>
            <a:off x="5249863" y="2354263"/>
            <a:ext cx="688975" cy="388938"/>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流程图: 可选过程 5" title=""/>
          <p:cNvSpPr/>
          <p:nvPr/>
        </p:nvSpPr>
        <p:spPr>
          <a:xfrm>
            <a:off x="5981700" y="2344738"/>
            <a:ext cx="2182813" cy="430213"/>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流程图: 可选过程 6" title=""/>
          <p:cNvSpPr/>
          <p:nvPr/>
        </p:nvSpPr>
        <p:spPr>
          <a:xfrm>
            <a:off x="398463" y="2786063"/>
            <a:ext cx="3290888" cy="43180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 name="圆角矩形标注 7" title=""/>
          <p:cNvSpPr/>
          <p:nvPr/>
        </p:nvSpPr>
        <p:spPr>
          <a:xfrm>
            <a:off x="3324225" y="1661160"/>
            <a:ext cx="5819775" cy="539750"/>
          </a:xfrm>
          <a:prstGeom prst="wedgeRoundRectCallout">
            <a:avLst>
              <a:gd name="adj1" fmla="val -42394"/>
              <a:gd name="adj2" fmla="val 7588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“历届”应放在“奥运会”前并修饰它。</a:t>
            </a:r>
            <a:endParaRPr kumimoji="0" lang="zh-CN" altLang="en-US"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blinds(horizontal)">
                                      <p:cBhvr>
                                        <p:cTn id="37" dur="500"/>
                                        <p:tgtEl>
                                          <p:spTgt spid="3">
                                            <p:txEl>
                                              <p:pRg st="3" end="3"/>
                                            </p:txEl>
                                          </p:spTgt>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blinds(horizontal)">
                                      <p:cBhvr>
                                        <p:cTn id="4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168275" y="639763"/>
            <a:ext cx="8426450" cy="4137025"/>
          </a:xfrm>
          <a:noFill/>
          <a:ln>
            <a:noFill/>
          </a:ln>
        </p:spPr>
        <p:txBody>
          <a:bodyPr/>
          <a:lstStyle/>
          <a:p>
            <a:r>
              <a:rPr lang="en-US" altLang="zh-CN"/>
              <a:t>2.</a:t>
            </a:r>
            <a:r>
              <a:rPr lang="zh-CN" altLang="zh-CN"/>
              <a:t>前后顺序不对应</a:t>
            </a:r>
            <a:endParaRPr lang="zh-CN" altLang="zh-CN"/>
          </a:p>
          <a:p>
            <a:r>
              <a:rPr lang="zh-CN" altLang="zh-CN"/>
              <a:t>例</a:t>
            </a:r>
            <a:r>
              <a:rPr lang="en-US" altLang="zh-CN"/>
              <a:t>2</a:t>
            </a:r>
            <a:r>
              <a:rPr lang="zh-CN" altLang="zh-CN"/>
              <a:t>．文件对经济领域中的问题，从理论上和政策上作出了</a:t>
            </a:r>
            <a:endParaRPr lang="en-US" altLang="zh-CN"/>
          </a:p>
          <a:p>
            <a:r>
              <a:rPr lang="zh-CN" altLang="zh-CN"/>
              <a:t>详细的规定和深刻的说明。</a:t>
            </a:r>
            <a:endParaRPr lang="zh-CN" altLang="zh-CN"/>
          </a:p>
          <a:p>
            <a:r>
              <a:rPr lang="zh-CN" altLang="en-US">
                <a:solidFill>
                  <a:srgbClr val="0000FF"/>
                </a:solidFill>
              </a:rPr>
              <a:t>修改：</a:t>
            </a:r>
            <a:r>
              <a:rPr lang="zh-CN" altLang="zh-CN">
                <a:solidFill>
                  <a:srgbClr val="0000FF"/>
                </a:solidFill>
              </a:rPr>
              <a:t>“从理论上和政策上作出了深刻的说明和详细的规定”。（“深刻的说明”应照应“理论”，“详细的规定”应照应“政策”。）</a:t>
            </a:r>
            <a:endParaRPr lang="en-US" altLang="zh-CN">
              <a:solidFill>
                <a:srgbClr val="0000FF"/>
              </a:solidFill>
            </a:endParaRPr>
          </a:p>
          <a:p>
            <a:r>
              <a:rPr lang="zh-CN" altLang="zh-CN"/>
              <a:t>归纳：</a:t>
            </a:r>
            <a:r>
              <a:rPr lang="zh-CN" altLang="zh-CN">
                <a:solidFill>
                  <a:srgbClr val="FF0000"/>
                </a:solidFill>
              </a:rPr>
              <a:t>并列短语中的每一个词语与相关成分的搭配位置是否恰当。</a:t>
            </a:r>
            <a:endParaRPr lang="zh-CN" altLang="zh-CN">
              <a:solidFill>
                <a:srgbClr val="FF0000"/>
              </a:solidFill>
            </a:endParaRPr>
          </a:p>
          <a:p>
            <a:endParaRPr lang="zh-CN" altLang="en-US"/>
          </a:p>
        </p:txBody>
      </p:sp>
      <p:sp>
        <p:nvSpPr>
          <p:cNvPr id="4" name="流程图: 可选过程 3" title=""/>
          <p:cNvSpPr/>
          <p:nvPr/>
        </p:nvSpPr>
        <p:spPr>
          <a:xfrm>
            <a:off x="4715510" y="1168400"/>
            <a:ext cx="1253490" cy="32575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 name="流程图: 可选过程 4" title=""/>
          <p:cNvSpPr/>
          <p:nvPr/>
        </p:nvSpPr>
        <p:spPr>
          <a:xfrm>
            <a:off x="6261100" y="1158875"/>
            <a:ext cx="904240" cy="32575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流程图: 可选过程 5" title=""/>
          <p:cNvSpPr/>
          <p:nvPr/>
        </p:nvSpPr>
        <p:spPr>
          <a:xfrm>
            <a:off x="257175" y="1622425"/>
            <a:ext cx="1594485" cy="32575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流程图: 可选过程 6" title=""/>
          <p:cNvSpPr/>
          <p:nvPr/>
        </p:nvSpPr>
        <p:spPr>
          <a:xfrm>
            <a:off x="2116455" y="1600200"/>
            <a:ext cx="1566545" cy="32575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3" presetClass="entr" presetSubtype="10" dur="500" fill="hold" nodeType="clickEffect">
                                  <p:stCondLst>
                                    <p:cond delay="0"/>
                                  </p:stCondLst>
                                  <p:childTnLst>
                                    <p:set>
                                      <p:cBhvr>
                                        <p:cTn id="30" dur="1" fill="hold">
                                          <p:stCondLst>
                                            <p:cond delay="0"/>
                                          </p:stCondLst>
                                        </p:cTn>
                                        <p:tgtEl>
                                          <p:spTgt spid="3">
                                            <p:txEl>
                                              <p:charRg st="51" end="112"/>
                                            </p:txEl>
                                          </p:spTgt>
                                        </p:tgtEl>
                                        <p:attrNameLst>
                                          <p:attrName>style.visibility</p:attrName>
                                        </p:attrNameLst>
                                      </p:cBhvr>
                                      <p:to>
                                        <p:strVal val="visible"/>
                                      </p:to>
                                    </p:set>
                                    <p:animEffect transition="in" filter="blinds(horizontal)">
                                      <p:cBhvr>
                                        <p:cTn id="31" dur="500"/>
                                        <p:tgtEl>
                                          <p:spTgt spid="3">
                                            <p:txEl>
                                              <p:charRg st="51" end="112"/>
                                            </p:txEl>
                                          </p:spTgt>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3" presetClass="entr" presetSubtype="10" dur="500" fill="hold" nodeType="clickEffect">
                                  <p:stCondLst>
                                    <p:cond delay="0"/>
                                  </p:stCondLst>
                                  <p:childTnLst>
                                    <p:set>
                                      <p:cBhvr>
                                        <p:cTn id="35" dur="1" fill="hold">
                                          <p:stCondLst>
                                            <p:cond delay="0"/>
                                          </p:stCondLst>
                                        </p:cTn>
                                        <p:tgtEl>
                                          <p:spTgt spid="3">
                                            <p:txEl>
                                              <p:charRg st="112" end="142"/>
                                            </p:txEl>
                                          </p:spTgt>
                                        </p:tgtEl>
                                        <p:attrNameLst>
                                          <p:attrName>style.visibility</p:attrName>
                                        </p:attrNameLst>
                                      </p:cBhvr>
                                      <p:to>
                                        <p:strVal val="visible"/>
                                      </p:to>
                                    </p:set>
                                    <p:animEffect transition="in" filter="blinds(horizontal)">
                                      <p:cBhvr>
                                        <p:cTn id="36" dur="500"/>
                                        <p:tgtEl>
                                          <p:spTgt spid="3">
                                            <p:txEl>
                                              <p:charRg st="112" end="14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148590" y="595630"/>
            <a:ext cx="8764270" cy="4105275"/>
          </a:xfrm>
          <a:noFill/>
          <a:ln>
            <a:noFill/>
          </a:ln>
        </p:spPr>
        <p:txBody>
          <a:bodyPr/>
          <a:lstStyle/>
          <a:p>
            <a:r>
              <a:rPr lang="en-US" altLang="zh-CN"/>
              <a:t>3.</a:t>
            </a:r>
            <a:r>
              <a:rPr lang="zh-CN" altLang="zh-CN"/>
              <a:t>关联词语序不当</a:t>
            </a:r>
            <a:endParaRPr lang="zh-CN" altLang="zh-CN"/>
          </a:p>
          <a:p>
            <a:r>
              <a:rPr lang="zh-CN" altLang="zh-CN"/>
              <a:t>例</a:t>
            </a:r>
            <a:r>
              <a:rPr lang="en-US" altLang="zh-CN"/>
              <a:t>3</a:t>
            </a:r>
            <a:r>
              <a:rPr lang="zh-CN" altLang="zh-CN"/>
              <a:t>．⑴不但石拱桥形式优美，而且结构坚固。</a:t>
            </a:r>
            <a:endParaRPr lang="zh-CN" altLang="zh-CN"/>
          </a:p>
          <a:p>
            <a:r>
              <a:rPr lang="zh-CN" altLang="en-US">
                <a:solidFill>
                  <a:srgbClr val="0000FF"/>
                </a:solidFill>
              </a:rPr>
              <a:t>修改：</a:t>
            </a:r>
            <a:r>
              <a:rPr lang="zh-CN" altLang="zh-CN">
                <a:solidFill>
                  <a:srgbClr val="0000FF"/>
                </a:solidFill>
              </a:rPr>
              <a:t>由于前后分句主语</a:t>
            </a:r>
            <a:r>
              <a:rPr lang="zh-CN" altLang="en-US">
                <a:solidFill>
                  <a:srgbClr val="0000FF"/>
                </a:solidFill>
              </a:rPr>
              <a:t>一致</a:t>
            </a:r>
            <a:r>
              <a:rPr lang="zh-CN" altLang="zh-CN">
                <a:solidFill>
                  <a:srgbClr val="0000FF"/>
                </a:solidFill>
              </a:rPr>
              <a:t>，“不但”应移至主语“石拱桥”后面。</a:t>
            </a:r>
            <a:endParaRPr lang="zh-CN" altLang="zh-CN">
              <a:solidFill>
                <a:srgbClr val="0000FF"/>
              </a:solidFill>
            </a:endParaRPr>
          </a:p>
          <a:p>
            <a:endParaRPr lang="en-US" altLang="zh-CN"/>
          </a:p>
          <a:p>
            <a:r>
              <a:rPr lang="zh-CN" altLang="zh-CN"/>
              <a:t>⑵我不是迷了路，而是山林景色让我乐而忘返。</a:t>
            </a:r>
            <a:endParaRPr lang="zh-CN" altLang="zh-CN"/>
          </a:p>
          <a:p>
            <a:r>
              <a:rPr lang="zh-CN" altLang="en-US">
                <a:solidFill>
                  <a:srgbClr val="0000FF"/>
                </a:solidFill>
              </a:rPr>
              <a:t>修改：</a:t>
            </a:r>
            <a:r>
              <a:rPr lang="zh-CN" altLang="zh-CN">
                <a:solidFill>
                  <a:srgbClr val="0000FF"/>
                </a:solidFill>
              </a:rPr>
              <a:t>由于前后分句主语不</a:t>
            </a:r>
            <a:r>
              <a:rPr lang="zh-CN" altLang="en-US">
                <a:solidFill>
                  <a:srgbClr val="0000FF"/>
                </a:solidFill>
              </a:rPr>
              <a:t>一致</a:t>
            </a:r>
            <a:r>
              <a:rPr lang="zh-CN" altLang="zh-CN">
                <a:solidFill>
                  <a:srgbClr val="0000FF"/>
                </a:solidFill>
              </a:rPr>
              <a:t>，“不是”应移至句首</a:t>
            </a:r>
            <a:r>
              <a:rPr lang="zh-CN" altLang="en-US">
                <a:solidFill>
                  <a:srgbClr val="0000FF"/>
                </a:solidFill>
              </a:rPr>
              <a:t>。</a:t>
            </a:r>
            <a:endParaRPr lang="en-US" altLang="zh-CN"/>
          </a:p>
          <a:p>
            <a:endParaRPr lang="en-US" altLang="zh-CN"/>
          </a:p>
          <a:p>
            <a:r>
              <a:rPr lang="zh-CN" altLang="zh-CN"/>
              <a:t>归纳：</a:t>
            </a:r>
            <a:r>
              <a:rPr lang="zh-CN" altLang="zh-CN">
                <a:solidFill>
                  <a:srgbClr val="FF0000"/>
                </a:solidFill>
              </a:rPr>
              <a:t>关联词位置要注意，主语一致，关联词放在主语之后；主语不一致，关联词应放在主语之前。</a:t>
            </a:r>
            <a:endParaRPr lang="zh-CN" altLang="zh-CN">
              <a:solidFill>
                <a:srgbClr val="FF0000"/>
              </a:solidFill>
            </a:endParaRPr>
          </a:p>
          <a:p>
            <a:endParaRPr lang="zh-CN" altLang="en-US"/>
          </a:p>
        </p:txBody>
      </p:sp>
      <p:sp>
        <p:nvSpPr>
          <p:cNvPr id="4" name="流程图: 可选过程 3" title=""/>
          <p:cNvSpPr/>
          <p:nvPr/>
        </p:nvSpPr>
        <p:spPr>
          <a:xfrm>
            <a:off x="1899920" y="1144588"/>
            <a:ext cx="982663" cy="32702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 name="流程图: 可选过程 4" title=""/>
          <p:cNvSpPr/>
          <p:nvPr/>
        </p:nvSpPr>
        <p:spPr>
          <a:xfrm>
            <a:off x="553720" y="2894330"/>
            <a:ext cx="332740" cy="32575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流程图: 可选过程 5" title=""/>
          <p:cNvSpPr/>
          <p:nvPr/>
        </p:nvSpPr>
        <p:spPr>
          <a:xfrm>
            <a:off x="3300730" y="2905125"/>
            <a:ext cx="1271270" cy="32575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圆角矩形标注 6" title=""/>
          <p:cNvSpPr/>
          <p:nvPr/>
        </p:nvSpPr>
        <p:spPr>
          <a:xfrm>
            <a:off x="2814638" y="582613"/>
            <a:ext cx="1357313" cy="323850"/>
          </a:xfrm>
          <a:prstGeom prst="wedgeRoundRectCallout">
            <a:avLst>
              <a:gd name="adj1" fmla="val -41001"/>
              <a:gd name="adj2" fmla="val 12335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主语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8" name="圆角矩形标注 7" title=""/>
          <p:cNvSpPr/>
          <p:nvPr/>
        </p:nvSpPr>
        <p:spPr>
          <a:xfrm>
            <a:off x="4191000" y="593725"/>
            <a:ext cx="3816350" cy="323850"/>
          </a:xfrm>
          <a:prstGeom prst="wedgeRoundRectCallout">
            <a:avLst>
              <a:gd name="adj1" fmla="val -25787"/>
              <a:gd name="adj2" fmla="val 13119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省略了主语“石拱桥”</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9" name="圆角矩形标注 8" title=""/>
          <p:cNvSpPr/>
          <p:nvPr/>
        </p:nvSpPr>
        <p:spPr>
          <a:xfrm>
            <a:off x="1016000" y="2300288"/>
            <a:ext cx="1357313" cy="323850"/>
          </a:xfrm>
          <a:prstGeom prst="wedgeRoundRectCallout">
            <a:avLst>
              <a:gd name="adj1" fmla="val -41001"/>
              <a:gd name="adj2" fmla="val 12335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主语</a:t>
            </a:r>
            <a:r>
              <a:rPr kumimoji="0" lang="en-US" altLang="zh-CN"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1</a:t>
            </a:r>
            <a:endParaRPr kumimoji="0" lang="en-US" altLang="zh-CN"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0" name="圆角矩形标注 9" title=""/>
          <p:cNvSpPr/>
          <p:nvPr/>
        </p:nvSpPr>
        <p:spPr>
          <a:xfrm>
            <a:off x="3984625" y="2236788"/>
            <a:ext cx="1357313" cy="323850"/>
          </a:xfrm>
          <a:prstGeom prst="wedgeRoundRectCallout">
            <a:avLst>
              <a:gd name="adj1" fmla="val -41001"/>
              <a:gd name="adj2" fmla="val 12335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主语</a:t>
            </a:r>
            <a:r>
              <a:rPr kumimoji="0" lang="en-US" altLang="zh-CN"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2</a:t>
            </a:r>
            <a:endParaRPr kumimoji="0" lang="en-US" altLang="zh-CN"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3" presetClass="entr" presetSubtype="10" dur="500" fill="hold" nodeType="clickEffect">
                                  <p:stCondLst>
                                    <p:cond delay="0"/>
                                  </p:stCondLst>
                                  <p:childTnLst>
                                    <p:set>
                                      <p:cBhvr>
                                        <p:cTn id="24" dur="1" fill="hold">
                                          <p:stCondLst>
                                            <p:cond delay="0"/>
                                          </p:stCondLst>
                                        </p:cTn>
                                        <p:tgtEl>
                                          <p:spTgt spid="3">
                                            <p:txEl>
                                              <p:charRg st="32" end="62"/>
                                            </p:txEl>
                                          </p:spTgt>
                                        </p:tgtEl>
                                        <p:attrNameLst>
                                          <p:attrName>style.visibility</p:attrName>
                                        </p:attrNameLst>
                                      </p:cBhvr>
                                      <p:to>
                                        <p:strVal val="visible"/>
                                      </p:to>
                                    </p:set>
                                    <p:animEffect transition="in" filter="blinds(horizontal)">
                                      <p:cBhvr>
                                        <p:cTn id="25" dur="500"/>
                                        <p:tgtEl>
                                          <p:spTgt spid="3">
                                            <p:txEl>
                                              <p:charRg st="32" end="62"/>
                                            </p:txEl>
                                          </p:spTgt>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2" presetClass="entr" presetSubtype="4" dur="500" fill="hold" grpId="0" nodeType="clickEffect">
                                  <p:stCondLst>
                                    <p:cond delay="0"/>
                                  </p:stCondLst>
                                  <p:childTnLst>
                                    <p:set>
                                      <p:cBhvr>
                                        <p:cTn id="29" dur="1" fill="hold">
                                          <p:stCondLst>
                                            <p:cond delay="0"/>
                                          </p:stCondLst>
                                        </p:cTn>
                                        <p:tgtEl>
                                          <p:spTgt spid="5"/>
                                        </p:tgtEl>
                                        <p:attrNameLst>
                                          <p:attrName>style.visibility</p:attrName>
                                        </p:attrNameLst>
                                      </p:cBhvr>
                                      <p:to>
                                        <p:strVal val="visible"/>
                                      </p:to>
                                    </p:set>
                                    <p:anim calcmode="lin" valueType="num">
                                      <p:cBhvr additive="base">
                                        <p:cTn id="30" dur="500" fill="hold"/>
                                        <p:tgtEl>
                                          <p:spTgt spid="5"/>
                                        </p:tgtEl>
                                        <p:attrNameLst>
                                          <p:attrName>ppt_x</p:attrName>
                                        </p:attrNameLst>
                                      </p:cBhvr>
                                      <p:tavLst>
                                        <p:tav tm="0">
                                          <p:val>
                                            <p:strVal val="#ppt_x"/>
                                          </p:val>
                                        </p:tav>
                                        <p:tav tm="100000">
                                          <p:val>
                                            <p:strVal val="#ppt_x"/>
                                          </p:val>
                                        </p:tav>
                                      </p:tavLst>
                                    </p:anim>
                                    <p:anim calcmode="lin" valueType="num">
                                      <p:cBhvr additive="base">
                                        <p:cTn id="3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2" fill="hold" nodeType="clickPar">
                      <p:stCondLst>
                        <p:cond delay="indefinite"/>
                      </p:stCondLst>
                      <p:childTnLst>
                        <p:par>
                          <p:cTn id="33" fill="hold">
                            <p:stCondLst>
                              <p:cond delay="0"/>
                            </p:stCondLst>
                            <p:childTnLst>
                              <p:par>
                                <p:cTn id="34" presetID="2" presetClass="entr" presetSubtype="4" dur="5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8" fill="hold" nodeType="clickPar">
                      <p:stCondLst>
                        <p:cond delay="indefinite"/>
                      </p:stCondLst>
                      <p:childTnLst>
                        <p:par>
                          <p:cTn id="39" fill="hold">
                            <p:stCondLst>
                              <p:cond delay="0"/>
                            </p:stCondLst>
                            <p:childTnLst>
                              <p:par>
                                <p:cTn id="40" presetID="2" presetClass="entr" presetSubtype="4" dur="50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 calcmode="lin" valueType="num">
                                      <p:cBhvr additive="base">
                                        <p:cTn id="42" dur="500" fill="hold"/>
                                        <p:tgtEl>
                                          <p:spTgt spid="6"/>
                                        </p:tgtEl>
                                        <p:attrNameLst>
                                          <p:attrName>ppt_x</p:attrName>
                                        </p:attrNameLst>
                                      </p:cBhvr>
                                      <p:tavLst>
                                        <p:tav tm="0">
                                          <p:val>
                                            <p:strVal val="#ppt_x"/>
                                          </p:val>
                                        </p:tav>
                                        <p:tav tm="100000">
                                          <p:val>
                                            <p:strVal val="#ppt_x"/>
                                          </p:val>
                                        </p:tav>
                                      </p:tavLst>
                                    </p:anim>
                                    <p:anim calcmode="lin" valueType="num">
                                      <p:cBhvr additive="base">
                                        <p:cTn id="4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4" fill="hold" nodeType="clickPar">
                      <p:stCondLst>
                        <p:cond delay="indefinite"/>
                      </p:stCondLst>
                      <p:childTnLst>
                        <p:par>
                          <p:cTn id="45" fill="hold">
                            <p:stCondLst>
                              <p:cond delay="0"/>
                            </p:stCondLst>
                            <p:childTnLst>
                              <p:par>
                                <p:cTn id="46" presetID="2" presetClass="entr" presetSubtype="4" dur="500" fill="hold" grpId="0" nodeType="clickEffect">
                                  <p:stCondLst>
                                    <p:cond delay="0"/>
                                  </p:stCondLst>
                                  <p:childTnLst>
                                    <p:set>
                                      <p:cBhvr>
                                        <p:cTn id="47" dur="1" fill="hold">
                                          <p:stCondLst>
                                            <p:cond delay="0"/>
                                          </p:stCondLst>
                                        </p:cTn>
                                        <p:tgtEl>
                                          <p:spTgt spid="10"/>
                                        </p:tgtEl>
                                        <p:attrNameLst>
                                          <p:attrName>style.visibility</p:attrName>
                                        </p:attrNameLst>
                                      </p:cBhvr>
                                      <p:to>
                                        <p:strVal val="visible"/>
                                      </p:to>
                                    </p:set>
                                    <p:anim calcmode="lin" valueType="num">
                                      <p:cBhvr additive="base">
                                        <p:cTn id="48" dur="500" fill="hold"/>
                                        <p:tgtEl>
                                          <p:spTgt spid="10"/>
                                        </p:tgtEl>
                                        <p:attrNameLst>
                                          <p:attrName>ppt_x</p:attrName>
                                        </p:attrNameLst>
                                      </p:cBhvr>
                                      <p:tavLst>
                                        <p:tav tm="0">
                                          <p:val>
                                            <p:strVal val="#ppt_x"/>
                                          </p:val>
                                        </p:tav>
                                        <p:tav tm="100000">
                                          <p:val>
                                            <p:strVal val="#ppt_x"/>
                                          </p:val>
                                        </p:tav>
                                      </p:tavLst>
                                    </p:anim>
                                    <p:anim calcmode="lin" valueType="num">
                                      <p:cBhvr additive="base">
                                        <p:cTn id="4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0" fill="hold" nodeType="clickPar">
                      <p:stCondLst>
                        <p:cond delay="indefinite"/>
                      </p:stCondLst>
                      <p:childTnLst>
                        <p:par>
                          <p:cTn id="51" fill="hold">
                            <p:stCondLst>
                              <p:cond delay="0"/>
                            </p:stCondLst>
                            <p:childTnLst>
                              <p:par>
                                <p:cTn id="52" presetID="3" presetClass="entr" presetSubtype="10" dur="500" fill="hold" nodeType="clickEffect">
                                  <p:stCondLst>
                                    <p:cond delay="0"/>
                                  </p:stCondLst>
                                  <p:childTnLst>
                                    <p:set>
                                      <p:cBhvr>
                                        <p:cTn id="53" dur="1" fill="hold">
                                          <p:stCondLst>
                                            <p:cond delay="0"/>
                                          </p:stCondLst>
                                        </p:cTn>
                                        <p:tgtEl>
                                          <p:spTgt spid="3">
                                            <p:txEl>
                                              <p:charRg st="85" end="111"/>
                                            </p:txEl>
                                          </p:spTgt>
                                        </p:tgtEl>
                                        <p:attrNameLst>
                                          <p:attrName>style.visibility</p:attrName>
                                        </p:attrNameLst>
                                      </p:cBhvr>
                                      <p:to>
                                        <p:strVal val="visible"/>
                                      </p:to>
                                    </p:set>
                                    <p:animEffect transition="in" filter="blinds(horizontal)">
                                      <p:cBhvr>
                                        <p:cTn id="54" dur="500"/>
                                        <p:tgtEl>
                                          <p:spTgt spid="3">
                                            <p:txEl>
                                              <p:charRg st="85" end="111"/>
                                            </p:txEl>
                                          </p:spTgt>
                                        </p:tgtEl>
                                      </p:cBhvr>
                                    </p:animEffect>
                                  </p:childTnLst>
                                </p:cTn>
                              </p:par>
                            </p:childTnLst>
                          </p:cTn>
                        </p:par>
                      </p:childTnLst>
                    </p:cTn>
                  </p:par>
                  <p:par>
                    <p:cTn id="55" fill="hold" nodeType="clickPar">
                      <p:stCondLst>
                        <p:cond delay="indefinite"/>
                      </p:stCondLst>
                      <p:childTnLst>
                        <p:par>
                          <p:cTn id="56" fill="hold">
                            <p:stCondLst>
                              <p:cond delay="0"/>
                            </p:stCondLst>
                            <p:childTnLst>
                              <p:par>
                                <p:cTn id="57" presetID="3" presetClass="entr" presetSubtype="10" dur="500" fill="hold" nodeType="clickEffect">
                                  <p:stCondLst>
                                    <p:cond delay="0"/>
                                  </p:stCondLst>
                                  <p:childTnLst>
                                    <p:set>
                                      <p:cBhvr>
                                        <p:cTn id="58" dur="1" fill="hold">
                                          <p:stCondLst>
                                            <p:cond delay="0"/>
                                          </p:stCondLst>
                                        </p:cTn>
                                        <p:tgtEl>
                                          <p:spTgt spid="3">
                                            <p:txEl>
                                              <p:charRg st="112" end="157"/>
                                            </p:txEl>
                                          </p:spTgt>
                                        </p:tgtEl>
                                        <p:attrNameLst>
                                          <p:attrName>style.visibility</p:attrName>
                                        </p:attrNameLst>
                                      </p:cBhvr>
                                      <p:to>
                                        <p:strVal val="visible"/>
                                      </p:to>
                                    </p:set>
                                    <p:animEffect transition="in" filter="blinds(horizontal)">
                                      <p:cBhvr>
                                        <p:cTn id="59" dur="500"/>
                                        <p:tgtEl>
                                          <p:spTgt spid="3">
                                            <p:txEl>
                                              <p:charRg st="112" end="15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107950" y="950913"/>
            <a:ext cx="8712200" cy="2798762"/>
          </a:xfrm>
          <a:noFill/>
          <a:ln>
            <a:noFill/>
          </a:ln>
        </p:spPr>
        <p:txBody>
          <a:bodyPr/>
          <a:lstStyle/>
          <a:p>
            <a:r>
              <a:rPr lang="en-US" altLang="zh-CN"/>
              <a:t>4.</a:t>
            </a:r>
            <a:r>
              <a:rPr lang="zh-CN" altLang="zh-CN"/>
              <a:t>并列短语语序不当</a:t>
            </a:r>
            <a:endParaRPr lang="zh-CN" altLang="zh-CN"/>
          </a:p>
          <a:p>
            <a:r>
              <a:rPr lang="zh-CN" altLang="zh-CN"/>
              <a:t>例</a:t>
            </a:r>
            <a:r>
              <a:rPr lang="en-US" altLang="zh-CN"/>
              <a:t>4</a:t>
            </a:r>
            <a:r>
              <a:rPr lang="zh-CN" altLang="zh-CN"/>
              <a:t>．新一届广州中学生文联代表大会广泛采纳并征求了与会同学关于如何办好文学社团的意见。</a:t>
            </a:r>
            <a:endParaRPr lang="zh-CN" altLang="zh-CN"/>
          </a:p>
          <a:p>
            <a:r>
              <a:rPr lang="zh-CN" altLang="en-US">
                <a:solidFill>
                  <a:srgbClr val="0000FF"/>
                </a:solidFill>
              </a:rPr>
              <a:t>修改：</a:t>
            </a:r>
            <a:r>
              <a:rPr lang="zh-CN" altLang="zh-CN">
                <a:solidFill>
                  <a:srgbClr val="0000FF"/>
                </a:solidFill>
              </a:rPr>
              <a:t> “采纳”与“征求”</a:t>
            </a:r>
            <a:r>
              <a:rPr lang="zh-CN" altLang="en-US">
                <a:solidFill>
                  <a:srgbClr val="0000FF"/>
                </a:solidFill>
              </a:rPr>
              <a:t>有先后之分，</a:t>
            </a:r>
            <a:r>
              <a:rPr lang="zh-CN" altLang="zh-CN">
                <a:solidFill>
                  <a:srgbClr val="0000FF"/>
                </a:solidFill>
              </a:rPr>
              <a:t> “采纳”与“征求”</a:t>
            </a:r>
            <a:r>
              <a:rPr lang="zh-CN" altLang="en-US">
                <a:solidFill>
                  <a:srgbClr val="0000FF"/>
                </a:solidFill>
              </a:rPr>
              <a:t>应该</a:t>
            </a:r>
            <a:r>
              <a:rPr lang="zh-CN" altLang="zh-CN">
                <a:solidFill>
                  <a:srgbClr val="0000FF"/>
                </a:solidFill>
              </a:rPr>
              <a:t>对调。</a:t>
            </a:r>
            <a:endParaRPr lang="en-US" altLang="zh-CN">
              <a:solidFill>
                <a:srgbClr val="0000FF"/>
              </a:solidFill>
            </a:endParaRPr>
          </a:p>
          <a:p>
            <a:endParaRPr lang="en-US" altLang="zh-CN"/>
          </a:p>
          <a:p>
            <a:r>
              <a:rPr lang="zh-CN" altLang="zh-CN"/>
              <a:t>归纳：</a:t>
            </a:r>
            <a:r>
              <a:rPr lang="zh-CN" altLang="zh-CN">
                <a:solidFill>
                  <a:srgbClr val="FF0000"/>
                </a:solidFill>
              </a:rPr>
              <a:t>并列动词，要注意行为动作的先后，按动作的先后来排序。</a:t>
            </a:r>
            <a:endParaRPr lang="zh-CN" altLang="zh-CN">
              <a:solidFill>
                <a:srgbClr val="FF0000"/>
              </a:solidFill>
            </a:endParaRPr>
          </a:p>
          <a:p>
            <a:endParaRPr lang="zh-CN" altLang="en-US"/>
          </a:p>
        </p:txBody>
      </p:sp>
      <p:sp>
        <p:nvSpPr>
          <p:cNvPr id="4" name="流程图: 可选过程 3" title=""/>
          <p:cNvSpPr/>
          <p:nvPr/>
        </p:nvSpPr>
        <p:spPr>
          <a:xfrm>
            <a:off x="5878830" y="1513205"/>
            <a:ext cx="632460" cy="32575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 name="流程图: 可选过程 4" title=""/>
          <p:cNvSpPr/>
          <p:nvPr/>
        </p:nvSpPr>
        <p:spPr>
          <a:xfrm>
            <a:off x="6799580" y="1489075"/>
            <a:ext cx="628650" cy="32702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圆角矩形标注 5" title=""/>
          <p:cNvSpPr/>
          <p:nvPr/>
        </p:nvSpPr>
        <p:spPr>
          <a:xfrm>
            <a:off x="5700078" y="574358"/>
            <a:ext cx="3119438" cy="647700"/>
          </a:xfrm>
          <a:prstGeom prst="wedgeRoundRectCallout">
            <a:avLst>
              <a:gd name="adj1" fmla="val -41910"/>
              <a:gd name="adj2" fmla="val 7632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两个动词有先后之分</a:t>
            </a:r>
            <a:endParaRPr kumimoji="0" lang="zh-CN" altLang="en-US"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3" presetClass="entr" presetSubtype="10" dur="50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blinds(horizontal)">
                                      <p:cBhvr>
                                        <p:cTn id="25" dur="500"/>
                                        <p:tgtEl>
                                          <p:spTgt spid="3">
                                            <p:txEl>
                                              <p:pRg st="2" end="2"/>
                                            </p:txEl>
                                          </p:spTgt>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3" presetClass="entr" presetSubtype="10" dur="500"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blinds(horizontal)">
                                      <p:cBhvr>
                                        <p:cTn id="3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228600" y="552450"/>
            <a:ext cx="8786813" cy="3843338"/>
          </a:xfrm>
          <a:noFill/>
          <a:ln>
            <a:noFill/>
          </a:ln>
        </p:spPr>
        <p:txBody>
          <a:bodyPr/>
          <a:lstStyle/>
          <a:p>
            <a:r>
              <a:rPr lang="en-US" altLang="zh-CN"/>
              <a:t>5.</a:t>
            </a:r>
            <a:r>
              <a:rPr lang="zh-CN" altLang="zh-CN"/>
              <a:t>主客体顺序颠倒</a:t>
            </a:r>
            <a:endParaRPr lang="zh-CN" altLang="zh-CN"/>
          </a:p>
          <a:p>
            <a:r>
              <a:rPr lang="zh-CN" altLang="zh-CN"/>
              <a:t>例</a:t>
            </a:r>
            <a:r>
              <a:rPr lang="en-US" altLang="zh-CN"/>
              <a:t>5</a:t>
            </a:r>
            <a:r>
              <a:rPr lang="zh-CN" altLang="zh-CN"/>
              <a:t>．这所商学院是这座滨海城市的唯一的一所大学，这所大学一直对孩子们充满了神秘感。</a:t>
            </a:r>
            <a:endParaRPr lang="zh-CN" altLang="zh-CN"/>
          </a:p>
          <a:p>
            <a:endParaRPr lang="en-US" altLang="zh-CN"/>
          </a:p>
          <a:p>
            <a:r>
              <a:rPr lang="zh-CN" altLang="en-US">
                <a:solidFill>
                  <a:srgbClr val="0000FF"/>
                </a:solidFill>
              </a:rPr>
              <a:t>修改：“</a:t>
            </a:r>
            <a:r>
              <a:rPr lang="zh-CN" altLang="zh-CN">
                <a:solidFill>
                  <a:srgbClr val="0000FF"/>
                </a:solidFill>
              </a:rPr>
              <a:t>孩子们</a:t>
            </a:r>
            <a:r>
              <a:rPr lang="zh-CN" altLang="en-US">
                <a:solidFill>
                  <a:srgbClr val="0000FF"/>
                </a:solidFill>
              </a:rPr>
              <a:t>”</a:t>
            </a:r>
            <a:r>
              <a:rPr lang="zh-CN" altLang="zh-CN">
                <a:solidFill>
                  <a:srgbClr val="0000FF"/>
                </a:solidFill>
              </a:rPr>
              <a:t> </a:t>
            </a:r>
            <a:r>
              <a:rPr lang="zh-CN" altLang="en-US">
                <a:solidFill>
                  <a:srgbClr val="0000FF"/>
                </a:solidFill>
              </a:rPr>
              <a:t>是主体，“</a:t>
            </a:r>
            <a:r>
              <a:rPr lang="zh-CN" altLang="zh-CN">
                <a:solidFill>
                  <a:srgbClr val="0000FF"/>
                </a:solidFill>
              </a:rPr>
              <a:t>这所大学</a:t>
            </a:r>
            <a:r>
              <a:rPr lang="zh-CN" altLang="en-US">
                <a:solidFill>
                  <a:srgbClr val="0000FF"/>
                </a:solidFill>
              </a:rPr>
              <a:t>”</a:t>
            </a:r>
            <a:r>
              <a:rPr lang="zh-CN" altLang="zh-CN">
                <a:solidFill>
                  <a:srgbClr val="0000FF"/>
                </a:solidFill>
              </a:rPr>
              <a:t> </a:t>
            </a:r>
            <a:r>
              <a:rPr lang="zh-CN" altLang="en-US">
                <a:solidFill>
                  <a:srgbClr val="0000FF"/>
                </a:solidFill>
              </a:rPr>
              <a:t>是客体，应该是主体对客体。可改</a:t>
            </a:r>
            <a:r>
              <a:rPr lang="zh-CN" altLang="zh-CN">
                <a:solidFill>
                  <a:srgbClr val="0000FF"/>
                </a:solidFill>
              </a:rPr>
              <a:t>为“孩子们一直对这所大学充满了神秘感”。（主客体颠倒）</a:t>
            </a:r>
            <a:endParaRPr lang="en-US" altLang="zh-CN">
              <a:solidFill>
                <a:srgbClr val="0000FF"/>
              </a:solidFill>
            </a:endParaRPr>
          </a:p>
          <a:p>
            <a:endParaRPr lang="en-US" altLang="zh-CN"/>
          </a:p>
          <a:p>
            <a:r>
              <a:rPr lang="zh-CN" altLang="zh-CN"/>
              <a:t>归纳：</a:t>
            </a:r>
            <a:r>
              <a:rPr lang="zh-CN" altLang="zh-CN">
                <a:solidFill>
                  <a:srgbClr val="FF0000"/>
                </a:solidFill>
              </a:rPr>
              <a:t>要注意主客体是否颠倒（尤其要注意介词“对”“对于”出现在句子中的情况）。</a:t>
            </a:r>
            <a:endParaRPr lang="zh-CN" altLang="zh-CN">
              <a:solidFill>
                <a:srgbClr val="FF0000"/>
              </a:solidFill>
            </a:endParaRPr>
          </a:p>
          <a:p>
            <a:endParaRPr lang="zh-CN" altLang="en-US"/>
          </a:p>
        </p:txBody>
      </p:sp>
      <p:sp>
        <p:nvSpPr>
          <p:cNvPr id="4" name="流程图: 可选过程 3" title=""/>
          <p:cNvSpPr/>
          <p:nvPr/>
        </p:nvSpPr>
        <p:spPr>
          <a:xfrm>
            <a:off x="7456488" y="1087438"/>
            <a:ext cx="1439863" cy="325438"/>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 name="流程图: 可选过程 4" title=""/>
          <p:cNvSpPr/>
          <p:nvPr/>
        </p:nvSpPr>
        <p:spPr>
          <a:xfrm>
            <a:off x="1586230" y="1557655"/>
            <a:ext cx="935990" cy="32575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圆角矩形标注 5" title=""/>
          <p:cNvSpPr/>
          <p:nvPr/>
        </p:nvSpPr>
        <p:spPr>
          <a:xfrm>
            <a:off x="7485063" y="336550"/>
            <a:ext cx="1357313" cy="458788"/>
          </a:xfrm>
          <a:prstGeom prst="wedgeRoundRectCallout">
            <a:avLst>
              <a:gd name="adj1" fmla="val -37427"/>
              <a:gd name="adj2" fmla="val 10726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客体</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7" name="圆角矩形标注 6" title=""/>
          <p:cNvSpPr/>
          <p:nvPr/>
        </p:nvSpPr>
        <p:spPr>
          <a:xfrm>
            <a:off x="2817813" y="638175"/>
            <a:ext cx="1358900" cy="373063"/>
          </a:xfrm>
          <a:prstGeom prst="wedgeRoundRectCallout">
            <a:avLst>
              <a:gd name="adj1" fmla="val -68315"/>
              <a:gd name="adj2" fmla="val 191397"/>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主体</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3" presetClass="entr" presetSubtype="10" dur="50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blinds(horizontal)">
                                      <p:cBhvr>
                                        <p:cTn id="31" dur="500"/>
                                        <p:tgtEl>
                                          <p:spTgt spid="3">
                                            <p:txEl>
                                              <p:pRg st="3" end="3"/>
                                            </p:txEl>
                                          </p:spTgt>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3" presetClass="entr" presetSubtype="10" dur="50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blinds(horizontal)">
                                      <p:cBhvr>
                                        <p:cTn id="3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8434" name="标题 1" title=""/>
          <p:cNvSpPr>
            <a:spLocks noGrp="1"/>
          </p:cNvSpPr>
          <p:nvPr>
            <p:ph type="title"/>
          </p:nvPr>
        </p:nvSpPr>
        <p:spPr>
          <a:xfrm>
            <a:off x="827088" y="271463"/>
            <a:ext cx="7886700" cy="525462"/>
          </a:xfrm>
          <a:noFill/>
          <a:ln>
            <a:noFill/>
          </a:ln>
        </p:spPr>
        <p:txBody>
          <a:bodyPr/>
          <a:lstStyle/>
          <a:p>
            <a:r>
              <a:rPr lang="zh-CN" altLang="zh-CN"/>
              <a:t>（病因一强化训练）</a:t>
            </a:r>
            <a:endParaRPr lang="zh-CN" altLang="en-US"/>
          </a:p>
        </p:txBody>
      </p:sp>
      <p:sp>
        <p:nvSpPr>
          <p:cNvPr id="18435" name="内容占位符 2" title=""/>
          <p:cNvSpPr>
            <a:spLocks noGrp="1"/>
          </p:cNvSpPr>
          <p:nvPr>
            <p:ph idx="1"/>
          </p:nvPr>
        </p:nvSpPr>
        <p:spPr>
          <a:xfrm>
            <a:off x="193675" y="664845"/>
            <a:ext cx="8531225" cy="4397375"/>
          </a:xfrm>
          <a:noFill/>
          <a:ln>
            <a:noFill/>
          </a:ln>
        </p:spPr>
        <p:txBody>
          <a:bodyPr/>
          <a:lstStyle/>
          <a:p>
            <a:pPr>
              <a:lnSpc>
                <a:spcPts val="3800"/>
              </a:lnSpc>
            </a:pPr>
            <a:r>
              <a:rPr lang="en-US" altLang="zh-CN" sz="2200"/>
              <a:t>1.</a:t>
            </a:r>
            <a:r>
              <a:rPr lang="zh-CN" altLang="zh-CN" sz="2200"/>
              <a:t>下列句子中，没有语病的一项是（</a:t>
            </a:r>
            <a:r>
              <a:rPr lang="en-US" altLang="zh-CN" sz="2200"/>
              <a:t>     </a:t>
            </a:r>
            <a:r>
              <a:rPr lang="zh-CN" altLang="zh-CN" sz="2200"/>
              <a:t>）</a:t>
            </a:r>
            <a:endParaRPr lang="zh-CN" altLang="zh-CN" sz="2200"/>
          </a:p>
          <a:p>
            <a:pPr>
              <a:lnSpc>
                <a:spcPts val="3800"/>
              </a:lnSpc>
            </a:pPr>
            <a:r>
              <a:rPr lang="en-US" altLang="zh-CN" sz="2200"/>
              <a:t>A</a:t>
            </a:r>
            <a:r>
              <a:rPr lang="zh-CN" altLang="zh-CN" sz="2200"/>
              <a:t>．一线老师变成了主播，线上教学对少数老师不是很熟悉，导致</a:t>
            </a:r>
            <a:r>
              <a:rPr lang="zh-CN" altLang="en-US" sz="2200"/>
              <a:t>有些</a:t>
            </a:r>
            <a:r>
              <a:rPr lang="zh-CN" altLang="zh-CN" sz="2200"/>
              <a:t>老师网课直播“翻车”。</a:t>
            </a:r>
            <a:endParaRPr lang="zh-CN" altLang="zh-CN" sz="2200"/>
          </a:p>
          <a:p>
            <a:pPr>
              <a:lnSpc>
                <a:spcPts val="3800"/>
              </a:lnSpc>
            </a:pPr>
            <a:r>
              <a:rPr lang="en-US" altLang="zh-CN" sz="2200"/>
              <a:t>B</a:t>
            </a:r>
            <a:r>
              <a:rPr lang="zh-CN" altLang="zh-CN" sz="2200"/>
              <a:t>．中国首个自建空间站的天和核心舱成功发射，标志着中国太空探索道路的又一重大进展。</a:t>
            </a:r>
            <a:endParaRPr lang="zh-CN" altLang="zh-CN" sz="2200"/>
          </a:p>
          <a:p>
            <a:pPr>
              <a:lnSpc>
                <a:spcPts val="3800"/>
              </a:lnSpc>
            </a:pPr>
            <a:r>
              <a:rPr lang="en-US" altLang="zh-CN" sz="2200"/>
              <a:t>C</a:t>
            </a:r>
            <a:r>
              <a:rPr lang="zh-CN" altLang="zh-CN" sz="2200"/>
              <a:t>．文化创意的魅力，不仅仅在于其中蕴含的文化力量，更在于其设计的美感、视觉的冲击。</a:t>
            </a:r>
            <a:endParaRPr lang="zh-CN" altLang="zh-CN" sz="2200"/>
          </a:p>
          <a:p>
            <a:pPr>
              <a:lnSpc>
                <a:spcPts val="3800"/>
              </a:lnSpc>
            </a:pPr>
            <a:r>
              <a:rPr lang="en-US" altLang="zh-CN" sz="2200"/>
              <a:t>D. </a:t>
            </a:r>
            <a:r>
              <a:rPr altLang="zh-CN" sz="2200"/>
              <a:t>世界上任何一种社会文明都是在与其他文明碰撞、 融合、 交流的过程中逐步发展起来的。</a:t>
            </a:r>
            <a:endParaRPr altLang="zh-CN" sz="2200"/>
          </a:p>
          <a:p>
            <a:endParaRPr lang="zh-CN" altLang="en-US"/>
          </a:p>
        </p:txBody>
      </p:sp>
      <p:sp>
        <p:nvSpPr>
          <p:cNvPr id="4" name="矩形 3" title=""/>
          <p:cNvSpPr/>
          <p:nvPr/>
        </p:nvSpPr>
        <p:spPr>
          <a:xfrm>
            <a:off x="4708525" y="692150"/>
            <a:ext cx="365125"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FF0000"/>
                </a:solidFill>
                <a:latin typeface="Calibri" panose="020f0502020204030204" pitchFamily="34" charset="0"/>
              </a:rPr>
              <a:t>B</a:t>
            </a:r>
            <a:endParaRPr lang="zh-CN" altLang="en-US" sz="2800" b="1">
              <a:solidFill>
                <a:srgbClr val="FF0000"/>
              </a:solidFill>
              <a:latin typeface="Calibri" panose="020f0502020204030204" pitchFamily="34" charset="0"/>
            </a:endParaRPr>
          </a:p>
        </p:txBody>
      </p:sp>
      <p:sp>
        <p:nvSpPr>
          <p:cNvPr id="5" name="流程图: 可选过程 4" title=""/>
          <p:cNvSpPr/>
          <p:nvPr/>
        </p:nvSpPr>
        <p:spPr>
          <a:xfrm>
            <a:off x="5978525" y="4239260"/>
            <a:ext cx="2331720" cy="325755"/>
          </a:xfrm>
          <a:prstGeom prst="flowChartAlternateProcess">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流程图: 可选过程 5" title=""/>
          <p:cNvSpPr/>
          <p:nvPr/>
        </p:nvSpPr>
        <p:spPr>
          <a:xfrm>
            <a:off x="4989830" y="1355090"/>
            <a:ext cx="1151255" cy="325755"/>
          </a:xfrm>
          <a:prstGeom prst="flowChartAlternateProcess">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圆角矩形标注 6" title=""/>
          <p:cNvSpPr/>
          <p:nvPr/>
        </p:nvSpPr>
        <p:spPr>
          <a:xfrm>
            <a:off x="6099175" y="638175"/>
            <a:ext cx="1357313" cy="384175"/>
          </a:xfrm>
          <a:prstGeom prst="wedgeRoundRectCallout">
            <a:avLst>
              <a:gd name="adj1" fmla="val -34349"/>
              <a:gd name="adj2" fmla="val 115519"/>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主体</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8" name="圆角矩形标注 7" title=""/>
          <p:cNvSpPr/>
          <p:nvPr/>
        </p:nvSpPr>
        <p:spPr>
          <a:xfrm>
            <a:off x="3005138" y="757238"/>
            <a:ext cx="1357313" cy="404813"/>
          </a:xfrm>
          <a:prstGeom prst="wedgeRoundRectCallout">
            <a:avLst>
              <a:gd name="adj1" fmla="val 3694"/>
              <a:gd name="adj2" fmla="val 9958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客体</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9" name="圆角矩形标注 8" title=""/>
          <p:cNvSpPr/>
          <p:nvPr/>
        </p:nvSpPr>
        <p:spPr>
          <a:xfrm>
            <a:off x="268288" y="1844675"/>
            <a:ext cx="8445500" cy="323850"/>
          </a:xfrm>
          <a:prstGeom prst="wedgeRoundRectCallout">
            <a:avLst>
              <a:gd name="adj1" fmla="val 7452"/>
              <a:gd name="adj2" fmla="val -9443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zh-CN" sz="2800" b="1" i="0" u="none" strike="noStrike" kern="1200" cap="none" spc="0" normalizeH="0" baseline="0" noProof="0">
                <a:ln>
                  <a:noFill/>
                </a:ln>
                <a:solidFill>
                  <a:srgbClr val="FF0000"/>
                </a:solidFill>
                <a:effectLst/>
                <a:uLnTx/>
                <a:uFillTx/>
                <a:latin typeface="+mn-lt"/>
                <a:ea typeface="+mn-ea"/>
                <a:cs typeface="+mn-cs"/>
              </a:rPr>
              <a:t>主客体顺序颠倒，应该改为“少数老师对线上教学</a:t>
            </a:r>
            <a:r>
              <a:rPr kumimoji="0" lang="zh-CN" altLang="zh-CN" sz="2800" b="1" i="0" u="none" strike="noStrike" kern="1200" cap="none" spc="0" normalizeH="0" baseline="0" noProof="0" smtClean="0">
                <a:ln>
                  <a:noFill/>
                </a:ln>
                <a:solidFill>
                  <a:srgbClr val="FF0000"/>
                </a:solidFill>
                <a:effectLst/>
                <a:uLnTx/>
                <a:uFillTx/>
                <a:latin typeface="+mn-lt"/>
                <a:ea typeface="+mn-ea"/>
                <a:cs typeface="+mn-cs"/>
              </a:rPr>
              <a:t>”</a:t>
            </a:r>
            <a:r>
              <a:rPr kumimoji="0" lang="zh-CN" altLang="en-US" sz="2800" b="1" i="0" u="none" strike="noStrike" kern="1200" cap="none" spc="0" normalizeH="0" baseline="0" noProof="0" smtClean="0">
                <a:ln>
                  <a:noFill/>
                </a:ln>
                <a:solidFill>
                  <a:srgbClr val="FF0000"/>
                </a:solidFill>
                <a:effectLst/>
                <a:uLnTx/>
                <a:uFillTx/>
                <a:latin typeface="+mn-lt"/>
                <a:ea typeface="+mn-ea"/>
                <a:cs typeface="+mn-cs"/>
              </a:rPr>
              <a:t>。</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0" name="流程图: 可选过程 9" title=""/>
          <p:cNvSpPr/>
          <p:nvPr/>
        </p:nvSpPr>
        <p:spPr>
          <a:xfrm>
            <a:off x="4432300" y="3275013"/>
            <a:ext cx="2763838" cy="325438"/>
          </a:xfrm>
          <a:prstGeom prst="flowChartAlternateProcess">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1" name="流程图: 可选过程 10" title=""/>
          <p:cNvSpPr/>
          <p:nvPr/>
        </p:nvSpPr>
        <p:spPr>
          <a:xfrm>
            <a:off x="549275" y="3745230"/>
            <a:ext cx="3033395" cy="327025"/>
          </a:xfrm>
          <a:prstGeom prst="flowChartAlternateProcess">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2" name="圆角矩形标注 11" title=""/>
          <p:cNvSpPr/>
          <p:nvPr/>
        </p:nvSpPr>
        <p:spPr>
          <a:xfrm>
            <a:off x="1427163" y="2743200"/>
            <a:ext cx="7572375" cy="388938"/>
          </a:xfrm>
          <a:prstGeom prst="wedgeRoundRectCallout">
            <a:avLst>
              <a:gd name="adj1" fmla="val 5979"/>
              <a:gd name="adj2" fmla="val 8267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zh-CN" sz="2800" b="1" i="0" u="none" strike="noStrike" kern="1200" cap="none" spc="0" normalizeH="0" baseline="0" noProof="0">
                <a:ln>
                  <a:noFill/>
                </a:ln>
                <a:solidFill>
                  <a:srgbClr val="FF0000"/>
                </a:solidFill>
                <a:effectLst/>
                <a:uLnTx/>
                <a:uFillTx/>
                <a:latin typeface="+mn-lt"/>
                <a:ea typeface="+mn-ea"/>
                <a:cs typeface="+mn-cs"/>
              </a:rPr>
              <a:t>分句间次序不当</a:t>
            </a:r>
            <a:r>
              <a:rPr kumimoji="0" lang="zh-CN" altLang="en-US" sz="2800" b="1" i="0" u="none" strike="noStrike" kern="1200" cap="none" spc="0" normalizeH="0" baseline="0" noProof="0" smtClean="0">
                <a:ln>
                  <a:noFill/>
                </a:ln>
                <a:solidFill>
                  <a:srgbClr val="FF0000"/>
                </a:solidFill>
                <a:effectLst/>
                <a:uLnTx/>
                <a:uFillTx/>
                <a:latin typeface="+mn-lt"/>
                <a:ea typeface="+mn-ea"/>
                <a:cs typeface="+mn-cs"/>
              </a:rPr>
              <a:t>，两个关</a:t>
            </a:r>
            <a:r>
              <a:rPr kumimoji="0" lang="zh-CN" altLang="en-US" sz="2800" b="1" i="0" u="none" strike="noStrike" kern="1200" cap="none" spc="0" normalizeH="0" baseline="0" noProof="0">
                <a:ln>
                  <a:noFill/>
                </a:ln>
                <a:solidFill>
                  <a:srgbClr val="FF0000"/>
                </a:solidFill>
                <a:effectLst/>
                <a:uLnTx/>
                <a:uFillTx/>
                <a:latin typeface="+mn-lt"/>
                <a:ea typeface="+mn-ea"/>
                <a:cs typeface="+mn-cs"/>
              </a:rPr>
              <a:t>联词后面的内容调换。</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3" name="流程图: 可选过程 12" title=""/>
          <p:cNvSpPr/>
          <p:nvPr/>
        </p:nvSpPr>
        <p:spPr>
          <a:xfrm>
            <a:off x="3538538" y="1347788"/>
            <a:ext cx="1208088" cy="325438"/>
          </a:xfrm>
          <a:prstGeom prst="flowChartAlternateProcess">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4" name="圆角矩形标注 13" title=""/>
          <p:cNvSpPr/>
          <p:nvPr/>
        </p:nvSpPr>
        <p:spPr>
          <a:xfrm>
            <a:off x="287338" y="4659630"/>
            <a:ext cx="8712200" cy="323850"/>
          </a:xfrm>
          <a:prstGeom prst="wedgeRoundRectCallout">
            <a:avLst>
              <a:gd name="adj1" fmla="val 15980"/>
              <a:gd name="adj2" fmla="val -14117"/>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zh-CN" sz="2800" b="1" i="0" u="none" strike="noStrike" kern="1200" cap="none" spc="0" normalizeH="0" baseline="0" noProof="0">
                <a:ln>
                  <a:noFill/>
                </a:ln>
                <a:solidFill>
                  <a:srgbClr val="FF0000"/>
                </a:solidFill>
                <a:effectLst/>
                <a:uLnTx/>
                <a:uFillTx/>
                <a:latin typeface="+mn-lt"/>
                <a:ea typeface="+mn-ea"/>
                <a:cs typeface="+mn-cs"/>
              </a:rPr>
              <a:t>并列动词语序不当，应该改为“</a:t>
            </a:r>
            <a:r>
              <a:rPr altLang="zh-CN" sz="2800" b="1">
                <a:solidFill>
                  <a:srgbClr val="FF0000"/>
                </a:solidFill>
                <a:sym typeface="+mn-ea"/>
              </a:rPr>
              <a:t>碰撞、 交流</a:t>
            </a:r>
            <a:r>
              <a:rPr lang="zh-CN" sz="2800" b="1">
                <a:solidFill>
                  <a:srgbClr val="FF0000"/>
                </a:solidFill>
                <a:sym typeface="+mn-ea"/>
              </a:rPr>
              <a:t>、</a:t>
            </a:r>
            <a:r>
              <a:rPr altLang="zh-CN" sz="2800" b="1">
                <a:solidFill>
                  <a:srgbClr val="FF0000"/>
                </a:solidFill>
                <a:sym typeface="+mn-ea"/>
              </a:rPr>
              <a:t>融合</a:t>
            </a:r>
            <a:r>
              <a:rPr kumimoji="0" lang="zh-CN" altLang="zh-CN" sz="2800" b="1" i="0" u="none" strike="noStrike" kern="1200" cap="none" spc="0" normalizeH="0" baseline="0" noProof="0" smtClean="0">
                <a:ln>
                  <a:noFill/>
                </a:ln>
                <a:solidFill>
                  <a:srgbClr val="FF0000"/>
                </a:solidFill>
                <a:effectLst/>
                <a:uLnTx/>
                <a:uFillTx/>
                <a:latin typeface="+mn-lt"/>
                <a:ea typeface="+mn-ea"/>
                <a:cs typeface="+mn-cs"/>
              </a:rPr>
              <a:t>”</a:t>
            </a:r>
            <a:r>
              <a:rPr kumimoji="0" lang="zh-CN" altLang="en-US" sz="2800" b="1" i="0" u="none" strike="noStrike" kern="1200" cap="none" spc="0" normalizeH="0" baseline="0" noProof="0" smtClean="0">
                <a:ln>
                  <a:noFill/>
                </a:ln>
                <a:solidFill>
                  <a:srgbClr val="FF0000"/>
                </a:solidFill>
                <a:effectLst/>
                <a:uLnTx/>
                <a:uFillTx/>
                <a:latin typeface="+mn-lt"/>
                <a:ea typeface="+mn-ea"/>
                <a:cs typeface="+mn-cs"/>
              </a:rPr>
              <a:t>。</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5"/>
                                        </p:tgtEl>
                                        <p:attrNameLst>
                                          <p:attrName>style.visibility</p:attrName>
                                        </p:attrNameLst>
                                      </p:cBhvr>
                                      <p:to>
                                        <p:strVal val="visible"/>
                                      </p:to>
                                    </p:set>
                                    <p:anim calcmode="lin" valueType="num">
                                      <p:cBhvr additive="base">
                                        <p:cTn id="55" dur="500" fill="hold"/>
                                        <p:tgtEl>
                                          <p:spTgt spid="5"/>
                                        </p:tgtEl>
                                        <p:attrNameLst>
                                          <p:attrName>ppt_x</p:attrName>
                                        </p:attrNameLst>
                                      </p:cBhvr>
                                      <p:tavLst>
                                        <p:tav tm="0">
                                          <p:val>
                                            <p:strVal val="#ppt_x"/>
                                          </p:val>
                                        </p:tav>
                                        <p:tav tm="100000">
                                          <p:val>
                                            <p:strVal val="#ppt_x"/>
                                          </p:val>
                                        </p:tav>
                                      </p:tavLst>
                                    </p:anim>
                                    <p:anim calcmode="lin" valueType="num">
                                      <p:cBhvr additive="base">
                                        <p:cTn id="5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2" presetClass="entr" presetSubtype="4" dur="500" fill="hold" grpId="0" nodeType="click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additive="base">
                                        <p:cTn id="61" dur="500" fill="hold"/>
                                        <p:tgtEl>
                                          <p:spTgt spid="14"/>
                                        </p:tgtEl>
                                        <p:attrNameLst>
                                          <p:attrName>ppt_x</p:attrName>
                                        </p:attrNameLst>
                                      </p:cBhvr>
                                      <p:tavLst>
                                        <p:tav tm="0">
                                          <p:val>
                                            <p:strVal val="#ppt_x"/>
                                          </p:val>
                                        </p:tav>
                                        <p:tav tm="100000">
                                          <p:val>
                                            <p:strVal val="#ppt_x"/>
                                          </p:val>
                                        </p:tav>
                                      </p:tavLst>
                                    </p:anim>
                                    <p:anim calcmode="lin" valueType="num">
                                      <p:cBhvr additive="base">
                                        <p:cTn id="6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p:stCondLst>
                              <p:cond delay="0"/>
                            </p:stCondLst>
                            <p:childTnLst>
                              <p:par>
                                <p:cTn id="65" presetID="2" presetClass="entr" presetSubtype="4" dur="500" fill="hold" grpId="0" nodeType="clickEffect">
                                  <p:stCondLst>
                                    <p:cond delay="0"/>
                                  </p:stCondLst>
                                  <p:childTnLst>
                                    <p:set>
                                      <p:cBhvr>
                                        <p:cTn id="66" dur="1" fill="hold">
                                          <p:stCondLst>
                                            <p:cond delay="0"/>
                                          </p:stCondLst>
                                        </p:cTn>
                                        <p:tgtEl>
                                          <p:spTgt spid="4"/>
                                        </p:tgtEl>
                                        <p:attrNameLst>
                                          <p:attrName>style.visibility</p:attrName>
                                        </p:attrNameLst>
                                      </p:cBhvr>
                                      <p:to>
                                        <p:strVal val="visible"/>
                                      </p:to>
                                    </p:set>
                                    <p:anim calcmode="lin" valueType="num">
                                      <p:cBhvr additive="base">
                                        <p:cTn id="67" dur="500" fill="hold"/>
                                        <p:tgtEl>
                                          <p:spTgt spid="4"/>
                                        </p:tgtEl>
                                        <p:attrNameLst>
                                          <p:attrName>ppt_x</p:attrName>
                                        </p:attrNameLst>
                                      </p:cBhvr>
                                      <p:tavLst>
                                        <p:tav tm="0">
                                          <p:val>
                                            <p:strVal val="#ppt_x"/>
                                          </p:val>
                                        </p:tav>
                                        <p:tav tm="100000">
                                          <p:val>
                                            <p:strVal val="#ppt_x"/>
                                          </p:val>
                                        </p:tav>
                                      </p:tavLst>
                                    </p:anim>
                                    <p:anim calcmode="lin" valueType="num">
                                      <p:cBhvr additive="base">
                                        <p:cTn id="6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3" grpId="0"/>
      <p:bldP spid="14"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458" name="标题 1" title=""/>
          <p:cNvSpPr>
            <a:spLocks noGrp="1"/>
          </p:cNvSpPr>
          <p:nvPr>
            <p:ph type="title"/>
          </p:nvPr>
        </p:nvSpPr>
        <p:spPr>
          <a:xfrm>
            <a:off x="827088" y="357188"/>
            <a:ext cx="7886700" cy="579437"/>
          </a:xfrm>
          <a:noFill/>
          <a:ln>
            <a:noFill/>
          </a:ln>
        </p:spPr>
        <p:txBody>
          <a:bodyPr/>
          <a:lstStyle/>
          <a:p>
            <a:r>
              <a:rPr lang="zh-CN" altLang="zh-CN"/>
              <a:t>（病因一强化训练）</a:t>
            </a:r>
            <a:endParaRPr lang="zh-CN" altLang="en-US"/>
          </a:p>
        </p:txBody>
      </p:sp>
      <p:sp>
        <p:nvSpPr>
          <p:cNvPr id="19459" name="内容占位符 2" title=""/>
          <p:cNvSpPr>
            <a:spLocks noGrp="1"/>
          </p:cNvSpPr>
          <p:nvPr>
            <p:ph idx="1"/>
          </p:nvPr>
        </p:nvSpPr>
        <p:spPr>
          <a:xfrm>
            <a:off x="0" y="896938"/>
            <a:ext cx="9015413" cy="3457575"/>
          </a:xfrm>
          <a:noFill/>
          <a:ln>
            <a:noFill/>
          </a:ln>
        </p:spPr>
        <p:txBody>
          <a:bodyPr/>
          <a:lstStyle/>
          <a:p>
            <a:r>
              <a:rPr lang="en-US" altLang="zh-CN"/>
              <a:t>2.</a:t>
            </a:r>
            <a:r>
              <a:rPr lang="zh-CN" altLang="zh-CN"/>
              <a:t>下列句子中，没有语病的一项是（</a:t>
            </a:r>
            <a:r>
              <a:rPr lang="en-US" altLang="zh-CN"/>
              <a:t>     </a:t>
            </a:r>
            <a:r>
              <a:rPr lang="zh-CN" altLang="zh-CN"/>
              <a:t>）</a:t>
            </a:r>
            <a:endParaRPr lang="zh-CN" altLang="zh-CN"/>
          </a:p>
          <a:p>
            <a:r>
              <a:rPr lang="en-US" altLang="zh-CN"/>
              <a:t>A</a:t>
            </a:r>
            <a:r>
              <a:rPr lang="zh-CN" altLang="zh-CN"/>
              <a:t>．学校决定组织开展义工服务活动，三个月内要求每名学生必须完成</a:t>
            </a:r>
            <a:r>
              <a:rPr lang="en-US" altLang="zh-CN"/>
              <a:t> 20 </a:t>
            </a:r>
            <a:r>
              <a:rPr lang="zh-CN" altLang="zh-CN"/>
              <a:t>小时的义工服务。</a:t>
            </a:r>
            <a:endParaRPr lang="zh-CN" altLang="zh-CN"/>
          </a:p>
          <a:p>
            <a:r>
              <a:rPr lang="en-US" altLang="zh-CN"/>
              <a:t>B</a:t>
            </a:r>
            <a:r>
              <a:rPr lang="zh-CN" altLang="zh-CN"/>
              <a:t>．诚信教育很重要，因为不仅诚信关系到国家的整体形象，而且体现公民的基本道德素质。</a:t>
            </a:r>
            <a:endParaRPr lang="zh-CN" altLang="zh-CN"/>
          </a:p>
          <a:p>
            <a:r>
              <a:rPr lang="en-US" altLang="zh-CN"/>
              <a:t>C</a:t>
            </a:r>
            <a:r>
              <a:rPr lang="zh-CN" altLang="zh-CN"/>
              <a:t>．在百年的奋斗中，我们党始终正确处理中国和世界的关系，善于用好和抓住历史机遇。</a:t>
            </a:r>
            <a:endParaRPr lang="zh-CN" altLang="zh-CN"/>
          </a:p>
          <a:p>
            <a:r>
              <a:rPr lang="en-US" altLang="zh-CN"/>
              <a:t>D. </a:t>
            </a:r>
            <a:r>
              <a:rPr lang="zh-CN" altLang="zh-CN"/>
              <a:t>环境保护部要求各督查组再接再厉，继续保持朝气、锐气和正气，进一步加大督查力度。</a:t>
            </a:r>
            <a:endParaRPr lang="zh-CN" altLang="zh-CN"/>
          </a:p>
          <a:p>
            <a:endParaRPr lang="zh-CN" altLang="en-US"/>
          </a:p>
        </p:txBody>
      </p:sp>
      <p:sp>
        <p:nvSpPr>
          <p:cNvPr id="4" name="流程图: 可选过程 3" title=""/>
          <p:cNvSpPr/>
          <p:nvPr/>
        </p:nvSpPr>
        <p:spPr>
          <a:xfrm>
            <a:off x="5209223" y="1437323"/>
            <a:ext cx="1208088" cy="325438"/>
          </a:xfrm>
          <a:prstGeom prst="flowChartAlternateProcess">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 name="流程图: 可选过程 4" title=""/>
          <p:cNvSpPr/>
          <p:nvPr/>
        </p:nvSpPr>
        <p:spPr>
          <a:xfrm>
            <a:off x="4295775" y="2309813"/>
            <a:ext cx="623888" cy="325438"/>
          </a:xfrm>
          <a:prstGeom prst="flowChartAlternateProcess">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流程图: 可选过程 5" title=""/>
          <p:cNvSpPr/>
          <p:nvPr/>
        </p:nvSpPr>
        <p:spPr>
          <a:xfrm>
            <a:off x="763588" y="3622675"/>
            <a:ext cx="1506538" cy="411163"/>
          </a:xfrm>
          <a:prstGeom prst="flowChartAlternateProcess">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矩形 6" title=""/>
          <p:cNvSpPr/>
          <p:nvPr/>
        </p:nvSpPr>
        <p:spPr>
          <a:xfrm>
            <a:off x="4945063" y="842963"/>
            <a:ext cx="365125"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FF0000"/>
                </a:solidFill>
                <a:latin typeface="Calibri" panose="020f0502020204030204" pitchFamily="34" charset="0"/>
              </a:rPr>
              <a:t>D</a:t>
            </a:r>
            <a:endParaRPr lang="zh-CN" altLang="en-US" sz="2800" b="1">
              <a:solidFill>
                <a:srgbClr val="FF0000"/>
              </a:solidFill>
              <a:latin typeface="Calibri" panose="020f0502020204030204" pitchFamily="34" charset="0"/>
            </a:endParaRPr>
          </a:p>
        </p:txBody>
      </p:sp>
      <p:sp>
        <p:nvSpPr>
          <p:cNvPr id="8" name="圆角矩形标注 7" title=""/>
          <p:cNvSpPr/>
          <p:nvPr/>
        </p:nvSpPr>
        <p:spPr>
          <a:xfrm>
            <a:off x="279400" y="1890713"/>
            <a:ext cx="8713788" cy="323850"/>
          </a:xfrm>
          <a:prstGeom prst="wedgeRoundRectCallout">
            <a:avLst>
              <a:gd name="adj1" fmla="val 7452"/>
              <a:gd name="adj2" fmla="val -9443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zh-CN" sz="1800" b="1" i="0" u="none" strike="noStrike" kern="1200" cap="none" spc="0" normalizeH="0" baseline="0" noProof="0">
                <a:ln>
                  <a:noFill/>
                </a:ln>
                <a:solidFill>
                  <a:srgbClr val="FF0000"/>
                </a:solidFill>
                <a:effectLst/>
                <a:uLnTx/>
                <a:uFillTx/>
                <a:latin typeface="+mn-lt"/>
                <a:ea typeface="+mn-ea"/>
                <a:cs typeface="+mn-cs"/>
              </a:rPr>
              <a:t>修饰语语序不当，应该是“要求每名学生三个月内必须完成</a:t>
            </a:r>
            <a:r>
              <a:rPr kumimoji="0" lang="en-US" altLang="zh-CN" sz="1800" b="1" i="0" u="none" strike="noStrike" kern="1200" cap="none" spc="0" normalizeH="0" baseline="0" noProof="0">
                <a:ln>
                  <a:noFill/>
                </a:ln>
                <a:solidFill>
                  <a:srgbClr val="FF0000"/>
                </a:solidFill>
                <a:effectLst/>
                <a:uLnTx/>
                <a:uFillTx/>
                <a:latin typeface="+mn-lt"/>
                <a:ea typeface="+mn-ea"/>
                <a:cs typeface="+mn-cs"/>
              </a:rPr>
              <a:t> 20 </a:t>
            </a:r>
            <a:r>
              <a:rPr kumimoji="0" lang="zh-CN" altLang="zh-CN" sz="1800" b="1" i="0" u="none" strike="noStrike" kern="1200" cap="none" spc="0" normalizeH="0" baseline="0" noProof="0">
                <a:ln>
                  <a:noFill/>
                </a:ln>
                <a:solidFill>
                  <a:srgbClr val="FF0000"/>
                </a:solidFill>
                <a:effectLst/>
                <a:uLnTx/>
                <a:uFillTx/>
                <a:latin typeface="+mn-lt"/>
                <a:ea typeface="+mn-ea"/>
                <a:cs typeface="+mn-cs"/>
              </a:rPr>
              <a:t>小时的义工服务”</a:t>
            </a:r>
            <a:endParaRPr kumimoji="0" lang="zh-CN" altLang="en-US" sz="1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9" name="圆角矩形标注 8" title=""/>
          <p:cNvSpPr/>
          <p:nvPr/>
        </p:nvSpPr>
        <p:spPr>
          <a:xfrm>
            <a:off x="4481513" y="2789238"/>
            <a:ext cx="973138" cy="395288"/>
          </a:xfrm>
          <a:prstGeom prst="wedgeRoundRectCallout">
            <a:avLst>
              <a:gd name="adj1" fmla="val -33868"/>
              <a:gd name="adj2" fmla="val -92559"/>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主语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0" name="圆角矩形标注 9" title=""/>
          <p:cNvSpPr/>
          <p:nvPr/>
        </p:nvSpPr>
        <p:spPr>
          <a:xfrm>
            <a:off x="5519738" y="2832100"/>
            <a:ext cx="3473450" cy="323850"/>
          </a:xfrm>
          <a:prstGeom prst="wedgeRoundRectCallout">
            <a:avLst>
              <a:gd name="adj1" fmla="val 46896"/>
              <a:gd name="adj2" fmla="val -115711"/>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省略了主语“诚信”</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1" name="圆角矩形标注 10" title=""/>
          <p:cNvSpPr/>
          <p:nvPr/>
        </p:nvSpPr>
        <p:spPr>
          <a:xfrm>
            <a:off x="337185" y="2263775"/>
            <a:ext cx="3716655" cy="450850"/>
          </a:xfrm>
          <a:prstGeom prst="wedgeRoundRectCallout">
            <a:avLst>
              <a:gd name="adj1" fmla="val 58183"/>
              <a:gd name="adj2" fmla="val -3394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1600" b="1" i="0" u="none" strike="noStrike" kern="1200" cap="none" spc="0" normalizeH="0" baseline="0" noProof="0">
                <a:ln>
                  <a:noFill/>
                </a:ln>
                <a:solidFill>
                  <a:srgbClr val="FF0000"/>
                </a:solidFill>
                <a:effectLst/>
                <a:uLnTx/>
                <a:uFillTx/>
                <a:latin typeface="+mn-ea"/>
                <a:cs typeface="+mn-ea"/>
              </a:rPr>
              <a:t>关联词语序不当，“不仅” 与主语“诚信”位置调换</a:t>
            </a:r>
            <a:endParaRPr kumimoji="0" lang="zh-CN" altLang="en-US" sz="1600" b="1" i="0" u="none" strike="noStrike" kern="1200" cap="none" spc="0" normalizeH="0" baseline="0" noProof="0">
              <a:ln>
                <a:noFill/>
              </a:ln>
              <a:solidFill>
                <a:srgbClr val="FF0000"/>
              </a:solidFill>
              <a:effectLst/>
              <a:uLnTx/>
              <a:uFillTx/>
              <a:latin typeface="+mn-ea"/>
              <a:cs typeface="+mn-ea"/>
            </a:endParaRPr>
          </a:p>
        </p:txBody>
      </p:sp>
      <p:sp>
        <p:nvSpPr>
          <p:cNvPr id="12" name="圆角矩形标注 11" title=""/>
          <p:cNvSpPr/>
          <p:nvPr/>
        </p:nvSpPr>
        <p:spPr>
          <a:xfrm>
            <a:off x="3970338" y="3640138"/>
            <a:ext cx="4860925" cy="415925"/>
          </a:xfrm>
          <a:prstGeom prst="wedgeRoundRectCallout">
            <a:avLst>
              <a:gd name="adj1" fmla="val -57913"/>
              <a:gd name="adj2" fmla="val -28250"/>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zh-CN" sz="1800" b="1" i="0" u="none" strike="noStrike" kern="1200" cap="none" spc="0" normalizeH="0" baseline="0" noProof="0">
                <a:ln>
                  <a:noFill/>
                </a:ln>
                <a:solidFill>
                  <a:srgbClr val="FF0000"/>
                </a:solidFill>
                <a:effectLst/>
                <a:uLnTx/>
                <a:uFillTx/>
                <a:latin typeface="+mn-lt"/>
                <a:ea typeface="+mn-ea"/>
                <a:cs typeface="+mn-cs"/>
              </a:rPr>
              <a:t>并列动词语序不当，应改为“抓住和用好”</a:t>
            </a:r>
            <a:endParaRPr kumimoji="0" lang="zh-CN" altLang="en-US" sz="1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cxnSp>
        <p:nvCxnSpPr>
          <p:cNvPr id="24" name="直接连接符 23" title=""/>
          <p:cNvCxnSpPr/>
          <p:nvPr>
            <p:custDataLst>
              <p:tags r:id="rId2"/>
            </p:custDataLst>
          </p:nvPr>
        </p:nvCxnSpPr>
        <p:spPr>
          <a:xfrm flipV="1">
            <a:off x="5077143" y="2692718"/>
            <a:ext cx="2936240" cy="21590"/>
          </a:xfrm>
          <a:prstGeom prst="line">
            <a:avLst/>
          </a:prstGeom>
          <a:ln w="31750">
            <a:gradFill>
              <a:gsLst>
                <a:gs pos="0">
                  <a:srgbClr val="FF0000"/>
                </a:gs>
                <a:gs pos="100000">
                  <a:schemeClr val="accent2"/>
                </a:gs>
              </a:gsLst>
            </a:gradFill>
          </a:ln>
        </p:spPr>
        <p:style>
          <a:lnRef idx="0">
            <a:srgbClr val="FFFFFF"/>
          </a:lnRef>
          <a:fillRef idx="0">
            <a:srgbClr val="FFFFFF"/>
          </a:fillRef>
          <a:effectRef idx="0">
            <a:srgbClr val="FFFFFF"/>
          </a:effectRef>
          <a:fontRef idx="minor">
            <a:schemeClr val="tx1"/>
          </a:fontRef>
        </p:style>
      </p:cxnSp>
      <p:cxnSp>
        <p:nvCxnSpPr>
          <p:cNvPr id="3" name="直接连接符 2" title=""/>
          <p:cNvCxnSpPr/>
          <p:nvPr>
            <p:custDataLst>
              <p:tags r:id="rId3"/>
            </p:custDataLst>
          </p:nvPr>
        </p:nvCxnSpPr>
        <p:spPr>
          <a:xfrm flipV="1">
            <a:off x="538163" y="3102928"/>
            <a:ext cx="3260725" cy="39370"/>
          </a:xfrm>
          <a:prstGeom prst="line">
            <a:avLst/>
          </a:prstGeom>
          <a:ln w="31750">
            <a:gradFill>
              <a:gsLst>
                <a:gs pos="0">
                  <a:srgbClr val="FF0000"/>
                </a:gs>
                <a:gs pos="100000">
                  <a:schemeClr val="accent2"/>
                </a:gs>
              </a:gsLst>
            </a:gradFill>
          </a:ln>
        </p:spPr>
        <p:style>
          <a:lnRef idx="0">
            <a:srgbClr val="FFFFFF"/>
          </a:lnRef>
          <a:fillRef idx="0">
            <a:srgbClr val="FFFFFF"/>
          </a:fillRef>
          <a:effectRef idx="0">
            <a:srgbClr val="FFFFFF"/>
          </a:effectRef>
          <a:fontRef idx="minor">
            <a:schemeClr val="tx1"/>
          </a:fontRef>
        </p:style>
      </p:cxnSp>
      <p:sp>
        <p:nvSpPr>
          <p:cNvPr id="2" name="圆角矩形标注 1" title=""/>
          <p:cNvSpPr/>
          <p:nvPr>
            <p:custDataLst>
              <p:tags r:id="rId4"/>
            </p:custDataLst>
          </p:nvPr>
        </p:nvSpPr>
        <p:spPr>
          <a:xfrm>
            <a:off x="117475" y="2707640"/>
            <a:ext cx="8714105" cy="528320"/>
          </a:xfrm>
          <a:prstGeom prst="wedgeRoundRectCallout">
            <a:avLst>
              <a:gd name="adj1" fmla="val 7452"/>
              <a:gd name="adj2" fmla="val -9443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r>
              <a:rPr kumimoji="0" lang="zh-CN" sz="1800" b="1" i="0" u="none" strike="noStrike" kern="1200" cap="none" spc="0" normalizeH="0" baseline="0" noProof="0">
                <a:ln>
                  <a:noFill/>
                </a:ln>
                <a:solidFill>
                  <a:srgbClr val="FF0000"/>
                </a:solidFill>
                <a:effectLst/>
                <a:uLnTx/>
                <a:uFillTx/>
                <a:latin typeface="+mn-lt"/>
                <a:ea typeface="+mn-ea"/>
                <a:cs typeface="+mn-cs"/>
              </a:rPr>
              <a:t>分句间次序不当，</a:t>
            </a:r>
            <a:r>
              <a:rPr kumimoji="0" altLang="zh-CN" sz="1800" b="1" i="0" u="none" strike="noStrike" kern="1200" cap="none" spc="0" normalizeH="0" baseline="0" noProof="0">
                <a:ln>
                  <a:noFill/>
                </a:ln>
                <a:solidFill>
                  <a:srgbClr val="FF0000"/>
                </a:solidFill>
                <a:effectLst/>
                <a:uLnTx/>
                <a:uFillTx/>
                <a:latin typeface="+mn-lt"/>
                <a:ea typeface="+mn-ea"/>
                <a:cs typeface="+mn-cs"/>
              </a:rPr>
              <a:t>应该</a:t>
            </a:r>
            <a:r>
              <a:rPr kumimoji="0" lang="zh-CN" sz="1800" b="1" i="0" u="none" strike="noStrike" kern="1200" cap="none" spc="0" normalizeH="0" baseline="0" noProof="0">
                <a:ln>
                  <a:noFill/>
                </a:ln>
                <a:solidFill>
                  <a:srgbClr val="FF0000"/>
                </a:solidFill>
                <a:effectLst/>
                <a:uLnTx/>
                <a:uFillTx/>
                <a:latin typeface="+mn-lt"/>
                <a:ea typeface="+mn-ea"/>
                <a:cs typeface="+mn-cs"/>
              </a:rPr>
              <a:t>改</a:t>
            </a:r>
            <a:r>
              <a:rPr kumimoji="0" altLang="zh-CN" sz="1800" b="1" i="0" u="none" strike="noStrike" kern="1200" cap="none" spc="0" normalizeH="0" baseline="0" noProof="0">
                <a:ln>
                  <a:noFill/>
                </a:ln>
                <a:solidFill>
                  <a:srgbClr val="FF0000"/>
                </a:solidFill>
                <a:effectLst/>
                <a:uLnTx/>
                <a:uFillTx/>
                <a:latin typeface="+mn-lt"/>
                <a:ea typeface="+mn-ea"/>
                <a:cs typeface="+mn-cs"/>
              </a:rPr>
              <a:t>为“因为诚信不仅体现公民的基本道德素质, 而且关系到国家的整体形象”</a:t>
            </a:r>
            <a:endParaRPr kumimoji="0" altLang="zh-CN" sz="1800" b="1" i="0" u="none" strike="noStrike" kern="1200" cap="none" spc="0" normalizeH="0" baseline="0" noProof="0">
              <a:ln>
                <a:noFill/>
              </a:ln>
              <a:solidFill>
                <a:srgbClr val="FF0000"/>
              </a:solidFill>
              <a:effectLst/>
              <a:uLnTx/>
              <a:uFillTx/>
              <a:latin typeface="+mn-lt"/>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3" presetClass="entr" presetSubtype="10" dur="500" fill="hold" nodeType="clickEffect">
                                  <p:stCondLst>
                                    <p:cond delay="0"/>
                                  </p:stCondLst>
                                  <p:childTnLst>
                                    <p:set>
                                      <p:cBhvr>
                                        <p:cTn id="42" dur="1" fill="hold">
                                          <p:stCondLst>
                                            <p:cond delay="0"/>
                                          </p:stCondLst>
                                        </p:cTn>
                                        <p:tgtEl>
                                          <p:spTgt spid="24"/>
                                        </p:tgtEl>
                                        <p:attrNameLst>
                                          <p:attrName>style.visibility</p:attrName>
                                        </p:attrNameLst>
                                      </p:cBhvr>
                                      <p:to>
                                        <p:strVal val="visible"/>
                                      </p:to>
                                    </p:set>
                                    <p:animEffect transition="in" filter="blinds(horizontal)">
                                      <p:cBhvr>
                                        <p:cTn id="43" dur="500"/>
                                        <p:tgtEl>
                                          <p:spTgt spid="24"/>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3" presetClass="entr" presetSubtype="10" dur="500" fill="hold" nodeType="clickEffect">
                                  <p:stCondLst>
                                    <p:cond delay="0"/>
                                  </p:stCondLst>
                                  <p:childTnLst>
                                    <p:set>
                                      <p:cBhvr>
                                        <p:cTn id="47" dur="1" fill="hold">
                                          <p:stCondLst>
                                            <p:cond delay="0"/>
                                          </p:stCondLst>
                                        </p:cTn>
                                        <p:tgtEl>
                                          <p:spTgt spid="3"/>
                                        </p:tgtEl>
                                        <p:attrNameLst>
                                          <p:attrName>style.visibility</p:attrName>
                                        </p:attrNameLst>
                                      </p:cBhvr>
                                      <p:to>
                                        <p:strVal val="visible"/>
                                      </p:to>
                                    </p:set>
                                    <p:animEffect transition="in" filter="blinds(horizontal)">
                                      <p:cBhvr>
                                        <p:cTn id="48" dur="500"/>
                                        <p:tgtEl>
                                          <p:spTgt spid="3"/>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2" presetClass="entr" presetSubtype="4" dur="500" fill="hold" grpId="0" nodeType="clickEffect">
                                  <p:stCondLst>
                                    <p:cond delay="0"/>
                                  </p:stCondLst>
                                  <p:childTnLst>
                                    <p:set>
                                      <p:cBhvr>
                                        <p:cTn id="52" dur="1" fill="hold">
                                          <p:stCondLst>
                                            <p:cond delay="0"/>
                                          </p:stCondLst>
                                        </p:cTn>
                                        <p:tgtEl>
                                          <p:spTgt spid="2"/>
                                        </p:tgtEl>
                                        <p:attrNameLst>
                                          <p:attrName>style.visibility</p:attrName>
                                        </p:attrNameLst>
                                      </p:cBhvr>
                                      <p:to>
                                        <p:strVal val="visible"/>
                                      </p:to>
                                    </p:set>
                                    <p:anim calcmode="lin" valueType="num">
                                      <p:cBhvr additive="base">
                                        <p:cTn id="53" dur="500" fill="hold"/>
                                        <p:tgtEl>
                                          <p:spTgt spid="2"/>
                                        </p:tgtEl>
                                        <p:attrNameLst>
                                          <p:attrName>ppt_x</p:attrName>
                                        </p:attrNameLst>
                                      </p:cBhvr>
                                      <p:tavLst>
                                        <p:tav tm="0">
                                          <p:val>
                                            <p:strVal val="#ppt_x"/>
                                          </p:val>
                                        </p:tav>
                                        <p:tav tm="100000">
                                          <p:val>
                                            <p:strVal val="#ppt_x"/>
                                          </p:val>
                                        </p:tav>
                                      </p:tavLst>
                                    </p:anim>
                                    <p:anim calcmode="lin" valueType="num">
                                      <p:cBhvr additive="base">
                                        <p:cTn id="5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55" fill="hold" nodeType="clickPar">
                      <p:stCondLst>
                        <p:cond delay="indefinite"/>
                      </p:stCondLst>
                      <p:childTnLst>
                        <p:par>
                          <p:cTn id="56" fill="hold">
                            <p:stCondLst>
                              <p:cond delay="0"/>
                            </p:stCondLst>
                            <p:childTnLst>
                              <p:par>
                                <p:cTn id="57" presetID="2" presetClass="entr" presetSubtype="4" dur="500" fill="hold" grpId="0" nodeType="clickEffect">
                                  <p:stCondLst>
                                    <p:cond delay="0"/>
                                  </p:stCondLst>
                                  <p:childTnLst>
                                    <p:set>
                                      <p:cBhvr>
                                        <p:cTn id="58" dur="1" fill="hold">
                                          <p:stCondLst>
                                            <p:cond delay="0"/>
                                          </p:stCondLst>
                                        </p:cTn>
                                        <p:tgtEl>
                                          <p:spTgt spid="6"/>
                                        </p:tgtEl>
                                        <p:attrNameLst>
                                          <p:attrName>style.visibility</p:attrName>
                                        </p:attrNameLst>
                                      </p:cBhvr>
                                      <p:to>
                                        <p:strVal val="visible"/>
                                      </p:to>
                                    </p:set>
                                    <p:anim calcmode="lin" valueType="num">
                                      <p:cBhvr additive="base">
                                        <p:cTn id="59" dur="500" fill="hold"/>
                                        <p:tgtEl>
                                          <p:spTgt spid="6"/>
                                        </p:tgtEl>
                                        <p:attrNameLst>
                                          <p:attrName>ppt_x</p:attrName>
                                        </p:attrNameLst>
                                      </p:cBhvr>
                                      <p:tavLst>
                                        <p:tav tm="0">
                                          <p:val>
                                            <p:strVal val="#ppt_x"/>
                                          </p:val>
                                        </p:tav>
                                        <p:tav tm="100000">
                                          <p:val>
                                            <p:strVal val="#ppt_x"/>
                                          </p:val>
                                        </p:tav>
                                      </p:tavLst>
                                    </p:anim>
                                    <p:anim calcmode="lin" valueType="num">
                                      <p:cBhvr additive="base">
                                        <p:cTn id="6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61" fill="hold" nodeType="clickPar">
                      <p:stCondLst>
                        <p:cond delay="indefinite"/>
                      </p:stCondLst>
                      <p:childTnLst>
                        <p:par>
                          <p:cTn id="62" fill="hold">
                            <p:stCondLst>
                              <p:cond delay="0"/>
                            </p:stCondLst>
                            <p:childTnLst>
                              <p:par>
                                <p:cTn id="63" presetID="2" presetClass="entr" presetSubtype="4" dur="500" fill="hold" grpId="0" nodeType="clickEffect">
                                  <p:stCondLst>
                                    <p:cond delay="0"/>
                                  </p:stCondLst>
                                  <p:childTnLst>
                                    <p:set>
                                      <p:cBhvr>
                                        <p:cTn id="64" dur="1" fill="hold">
                                          <p:stCondLst>
                                            <p:cond delay="0"/>
                                          </p:stCondLst>
                                        </p:cTn>
                                        <p:tgtEl>
                                          <p:spTgt spid="12"/>
                                        </p:tgtEl>
                                        <p:attrNameLst>
                                          <p:attrName>style.visibility</p:attrName>
                                        </p:attrNameLst>
                                      </p:cBhvr>
                                      <p:to>
                                        <p:strVal val="visible"/>
                                      </p:to>
                                    </p:set>
                                    <p:anim calcmode="lin" valueType="num">
                                      <p:cBhvr additive="base">
                                        <p:cTn id="65" dur="500" fill="hold"/>
                                        <p:tgtEl>
                                          <p:spTgt spid="12"/>
                                        </p:tgtEl>
                                        <p:attrNameLst>
                                          <p:attrName>ppt_x</p:attrName>
                                        </p:attrNameLst>
                                      </p:cBhvr>
                                      <p:tavLst>
                                        <p:tav tm="0">
                                          <p:val>
                                            <p:strVal val="#ppt_x"/>
                                          </p:val>
                                        </p:tav>
                                        <p:tav tm="100000">
                                          <p:val>
                                            <p:strVal val="#ppt_x"/>
                                          </p:val>
                                        </p:tav>
                                      </p:tavLst>
                                    </p:anim>
                                    <p:anim calcmode="lin" valueType="num">
                                      <p:cBhvr additive="base">
                                        <p:cTn id="6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67" fill="hold" nodeType="clickPar">
                      <p:stCondLst>
                        <p:cond delay="indefinite"/>
                      </p:stCondLst>
                      <p:childTnLst>
                        <p:par>
                          <p:cTn id="68" fill="hold">
                            <p:stCondLst>
                              <p:cond delay="0"/>
                            </p:stCondLst>
                            <p:childTnLst>
                              <p:par>
                                <p:cTn id="69" presetID="2" presetClass="entr" presetSubtype="4" dur="500" fill="hold" grpId="0" nodeType="clickEffect">
                                  <p:stCondLst>
                                    <p:cond delay="0"/>
                                  </p:stCondLst>
                                  <p:childTnLst>
                                    <p:set>
                                      <p:cBhvr>
                                        <p:cTn id="70" dur="1" fill="hold">
                                          <p:stCondLst>
                                            <p:cond delay="0"/>
                                          </p:stCondLst>
                                        </p:cTn>
                                        <p:tgtEl>
                                          <p:spTgt spid="7"/>
                                        </p:tgtEl>
                                        <p:attrNameLst>
                                          <p:attrName>style.visibility</p:attrName>
                                        </p:attrNameLst>
                                      </p:cBhvr>
                                      <p:to>
                                        <p:strVal val="visible"/>
                                      </p:to>
                                    </p:set>
                                    <p:anim calcmode="lin" valueType="num">
                                      <p:cBhvr additive="base">
                                        <p:cTn id="71" dur="500" fill="hold"/>
                                        <p:tgtEl>
                                          <p:spTgt spid="7"/>
                                        </p:tgtEl>
                                        <p:attrNameLst>
                                          <p:attrName>ppt_x</p:attrName>
                                        </p:attrNameLst>
                                      </p:cBhvr>
                                      <p:tavLst>
                                        <p:tav tm="0">
                                          <p:val>
                                            <p:strVal val="#ppt_x"/>
                                          </p:val>
                                        </p:tav>
                                        <p:tav tm="100000">
                                          <p:val>
                                            <p:strVal val="#ppt_x"/>
                                          </p:val>
                                        </p:tav>
                                      </p:tavLst>
                                    </p:anim>
                                    <p:anim calcmode="lin" valueType="num">
                                      <p:cBhvr additive="base">
                                        <p:cTn id="7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2"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482" name="标题 1" title=""/>
          <p:cNvSpPr>
            <a:spLocks noGrp="1"/>
          </p:cNvSpPr>
          <p:nvPr>
            <p:ph type="title"/>
          </p:nvPr>
        </p:nvSpPr>
        <p:spPr>
          <a:xfrm>
            <a:off x="0" y="411163"/>
            <a:ext cx="9144000" cy="755650"/>
          </a:xfrm>
          <a:noFill/>
          <a:ln>
            <a:noFill/>
          </a:ln>
        </p:spPr>
        <p:txBody>
          <a:bodyPr/>
          <a:lstStyle/>
          <a:p>
            <a:r>
              <a:rPr lang="zh-CN" altLang="zh-CN" sz="3200"/>
              <a:t>病因二——搭配不当（主要修改方法：调语序、换词语、增删词语）</a:t>
            </a:r>
            <a:endParaRPr lang="zh-CN" altLang="en-US"/>
          </a:p>
        </p:txBody>
      </p:sp>
      <p:sp>
        <p:nvSpPr>
          <p:cNvPr id="3" name="内容占位符 2" title=""/>
          <p:cNvSpPr>
            <a:spLocks noGrp="1"/>
          </p:cNvSpPr>
          <p:nvPr>
            <p:ph idx="1"/>
          </p:nvPr>
        </p:nvSpPr>
        <p:spPr>
          <a:xfrm>
            <a:off x="150813" y="1373188"/>
            <a:ext cx="8605837" cy="3921125"/>
          </a:xfrm>
          <a:noFill/>
          <a:ln>
            <a:noFill/>
          </a:ln>
        </p:spPr>
        <p:txBody>
          <a:bodyPr/>
          <a:lstStyle/>
          <a:p>
            <a:r>
              <a:rPr lang="en-US" altLang="zh-CN" sz="2100"/>
              <a:t>1.</a:t>
            </a:r>
            <a:r>
              <a:rPr lang="zh-CN" altLang="zh-CN" sz="2100"/>
              <a:t>主谓搭配不当</a:t>
            </a:r>
            <a:endParaRPr lang="zh-CN" altLang="zh-CN" sz="2100"/>
          </a:p>
          <a:p>
            <a:r>
              <a:rPr lang="zh-CN" altLang="zh-CN" sz="2100"/>
              <a:t>例</a:t>
            </a:r>
            <a:r>
              <a:rPr lang="en-US" altLang="zh-CN" sz="2100"/>
              <a:t>1</a:t>
            </a:r>
            <a:r>
              <a:rPr lang="zh-CN" altLang="zh-CN" sz="2100"/>
              <a:t>：（</a:t>
            </a:r>
            <a:r>
              <a:rPr lang="en-US" altLang="zh-CN" sz="2100"/>
              <a:t>1</a:t>
            </a:r>
            <a:r>
              <a:rPr lang="zh-CN" altLang="zh-CN" sz="2100"/>
              <a:t>）我国的大豆生产不能自给，很大一部分只能靠进口来填补。</a:t>
            </a:r>
            <a:endParaRPr lang="en-US" altLang="zh-CN" sz="2100"/>
          </a:p>
          <a:p>
            <a:r>
              <a:rPr lang="zh-CN" altLang="en-US" sz="2100">
                <a:solidFill>
                  <a:srgbClr val="0000FF"/>
                </a:solidFill>
              </a:rPr>
              <a:t>修改：</a:t>
            </a:r>
            <a:r>
              <a:rPr lang="zh-CN" altLang="zh-CN" sz="2100">
                <a:solidFill>
                  <a:srgbClr val="0000FF"/>
                </a:solidFill>
              </a:rPr>
              <a:t>“生产”与“自给”不搭配，应改为“我国生产的大豆”。</a:t>
            </a:r>
            <a:endParaRPr lang="zh-CN" altLang="zh-CN" sz="2100">
              <a:solidFill>
                <a:srgbClr val="0000FF"/>
              </a:solidFill>
            </a:endParaRPr>
          </a:p>
          <a:p>
            <a:r>
              <a:rPr lang="zh-CN" altLang="zh-CN" sz="2100"/>
              <a:t>（</a:t>
            </a:r>
            <a:r>
              <a:rPr lang="en-US" altLang="zh-CN" sz="2100"/>
              <a:t>2</a:t>
            </a:r>
            <a:r>
              <a:rPr lang="zh-CN" altLang="zh-CN" sz="2100"/>
              <a:t>）在经典诵读比赛的舞台上，动情的朗诵和变幻的舞台背景让人</a:t>
            </a:r>
            <a:endParaRPr lang="en-US" altLang="zh-CN" sz="2100"/>
          </a:p>
          <a:p>
            <a:r>
              <a:rPr lang="zh-CN" altLang="zh-CN" sz="2100"/>
              <a:t>目不暇接。</a:t>
            </a:r>
            <a:endParaRPr lang="en-US" altLang="zh-CN" sz="2100"/>
          </a:p>
          <a:p>
            <a:r>
              <a:rPr lang="zh-CN" altLang="en-US" sz="2100">
                <a:solidFill>
                  <a:srgbClr val="0000FF"/>
                </a:solidFill>
              </a:rPr>
              <a:t>修改：</a:t>
            </a:r>
            <a:r>
              <a:rPr lang="zh-CN" altLang="zh-CN" sz="2100">
                <a:solidFill>
                  <a:srgbClr val="0000FF"/>
                </a:solidFill>
              </a:rPr>
              <a:t> “朗诵”不能与“目不暇接”搭配，可改为“动情的朗诵让人入神，变幻的舞台背景让人目不暇接”。</a:t>
            </a:r>
            <a:endParaRPr lang="zh-CN" altLang="zh-CN" sz="2100">
              <a:solidFill>
                <a:srgbClr val="0000FF"/>
              </a:solidFill>
            </a:endParaRPr>
          </a:p>
          <a:p>
            <a:r>
              <a:rPr lang="zh-CN" altLang="zh-CN" sz="2100"/>
              <a:t>归纳：如果主语含有两个并列名词时，</a:t>
            </a:r>
            <a:r>
              <a:rPr lang="zh-CN" altLang="zh-CN" sz="2100">
                <a:solidFill>
                  <a:srgbClr val="FF0000"/>
                </a:solidFill>
              </a:rPr>
              <a:t>看两个名词是否都能够跟谓语搭配。</a:t>
            </a:r>
            <a:endParaRPr lang="zh-CN" altLang="zh-CN" sz="2100"/>
          </a:p>
          <a:p>
            <a:endParaRPr lang="zh-CN" altLang="en-US"/>
          </a:p>
        </p:txBody>
      </p:sp>
      <p:sp>
        <p:nvSpPr>
          <p:cNvPr id="4" name="流程图: 可选过程 3" title=""/>
          <p:cNvSpPr/>
          <p:nvPr/>
        </p:nvSpPr>
        <p:spPr>
          <a:xfrm>
            <a:off x="2933700" y="1836420"/>
            <a:ext cx="516890" cy="32575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 name="流程图: 可选过程 4" title=""/>
          <p:cNvSpPr/>
          <p:nvPr/>
        </p:nvSpPr>
        <p:spPr>
          <a:xfrm>
            <a:off x="4010978" y="1846898"/>
            <a:ext cx="552450" cy="325438"/>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圆角矩形标注 5" title=""/>
          <p:cNvSpPr/>
          <p:nvPr/>
        </p:nvSpPr>
        <p:spPr>
          <a:xfrm>
            <a:off x="3359150" y="1209675"/>
            <a:ext cx="1357313" cy="382588"/>
          </a:xfrm>
          <a:prstGeom prst="wedgeRoundRectCallout">
            <a:avLst>
              <a:gd name="adj1" fmla="val -34349"/>
              <a:gd name="adj2" fmla="val 115519"/>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主语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7" name="圆角矩形标注 6" title=""/>
          <p:cNvSpPr/>
          <p:nvPr/>
        </p:nvSpPr>
        <p:spPr>
          <a:xfrm>
            <a:off x="4959350" y="1263650"/>
            <a:ext cx="1357313" cy="393700"/>
          </a:xfrm>
          <a:prstGeom prst="wedgeRoundRectCallout">
            <a:avLst>
              <a:gd name="adj1" fmla="val -58398"/>
              <a:gd name="adj2" fmla="val 9376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谓语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8" name="流程图: 可选过程 7" title=""/>
          <p:cNvSpPr/>
          <p:nvPr/>
        </p:nvSpPr>
        <p:spPr>
          <a:xfrm>
            <a:off x="4940935" y="2614930"/>
            <a:ext cx="586740" cy="32575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9" name="流程图: 可选过程 8" title=""/>
          <p:cNvSpPr/>
          <p:nvPr/>
        </p:nvSpPr>
        <p:spPr>
          <a:xfrm>
            <a:off x="6562090" y="2636838"/>
            <a:ext cx="1042988" cy="325438"/>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1" name="圆角矩形标注 10" title=""/>
          <p:cNvSpPr/>
          <p:nvPr/>
        </p:nvSpPr>
        <p:spPr>
          <a:xfrm>
            <a:off x="6451600" y="1808163"/>
            <a:ext cx="2447925" cy="323850"/>
          </a:xfrm>
          <a:prstGeom prst="wedgeRoundRectCallout">
            <a:avLst>
              <a:gd name="adj1" fmla="val -27238"/>
              <a:gd name="adj2" fmla="val 17314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并列的主语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3" name="流程图: 可选过程 12" title=""/>
          <p:cNvSpPr/>
          <p:nvPr/>
        </p:nvSpPr>
        <p:spPr>
          <a:xfrm>
            <a:off x="239713" y="2960688"/>
            <a:ext cx="1190625" cy="363538"/>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4" name="圆角矩形标注 13" title=""/>
          <p:cNvSpPr/>
          <p:nvPr/>
        </p:nvSpPr>
        <p:spPr>
          <a:xfrm>
            <a:off x="2090738" y="2959100"/>
            <a:ext cx="1358900" cy="354013"/>
          </a:xfrm>
          <a:prstGeom prst="wedgeRoundRectCallout">
            <a:avLst>
              <a:gd name="adj1" fmla="val -88460"/>
              <a:gd name="adj2" fmla="val 1657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谓语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3" presetClass="entr" presetSubtype="10" dur="500"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blinds(horizontal)">
                                      <p:cBhvr>
                                        <p:cTn id="31" dur="500"/>
                                        <p:tgtEl>
                                          <p:spTgt spid="3">
                                            <p:txEl>
                                              <p:pRg st="2" end="2"/>
                                            </p:txEl>
                                          </p:spTgt>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2" presetClass="entr" presetSubtype="4" dur="50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additive="base">
                                        <p:cTn id="36" dur="500" fill="hold"/>
                                        <p:tgtEl>
                                          <p:spTgt spid="8"/>
                                        </p:tgtEl>
                                        <p:attrNameLst>
                                          <p:attrName>ppt_x</p:attrName>
                                        </p:attrNameLst>
                                      </p:cBhvr>
                                      <p:tavLst>
                                        <p:tav tm="0">
                                          <p:val>
                                            <p:strVal val="#ppt_x"/>
                                          </p:val>
                                        </p:tav>
                                        <p:tav tm="100000">
                                          <p:val>
                                            <p:strVal val="#ppt_x"/>
                                          </p:val>
                                        </p:tav>
                                      </p:tavLst>
                                    </p:anim>
                                    <p:anim calcmode="lin" valueType="num">
                                      <p:cBhvr additive="base">
                                        <p:cTn id="3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8" fill="hold" nodeType="clickPar">
                      <p:stCondLst>
                        <p:cond delay="indefinite"/>
                      </p:stCondLst>
                      <p:childTnLst>
                        <p:par>
                          <p:cTn id="39" fill="hold">
                            <p:stCondLst>
                              <p:cond delay="0"/>
                            </p:stCondLst>
                            <p:childTnLst>
                              <p:par>
                                <p:cTn id="40" presetID="2" presetClass="entr" presetSubtype="4" dur="50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 calcmode="lin" valueType="num">
                                      <p:cBhvr additive="base">
                                        <p:cTn id="42" dur="500" fill="hold"/>
                                        <p:tgtEl>
                                          <p:spTgt spid="9"/>
                                        </p:tgtEl>
                                        <p:attrNameLst>
                                          <p:attrName>ppt_x</p:attrName>
                                        </p:attrNameLst>
                                      </p:cBhvr>
                                      <p:tavLst>
                                        <p:tav tm="0">
                                          <p:val>
                                            <p:strVal val="#ppt_x"/>
                                          </p:val>
                                        </p:tav>
                                        <p:tav tm="100000">
                                          <p:val>
                                            <p:strVal val="#ppt_x"/>
                                          </p:val>
                                        </p:tav>
                                      </p:tavLst>
                                    </p:anim>
                                    <p:anim calcmode="lin" valueType="num">
                                      <p:cBhvr additive="base">
                                        <p:cTn id="4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4" fill="hold" nodeType="clickPar">
                      <p:stCondLst>
                        <p:cond delay="indefinite"/>
                      </p:stCondLst>
                      <p:childTnLst>
                        <p:par>
                          <p:cTn id="45" fill="hold">
                            <p:stCondLst>
                              <p:cond delay="0"/>
                            </p:stCondLst>
                            <p:childTnLst>
                              <p:par>
                                <p:cTn id="46" presetID="2" presetClass="entr" presetSubtype="4" dur="500" fill="hold" grpId="0" nodeType="clickEffect">
                                  <p:stCondLst>
                                    <p:cond delay="0"/>
                                  </p:stCondLst>
                                  <p:childTnLst>
                                    <p:set>
                                      <p:cBhvr>
                                        <p:cTn id="47" dur="1" fill="hold">
                                          <p:stCondLst>
                                            <p:cond delay="0"/>
                                          </p:stCondLst>
                                        </p:cTn>
                                        <p:tgtEl>
                                          <p:spTgt spid="11"/>
                                        </p:tgtEl>
                                        <p:attrNameLst>
                                          <p:attrName>style.visibility</p:attrName>
                                        </p:attrNameLst>
                                      </p:cBhvr>
                                      <p:to>
                                        <p:strVal val="visible"/>
                                      </p:to>
                                    </p:set>
                                    <p:anim calcmode="lin" valueType="num">
                                      <p:cBhvr additive="base">
                                        <p:cTn id="48" dur="500" fill="hold"/>
                                        <p:tgtEl>
                                          <p:spTgt spid="11"/>
                                        </p:tgtEl>
                                        <p:attrNameLst>
                                          <p:attrName>ppt_x</p:attrName>
                                        </p:attrNameLst>
                                      </p:cBhvr>
                                      <p:tavLst>
                                        <p:tav tm="0">
                                          <p:val>
                                            <p:strVal val="#ppt_x"/>
                                          </p:val>
                                        </p:tav>
                                        <p:tav tm="100000">
                                          <p:val>
                                            <p:strVal val="#ppt_x"/>
                                          </p:val>
                                        </p:tav>
                                      </p:tavLst>
                                    </p:anim>
                                    <p:anim calcmode="lin" valueType="num">
                                      <p:cBhvr additive="base">
                                        <p:cTn id="49"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0" fill="hold" nodeType="clickPar">
                      <p:stCondLst>
                        <p:cond delay="indefinite"/>
                      </p:stCondLst>
                      <p:childTnLst>
                        <p:par>
                          <p:cTn id="51" fill="hold">
                            <p:stCondLst>
                              <p:cond delay="0"/>
                            </p:stCondLst>
                            <p:childTnLst>
                              <p:par>
                                <p:cTn id="52" presetID="2" presetClass="entr" presetSubtype="4" dur="500" fill="hold" grpId="0" nodeType="clickEffect">
                                  <p:stCondLst>
                                    <p:cond delay="0"/>
                                  </p:stCondLst>
                                  <p:childTnLst>
                                    <p:set>
                                      <p:cBhvr>
                                        <p:cTn id="53" dur="1" fill="hold">
                                          <p:stCondLst>
                                            <p:cond delay="0"/>
                                          </p:stCondLst>
                                        </p:cTn>
                                        <p:tgtEl>
                                          <p:spTgt spid="13"/>
                                        </p:tgtEl>
                                        <p:attrNameLst>
                                          <p:attrName>style.visibility</p:attrName>
                                        </p:attrNameLst>
                                      </p:cBhvr>
                                      <p:to>
                                        <p:strVal val="visible"/>
                                      </p:to>
                                    </p:set>
                                    <p:anim calcmode="lin" valueType="num">
                                      <p:cBhvr additive="base">
                                        <p:cTn id="54" dur="500" fill="hold"/>
                                        <p:tgtEl>
                                          <p:spTgt spid="13"/>
                                        </p:tgtEl>
                                        <p:attrNameLst>
                                          <p:attrName>ppt_x</p:attrName>
                                        </p:attrNameLst>
                                      </p:cBhvr>
                                      <p:tavLst>
                                        <p:tav tm="0">
                                          <p:val>
                                            <p:strVal val="#ppt_x"/>
                                          </p:val>
                                        </p:tav>
                                        <p:tav tm="100000">
                                          <p:val>
                                            <p:strVal val="#ppt_x"/>
                                          </p:val>
                                        </p:tav>
                                      </p:tavLst>
                                    </p:anim>
                                    <p:anim calcmode="lin" valueType="num">
                                      <p:cBhvr additive="base">
                                        <p:cTn id="55"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6" fill="hold" nodeType="clickPar">
                      <p:stCondLst>
                        <p:cond delay="indefinite"/>
                      </p:stCondLst>
                      <p:childTnLst>
                        <p:par>
                          <p:cTn id="57" fill="hold">
                            <p:stCondLst>
                              <p:cond delay="0"/>
                            </p:stCondLst>
                            <p:childTnLst>
                              <p:par>
                                <p:cTn id="58" presetID="2" presetClass="entr" presetSubtype="4" dur="500" fill="hold" grpId="0" nodeType="clickEffect">
                                  <p:stCondLst>
                                    <p:cond delay="0"/>
                                  </p:stCondLst>
                                  <p:childTnLst>
                                    <p:set>
                                      <p:cBhvr>
                                        <p:cTn id="59" dur="1" fill="hold">
                                          <p:stCondLst>
                                            <p:cond delay="0"/>
                                          </p:stCondLst>
                                        </p:cTn>
                                        <p:tgtEl>
                                          <p:spTgt spid="14"/>
                                        </p:tgtEl>
                                        <p:attrNameLst>
                                          <p:attrName>style.visibility</p:attrName>
                                        </p:attrNameLst>
                                      </p:cBhvr>
                                      <p:to>
                                        <p:strVal val="visible"/>
                                      </p:to>
                                    </p:set>
                                    <p:anim calcmode="lin" valueType="num">
                                      <p:cBhvr additive="base">
                                        <p:cTn id="60" dur="500" fill="hold"/>
                                        <p:tgtEl>
                                          <p:spTgt spid="14"/>
                                        </p:tgtEl>
                                        <p:attrNameLst>
                                          <p:attrName>ppt_x</p:attrName>
                                        </p:attrNameLst>
                                      </p:cBhvr>
                                      <p:tavLst>
                                        <p:tav tm="0">
                                          <p:val>
                                            <p:strVal val="#ppt_x"/>
                                          </p:val>
                                        </p:tav>
                                        <p:tav tm="100000">
                                          <p:val>
                                            <p:strVal val="#ppt_x"/>
                                          </p:val>
                                        </p:tav>
                                      </p:tavLst>
                                    </p:anim>
                                    <p:anim calcmode="lin" valueType="num">
                                      <p:cBhvr additive="base">
                                        <p:cTn id="61"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62" fill="hold" nodeType="clickPar">
                      <p:stCondLst>
                        <p:cond delay="indefinite"/>
                      </p:stCondLst>
                      <p:childTnLst>
                        <p:par>
                          <p:cTn id="63" fill="hold">
                            <p:stCondLst>
                              <p:cond delay="0"/>
                            </p:stCondLst>
                            <p:childTnLst>
                              <p:par>
                                <p:cTn id="64" presetID="3" presetClass="entr" presetSubtype="10" dur="500" fill="hold" nodeType="clickEffect">
                                  <p:stCondLst>
                                    <p:cond delay="0"/>
                                  </p:stCondLst>
                                  <p:childTnLst>
                                    <p:set>
                                      <p:cBhvr>
                                        <p:cTn id="65" dur="1" fill="hold">
                                          <p:stCondLst>
                                            <p:cond delay="0"/>
                                          </p:stCondLst>
                                        </p:cTn>
                                        <p:tgtEl>
                                          <p:spTgt spid="3">
                                            <p:txEl>
                                              <p:charRg st="109" end="158"/>
                                            </p:txEl>
                                          </p:spTgt>
                                        </p:tgtEl>
                                        <p:attrNameLst>
                                          <p:attrName>style.visibility</p:attrName>
                                        </p:attrNameLst>
                                      </p:cBhvr>
                                      <p:to>
                                        <p:strVal val="visible"/>
                                      </p:to>
                                    </p:set>
                                    <p:animEffect transition="in" filter="blinds(horizontal)">
                                      <p:cBhvr>
                                        <p:cTn id="66" dur="500"/>
                                        <p:tgtEl>
                                          <p:spTgt spid="3">
                                            <p:txEl>
                                              <p:charRg st="109" end="158"/>
                                            </p:txEl>
                                          </p:spTgt>
                                        </p:tgtEl>
                                      </p:cBhvr>
                                    </p:animEffect>
                                  </p:childTnLst>
                                </p:cTn>
                              </p:par>
                            </p:childTnLst>
                          </p:cTn>
                        </p:par>
                      </p:childTnLst>
                    </p:cTn>
                  </p:par>
                  <p:par>
                    <p:cTn id="67" fill="hold" nodeType="clickPar">
                      <p:stCondLst>
                        <p:cond delay="indefinite"/>
                      </p:stCondLst>
                      <p:childTnLst>
                        <p:par>
                          <p:cTn id="68" fill="hold">
                            <p:stCondLst>
                              <p:cond delay="0"/>
                            </p:stCondLst>
                            <p:childTnLst>
                              <p:par>
                                <p:cTn id="69" presetID="3" presetClass="entr" presetSubtype="10" dur="500" fill="hold" nodeType="clickEffect">
                                  <p:stCondLst>
                                    <p:cond delay="0"/>
                                  </p:stCondLst>
                                  <p:childTnLst>
                                    <p:set>
                                      <p:cBhvr>
                                        <p:cTn id="70" dur="1" fill="hold">
                                          <p:stCondLst>
                                            <p:cond delay="0"/>
                                          </p:stCondLst>
                                        </p:cTn>
                                        <p:tgtEl>
                                          <p:spTgt spid="3">
                                            <p:txEl>
                                              <p:charRg st="158" end="192"/>
                                            </p:txEl>
                                          </p:spTgt>
                                        </p:tgtEl>
                                        <p:attrNameLst>
                                          <p:attrName>style.visibility</p:attrName>
                                        </p:attrNameLst>
                                      </p:cBhvr>
                                      <p:to>
                                        <p:strVal val="visible"/>
                                      </p:to>
                                    </p:set>
                                    <p:animEffect transition="in" filter="blinds(horizontal)">
                                      <p:cBhvr>
                                        <p:cTn id="71" dur="500"/>
                                        <p:tgtEl>
                                          <p:spTgt spid="3">
                                            <p:txEl>
                                              <p:charRg st="158" end="19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1" grpId="0"/>
      <p:bldP spid="13" grpId="0"/>
      <p:bldP spid="14"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0" y="357188"/>
            <a:ext cx="8964613" cy="4786312"/>
          </a:xfrm>
          <a:noFill/>
          <a:ln>
            <a:noFill/>
          </a:ln>
        </p:spPr>
        <p:txBody>
          <a:bodyPr/>
          <a:lstStyle/>
          <a:p>
            <a:r>
              <a:rPr lang="en-US" altLang="zh-CN" sz="2000"/>
              <a:t>2.</a:t>
            </a:r>
            <a:r>
              <a:rPr lang="zh-CN" altLang="zh-CN" sz="2000"/>
              <a:t>动宾搭配不当</a:t>
            </a:r>
            <a:endParaRPr lang="zh-CN" altLang="zh-CN" sz="2000"/>
          </a:p>
          <a:p>
            <a:r>
              <a:rPr lang="zh-CN" altLang="zh-CN" sz="2000"/>
              <a:t>例</a:t>
            </a:r>
            <a:r>
              <a:rPr lang="en-US" altLang="zh-CN" sz="2000"/>
              <a:t>2</a:t>
            </a:r>
            <a:r>
              <a:rPr lang="zh-CN" altLang="zh-CN" sz="2000"/>
              <a:t>：（</a:t>
            </a:r>
            <a:r>
              <a:rPr lang="en-US" altLang="zh-CN" sz="2000"/>
              <a:t>1</a:t>
            </a:r>
            <a:r>
              <a:rPr lang="zh-CN" altLang="zh-CN" sz="2000"/>
              <a:t>）理想的教育应该培养学生善于发现、善于探索的水平。</a:t>
            </a:r>
            <a:endParaRPr lang="en-US" altLang="zh-CN" sz="2000"/>
          </a:p>
          <a:p>
            <a:r>
              <a:rPr lang="zh-CN" altLang="en-US" sz="2000">
                <a:solidFill>
                  <a:srgbClr val="0000FF"/>
                </a:solidFill>
              </a:rPr>
              <a:t>修改：</a:t>
            </a:r>
            <a:r>
              <a:rPr lang="zh-CN" altLang="zh-CN" sz="2000">
                <a:solidFill>
                  <a:srgbClr val="0000FF"/>
                </a:solidFill>
              </a:rPr>
              <a:t>培养”与“水平”不搭配，可把“水平”改为“能力”。</a:t>
            </a:r>
            <a:endParaRPr lang="zh-CN" altLang="zh-CN" sz="2000"/>
          </a:p>
          <a:p>
            <a:r>
              <a:rPr lang="zh-CN" altLang="zh-CN" sz="2000"/>
              <a:t>（</a:t>
            </a:r>
            <a:r>
              <a:rPr lang="en-US" altLang="zh-CN" sz="2000"/>
              <a:t>2</a:t>
            </a:r>
            <a:r>
              <a:rPr lang="zh-CN" altLang="zh-CN" sz="2000"/>
              <a:t>）电视机的价格一降再降，有的甚至下降了一倍。</a:t>
            </a:r>
            <a:endParaRPr lang="en-US" altLang="zh-CN" sz="2000"/>
          </a:p>
          <a:p>
            <a:r>
              <a:rPr lang="zh-CN" altLang="en-US" sz="2000">
                <a:solidFill>
                  <a:srgbClr val="0000FF"/>
                </a:solidFill>
              </a:rPr>
              <a:t>修改：</a:t>
            </a:r>
            <a:r>
              <a:rPr lang="zh-CN" altLang="zh-CN" sz="2000">
                <a:solidFill>
                  <a:srgbClr val="0000FF"/>
                </a:solidFill>
              </a:rPr>
              <a:t>将“一倍”改为“</a:t>
            </a:r>
            <a:r>
              <a:rPr lang="en-US" altLang="zh-CN" sz="2000">
                <a:solidFill>
                  <a:srgbClr val="0000FF"/>
                </a:solidFill>
              </a:rPr>
              <a:t>50%</a:t>
            </a:r>
            <a:r>
              <a:rPr lang="zh-CN" altLang="zh-CN" sz="2000">
                <a:solidFill>
                  <a:srgbClr val="0000FF"/>
                </a:solidFill>
              </a:rPr>
              <a:t>”（“一倍”不能与“下降”搭配，“减少”“降低”“缩小”等词不能跟倍数搭配，可以用分数或百分数。）</a:t>
            </a:r>
            <a:endParaRPr lang="en-US" altLang="zh-CN" sz="2000">
              <a:solidFill>
                <a:srgbClr val="0000FF"/>
              </a:solidFill>
            </a:endParaRPr>
          </a:p>
          <a:p>
            <a:r>
              <a:rPr lang="zh-CN" altLang="zh-CN" sz="2000"/>
              <a:t>归纳：①“减少”“降低”“下降”“缩小”等词</a:t>
            </a:r>
            <a:r>
              <a:rPr lang="zh-CN" altLang="zh-CN" sz="2000">
                <a:solidFill>
                  <a:srgbClr val="FF0000"/>
                </a:solidFill>
              </a:rPr>
              <a:t>不能跟倍数搭配，可以用分数或百分数。</a:t>
            </a:r>
            <a:endParaRPr lang="zh-CN" altLang="zh-CN" sz="2000">
              <a:solidFill>
                <a:srgbClr val="FF0000"/>
              </a:solidFill>
            </a:endParaRPr>
          </a:p>
          <a:p>
            <a:r>
              <a:rPr lang="zh-CN" altLang="zh-CN" sz="2000"/>
              <a:t>（</a:t>
            </a:r>
            <a:r>
              <a:rPr lang="en-US" altLang="zh-CN" sz="2000"/>
              <a:t>3</a:t>
            </a:r>
            <a:r>
              <a:rPr lang="zh-CN" altLang="zh-CN" sz="2000"/>
              <a:t>）人们在海滨沙滩上尽情地呼吸着清新的空气、和煦的阳光。</a:t>
            </a:r>
            <a:endParaRPr lang="en-US" altLang="zh-CN" sz="2000"/>
          </a:p>
          <a:p>
            <a:r>
              <a:rPr lang="zh-CN" altLang="en-US" sz="2000">
                <a:solidFill>
                  <a:srgbClr val="0000FF"/>
                </a:solidFill>
              </a:rPr>
              <a:t>修改：</a:t>
            </a:r>
            <a:r>
              <a:rPr lang="zh-CN" altLang="zh-CN" sz="2000">
                <a:solidFill>
                  <a:srgbClr val="0000FF"/>
                </a:solidFill>
              </a:rPr>
              <a:t>“呼吸”与“阳光”不搭配，可改为“</a:t>
            </a:r>
            <a:r>
              <a:rPr lang="zh-CN" altLang="zh-CN" sz="2000">
                <a:solidFill>
                  <a:srgbClr val="FF0000"/>
                </a:solidFill>
              </a:rPr>
              <a:t>沐浴着和煦的阳光</a:t>
            </a:r>
            <a:r>
              <a:rPr lang="zh-CN" altLang="zh-CN" sz="2000">
                <a:solidFill>
                  <a:srgbClr val="0000FF"/>
                </a:solidFill>
              </a:rPr>
              <a:t>”，顿号改为逗号。</a:t>
            </a:r>
            <a:endParaRPr lang="en-US" altLang="zh-CN" sz="2000">
              <a:solidFill>
                <a:srgbClr val="0000FF"/>
              </a:solidFill>
            </a:endParaRPr>
          </a:p>
          <a:p>
            <a:r>
              <a:rPr lang="zh-CN" altLang="en-US" sz="2000"/>
              <a:t>归纳：</a:t>
            </a:r>
            <a:r>
              <a:rPr lang="zh-CN" altLang="zh-CN" sz="2000"/>
              <a:t>②一个谓语动词搭配两个名词宾语时，</a:t>
            </a:r>
            <a:r>
              <a:rPr lang="zh-CN" altLang="zh-CN" sz="2000">
                <a:solidFill>
                  <a:srgbClr val="7030A0"/>
                </a:solidFill>
              </a:rPr>
              <a:t>注意动词是否都能够分别跟这两个名词搭配</a:t>
            </a:r>
            <a:r>
              <a:rPr lang="zh-CN" altLang="zh-CN" sz="2000"/>
              <a:t>。</a:t>
            </a:r>
            <a:endParaRPr lang="zh-CN" altLang="zh-CN" sz="2000"/>
          </a:p>
          <a:p>
            <a:endParaRPr lang="zh-CN" altLang="zh-CN" sz="2000"/>
          </a:p>
          <a:p>
            <a:endParaRPr lang="zh-CN" altLang="en-US" sz="2000"/>
          </a:p>
        </p:txBody>
      </p:sp>
      <p:sp>
        <p:nvSpPr>
          <p:cNvPr id="4" name="流程图: 可选过程 3" title=""/>
          <p:cNvSpPr/>
          <p:nvPr/>
        </p:nvSpPr>
        <p:spPr>
          <a:xfrm>
            <a:off x="2139950" y="798830"/>
            <a:ext cx="516255" cy="32067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 name="流程图: 可选过程 4" title=""/>
          <p:cNvSpPr/>
          <p:nvPr/>
        </p:nvSpPr>
        <p:spPr>
          <a:xfrm>
            <a:off x="3172143" y="800100"/>
            <a:ext cx="496888" cy="296863"/>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流程图: 可选过程 5" title=""/>
          <p:cNvSpPr/>
          <p:nvPr/>
        </p:nvSpPr>
        <p:spPr>
          <a:xfrm>
            <a:off x="6738620" y="831850"/>
            <a:ext cx="497840" cy="27305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圆角矩形标注 6" title=""/>
          <p:cNvSpPr/>
          <p:nvPr/>
        </p:nvSpPr>
        <p:spPr>
          <a:xfrm>
            <a:off x="2555875" y="303213"/>
            <a:ext cx="1008063" cy="323850"/>
          </a:xfrm>
          <a:prstGeom prst="wedgeRoundRectCallout">
            <a:avLst>
              <a:gd name="adj1" fmla="val -45021"/>
              <a:gd name="adj2" fmla="val 9032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主语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8" name="圆角矩形标注 7" title=""/>
          <p:cNvSpPr/>
          <p:nvPr/>
        </p:nvSpPr>
        <p:spPr>
          <a:xfrm>
            <a:off x="3705225" y="314325"/>
            <a:ext cx="1008063" cy="384175"/>
          </a:xfrm>
          <a:prstGeom prst="wedgeRoundRectCallout">
            <a:avLst>
              <a:gd name="adj1" fmla="val -48222"/>
              <a:gd name="adj2" fmla="val 7371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谓语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9" name="圆角矩形标注 8" title=""/>
          <p:cNvSpPr/>
          <p:nvPr/>
        </p:nvSpPr>
        <p:spPr>
          <a:xfrm>
            <a:off x="6913563" y="292100"/>
            <a:ext cx="1008063" cy="385763"/>
          </a:xfrm>
          <a:prstGeom prst="wedgeRoundRectCallout">
            <a:avLst>
              <a:gd name="adj1" fmla="val -34349"/>
              <a:gd name="adj2" fmla="val 7371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宾语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0" name="流程图: 可选过程 9" title=""/>
          <p:cNvSpPr/>
          <p:nvPr/>
        </p:nvSpPr>
        <p:spPr>
          <a:xfrm>
            <a:off x="4575175" y="1543050"/>
            <a:ext cx="519430" cy="27305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1" name="流程图: 可选过程 10" title=""/>
          <p:cNvSpPr/>
          <p:nvPr/>
        </p:nvSpPr>
        <p:spPr>
          <a:xfrm>
            <a:off x="5346700" y="1567180"/>
            <a:ext cx="497840" cy="27178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2" name="圆角矩形标注 11" title=""/>
          <p:cNvSpPr/>
          <p:nvPr/>
        </p:nvSpPr>
        <p:spPr>
          <a:xfrm>
            <a:off x="6355080" y="1482725"/>
            <a:ext cx="1692275" cy="328930"/>
          </a:xfrm>
          <a:prstGeom prst="wedgeRoundRectCallout">
            <a:avLst>
              <a:gd name="adj1" fmla="val -69945"/>
              <a:gd name="adj2" fmla="val 4287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搭配不当</a:t>
            </a:r>
            <a:endParaRPr kumimoji="0" lang="zh-CN" altLang="en-US"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3" name="流程图: 可选过程 12" title=""/>
          <p:cNvSpPr/>
          <p:nvPr/>
        </p:nvSpPr>
        <p:spPr>
          <a:xfrm>
            <a:off x="5043488" y="3385503"/>
            <a:ext cx="538163" cy="271463"/>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4" name="流程图: 可选过程 13" title=""/>
          <p:cNvSpPr/>
          <p:nvPr/>
        </p:nvSpPr>
        <p:spPr>
          <a:xfrm>
            <a:off x="6578600" y="3385820"/>
            <a:ext cx="525780" cy="27178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5" name="流程图: 可选过程 14" title=""/>
          <p:cNvSpPr/>
          <p:nvPr/>
        </p:nvSpPr>
        <p:spPr>
          <a:xfrm>
            <a:off x="3542030" y="3355023"/>
            <a:ext cx="506413" cy="30797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6" name="圆角矩形标注 15" title=""/>
          <p:cNvSpPr/>
          <p:nvPr/>
        </p:nvSpPr>
        <p:spPr>
          <a:xfrm>
            <a:off x="3891280" y="2970530"/>
            <a:ext cx="1008380" cy="323850"/>
          </a:xfrm>
          <a:prstGeom prst="wedgeRoundRectCallout">
            <a:avLst>
              <a:gd name="adj1" fmla="val -63464"/>
              <a:gd name="adj2" fmla="val 7075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谓语</a:t>
            </a:r>
            <a:endParaRPr kumimoji="0" lang="zh-CN" altLang="en-US" sz="24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7" name="圆角矩形标注 16" title=""/>
          <p:cNvSpPr/>
          <p:nvPr/>
        </p:nvSpPr>
        <p:spPr>
          <a:xfrm>
            <a:off x="6459538" y="2970213"/>
            <a:ext cx="2376488" cy="323850"/>
          </a:xfrm>
          <a:prstGeom prst="wedgeRoundRectCallout">
            <a:avLst>
              <a:gd name="adj1" fmla="val -34349"/>
              <a:gd name="adj2" fmla="val 8416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并列的宾语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3" presetClass="entr" presetSubtype="10" dur="500" fill="hold"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blinds(horizontal)">
                                      <p:cBhvr>
                                        <p:cTn id="43" dur="500"/>
                                        <p:tgtEl>
                                          <p:spTgt spid="3">
                                            <p:txEl>
                                              <p:pRg st="2" end="2"/>
                                            </p:txEl>
                                          </p:spTgt>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2" presetClass="entr" presetSubtype="4" dur="500" fill="hold" grpId="0" nodeType="clickEffect">
                                  <p:stCondLst>
                                    <p:cond delay="0"/>
                                  </p:stCondLst>
                                  <p:childTnLst>
                                    <p:set>
                                      <p:cBhvr>
                                        <p:cTn id="47" dur="1" fill="hold">
                                          <p:stCondLst>
                                            <p:cond delay="0"/>
                                          </p:stCondLst>
                                        </p:cTn>
                                        <p:tgtEl>
                                          <p:spTgt spid="10"/>
                                        </p:tgtEl>
                                        <p:attrNameLst>
                                          <p:attrName>style.visibility</p:attrName>
                                        </p:attrNameLst>
                                      </p:cBhvr>
                                      <p:to>
                                        <p:strVal val="visible"/>
                                      </p:to>
                                    </p:set>
                                    <p:anim calcmode="lin" valueType="num">
                                      <p:cBhvr additive="base">
                                        <p:cTn id="48" dur="500" fill="hold"/>
                                        <p:tgtEl>
                                          <p:spTgt spid="10"/>
                                        </p:tgtEl>
                                        <p:attrNameLst>
                                          <p:attrName>ppt_x</p:attrName>
                                        </p:attrNameLst>
                                      </p:cBhvr>
                                      <p:tavLst>
                                        <p:tav tm="0">
                                          <p:val>
                                            <p:strVal val="#ppt_x"/>
                                          </p:val>
                                        </p:tav>
                                        <p:tav tm="100000">
                                          <p:val>
                                            <p:strVal val="#ppt_x"/>
                                          </p:val>
                                        </p:tav>
                                      </p:tavLst>
                                    </p:anim>
                                    <p:anim calcmode="lin" valueType="num">
                                      <p:cBhvr additive="base">
                                        <p:cTn id="4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0" fill="hold" nodeType="clickPar">
                      <p:stCondLst>
                        <p:cond delay="indefinite"/>
                      </p:stCondLst>
                      <p:childTnLst>
                        <p:par>
                          <p:cTn id="51" fill="hold">
                            <p:stCondLst>
                              <p:cond delay="0"/>
                            </p:stCondLst>
                            <p:childTnLst>
                              <p:par>
                                <p:cTn id="52" presetID="2" presetClass="entr" presetSubtype="4" dur="500" fill="hold" grpId="0" nodeType="clickEffect">
                                  <p:stCondLst>
                                    <p:cond delay="0"/>
                                  </p:stCondLst>
                                  <p:childTnLst>
                                    <p:set>
                                      <p:cBhvr>
                                        <p:cTn id="53" dur="1" fill="hold">
                                          <p:stCondLst>
                                            <p:cond delay="0"/>
                                          </p:stCondLst>
                                        </p:cTn>
                                        <p:tgtEl>
                                          <p:spTgt spid="11"/>
                                        </p:tgtEl>
                                        <p:attrNameLst>
                                          <p:attrName>style.visibility</p:attrName>
                                        </p:attrNameLst>
                                      </p:cBhvr>
                                      <p:to>
                                        <p:strVal val="visible"/>
                                      </p:to>
                                    </p:set>
                                    <p:anim calcmode="lin" valueType="num">
                                      <p:cBhvr additive="base">
                                        <p:cTn id="54" dur="500" fill="hold"/>
                                        <p:tgtEl>
                                          <p:spTgt spid="11"/>
                                        </p:tgtEl>
                                        <p:attrNameLst>
                                          <p:attrName>ppt_x</p:attrName>
                                        </p:attrNameLst>
                                      </p:cBhvr>
                                      <p:tavLst>
                                        <p:tav tm="0">
                                          <p:val>
                                            <p:strVal val="#ppt_x"/>
                                          </p:val>
                                        </p:tav>
                                        <p:tav tm="100000">
                                          <p:val>
                                            <p:strVal val="#ppt_x"/>
                                          </p:val>
                                        </p:tav>
                                      </p:tavLst>
                                    </p:anim>
                                    <p:anim calcmode="lin" valueType="num">
                                      <p:cBhvr additive="base">
                                        <p:cTn id="55"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6" fill="hold" nodeType="clickPar">
                      <p:stCondLst>
                        <p:cond delay="indefinite"/>
                      </p:stCondLst>
                      <p:childTnLst>
                        <p:par>
                          <p:cTn id="57" fill="hold">
                            <p:stCondLst>
                              <p:cond delay="0"/>
                            </p:stCondLst>
                            <p:childTnLst>
                              <p:par>
                                <p:cTn id="58" presetID="2" presetClass="entr" presetSubtype="4" dur="500" fill="hold" grpId="0" nodeType="clickEffect">
                                  <p:stCondLst>
                                    <p:cond delay="0"/>
                                  </p:stCondLst>
                                  <p:childTnLst>
                                    <p:set>
                                      <p:cBhvr>
                                        <p:cTn id="59" dur="1" fill="hold">
                                          <p:stCondLst>
                                            <p:cond delay="0"/>
                                          </p:stCondLst>
                                        </p:cTn>
                                        <p:tgtEl>
                                          <p:spTgt spid="12"/>
                                        </p:tgtEl>
                                        <p:attrNameLst>
                                          <p:attrName>style.visibility</p:attrName>
                                        </p:attrNameLst>
                                      </p:cBhvr>
                                      <p:to>
                                        <p:strVal val="visible"/>
                                      </p:to>
                                    </p:set>
                                    <p:anim calcmode="lin" valueType="num">
                                      <p:cBhvr additive="base">
                                        <p:cTn id="60" dur="500" fill="hold"/>
                                        <p:tgtEl>
                                          <p:spTgt spid="12"/>
                                        </p:tgtEl>
                                        <p:attrNameLst>
                                          <p:attrName>ppt_x</p:attrName>
                                        </p:attrNameLst>
                                      </p:cBhvr>
                                      <p:tavLst>
                                        <p:tav tm="0">
                                          <p:val>
                                            <p:strVal val="#ppt_x"/>
                                          </p:val>
                                        </p:tav>
                                        <p:tav tm="100000">
                                          <p:val>
                                            <p:strVal val="#ppt_x"/>
                                          </p:val>
                                        </p:tav>
                                      </p:tavLst>
                                    </p:anim>
                                    <p:anim calcmode="lin" valueType="num">
                                      <p:cBhvr additive="base">
                                        <p:cTn id="61"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62" fill="hold" nodeType="clickPar">
                      <p:stCondLst>
                        <p:cond delay="indefinite"/>
                      </p:stCondLst>
                      <p:childTnLst>
                        <p:par>
                          <p:cTn id="63" fill="hold">
                            <p:stCondLst>
                              <p:cond delay="0"/>
                            </p:stCondLst>
                            <p:childTnLst>
                              <p:par>
                                <p:cTn id="64" presetID="3" presetClass="entr" presetSubtype="10" dur="500" fill="hold" nodeType="clickEffect">
                                  <p:stCondLst>
                                    <p:cond delay="0"/>
                                  </p:stCondLst>
                                  <p:childTnLst>
                                    <p:set>
                                      <p:cBhvr>
                                        <p:cTn id="65" dur="1" fill="hold">
                                          <p:stCondLst>
                                            <p:cond delay="0"/>
                                          </p:stCondLst>
                                        </p:cTn>
                                        <p:tgtEl>
                                          <p:spTgt spid="3">
                                            <p:txEl>
                                              <p:charRg st="94" end="156"/>
                                            </p:txEl>
                                          </p:spTgt>
                                        </p:tgtEl>
                                        <p:attrNameLst>
                                          <p:attrName>style.visibility</p:attrName>
                                        </p:attrNameLst>
                                      </p:cBhvr>
                                      <p:to>
                                        <p:strVal val="visible"/>
                                      </p:to>
                                    </p:set>
                                    <p:animEffect transition="in" filter="blinds(horizontal)">
                                      <p:cBhvr>
                                        <p:cTn id="66" dur="500"/>
                                        <p:tgtEl>
                                          <p:spTgt spid="3">
                                            <p:txEl>
                                              <p:charRg st="94" end="156"/>
                                            </p:txEl>
                                          </p:spTgt>
                                        </p:tgtEl>
                                      </p:cBhvr>
                                    </p:animEffect>
                                  </p:childTnLst>
                                </p:cTn>
                              </p:par>
                            </p:childTnLst>
                          </p:cTn>
                        </p:par>
                      </p:childTnLst>
                    </p:cTn>
                  </p:par>
                  <p:par>
                    <p:cTn id="67" fill="hold" nodeType="clickPar">
                      <p:stCondLst>
                        <p:cond delay="indefinite"/>
                      </p:stCondLst>
                      <p:childTnLst>
                        <p:par>
                          <p:cTn id="68" fill="hold">
                            <p:stCondLst>
                              <p:cond delay="0"/>
                            </p:stCondLst>
                            <p:childTnLst>
                              <p:par>
                                <p:cTn id="69" presetID="3" presetClass="entr" presetSubtype="10" dur="500" fill="hold" nodeType="clickEffect">
                                  <p:stCondLst>
                                    <p:cond delay="0"/>
                                  </p:stCondLst>
                                  <p:childTnLst>
                                    <p:set>
                                      <p:cBhvr>
                                        <p:cTn id="70" dur="1" fill="hold">
                                          <p:stCondLst>
                                            <p:cond delay="0"/>
                                          </p:stCondLst>
                                        </p:cTn>
                                        <p:tgtEl>
                                          <p:spTgt spid="3">
                                            <p:txEl>
                                              <p:charRg st="156" end="195"/>
                                            </p:txEl>
                                          </p:spTgt>
                                        </p:tgtEl>
                                        <p:attrNameLst>
                                          <p:attrName>style.visibility</p:attrName>
                                        </p:attrNameLst>
                                      </p:cBhvr>
                                      <p:to>
                                        <p:strVal val="visible"/>
                                      </p:to>
                                    </p:set>
                                    <p:animEffect transition="in" filter="blinds(horizontal)">
                                      <p:cBhvr>
                                        <p:cTn id="71" dur="500"/>
                                        <p:tgtEl>
                                          <p:spTgt spid="3">
                                            <p:txEl>
                                              <p:charRg st="156" end="195"/>
                                            </p:txEl>
                                          </p:spTgt>
                                        </p:tgtEl>
                                      </p:cBhvr>
                                    </p:animEffect>
                                  </p:childTnLst>
                                </p:cTn>
                              </p:par>
                            </p:childTnLst>
                          </p:cTn>
                        </p:par>
                      </p:childTnLst>
                    </p:cTn>
                  </p:par>
                  <p:par>
                    <p:cTn id="72" fill="hold" nodeType="clickPar">
                      <p:stCondLst>
                        <p:cond delay="indefinite"/>
                      </p:stCondLst>
                      <p:childTnLst>
                        <p:par>
                          <p:cTn id="73" fill="hold">
                            <p:stCondLst>
                              <p:cond delay="0"/>
                            </p:stCondLst>
                            <p:childTnLst>
                              <p:par>
                                <p:cTn id="74" presetID="2" presetClass="entr" presetSubtype="4" dur="500" fill="hold" grpId="0" nodeType="clickEffect">
                                  <p:stCondLst>
                                    <p:cond delay="0"/>
                                  </p:stCondLst>
                                  <p:childTnLst>
                                    <p:set>
                                      <p:cBhvr>
                                        <p:cTn id="75" dur="1" fill="hold">
                                          <p:stCondLst>
                                            <p:cond delay="0"/>
                                          </p:stCondLst>
                                        </p:cTn>
                                        <p:tgtEl>
                                          <p:spTgt spid="15"/>
                                        </p:tgtEl>
                                        <p:attrNameLst>
                                          <p:attrName>style.visibility</p:attrName>
                                        </p:attrNameLst>
                                      </p:cBhvr>
                                      <p:to>
                                        <p:strVal val="visible"/>
                                      </p:to>
                                    </p:set>
                                    <p:anim calcmode="lin" valueType="num">
                                      <p:cBhvr additive="base">
                                        <p:cTn id="76" dur="500" fill="hold"/>
                                        <p:tgtEl>
                                          <p:spTgt spid="15"/>
                                        </p:tgtEl>
                                        <p:attrNameLst>
                                          <p:attrName>ppt_x</p:attrName>
                                        </p:attrNameLst>
                                      </p:cBhvr>
                                      <p:tavLst>
                                        <p:tav tm="0">
                                          <p:val>
                                            <p:strVal val="#ppt_x"/>
                                          </p:val>
                                        </p:tav>
                                        <p:tav tm="100000">
                                          <p:val>
                                            <p:strVal val="#ppt_x"/>
                                          </p:val>
                                        </p:tav>
                                      </p:tavLst>
                                    </p:anim>
                                    <p:anim calcmode="lin" valueType="num">
                                      <p:cBhvr additive="base">
                                        <p:cTn id="77"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78" fill="hold" nodeType="clickPar">
                      <p:stCondLst>
                        <p:cond delay="indefinite"/>
                      </p:stCondLst>
                      <p:childTnLst>
                        <p:par>
                          <p:cTn id="79" fill="hold">
                            <p:stCondLst>
                              <p:cond delay="0"/>
                            </p:stCondLst>
                            <p:childTnLst>
                              <p:par>
                                <p:cTn id="80" presetID="2" presetClass="entr" presetSubtype="4" dur="500" fill="hold" grpId="0" nodeType="clickEffect">
                                  <p:stCondLst>
                                    <p:cond delay="0"/>
                                  </p:stCondLst>
                                  <p:childTnLst>
                                    <p:set>
                                      <p:cBhvr>
                                        <p:cTn id="81" dur="1" fill="hold">
                                          <p:stCondLst>
                                            <p:cond delay="0"/>
                                          </p:stCondLst>
                                        </p:cTn>
                                        <p:tgtEl>
                                          <p:spTgt spid="16"/>
                                        </p:tgtEl>
                                        <p:attrNameLst>
                                          <p:attrName>style.visibility</p:attrName>
                                        </p:attrNameLst>
                                      </p:cBhvr>
                                      <p:to>
                                        <p:strVal val="visible"/>
                                      </p:to>
                                    </p:set>
                                    <p:anim calcmode="lin" valueType="num">
                                      <p:cBhvr additive="base">
                                        <p:cTn id="82" dur="500" fill="hold"/>
                                        <p:tgtEl>
                                          <p:spTgt spid="16"/>
                                        </p:tgtEl>
                                        <p:attrNameLst>
                                          <p:attrName>ppt_x</p:attrName>
                                        </p:attrNameLst>
                                      </p:cBhvr>
                                      <p:tavLst>
                                        <p:tav tm="0">
                                          <p:val>
                                            <p:strVal val="#ppt_x"/>
                                          </p:val>
                                        </p:tav>
                                        <p:tav tm="100000">
                                          <p:val>
                                            <p:strVal val="#ppt_x"/>
                                          </p:val>
                                        </p:tav>
                                      </p:tavLst>
                                    </p:anim>
                                    <p:anim calcmode="lin" valueType="num">
                                      <p:cBhvr additive="base">
                                        <p:cTn id="83"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84" fill="hold" nodeType="clickPar">
                      <p:stCondLst>
                        <p:cond delay="indefinite"/>
                      </p:stCondLst>
                      <p:childTnLst>
                        <p:par>
                          <p:cTn id="85" fill="hold">
                            <p:stCondLst>
                              <p:cond delay="0"/>
                            </p:stCondLst>
                            <p:childTnLst>
                              <p:par>
                                <p:cTn id="86" presetID="2" presetClass="entr" presetSubtype="4" dur="500" fill="hold" grpId="0" nodeType="clickEffect">
                                  <p:stCondLst>
                                    <p:cond delay="0"/>
                                  </p:stCondLst>
                                  <p:childTnLst>
                                    <p:set>
                                      <p:cBhvr>
                                        <p:cTn id="87" dur="1" fill="hold">
                                          <p:stCondLst>
                                            <p:cond delay="0"/>
                                          </p:stCondLst>
                                        </p:cTn>
                                        <p:tgtEl>
                                          <p:spTgt spid="13"/>
                                        </p:tgtEl>
                                        <p:attrNameLst>
                                          <p:attrName>style.visibility</p:attrName>
                                        </p:attrNameLst>
                                      </p:cBhvr>
                                      <p:to>
                                        <p:strVal val="visible"/>
                                      </p:to>
                                    </p:set>
                                    <p:anim calcmode="lin" valueType="num">
                                      <p:cBhvr additive="base">
                                        <p:cTn id="88" dur="500" fill="hold"/>
                                        <p:tgtEl>
                                          <p:spTgt spid="13"/>
                                        </p:tgtEl>
                                        <p:attrNameLst>
                                          <p:attrName>ppt_x</p:attrName>
                                        </p:attrNameLst>
                                      </p:cBhvr>
                                      <p:tavLst>
                                        <p:tav tm="0">
                                          <p:val>
                                            <p:strVal val="#ppt_x"/>
                                          </p:val>
                                        </p:tav>
                                        <p:tav tm="100000">
                                          <p:val>
                                            <p:strVal val="#ppt_x"/>
                                          </p:val>
                                        </p:tav>
                                      </p:tavLst>
                                    </p:anim>
                                    <p:anim calcmode="lin" valueType="num">
                                      <p:cBhvr additive="base">
                                        <p:cTn id="8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0" fill="hold" nodeType="clickPar">
                      <p:stCondLst>
                        <p:cond delay="indefinite"/>
                      </p:stCondLst>
                      <p:childTnLst>
                        <p:par>
                          <p:cTn id="91" fill="hold">
                            <p:stCondLst>
                              <p:cond delay="0"/>
                            </p:stCondLst>
                            <p:childTnLst>
                              <p:par>
                                <p:cTn id="92" presetID="2" presetClass="entr" presetSubtype="4" dur="500" fill="hold" grpId="0" nodeType="clickEffect">
                                  <p:stCondLst>
                                    <p:cond delay="0"/>
                                  </p:stCondLst>
                                  <p:childTnLst>
                                    <p:set>
                                      <p:cBhvr>
                                        <p:cTn id="93" dur="1" fill="hold">
                                          <p:stCondLst>
                                            <p:cond delay="0"/>
                                          </p:stCondLst>
                                        </p:cTn>
                                        <p:tgtEl>
                                          <p:spTgt spid="14"/>
                                        </p:tgtEl>
                                        <p:attrNameLst>
                                          <p:attrName>style.visibility</p:attrName>
                                        </p:attrNameLst>
                                      </p:cBhvr>
                                      <p:to>
                                        <p:strVal val="visible"/>
                                      </p:to>
                                    </p:set>
                                    <p:anim calcmode="lin" valueType="num">
                                      <p:cBhvr additive="base">
                                        <p:cTn id="94" dur="500" fill="hold"/>
                                        <p:tgtEl>
                                          <p:spTgt spid="14"/>
                                        </p:tgtEl>
                                        <p:attrNameLst>
                                          <p:attrName>ppt_x</p:attrName>
                                        </p:attrNameLst>
                                      </p:cBhvr>
                                      <p:tavLst>
                                        <p:tav tm="0">
                                          <p:val>
                                            <p:strVal val="#ppt_x"/>
                                          </p:val>
                                        </p:tav>
                                        <p:tav tm="100000">
                                          <p:val>
                                            <p:strVal val="#ppt_x"/>
                                          </p:val>
                                        </p:tav>
                                      </p:tavLst>
                                    </p:anim>
                                    <p:anim calcmode="lin" valueType="num">
                                      <p:cBhvr additive="base">
                                        <p:cTn id="95"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6" fill="hold" nodeType="clickPar">
                      <p:stCondLst>
                        <p:cond delay="indefinite"/>
                      </p:stCondLst>
                      <p:childTnLst>
                        <p:par>
                          <p:cTn id="97" fill="hold">
                            <p:stCondLst>
                              <p:cond delay="0"/>
                            </p:stCondLst>
                            <p:childTnLst>
                              <p:par>
                                <p:cTn id="98" presetID="2" presetClass="entr" presetSubtype="4" dur="500" fill="hold" grpId="0" nodeType="clickEffect">
                                  <p:stCondLst>
                                    <p:cond delay="0"/>
                                  </p:stCondLst>
                                  <p:childTnLst>
                                    <p:set>
                                      <p:cBhvr>
                                        <p:cTn id="99" dur="1" fill="hold">
                                          <p:stCondLst>
                                            <p:cond delay="0"/>
                                          </p:stCondLst>
                                        </p:cTn>
                                        <p:tgtEl>
                                          <p:spTgt spid="17"/>
                                        </p:tgtEl>
                                        <p:attrNameLst>
                                          <p:attrName>style.visibility</p:attrName>
                                        </p:attrNameLst>
                                      </p:cBhvr>
                                      <p:to>
                                        <p:strVal val="visible"/>
                                      </p:to>
                                    </p:set>
                                    <p:anim calcmode="lin" valueType="num">
                                      <p:cBhvr additive="base">
                                        <p:cTn id="100" dur="500" fill="hold"/>
                                        <p:tgtEl>
                                          <p:spTgt spid="17"/>
                                        </p:tgtEl>
                                        <p:attrNameLst>
                                          <p:attrName>ppt_x</p:attrName>
                                        </p:attrNameLst>
                                      </p:cBhvr>
                                      <p:tavLst>
                                        <p:tav tm="0">
                                          <p:val>
                                            <p:strVal val="#ppt_x"/>
                                          </p:val>
                                        </p:tav>
                                        <p:tav tm="100000">
                                          <p:val>
                                            <p:strVal val="#ppt_x"/>
                                          </p:val>
                                        </p:tav>
                                      </p:tavLst>
                                    </p:anim>
                                    <p:anim calcmode="lin" valueType="num">
                                      <p:cBhvr additive="base">
                                        <p:cTn id="101"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02" fill="hold" nodeType="clickPar">
                      <p:stCondLst>
                        <p:cond delay="indefinite"/>
                      </p:stCondLst>
                      <p:childTnLst>
                        <p:par>
                          <p:cTn id="103" fill="hold">
                            <p:stCondLst>
                              <p:cond delay="0"/>
                            </p:stCondLst>
                            <p:childTnLst>
                              <p:par>
                                <p:cTn id="104" presetID="3" presetClass="entr" presetSubtype="10" dur="500" fill="hold" nodeType="clickEffect">
                                  <p:stCondLst>
                                    <p:cond delay="0"/>
                                  </p:stCondLst>
                                  <p:childTnLst>
                                    <p:set>
                                      <p:cBhvr>
                                        <p:cTn id="105" dur="1" fill="hold">
                                          <p:stCondLst>
                                            <p:cond delay="0"/>
                                          </p:stCondLst>
                                        </p:cTn>
                                        <p:tgtEl>
                                          <p:spTgt spid="3">
                                            <p:txEl>
                                              <p:charRg st="225" end="263"/>
                                            </p:txEl>
                                          </p:spTgt>
                                        </p:tgtEl>
                                        <p:attrNameLst>
                                          <p:attrName>style.visibility</p:attrName>
                                        </p:attrNameLst>
                                      </p:cBhvr>
                                      <p:to>
                                        <p:strVal val="visible"/>
                                      </p:to>
                                    </p:set>
                                    <p:animEffect transition="in" filter="blinds(horizontal)">
                                      <p:cBhvr>
                                        <p:cTn id="106" dur="500"/>
                                        <p:tgtEl>
                                          <p:spTgt spid="3">
                                            <p:txEl>
                                              <p:charRg st="225" end="263"/>
                                            </p:txEl>
                                          </p:spTgt>
                                        </p:tgtEl>
                                      </p:cBhvr>
                                    </p:animEffect>
                                  </p:childTnLst>
                                </p:cTn>
                              </p:par>
                            </p:childTnLst>
                          </p:cTn>
                        </p:par>
                      </p:childTnLst>
                    </p:cTn>
                  </p:par>
                  <p:par>
                    <p:cTn id="107" fill="hold" nodeType="clickPar">
                      <p:stCondLst>
                        <p:cond delay="indefinite"/>
                      </p:stCondLst>
                      <p:childTnLst>
                        <p:par>
                          <p:cTn id="108" fill="hold">
                            <p:stCondLst>
                              <p:cond delay="0"/>
                            </p:stCondLst>
                            <p:childTnLst>
                              <p:par>
                                <p:cTn id="109" presetID="3" presetClass="entr" presetSubtype="10" dur="500" fill="hold" nodeType="clickEffect">
                                  <p:stCondLst>
                                    <p:cond delay="0"/>
                                  </p:stCondLst>
                                  <p:childTnLst>
                                    <p:set>
                                      <p:cBhvr>
                                        <p:cTn id="110" dur="1" fill="hold">
                                          <p:stCondLst>
                                            <p:cond delay="0"/>
                                          </p:stCondLst>
                                        </p:cTn>
                                        <p:tgtEl>
                                          <p:spTgt spid="3">
                                            <p:txEl>
                                              <p:charRg st="263" end="302"/>
                                            </p:txEl>
                                          </p:spTgt>
                                        </p:tgtEl>
                                        <p:attrNameLst>
                                          <p:attrName>style.visibility</p:attrName>
                                        </p:attrNameLst>
                                      </p:cBhvr>
                                      <p:to>
                                        <p:strVal val="visible"/>
                                      </p:to>
                                    </p:set>
                                    <p:animEffect transition="in" filter="blinds(horizontal)">
                                      <p:cBhvr>
                                        <p:cTn id="111" dur="500"/>
                                        <p:tgtEl>
                                          <p:spTgt spid="3">
                                            <p:txEl>
                                              <p:charRg st="263" end="30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3" grpId="0"/>
      <p:bldP spid="14" grpId="0"/>
      <p:bldP spid="15" grpId="0"/>
      <p:bldP spid="16" grpId="0"/>
      <p:bldP spid="17"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bwMode="auto">
          <a:xfrm>
            <a:off x="0" y="357188"/>
            <a:ext cx="8982075" cy="4786313"/>
          </a:xfrm>
          <a:ln>
            <a:noFill/>
            <a:miter lim="800000"/>
          </a:ln>
        </p:spPr>
        <p:txBody>
          <a:bodyPr vert="horz" wrap="square" lIns="91440" tIns="45720" rIns="91440" bIns="45720" numCol="1" anchor="t" anchorCtr="0" compatLnSpc="1"/>
          <a:lstStyle/>
          <a:p>
            <a:pPr marL="342900" marR="0" lvl="0" indent="-342900" algn="l" defTabSz="914400" rtl="0" eaLnBrk="0" fontAlgn="base" latinLnBrk="0" hangingPunct="0">
              <a:lnSpc>
                <a:spcPct val="120000"/>
              </a:lnSpc>
              <a:spcBef>
                <a:spcPct val="0"/>
              </a:spcBef>
              <a:spcAft>
                <a:spcPct val="0"/>
              </a:spcAft>
              <a:buClrTx/>
              <a:buSzTx/>
              <a:buFontTx/>
              <a:buNone/>
              <a:defRPr/>
            </a:pPr>
            <a:r>
              <a:rPr kumimoji="0" lang="en-US" altLang="zh-CN" sz="2400" b="1" i="0" u="none" strike="noStrike" kern="1200" cap="none" spc="0" normalizeH="0" baseline="0" noProof="0" smtClean="0">
                <a:ln>
                  <a:noFill/>
                </a:ln>
                <a:solidFill>
                  <a:schemeClr val="tx1"/>
                </a:solidFill>
                <a:effectLst/>
                <a:uLnTx/>
                <a:uFillTx/>
                <a:latin typeface="+mj-lt"/>
                <a:ea typeface="+mn-ea"/>
                <a:cs typeface="+mn-cs"/>
              </a:rPr>
              <a:t>3.</a:t>
            </a:r>
            <a:r>
              <a:rPr kumimoji="0" lang="zh-CN" altLang="zh-CN" sz="2400" b="1" i="0" u="none" strike="noStrike" kern="1200" cap="none" spc="0" normalizeH="0" baseline="0" noProof="0" smtClean="0">
                <a:ln>
                  <a:noFill/>
                </a:ln>
                <a:solidFill>
                  <a:schemeClr val="tx1"/>
                </a:solidFill>
                <a:effectLst/>
                <a:uLnTx/>
                <a:uFillTx/>
                <a:latin typeface="+mj-lt"/>
                <a:ea typeface="+mn-ea"/>
                <a:cs typeface="+mn-cs"/>
              </a:rPr>
              <a:t>主宾搭配不当</a:t>
            </a:r>
            <a:endParaRPr kumimoji="0" lang="zh-CN" altLang="zh-CN" sz="2400" b="1" i="0" u="none" strike="noStrike" kern="1200" cap="none" spc="0" normalizeH="0" baseline="0" noProof="0" smtClean="0">
              <a:ln>
                <a:noFill/>
              </a:ln>
              <a:solidFill>
                <a:schemeClr val="tx1"/>
              </a:solidFill>
              <a:effectLst/>
              <a:uLnTx/>
              <a:uFillTx/>
              <a:latin typeface="+mj-lt"/>
              <a:ea typeface="+mn-ea"/>
              <a:cs typeface="+mn-cs"/>
            </a:endParaRPr>
          </a:p>
          <a:p>
            <a:pPr marL="342900" marR="0" lvl="0" indent="-342900" algn="l" defTabSz="914400" rtl="0" eaLnBrk="0" fontAlgn="base" latinLnBrk="0" hangingPunct="0">
              <a:lnSpc>
                <a:spcPct val="120000"/>
              </a:lnSpc>
              <a:spcBef>
                <a:spcPct val="0"/>
              </a:spcBef>
              <a:spcAft>
                <a:spcPct val="0"/>
              </a:spcAft>
              <a:buClrTx/>
              <a:buSzTx/>
              <a:buFontTx/>
              <a:buNone/>
              <a:defRPr/>
            </a:pPr>
            <a:r>
              <a:rPr kumimoji="0" lang="zh-CN" altLang="zh-CN" sz="2350" b="1" i="0" u="none" strike="noStrike" kern="1200" cap="none" spc="0" normalizeH="0" baseline="0" noProof="0" smtClean="0">
                <a:ln>
                  <a:noFill/>
                </a:ln>
                <a:solidFill>
                  <a:schemeClr val="tx1"/>
                </a:solidFill>
                <a:effectLst/>
                <a:uLnTx/>
                <a:uFillTx/>
                <a:latin typeface="+mj-lt"/>
                <a:ea typeface="+mn-ea"/>
                <a:cs typeface="+mn-cs"/>
              </a:rPr>
              <a:t>例</a:t>
            </a:r>
            <a:r>
              <a:rPr kumimoji="0" lang="en-US" altLang="zh-CN" sz="2350" b="1" i="0" u="none" strike="noStrike" kern="1200" cap="none" spc="0" normalizeH="0" baseline="0" noProof="0" smtClean="0">
                <a:ln>
                  <a:noFill/>
                </a:ln>
                <a:solidFill>
                  <a:schemeClr val="tx1"/>
                </a:solidFill>
                <a:effectLst/>
                <a:uLnTx/>
                <a:uFillTx/>
                <a:latin typeface="+mj-lt"/>
                <a:ea typeface="+mn-ea"/>
                <a:cs typeface="+mn-cs"/>
              </a:rPr>
              <a:t>3</a:t>
            </a:r>
            <a:r>
              <a:rPr kumimoji="0" lang="zh-CN" altLang="zh-CN" sz="2350" b="1" i="0" u="none" strike="noStrike" kern="1200" cap="none" spc="0" normalizeH="0" baseline="0" noProof="0" smtClean="0">
                <a:ln>
                  <a:noFill/>
                </a:ln>
                <a:solidFill>
                  <a:schemeClr val="tx1"/>
                </a:solidFill>
                <a:effectLst/>
                <a:uLnTx/>
                <a:uFillTx/>
                <a:latin typeface="+mj-lt"/>
                <a:ea typeface="+mn-ea"/>
                <a:cs typeface="+mn-cs"/>
              </a:rPr>
              <a:t>：（</a:t>
            </a:r>
            <a:r>
              <a:rPr kumimoji="0" lang="en-US" altLang="zh-CN" sz="2350" b="1" i="0" u="none" strike="noStrike" kern="1200" cap="none" spc="0" normalizeH="0" baseline="0" noProof="0" smtClean="0">
                <a:ln>
                  <a:noFill/>
                </a:ln>
                <a:solidFill>
                  <a:schemeClr val="tx1"/>
                </a:solidFill>
                <a:effectLst/>
                <a:uLnTx/>
                <a:uFillTx/>
                <a:latin typeface="+mj-lt"/>
                <a:ea typeface="+mn-ea"/>
                <a:cs typeface="+mn-cs"/>
              </a:rPr>
              <a:t>1</a:t>
            </a:r>
            <a:r>
              <a:rPr kumimoji="0" lang="zh-CN" altLang="zh-CN" sz="2350" b="1" i="0" u="none" strike="noStrike" kern="1200" cap="none" spc="0" normalizeH="0" baseline="0" noProof="0" smtClean="0">
                <a:ln>
                  <a:noFill/>
                </a:ln>
                <a:solidFill>
                  <a:schemeClr val="tx1"/>
                </a:solidFill>
                <a:effectLst/>
                <a:uLnTx/>
                <a:uFillTx/>
                <a:latin typeface="+mj-lt"/>
                <a:ea typeface="+mn-ea"/>
                <a:cs typeface="+mn-cs"/>
              </a:rPr>
              <a:t>）著名京剧表演艺术家梅兰芳先生的祖籍是江苏泰州人。</a:t>
            </a:r>
            <a:endParaRPr kumimoji="0" lang="en-US" altLang="zh-CN" sz="2350" b="1" i="0" u="none" strike="noStrike" kern="1200" cap="none" spc="0" normalizeH="0" baseline="0" noProof="0" smtClean="0">
              <a:ln>
                <a:noFill/>
              </a:ln>
              <a:solidFill>
                <a:schemeClr val="tx1"/>
              </a:solidFill>
              <a:effectLst/>
              <a:uLnTx/>
              <a:uFillTx/>
              <a:latin typeface="+mj-lt"/>
              <a:ea typeface="+mn-ea"/>
              <a:cs typeface="+mn-cs"/>
            </a:endParaRPr>
          </a:p>
          <a:p>
            <a:pPr marL="342900" marR="0" lvl="0" indent="-342900" algn="l" defTabSz="914400" rtl="0" eaLnBrk="0" fontAlgn="base" latinLnBrk="0" hangingPunct="0">
              <a:lnSpc>
                <a:spcPct val="120000"/>
              </a:lnSpc>
              <a:spcBef>
                <a:spcPct val="0"/>
              </a:spcBef>
              <a:spcAft>
                <a:spcPct val="0"/>
              </a:spcAft>
              <a:buClrTx/>
              <a:buSzTx/>
              <a:buFontTx/>
              <a:buNone/>
              <a:defRPr/>
            </a:pPr>
            <a:r>
              <a:rPr kumimoji="0" lang="zh-CN" altLang="en-US" sz="2400" b="1" i="0" u="none" strike="noStrike" kern="1200" cap="none" spc="0" normalizeH="0" baseline="0" noProof="0" smtClean="0">
                <a:ln>
                  <a:noFill/>
                </a:ln>
                <a:solidFill>
                  <a:srgbClr val="0000FF"/>
                </a:solidFill>
                <a:effectLst/>
                <a:uLnTx/>
                <a:uFillTx/>
                <a:latin typeface="+mj-lt"/>
                <a:ea typeface="+mn-ea"/>
                <a:cs typeface="+mn-cs"/>
              </a:rPr>
              <a:t>修改：</a:t>
            </a:r>
            <a:r>
              <a:rPr kumimoji="0" lang="zh-CN" altLang="zh-CN" sz="2400" b="1" i="0" u="none" strike="noStrike" kern="1200" cap="none" spc="0" normalizeH="0" baseline="0" noProof="0" smtClean="0">
                <a:ln>
                  <a:noFill/>
                </a:ln>
                <a:solidFill>
                  <a:srgbClr val="0000FF"/>
                </a:solidFill>
                <a:effectLst/>
                <a:uLnTx/>
                <a:uFillTx/>
                <a:latin typeface="+mj-lt"/>
                <a:ea typeface="+mn-ea"/>
                <a:cs typeface="+mn-cs"/>
              </a:rPr>
              <a:t>“祖籍”与“江苏泰州人”不搭配，可把“江苏泰州人”改为“江苏泰州”。</a:t>
            </a:r>
            <a:endParaRPr kumimoji="0" lang="zh-CN" altLang="zh-CN" sz="2400" b="1" i="0" u="none" strike="noStrike" kern="1200" cap="none" spc="0" normalizeH="0" baseline="0" noProof="0" smtClean="0">
              <a:ln>
                <a:noFill/>
              </a:ln>
              <a:solidFill>
                <a:srgbClr val="0000FF"/>
              </a:solidFill>
              <a:effectLst/>
              <a:uLnTx/>
              <a:uFillTx/>
              <a:latin typeface="+mj-lt"/>
              <a:ea typeface="+mn-ea"/>
              <a:cs typeface="+mn-cs"/>
            </a:endParaRPr>
          </a:p>
          <a:p>
            <a:pPr marL="342900" marR="0" lvl="0" indent="-342900" algn="l" defTabSz="914400" rtl="0" eaLnBrk="0" fontAlgn="base" latinLnBrk="0" hangingPunct="0">
              <a:lnSpc>
                <a:spcPct val="120000"/>
              </a:lnSpc>
              <a:spcBef>
                <a:spcPct val="0"/>
              </a:spcBef>
              <a:spcAft>
                <a:spcPct val="0"/>
              </a:spcAft>
              <a:buClrTx/>
              <a:buSzTx/>
              <a:buFontTx/>
              <a:buNone/>
              <a:defRPr/>
            </a:pPr>
            <a:r>
              <a:rPr kumimoji="0" lang="zh-CN" altLang="zh-CN" sz="2400" b="1" i="0" u="none" strike="noStrike" kern="1200" cap="none" spc="0" normalizeH="0" baseline="0" noProof="0" smtClean="0">
                <a:ln>
                  <a:noFill/>
                </a:ln>
                <a:solidFill>
                  <a:schemeClr val="tx1"/>
                </a:solidFill>
                <a:effectLst/>
                <a:uLnTx/>
                <a:uFillTx/>
                <a:latin typeface="+mj-lt"/>
                <a:ea typeface="+mn-ea"/>
                <a:cs typeface="+mn-cs"/>
              </a:rPr>
              <a:t>（</a:t>
            </a:r>
            <a:r>
              <a:rPr kumimoji="0" lang="en-US" altLang="zh-CN" sz="2400" b="1" i="0" u="none" strike="noStrike" kern="1200" cap="none" spc="0" normalizeH="0" baseline="0" noProof="0" smtClean="0">
                <a:ln>
                  <a:noFill/>
                </a:ln>
                <a:solidFill>
                  <a:schemeClr val="tx1"/>
                </a:solidFill>
                <a:effectLst/>
                <a:uLnTx/>
                <a:uFillTx/>
                <a:latin typeface="+mj-lt"/>
                <a:ea typeface="+mn-ea"/>
                <a:cs typeface="+mn-cs"/>
              </a:rPr>
              <a:t>2</a:t>
            </a:r>
            <a:r>
              <a:rPr kumimoji="0" lang="zh-CN" altLang="zh-CN" sz="2400" b="1" i="0" u="none" strike="noStrike" kern="1200" cap="none" spc="0" normalizeH="0" baseline="0" noProof="0" smtClean="0">
                <a:ln>
                  <a:noFill/>
                </a:ln>
                <a:solidFill>
                  <a:schemeClr val="tx1"/>
                </a:solidFill>
                <a:effectLst/>
                <a:uLnTx/>
                <a:uFillTx/>
                <a:latin typeface="+mj-lt"/>
                <a:ea typeface="+mn-ea"/>
                <a:cs typeface="+mn-cs"/>
              </a:rPr>
              <a:t>）在奥运会上，顽强拼搏的中国女排运动员和永不放弃的精神是我们学习的榜样。</a:t>
            </a:r>
            <a:endParaRPr kumimoji="0" lang="en-US" altLang="zh-CN" sz="2400" b="1" i="0" u="none" strike="noStrike" kern="1200" cap="none" spc="0" normalizeH="0" baseline="0" noProof="0" smtClean="0">
              <a:ln>
                <a:noFill/>
              </a:ln>
              <a:solidFill>
                <a:schemeClr val="tx1"/>
              </a:solidFill>
              <a:effectLst/>
              <a:uLnTx/>
              <a:uFillTx/>
              <a:latin typeface="+mj-lt"/>
              <a:ea typeface="+mn-ea"/>
              <a:cs typeface="+mn-cs"/>
            </a:endParaRPr>
          </a:p>
          <a:p>
            <a:pPr marL="342900" marR="0" lvl="0" indent="-342900" algn="l" defTabSz="914400" rtl="0" eaLnBrk="0" fontAlgn="base" latinLnBrk="0" hangingPunct="0">
              <a:lnSpc>
                <a:spcPct val="120000"/>
              </a:lnSpc>
              <a:spcBef>
                <a:spcPct val="0"/>
              </a:spcBef>
              <a:spcAft>
                <a:spcPct val="0"/>
              </a:spcAft>
              <a:buClrTx/>
              <a:buSzTx/>
              <a:buFontTx/>
              <a:buNone/>
              <a:defRPr/>
            </a:pPr>
            <a:r>
              <a:rPr kumimoji="0" lang="zh-CN" altLang="en-US" sz="2400" b="1" i="0" u="none" strike="noStrike" kern="1200" cap="none" spc="0" normalizeH="0" baseline="0" noProof="0" smtClean="0">
                <a:ln>
                  <a:noFill/>
                </a:ln>
                <a:solidFill>
                  <a:srgbClr val="0000FF"/>
                </a:solidFill>
                <a:effectLst/>
                <a:uLnTx/>
                <a:uFillTx/>
                <a:latin typeface="+mj-lt"/>
                <a:ea typeface="+mn-ea"/>
                <a:cs typeface="+mn-cs"/>
              </a:rPr>
              <a:t>修改：</a:t>
            </a:r>
            <a:r>
              <a:rPr kumimoji="0" lang="zh-CN" altLang="zh-CN" sz="2400" b="1" i="0" u="none" strike="noStrike" kern="1200" cap="none" spc="0" normalizeH="0" baseline="0" noProof="0" smtClean="0">
                <a:ln>
                  <a:noFill/>
                </a:ln>
                <a:solidFill>
                  <a:srgbClr val="0000FF"/>
                </a:solidFill>
                <a:effectLst/>
                <a:uLnTx/>
                <a:uFillTx/>
                <a:latin typeface="+mj-lt"/>
                <a:ea typeface="+mn-ea"/>
                <a:cs typeface="+mn-cs"/>
              </a:rPr>
              <a:t>“精神”与“榜样”不搭配，</a:t>
            </a:r>
            <a:r>
              <a:rPr kumimoji="0" lang="zh-CN" altLang="en-US" sz="2400" b="1" i="0" u="none" strike="noStrike" kern="1200" cap="none" spc="0" normalizeH="0" baseline="0" noProof="0" smtClean="0">
                <a:ln>
                  <a:noFill/>
                </a:ln>
                <a:solidFill>
                  <a:srgbClr val="0000FF"/>
                </a:solidFill>
                <a:effectLst/>
                <a:uLnTx/>
                <a:uFillTx/>
                <a:latin typeface="+mj-lt"/>
                <a:ea typeface="+mn-ea"/>
                <a:cs typeface="+mn-cs"/>
              </a:rPr>
              <a:t>可改为“女排运动员是我们学习的榜样，他们永不放弃的精神值得 我们学习”。</a:t>
            </a:r>
            <a:endParaRPr kumimoji="0" lang="zh-CN" altLang="zh-CN" sz="2400" b="1" i="0" u="none" strike="noStrike" kern="1200" cap="none" spc="0" normalizeH="0" baseline="0" noProof="0" smtClean="0">
              <a:ln>
                <a:noFill/>
              </a:ln>
              <a:solidFill>
                <a:srgbClr val="0000FF"/>
              </a:solidFill>
              <a:effectLst/>
              <a:uLnTx/>
              <a:uFillTx/>
              <a:latin typeface="+mj-lt"/>
              <a:ea typeface="+mn-ea"/>
              <a:cs typeface="+mn-cs"/>
            </a:endParaRPr>
          </a:p>
          <a:p>
            <a:pPr marL="342900" marR="0" lvl="0" indent="-342900" algn="l" defTabSz="914400" rtl="0" eaLnBrk="0" fontAlgn="base" latinLnBrk="0" hangingPunct="0">
              <a:lnSpc>
                <a:spcPct val="120000"/>
              </a:lnSpc>
              <a:spcBef>
                <a:spcPct val="0"/>
              </a:spcBef>
              <a:spcAft>
                <a:spcPct val="0"/>
              </a:spcAft>
              <a:buClrTx/>
              <a:buSzTx/>
              <a:buFontTx/>
              <a:buNone/>
              <a:defRPr/>
            </a:pPr>
            <a:r>
              <a:rPr kumimoji="0" lang="zh-CN" altLang="zh-CN" sz="2400" b="1" i="0" u="none" strike="noStrike" kern="1200" cap="none" spc="0" normalizeH="0" baseline="0" noProof="0" smtClean="0">
                <a:ln>
                  <a:noFill/>
                </a:ln>
                <a:solidFill>
                  <a:schemeClr val="tx1"/>
                </a:solidFill>
                <a:effectLst/>
                <a:uLnTx/>
                <a:uFillTx/>
                <a:latin typeface="+mj-lt"/>
                <a:ea typeface="+mn-ea"/>
                <a:cs typeface="+mn-cs"/>
              </a:rPr>
              <a:t>归纳：如果主语含有两个并列名词时，</a:t>
            </a:r>
            <a:r>
              <a:rPr kumimoji="0" lang="zh-CN" altLang="zh-CN" sz="2400" b="1" i="0" u="none" strike="noStrike" kern="1200" cap="none" spc="0" normalizeH="0" baseline="0" noProof="0" smtClean="0">
                <a:ln>
                  <a:noFill/>
                </a:ln>
                <a:solidFill>
                  <a:srgbClr val="990099"/>
                </a:solidFill>
                <a:effectLst/>
                <a:uLnTx/>
                <a:uFillTx/>
                <a:latin typeface="+mj-lt"/>
                <a:ea typeface="+mn-ea"/>
                <a:cs typeface="+mn-cs"/>
              </a:rPr>
              <a:t>看两个名词是否都能够跟宾语搭配。</a:t>
            </a:r>
            <a:endParaRPr kumimoji="0" lang="zh-CN" altLang="zh-CN" sz="2400" b="1" i="0" u="none" strike="noStrike" kern="1200" cap="none" spc="0" normalizeH="0" baseline="0" noProof="0" smtClean="0">
              <a:ln>
                <a:noFill/>
              </a:ln>
              <a:solidFill>
                <a:srgbClr val="990099"/>
              </a:solidFill>
              <a:effectLst/>
              <a:uLnTx/>
              <a:uFillTx/>
              <a:latin typeface="+mj-lt"/>
              <a:ea typeface="+mn-ea"/>
              <a:cs typeface="+mn-cs"/>
            </a:endParaRPr>
          </a:p>
          <a:p>
            <a:pPr marL="342900" marR="0" lvl="0" indent="-342900" algn="l" defTabSz="914400" rtl="0" eaLnBrk="0" fontAlgn="base" latinLnBrk="0" hangingPunct="0">
              <a:lnSpc>
                <a:spcPct val="120000"/>
              </a:lnSpc>
              <a:spcBef>
                <a:spcPct val="0"/>
              </a:spcBef>
              <a:spcAft>
                <a:spcPct val="0"/>
              </a:spcAft>
              <a:buClrTx/>
              <a:buSzTx/>
              <a:buFontTx/>
              <a:buNone/>
              <a:defRPr/>
            </a:pPr>
            <a:endParaRPr kumimoji="0" lang="zh-CN" altLang="en-US" sz="2400" b="1" i="0" u="none" strike="noStrike" kern="1200" cap="none" spc="0" normalizeH="0" baseline="0" noProof="0" smtClean="0">
              <a:ln>
                <a:noFill/>
              </a:ln>
              <a:solidFill>
                <a:schemeClr val="tx1"/>
              </a:solidFill>
              <a:effectLst/>
              <a:uLnTx/>
              <a:uFillTx/>
              <a:latin typeface="+mj-lt"/>
              <a:ea typeface="+mn-ea"/>
              <a:cs typeface="+mn-cs"/>
            </a:endParaRPr>
          </a:p>
        </p:txBody>
      </p:sp>
      <p:sp>
        <p:nvSpPr>
          <p:cNvPr id="4" name="流程图: 可选过程 3" title=""/>
          <p:cNvSpPr/>
          <p:nvPr/>
        </p:nvSpPr>
        <p:spPr>
          <a:xfrm>
            <a:off x="6101398" y="908050"/>
            <a:ext cx="592138" cy="32702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 name="流程图: 可选过程 4" title=""/>
          <p:cNvSpPr/>
          <p:nvPr/>
        </p:nvSpPr>
        <p:spPr>
          <a:xfrm>
            <a:off x="6727825" y="919480"/>
            <a:ext cx="260350" cy="32702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流程图: 可选过程 5" title=""/>
          <p:cNvSpPr/>
          <p:nvPr/>
        </p:nvSpPr>
        <p:spPr>
          <a:xfrm>
            <a:off x="7007225" y="914400"/>
            <a:ext cx="1472565" cy="30988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圆角矩形标注 6" title=""/>
          <p:cNvSpPr/>
          <p:nvPr/>
        </p:nvSpPr>
        <p:spPr>
          <a:xfrm>
            <a:off x="5414963" y="422275"/>
            <a:ext cx="1008063" cy="323850"/>
          </a:xfrm>
          <a:prstGeom prst="wedgeRoundRectCallout">
            <a:avLst>
              <a:gd name="adj1" fmla="val 40678"/>
              <a:gd name="adj2" fmla="val 9200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主语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8" name="圆角矩形标注 7" title=""/>
          <p:cNvSpPr/>
          <p:nvPr/>
        </p:nvSpPr>
        <p:spPr>
          <a:xfrm>
            <a:off x="6600825" y="411163"/>
            <a:ext cx="1008063" cy="323850"/>
          </a:xfrm>
          <a:prstGeom prst="wedgeRoundRectCallout">
            <a:avLst>
              <a:gd name="adj1" fmla="val -25391"/>
              <a:gd name="adj2" fmla="val 9461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谓语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9" name="圆角矩形标注 8" title=""/>
          <p:cNvSpPr/>
          <p:nvPr/>
        </p:nvSpPr>
        <p:spPr>
          <a:xfrm>
            <a:off x="7788275" y="446088"/>
            <a:ext cx="1008063" cy="325438"/>
          </a:xfrm>
          <a:prstGeom prst="wedgeRoundRectCallout">
            <a:avLst>
              <a:gd name="adj1" fmla="val -36876"/>
              <a:gd name="adj2" fmla="val 89330"/>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宾语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0" name="流程图: 可选过程 9" title=""/>
          <p:cNvSpPr/>
          <p:nvPr/>
        </p:nvSpPr>
        <p:spPr>
          <a:xfrm>
            <a:off x="4248150" y="2227580"/>
            <a:ext cx="2117725" cy="32385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1" name="流程图: 可选过程 10" title=""/>
          <p:cNvSpPr/>
          <p:nvPr/>
        </p:nvSpPr>
        <p:spPr>
          <a:xfrm>
            <a:off x="8164830" y="2227580"/>
            <a:ext cx="676275" cy="31432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2" name="流程图: 可选过程 11" title=""/>
          <p:cNvSpPr/>
          <p:nvPr/>
        </p:nvSpPr>
        <p:spPr>
          <a:xfrm>
            <a:off x="382588" y="2636838"/>
            <a:ext cx="360363" cy="31115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3" name="流程图: 可选过程 12" title=""/>
          <p:cNvSpPr/>
          <p:nvPr/>
        </p:nvSpPr>
        <p:spPr>
          <a:xfrm>
            <a:off x="2286000" y="2657475"/>
            <a:ext cx="638175" cy="347980"/>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4" name="圆角矩形标注 13" title=""/>
          <p:cNvSpPr/>
          <p:nvPr/>
        </p:nvSpPr>
        <p:spPr>
          <a:xfrm>
            <a:off x="6153150" y="1719263"/>
            <a:ext cx="2447925" cy="323850"/>
          </a:xfrm>
          <a:prstGeom prst="wedgeRoundRectCallout">
            <a:avLst>
              <a:gd name="adj1" fmla="val -32151"/>
              <a:gd name="adj2" fmla="val 10883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并列的主语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5" name="圆角矩形标注 14" title=""/>
          <p:cNvSpPr/>
          <p:nvPr/>
        </p:nvSpPr>
        <p:spPr>
          <a:xfrm>
            <a:off x="373063" y="2120900"/>
            <a:ext cx="1008063" cy="323850"/>
          </a:xfrm>
          <a:prstGeom prst="wedgeRoundRectCallout">
            <a:avLst>
              <a:gd name="adj1" fmla="val -37048"/>
              <a:gd name="adj2" fmla="val 10512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谓语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16" name="圆角矩形标注 15" title=""/>
          <p:cNvSpPr/>
          <p:nvPr/>
        </p:nvSpPr>
        <p:spPr>
          <a:xfrm>
            <a:off x="3281363" y="2668588"/>
            <a:ext cx="1008063" cy="323850"/>
          </a:xfrm>
          <a:prstGeom prst="wedgeRoundRectCallout">
            <a:avLst>
              <a:gd name="adj1" fmla="val -79142"/>
              <a:gd name="adj2" fmla="val -20351"/>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宾语</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3" presetClass="entr" presetSubtype="10" dur="500" fill="hold"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blinds(horizontal)">
                                      <p:cBhvr>
                                        <p:cTn id="43" dur="500"/>
                                        <p:tgtEl>
                                          <p:spTgt spid="3">
                                            <p:txEl>
                                              <p:pRg st="2" end="2"/>
                                            </p:txEl>
                                          </p:spTgt>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2" presetClass="entr" presetSubtype="4" dur="500" fill="hold" grpId="0" nodeType="clickEffect">
                                  <p:stCondLst>
                                    <p:cond delay="0"/>
                                  </p:stCondLst>
                                  <p:childTnLst>
                                    <p:set>
                                      <p:cBhvr>
                                        <p:cTn id="47" dur="1" fill="hold">
                                          <p:stCondLst>
                                            <p:cond delay="0"/>
                                          </p:stCondLst>
                                        </p:cTn>
                                        <p:tgtEl>
                                          <p:spTgt spid="10"/>
                                        </p:tgtEl>
                                        <p:attrNameLst>
                                          <p:attrName>style.visibility</p:attrName>
                                        </p:attrNameLst>
                                      </p:cBhvr>
                                      <p:to>
                                        <p:strVal val="visible"/>
                                      </p:to>
                                    </p:set>
                                    <p:anim calcmode="lin" valueType="num">
                                      <p:cBhvr additive="base">
                                        <p:cTn id="48" dur="500" fill="hold"/>
                                        <p:tgtEl>
                                          <p:spTgt spid="10"/>
                                        </p:tgtEl>
                                        <p:attrNameLst>
                                          <p:attrName>ppt_x</p:attrName>
                                        </p:attrNameLst>
                                      </p:cBhvr>
                                      <p:tavLst>
                                        <p:tav tm="0">
                                          <p:val>
                                            <p:strVal val="#ppt_x"/>
                                          </p:val>
                                        </p:tav>
                                        <p:tav tm="100000">
                                          <p:val>
                                            <p:strVal val="#ppt_x"/>
                                          </p:val>
                                        </p:tav>
                                      </p:tavLst>
                                    </p:anim>
                                    <p:anim calcmode="lin" valueType="num">
                                      <p:cBhvr additive="base">
                                        <p:cTn id="4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0" fill="hold" nodeType="clickPar">
                      <p:stCondLst>
                        <p:cond delay="indefinite"/>
                      </p:stCondLst>
                      <p:childTnLst>
                        <p:par>
                          <p:cTn id="51" fill="hold">
                            <p:stCondLst>
                              <p:cond delay="0"/>
                            </p:stCondLst>
                            <p:childTnLst>
                              <p:par>
                                <p:cTn id="52" presetID="2" presetClass="entr" presetSubtype="4" dur="500" fill="hold" grpId="0" nodeType="clickEffect">
                                  <p:stCondLst>
                                    <p:cond delay="0"/>
                                  </p:stCondLst>
                                  <p:childTnLst>
                                    <p:set>
                                      <p:cBhvr>
                                        <p:cTn id="53" dur="1" fill="hold">
                                          <p:stCondLst>
                                            <p:cond delay="0"/>
                                          </p:stCondLst>
                                        </p:cTn>
                                        <p:tgtEl>
                                          <p:spTgt spid="11"/>
                                        </p:tgtEl>
                                        <p:attrNameLst>
                                          <p:attrName>style.visibility</p:attrName>
                                        </p:attrNameLst>
                                      </p:cBhvr>
                                      <p:to>
                                        <p:strVal val="visible"/>
                                      </p:to>
                                    </p:set>
                                    <p:anim calcmode="lin" valueType="num">
                                      <p:cBhvr additive="base">
                                        <p:cTn id="54" dur="500" fill="hold"/>
                                        <p:tgtEl>
                                          <p:spTgt spid="11"/>
                                        </p:tgtEl>
                                        <p:attrNameLst>
                                          <p:attrName>ppt_x</p:attrName>
                                        </p:attrNameLst>
                                      </p:cBhvr>
                                      <p:tavLst>
                                        <p:tav tm="0">
                                          <p:val>
                                            <p:strVal val="#ppt_x"/>
                                          </p:val>
                                        </p:tav>
                                        <p:tav tm="100000">
                                          <p:val>
                                            <p:strVal val="#ppt_x"/>
                                          </p:val>
                                        </p:tav>
                                      </p:tavLst>
                                    </p:anim>
                                    <p:anim calcmode="lin" valueType="num">
                                      <p:cBhvr additive="base">
                                        <p:cTn id="55"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6" fill="hold" nodeType="clickPar">
                      <p:stCondLst>
                        <p:cond delay="indefinite"/>
                      </p:stCondLst>
                      <p:childTnLst>
                        <p:par>
                          <p:cTn id="57" fill="hold">
                            <p:stCondLst>
                              <p:cond delay="0"/>
                            </p:stCondLst>
                            <p:childTnLst>
                              <p:par>
                                <p:cTn id="58" presetID="2" presetClass="entr" presetSubtype="4" dur="500" fill="hold" grpId="0" nodeType="clickEffect">
                                  <p:stCondLst>
                                    <p:cond delay="0"/>
                                  </p:stCondLst>
                                  <p:childTnLst>
                                    <p:set>
                                      <p:cBhvr>
                                        <p:cTn id="59" dur="1" fill="hold">
                                          <p:stCondLst>
                                            <p:cond delay="0"/>
                                          </p:stCondLst>
                                        </p:cTn>
                                        <p:tgtEl>
                                          <p:spTgt spid="14"/>
                                        </p:tgtEl>
                                        <p:attrNameLst>
                                          <p:attrName>style.visibility</p:attrName>
                                        </p:attrNameLst>
                                      </p:cBhvr>
                                      <p:to>
                                        <p:strVal val="visible"/>
                                      </p:to>
                                    </p:set>
                                    <p:anim calcmode="lin" valueType="num">
                                      <p:cBhvr additive="base">
                                        <p:cTn id="60" dur="500" fill="hold"/>
                                        <p:tgtEl>
                                          <p:spTgt spid="14"/>
                                        </p:tgtEl>
                                        <p:attrNameLst>
                                          <p:attrName>ppt_x</p:attrName>
                                        </p:attrNameLst>
                                      </p:cBhvr>
                                      <p:tavLst>
                                        <p:tav tm="0">
                                          <p:val>
                                            <p:strVal val="#ppt_x"/>
                                          </p:val>
                                        </p:tav>
                                        <p:tav tm="100000">
                                          <p:val>
                                            <p:strVal val="#ppt_x"/>
                                          </p:val>
                                        </p:tav>
                                      </p:tavLst>
                                    </p:anim>
                                    <p:anim calcmode="lin" valueType="num">
                                      <p:cBhvr additive="base">
                                        <p:cTn id="61"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62" fill="hold" nodeType="clickPar">
                      <p:stCondLst>
                        <p:cond delay="indefinite"/>
                      </p:stCondLst>
                      <p:childTnLst>
                        <p:par>
                          <p:cTn id="63" fill="hold">
                            <p:stCondLst>
                              <p:cond delay="0"/>
                            </p:stCondLst>
                            <p:childTnLst>
                              <p:par>
                                <p:cTn id="64" presetID="2" presetClass="entr" presetSubtype="4" dur="500" fill="hold" grpId="0" nodeType="clickEffect">
                                  <p:stCondLst>
                                    <p:cond delay="0"/>
                                  </p:stCondLst>
                                  <p:childTnLst>
                                    <p:set>
                                      <p:cBhvr>
                                        <p:cTn id="65" dur="1" fill="hold">
                                          <p:stCondLst>
                                            <p:cond delay="0"/>
                                          </p:stCondLst>
                                        </p:cTn>
                                        <p:tgtEl>
                                          <p:spTgt spid="12"/>
                                        </p:tgtEl>
                                        <p:attrNameLst>
                                          <p:attrName>style.visibility</p:attrName>
                                        </p:attrNameLst>
                                      </p:cBhvr>
                                      <p:to>
                                        <p:strVal val="visible"/>
                                      </p:to>
                                    </p:set>
                                    <p:anim calcmode="lin" valueType="num">
                                      <p:cBhvr additive="base">
                                        <p:cTn id="66" dur="500" fill="hold"/>
                                        <p:tgtEl>
                                          <p:spTgt spid="12"/>
                                        </p:tgtEl>
                                        <p:attrNameLst>
                                          <p:attrName>ppt_x</p:attrName>
                                        </p:attrNameLst>
                                      </p:cBhvr>
                                      <p:tavLst>
                                        <p:tav tm="0">
                                          <p:val>
                                            <p:strVal val="#ppt_x"/>
                                          </p:val>
                                        </p:tav>
                                        <p:tav tm="100000">
                                          <p:val>
                                            <p:strVal val="#ppt_x"/>
                                          </p:val>
                                        </p:tav>
                                      </p:tavLst>
                                    </p:anim>
                                    <p:anim calcmode="lin" valueType="num">
                                      <p:cBhvr additive="base">
                                        <p:cTn id="6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68" fill="hold" nodeType="clickPar">
                      <p:stCondLst>
                        <p:cond delay="indefinite"/>
                      </p:stCondLst>
                      <p:childTnLst>
                        <p:par>
                          <p:cTn id="69" fill="hold">
                            <p:stCondLst>
                              <p:cond delay="0"/>
                            </p:stCondLst>
                            <p:childTnLst>
                              <p:par>
                                <p:cTn id="70" presetID="2" presetClass="entr" presetSubtype="4" dur="500" fill="hold" grpId="0" nodeType="clickEffect">
                                  <p:stCondLst>
                                    <p:cond delay="0"/>
                                  </p:stCondLst>
                                  <p:childTnLst>
                                    <p:set>
                                      <p:cBhvr>
                                        <p:cTn id="71" dur="1" fill="hold">
                                          <p:stCondLst>
                                            <p:cond delay="0"/>
                                          </p:stCondLst>
                                        </p:cTn>
                                        <p:tgtEl>
                                          <p:spTgt spid="15"/>
                                        </p:tgtEl>
                                        <p:attrNameLst>
                                          <p:attrName>style.visibility</p:attrName>
                                        </p:attrNameLst>
                                      </p:cBhvr>
                                      <p:to>
                                        <p:strVal val="visible"/>
                                      </p:to>
                                    </p:set>
                                    <p:anim calcmode="lin" valueType="num">
                                      <p:cBhvr additive="base">
                                        <p:cTn id="72" dur="500" fill="hold"/>
                                        <p:tgtEl>
                                          <p:spTgt spid="15"/>
                                        </p:tgtEl>
                                        <p:attrNameLst>
                                          <p:attrName>ppt_x</p:attrName>
                                        </p:attrNameLst>
                                      </p:cBhvr>
                                      <p:tavLst>
                                        <p:tav tm="0">
                                          <p:val>
                                            <p:strVal val="#ppt_x"/>
                                          </p:val>
                                        </p:tav>
                                        <p:tav tm="100000">
                                          <p:val>
                                            <p:strVal val="#ppt_x"/>
                                          </p:val>
                                        </p:tav>
                                      </p:tavLst>
                                    </p:anim>
                                    <p:anim calcmode="lin" valueType="num">
                                      <p:cBhvr additive="base">
                                        <p:cTn id="7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74" fill="hold" nodeType="clickPar">
                      <p:stCondLst>
                        <p:cond delay="indefinite"/>
                      </p:stCondLst>
                      <p:childTnLst>
                        <p:par>
                          <p:cTn id="75" fill="hold">
                            <p:stCondLst>
                              <p:cond delay="0"/>
                            </p:stCondLst>
                            <p:childTnLst>
                              <p:par>
                                <p:cTn id="76" presetID="2" presetClass="entr" presetSubtype="4" dur="500" fill="hold" grpId="0" nodeType="clickEffect">
                                  <p:stCondLst>
                                    <p:cond delay="0"/>
                                  </p:stCondLst>
                                  <p:childTnLst>
                                    <p:set>
                                      <p:cBhvr>
                                        <p:cTn id="77" dur="1" fill="hold">
                                          <p:stCondLst>
                                            <p:cond delay="0"/>
                                          </p:stCondLst>
                                        </p:cTn>
                                        <p:tgtEl>
                                          <p:spTgt spid="13"/>
                                        </p:tgtEl>
                                        <p:attrNameLst>
                                          <p:attrName>style.visibility</p:attrName>
                                        </p:attrNameLst>
                                      </p:cBhvr>
                                      <p:to>
                                        <p:strVal val="visible"/>
                                      </p:to>
                                    </p:set>
                                    <p:anim calcmode="lin" valueType="num">
                                      <p:cBhvr additive="base">
                                        <p:cTn id="78" dur="500" fill="hold"/>
                                        <p:tgtEl>
                                          <p:spTgt spid="13"/>
                                        </p:tgtEl>
                                        <p:attrNameLst>
                                          <p:attrName>ppt_x</p:attrName>
                                        </p:attrNameLst>
                                      </p:cBhvr>
                                      <p:tavLst>
                                        <p:tav tm="0">
                                          <p:val>
                                            <p:strVal val="#ppt_x"/>
                                          </p:val>
                                        </p:tav>
                                        <p:tav tm="100000">
                                          <p:val>
                                            <p:strVal val="#ppt_x"/>
                                          </p:val>
                                        </p:tav>
                                      </p:tavLst>
                                    </p:anim>
                                    <p:anim calcmode="lin" valueType="num">
                                      <p:cBhvr additive="base">
                                        <p:cTn id="7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80" fill="hold" nodeType="clickPar">
                      <p:stCondLst>
                        <p:cond delay="indefinite"/>
                      </p:stCondLst>
                      <p:childTnLst>
                        <p:par>
                          <p:cTn id="81" fill="hold">
                            <p:stCondLst>
                              <p:cond delay="0"/>
                            </p:stCondLst>
                            <p:childTnLst>
                              <p:par>
                                <p:cTn id="82" presetID="2" presetClass="entr" presetSubtype="4" dur="500" fill="hold" grpId="0" nodeType="clickEffect">
                                  <p:stCondLst>
                                    <p:cond delay="0"/>
                                  </p:stCondLst>
                                  <p:childTnLst>
                                    <p:set>
                                      <p:cBhvr>
                                        <p:cTn id="83" dur="1" fill="hold">
                                          <p:stCondLst>
                                            <p:cond delay="0"/>
                                          </p:stCondLst>
                                        </p:cTn>
                                        <p:tgtEl>
                                          <p:spTgt spid="16"/>
                                        </p:tgtEl>
                                        <p:attrNameLst>
                                          <p:attrName>style.visibility</p:attrName>
                                        </p:attrNameLst>
                                      </p:cBhvr>
                                      <p:to>
                                        <p:strVal val="visible"/>
                                      </p:to>
                                    </p:set>
                                    <p:anim calcmode="lin" valueType="num">
                                      <p:cBhvr additive="base">
                                        <p:cTn id="84" dur="500" fill="hold"/>
                                        <p:tgtEl>
                                          <p:spTgt spid="16"/>
                                        </p:tgtEl>
                                        <p:attrNameLst>
                                          <p:attrName>ppt_x</p:attrName>
                                        </p:attrNameLst>
                                      </p:cBhvr>
                                      <p:tavLst>
                                        <p:tav tm="0">
                                          <p:val>
                                            <p:strVal val="#ppt_x"/>
                                          </p:val>
                                        </p:tav>
                                        <p:tav tm="100000">
                                          <p:val>
                                            <p:strVal val="#ppt_x"/>
                                          </p:val>
                                        </p:tav>
                                      </p:tavLst>
                                    </p:anim>
                                    <p:anim calcmode="lin" valueType="num">
                                      <p:cBhvr additive="base">
                                        <p:cTn id="85"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86" fill="hold" nodeType="clickPar">
                      <p:stCondLst>
                        <p:cond delay="indefinite"/>
                      </p:stCondLst>
                      <p:childTnLst>
                        <p:par>
                          <p:cTn id="87" fill="hold">
                            <p:stCondLst>
                              <p:cond delay="0"/>
                            </p:stCondLst>
                            <p:childTnLst>
                              <p:par>
                                <p:cTn id="88" presetID="3" presetClass="entr" presetSubtype="10" dur="500" fill="hold" nodeType="clickEffect">
                                  <p:stCondLst>
                                    <p:cond delay="0"/>
                                  </p:stCondLst>
                                  <p:childTnLst>
                                    <p:set>
                                      <p:cBhvr>
                                        <p:cTn id="89" dur="1" fill="hold">
                                          <p:stCondLst>
                                            <p:cond delay="0"/>
                                          </p:stCondLst>
                                        </p:cTn>
                                        <p:tgtEl>
                                          <p:spTgt spid="3">
                                            <p:txEl>
                                              <p:pRg st="4" end="4"/>
                                            </p:txEl>
                                          </p:spTgt>
                                        </p:tgtEl>
                                        <p:attrNameLst>
                                          <p:attrName>style.visibility</p:attrName>
                                        </p:attrNameLst>
                                      </p:cBhvr>
                                      <p:to>
                                        <p:strVal val="visible"/>
                                      </p:to>
                                    </p:set>
                                    <p:animEffect transition="in" filter="blinds(horizontal)">
                                      <p:cBhvr>
                                        <p:cTn id="90" dur="500"/>
                                        <p:tgtEl>
                                          <p:spTgt spid="3">
                                            <p:txEl>
                                              <p:pRg st="4" end="4"/>
                                            </p:txEl>
                                          </p:spTgt>
                                        </p:tgtEl>
                                      </p:cBhvr>
                                    </p:animEffect>
                                  </p:childTnLst>
                                </p:cTn>
                              </p:par>
                            </p:childTnLst>
                          </p:cTn>
                        </p:par>
                      </p:childTnLst>
                    </p:cTn>
                  </p:par>
                  <p:par>
                    <p:cTn id="91" fill="hold" nodeType="clickPar">
                      <p:stCondLst>
                        <p:cond delay="indefinite"/>
                      </p:stCondLst>
                      <p:childTnLst>
                        <p:par>
                          <p:cTn id="92" fill="hold">
                            <p:stCondLst>
                              <p:cond delay="0"/>
                            </p:stCondLst>
                            <p:childTnLst>
                              <p:par>
                                <p:cTn id="93" presetID="3" presetClass="entr" presetSubtype="10" dur="500" fill="hold" nodeType="clickEffect">
                                  <p:stCondLst>
                                    <p:cond delay="0"/>
                                  </p:stCondLst>
                                  <p:childTnLst>
                                    <p:set>
                                      <p:cBhvr>
                                        <p:cTn id="94" dur="1" fill="hold">
                                          <p:stCondLst>
                                            <p:cond delay="0"/>
                                          </p:stCondLst>
                                        </p:cTn>
                                        <p:tgtEl>
                                          <p:spTgt spid="3">
                                            <p:txEl>
                                              <p:pRg st="5" end="5"/>
                                            </p:txEl>
                                          </p:spTgt>
                                        </p:tgtEl>
                                        <p:attrNameLst>
                                          <p:attrName>style.visibility</p:attrName>
                                        </p:attrNameLst>
                                      </p:cBhvr>
                                      <p:to>
                                        <p:strVal val="visible"/>
                                      </p:to>
                                    </p:set>
                                    <p:animEffect transition="in" filter="blinds(horizontal)">
                                      <p:cBhvr>
                                        <p:cTn id="9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3" grpId="0"/>
      <p:bldP spid="14" grpId="0"/>
      <p:bldP spid="15" grpId="0"/>
      <p:bldP spid="16"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250825" y="842963"/>
            <a:ext cx="8642350" cy="4062412"/>
          </a:xfrm>
          <a:noFill/>
          <a:ln>
            <a:noFill/>
          </a:ln>
        </p:spPr>
        <p:txBody>
          <a:bodyPr/>
          <a:lstStyle/>
          <a:p>
            <a:r>
              <a:rPr lang="en-US" altLang="zh-CN"/>
              <a:t>4.</a:t>
            </a:r>
            <a:r>
              <a:rPr lang="zh-CN" altLang="zh-CN"/>
              <a:t>修饰语与中心语搭配不当</a:t>
            </a:r>
            <a:endParaRPr lang="zh-CN" altLang="zh-CN"/>
          </a:p>
          <a:p>
            <a:r>
              <a:rPr lang="zh-CN" altLang="zh-CN"/>
              <a:t>例</a:t>
            </a:r>
            <a:r>
              <a:rPr lang="en-US" altLang="zh-CN"/>
              <a:t>4</a:t>
            </a:r>
            <a:r>
              <a:rPr lang="zh-CN" altLang="zh-CN"/>
              <a:t>．她总是从一个资深新闻人的角度，以她干练的语言传递给观众脉络清晰的事实和观点。</a:t>
            </a:r>
            <a:endParaRPr lang="zh-CN" altLang="zh-CN"/>
          </a:p>
          <a:p>
            <a:endParaRPr lang="en-US" altLang="zh-CN"/>
          </a:p>
          <a:p>
            <a:r>
              <a:rPr lang="zh-CN" altLang="en-US">
                <a:solidFill>
                  <a:srgbClr val="0000FF"/>
                </a:solidFill>
              </a:rPr>
              <a:t>修改：</a:t>
            </a:r>
            <a:r>
              <a:rPr lang="zh-CN" altLang="zh-CN">
                <a:solidFill>
                  <a:srgbClr val="0000FF"/>
                </a:solidFill>
              </a:rPr>
              <a:t>“干练”改为“简练”（修饰语“干练”与中心词“语言”搭配不当）。</a:t>
            </a:r>
            <a:endParaRPr lang="en-US" altLang="zh-CN">
              <a:solidFill>
                <a:srgbClr val="0000FF"/>
              </a:solidFill>
            </a:endParaRPr>
          </a:p>
          <a:p>
            <a:endParaRPr lang="en-US" altLang="zh-CN"/>
          </a:p>
          <a:p>
            <a:r>
              <a:rPr lang="zh-CN" altLang="zh-CN"/>
              <a:t>归纳：主要注意</a:t>
            </a:r>
            <a:r>
              <a:rPr lang="zh-CN" altLang="zh-CN">
                <a:solidFill>
                  <a:srgbClr val="FF0000"/>
                </a:solidFill>
              </a:rPr>
              <a:t>定语与中心语</a:t>
            </a:r>
            <a:r>
              <a:rPr lang="zh-CN" altLang="zh-CN"/>
              <a:t>、</a:t>
            </a:r>
            <a:r>
              <a:rPr lang="zh-CN" altLang="zh-CN">
                <a:solidFill>
                  <a:srgbClr val="FF0000"/>
                </a:solidFill>
              </a:rPr>
              <a:t>状语与谓语中心语</a:t>
            </a:r>
            <a:r>
              <a:rPr lang="zh-CN" altLang="zh-CN"/>
              <a:t>、</a:t>
            </a:r>
            <a:r>
              <a:rPr lang="zh-CN" altLang="zh-CN">
                <a:solidFill>
                  <a:srgbClr val="FF0000"/>
                </a:solidFill>
              </a:rPr>
              <a:t>补语与谓语中心语</a:t>
            </a:r>
            <a:r>
              <a:rPr lang="zh-CN" altLang="zh-CN"/>
              <a:t>这三种情况是否搭配得当。</a:t>
            </a:r>
            <a:endParaRPr lang="zh-CN" altLang="zh-CN"/>
          </a:p>
          <a:p>
            <a:endParaRPr lang="zh-CN" altLang="en-US"/>
          </a:p>
        </p:txBody>
      </p:sp>
      <p:sp>
        <p:nvSpPr>
          <p:cNvPr id="4" name="流程图: 可选过程 3" title=""/>
          <p:cNvSpPr/>
          <p:nvPr/>
        </p:nvSpPr>
        <p:spPr>
          <a:xfrm>
            <a:off x="6339523" y="1393825"/>
            <a:ext cx="647700" cy="325438"/>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 name="流程图: 可选过程 4" title=""/>
          <p:cNvSpPr/>
          <p:nvPr/>
        </p:nvSpPr>
        <p:spPr>
          <a:xfrm>
            <a:off x="7273925" y="1381125"/>
            <a:ext cx="622300" cy="327025"/>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圆角矩形标注 5" title=""/>
          <p:cNvSpPr/>
          <p:nvPr/>
        </p:nvSpPr>
        <p:spPr>
          <a:xfrm>
            <a:off x="4862513" y="1935163"/>
            <a:ext cx="4032250" cy="323850"/>
          </a:xfrm>
          <a:prstGeom prst="wedgeRoundRectCallout">
            <a:avLst>
              <a:gd name="adj1" fmla="val 364"/>
              <a:gd name="adj2" fmla="val -11907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zh-CN" sz="2800" b="1" i="0" u="none" strike="noStrike" kern="1200" cap="none" spc="0" normalizeH="0" baseline="0" noProof="0">
                <a:ln>
                  <a:noFill/>
                </a:ln>
                <a:solidFill>
                  <a:srgbClr val="FF0000"/>
                </a:solidFill>
                <a:effectLst/>
                <a:uLnTx/>
                <a:uFillTx/>
                <a:latin typeface="+mn-lt"/>
                <a:ea typeface="+mn-ea"/>
                <a:cs typeface="+mn-cs"/>
              </a:rPr>
              <a:t>定语与中心语</a:t>
            </a:r>
            <a:r>
              <a:rPr kumimoji="0" lang="zh-CN" altLang="en-US" sz="2800" b="1" i="0" u="none" strike="noStrike" kern="1200" cap="none" spc="0" normalizeH="0" baseline="0" noProof="0">
                <a:ln>
                  <a:noFill/>
                </a:ln>
                <a:solidFill>
                  <a:srgbClr val="FF0000"/>
                </a:solidFill>
                <a:effectLst/>
                <a:uLnTx/>
                <a:uFillTx/>
                <a:latin typeface="+mn-lt"/>
                <a:ea typeface="+mn-ea"/>
                <a:cs typeface="+mn-cs"/>
              </a:rPr>
              <a:t>搭配不当</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3" presetClass="entr" presetSubtype="10" dur="50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blinds(horizontal)">
                                      <p:cBhvr>
                                        <p:cTn id="25" dur="500"/>
                                        <p:tgtEl>
                                          <p:spTgt spid="3">
                                            <p:txEl>
                                              <p:pRg st="3" end="3"/>
                                            </p:txEl>
                                          </p:spTgt>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3" presetClass="entr" presetSubtype="10" dur="50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blinds(horizontal)">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0" y="455613"/>
            <a:ext cx="9144000" cy="4687887"/>
          </a:xfrm>
          <a:noFill/>
          <a:ln>
            <a:noFill/>
          </a:ln>
        </p:spPr>
        <p:txBody>
          <a:bodyPr/>
          <a:lstStyle/>
          <a:p>
            <a:r>
              <a:rPr lang="en-US" altLang="zh-CN"/>
              <a:t>5.</a:t>
            </a:r>
            <a:r>
              <a:rPr lang="zh-CN" altLang="zh-CN"/>
              <a:t>一面与两面搭配不当</a:t>
            </a:r>
            <a:endParaRPr lang="zh-CN" altLang="zh-CN"/>
          </a:p>
          <a:p>
            <a:r>
              <a:rPr lang="zh-CN" altLang="zh-CN" sz="2200"/>
              <a:t>例</a:t>
            </a:r>
            <a:r>
              <a:rPr lang="en-US" altLang="zh-CN" sz="2200"/>
              <a:t>5</a:t>
            </a:r>
            <a:r>
              <a:rPr lang="zh-CN" altLang="zh-CN" sz="2200"/>
              <a:t>．能否用东方雕塑语言表达个性精神，恰是中国当代雕塑所欠缺的。</a:t>
            </a:r>
            <a:endParaRPr lang="en-US" altLang="zh-CN" sz="2200"/>
          </a:p>
          <a:p>
            <a:endParaRPr lang="en-US" altLang="zh-CN"/>
          </a:p>
          <a:p>
            <a:r>
              <a:rPr lang="zh-CN" altLang="en-US">
                <a:solidFill>
                  <a:srgbClr val="0000FF"/>
                </a:solidFill>
              </a:rPr>
              <a:t>修改：</a:t>
            </a:r>
            <a:r>
              <a:rPr lang="zh-CN" altLang="zh-CN">
                <a:solidFill>
                  <a:srgbClr val="0000FF"/>
                </a:solidFill>
              </a:rPr>
              <a:t>把“能否”删去（选项属于“二对一”的问题，前面“能否用……精神”讲的是两个方面的内容，而后面的“所欠缺的”是一个方面，搭配不当）。</a:t>
            </a:r>
            <a:endParaRPr lang="zh-CN" altLang="zh-CN">
              <a:solidFill>
                <a:srgbClr val="0000FF"/>
              </a:solidFill>
            </a:endParaRPr>
          </a:p>
          <a:p>
            <a:endParaRPr lang="zh-CN" altLang="zh-CN"/>
          </a:p>
          <a:p>
            <a:r>
              <a:rPr lang="zh-CN" altLang="zh-CN"/>
              <a:t>归纳：如果句中含有正反意义的词，如：“</a:t>
            </a:r>
            <a:r>
              <a:rPr lang="zh-CN" altLang="zh-CN">
                <a:solidFill>
                  <a:srgbClr val="FF0000"/>
                </a:solidFill>
              </a:rPr>
              <a:t>能否、是否、优劣、好坏、成败、高低</a:t>
            </a:r>
            <a:r>
              <a:rPr lang="zh-CN" altLang="zh-CN"/>
              <a:t>”等，要注意前后对应承接是否恰当。</a:t>
            </a:r>
            <a:endParaRPr lang="zh-CN" altLang="zh-CN"/>
          </a:p>
          <a:p>
            <a:endParaRPr lang="zh-CN" altLang="en-US"/>
          </a:p>
        </p:txBody>
      </p:sp>
      <p:sp>
        <p:nvSpPr>
          <p:cNvPr id="4" name="流程图: 可选过程 3" title=""/>
          <p:cNvSpPr/>
          <p:nvPr/>
        </p:nvSpPr>
        <p:spPr>
          <a:xfrm>
            <a:off x="825500" y="1008063"/>
            <a:ext cx="4198938" cy="325438"/>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 name="流程图: 可选过程 4" title=""/>
          <p:cNvSpPr/>
          <p:nvPr/>
        </p:nvSpPr>
        <p:spPr>
          <a:xfrm>
            <a:off x="5293678" y="979488"/>
            <a:ext cx="3376613" cy="363538"/>
          </a:xfrm>
          <a:prstGeom prst="flowChartAlternateProcess">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圆角矩形标注 5" title=""/>
          <p:cNvSpPr/>
          <p:nvPr/>
        </p:nvSpPr>
        <p:spPr>
          <a:xfrm>
            <a:off x="3387725" y="357188"/>
            <a:ext cx="1008063" cy="323850"/>
          </a:xfrm>
          <a:prstGeom prst="wedgeRoundRectCallout">
            <a:avLst>
              <a:gd name="adj1" fmla="val 19612"/>
              <a:gd name="adj2" fmla="val 121271"/>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两面</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
        <p:nvSpPr>
          <p:cNvPr id="7" name="圆角矩形标注 6" title=""/>
          <p:cNvSpPr/>
          <p:nvPr/>
        </p:nvSpPr>
        <p:spPr>
          <a:xfrm>
            <a:off x="6508750" y="401638"/>
            <a:ext cx="1008063" cy="323850"/>
          </a:xfrm>
          <a:prstGeom prst="wedgeRoundRectCallout">
            <a:avLst>
              <a:gd name="adj1" fmla="val 15066"/>
              <a:gd name="adj2" fmla="val 121899"/>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rPr>
              <a:t>一面</a:t>
            </a:r>
            <a:endParaRPr kumimoji="0" lang="zh-CN" altLang="en-US" sz="2800" b="1" i="0" u="none" strike="noStrike" kern="1200" cap="none" spc="0" normalizeH="0" baseline="0" noProof="0">
              <a:ln>
                <a:noFill/>
              </a:ln>
              <a:solidFill>
                <a:srgbClr val="FF0000"/>
              </a:solidFill>
              <a:effectLst/>
              <a:uLnTx/>
              <a:uFillTx/>
              <a:latin typeface="黑体" panose="02010609060101010101" pitchFamily="49" charset="-122"/>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3" presetClass="entr" presetSubtype="10" dur="50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blinds(horizontal)">
                                      <p:cBhvr>
                                        <p:cTn id="31" dur="500"/>
                                        <p:tgtEl>
                                          <p:spTgt spid="3">
                                            <p:txEl>
                                              <p:pRg st="3" end="3"/>
                                            </p:txEl>
                                          </p:spTgt>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3" presetClass="entr" presetSubtype="10" dur="50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blinds(horizontal)">
                                      <p:cBhvr>
                                        <p:cTn id="3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https://d.book118.com/247036003114006045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3888"/>
  <p:tag name="KSO_WM_TEMPLATE_MASTER_THUMB_INDEX" val="12"/>
  <p:tag name="KSO_WM_TEMPLATE_MASTER_TYPE" val="0"/>
  <p:tag name="KSO_WM_TEMPLATE_SUBCATEGORY" val="0"/>
  <p:tag name="KSO_WM_TEMPLATE_THUMBS_INDEX" val="1、4、5、8、11、12、14、16、17、18、19、20、21、22、23、24、25、26、27、28"/>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7">
      <a:dk1>
        <a:srgbClr val="000000"/>
      </a:dk1>
      <a:lt1>
        <a:srgbClr val="FFFFFF"/>
      </a:lt1>
      <a:dk2>
        <a:srgbClr val="DDE4FF"/>
      </a:dk2>
      <a:lt2>
        <a:srgbClr val="FFFFFF"/>
      </a:lt2>
      <a:accent1>
        <a:srgbClr val="4E79DA"/>
      </a:accent1>
      <a:accent2>
        <a:srgbClr val="6D78C2"/>
      </a:accent2>
      <a:accent3>
        <a:srgbClr val="8D77AA"/>
      </a:accent3>
      <a:accent4>
        <a:srgbClr val="AC7693"/>
      </a:accent4>
      <a:accent5>
        <a:srgbClr val="CC757B"/>
      </a:accent5>
      <a:accent6>
        <a:srgbClr val="EB7463"/>
      </a:accent6>
      <a:hlink>
        <a:srgbClr val="0563C1"/>
      </a:hlink>
      <a:folHlink>
        <a:srgbClr val="954E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170</Paragraphs>
  <Slides>21</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21</vt:i4>
      </vt:variant>
    </vt:vector>
  </HeadingPairs>
  <TitlesOfParts>
    <vt:vector baseType="lpstr" size="28">
      <vt:lpstr>Arial</vt:lpstr>
      <vt:lpstr>Calibri</vt:lpstr>
      <vt:lpstr>微软雅黑</vt:lpstr>
      <vt:lpstr>宋体</vt:lpstr>
      <vt:lpstr>Times New Roman</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二、对下列病句进行修改并理解所归纳的辨析方法。病因一 ——语序不当（主要修改方法：调语序）</vt:lpstr>
      <vt:lpstr>PowerPoint Presentation</vt:lpstr>
      <vt:lpstr>PowerPoint Presentation</vt:lpstr>
      <vt:lpstr>PowerPoint Presentation</vt:lpstr>
      <vt:lpstr>PowerPoint Presentation</vt:lpstr>
      <vt:lpstr>（病因一强化训练）</vt:lpstr>
      <vt:lpstr>（病因一强化训练）</vt:lpstr>
      <vt:lpstr>病因二——搭配不当（主要修改方法：调语序、换词语、增删词语）</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2024-09-20T09:24:48.139</cp:lastPrinted>
  <dcterms:created xsi:type="dcterms:W3CDTF">2024-09-20T01:24:48Z</dcterms:created>
  <dcterms:modified xsi:type="dcterms:W3CDTF">2024-09-20T01:24:50Z</dcterms:modified>
</cp:coreProperties>
</file>