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64AE75-FB42-4B68-95AB-14088418C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82A77A-69E0-42EB-A97A-10544395C9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2B0A0D-54F4-460E-B442-35523C6D99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1E0BFD-4521-4B37-BA88-A4F87B2C80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C7F031D-B0B8-4785-93B4-1CFC5E61CB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CF6014F-8540-463B-9089-8234396B15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6D6D6D7-42D4-44B3-9353-0634E768B2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DE7017-FA11-42DC-A04E-96BFC9295B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116B62-CAC1-4724-8A60-047AB184F1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658DDB-0088-4939-A98E-F4FEEA9BE9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26D2DC-2E10-4F26-A2A4-A9B2C071AB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7045065004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新生儿尿标本采集品管圈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对策制定与实施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效果确认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总结与未来计划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7497384" y="2173262"/>
            <a:ext cx="3857054" cy="652748"/>
            <a:chOff x="7497384" y="2173262"/>
            <a:chExt cx="3857054" cy="652748"/>
          </a:xfrm>
        </p:grpSpPr>
        <p:sp>
          <p:nvSpPr>
            <p:cNvPr id="3" name="AutoShape 3"/>
            <p:cNvSpPr/>
            <p:nvPr/>
          </p:nvSpPr>
          <p:spPr>
            <a:xfrm>
              <a:off x="7497384" y="2173262"/>
              <a:ext cx="3857054" cy="652748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defRPr/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提升新生儿尿标本采集的准确性和效率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683187" y="2173262"/>
            <a:ext cx="652748" cy="652748"/>
            <a:chOff x="6683187" y="2173262"/>
            <a:chExt cx="652748" cy="652748"/>
          </a:xfrm>
        </p:grpSpPr>
        <p:sp>
          <p:nvSpPr>
            <p:cNvPr id="5" name="AutoShape 5"/>
            <p:cNvSpPr/>
            <p:nvPr/>
          </p:nvSpPr>
          <p:spPr>
            <a:xfrm>
              <a:off x="6683187" y="2173262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6816347" y="2303755"/>
            <a:ext cx="386524" cy="391763"/>
            <a:chOff x="6816347" y="2303755"/>
            <a:chExt cx="386524" cy="391763"/>
          </a:xfrm>
        </p:grpSpPr>
        <p:sp>
          <p:nvSpPr>
            <p:cNvPr id="7" name="Freeform 7"/>
            <p:cNvSpPr/>
            <p:nvPr/>
          </p:nvSpPr>
          <p:spPr>
            <a:xfrm>
              <a:off x="6822919" y="2564454"/>
              <a:ext cx="132397" cy="125730"/>
            </a:xfrm>
            <a:custGeom>
              <a:rect l="l" t="t" r="r" b="b"/>
              <a:pathLst>
                <a:path w="100" h="95">
                  <a:moveTo>
                    <a:pt x="14" y="95"/>
                  </a:moveTo>
                  <a:lnTo>
                    <a:pt x="0" y="80"/>
                  </a:lnTo>
                  <a:lnTo>
                    <a:pt x="85" y="0"/>
                  </a:lnTo>
                  <a:lnTo>
                    <a:pt x="100" y="14"/>
                  </a:lnTo>
                  <a:lnTo>
                    <a:pt x="14" y="9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19598" y="2498255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995036" y="2303755"/>
              <a:ext cx="207835" cy="207835"/>
            </a:xfrm>
            <a:custGeom>
              <a:rect l="l" t="t" r="r" b="b"/>
              <a:pathLst>
                <a:path w="66" h="66">
                  <a:moveTo>
                    <a:pt x="32" y="66"/>
                  </a:moveTo>
                  <a:cubicBezTo>
                    <a:pt x="23" y="66"/>
                    <a:pt x="15" y="63"/>
                    <a:pt x="9" y="57"/>
                  </a:cubicBezTo>
                  <a:cubicBezTo>
                    <a:pt x="3" y="51"/>
                    <a:pt x="0" y="43"/>
                    <a:pt x="0" y="34"/>
                  </a:cubicBezTo>
                  <a:cubicBezTo>
                    <a:pt x="0" y="25"/>
                    <a:pt x="3" y="17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49" y="63"/>
                    <a:pt x="41" y="66"/>
                    <a:pt x="32" y="66"/>
                  </a:cubicBezTo>
                  <a:moveTo>
                    <a:pt x="20" y="12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0" y="22"/>
                    <a:pt x="8" y="28"/>
                    <a:pt x="8" y="34"/>
                  </a:cubicBezTo>
                  <a:cubicBezTo>
                    <a:pt x="8" y="40"/>
                    <a:pt x="10" y="46"/>
                    <a:pt x="15" y="51"/>
                  </a:cubicBezTo>
                  <a:cubicBezTo>
                    <a:pt x="20" y="56"/>
                    <a:pt x="26" y="58"/>
                    <a:pt x="32" y="58"/>
                  </a:cubicBezTo>
                  <a:cubicBezTo>
                    <a:pt x="38" y="58"/>
                    <a:pt x="44" y="56"/>
                    <a:pt x="49" y="51"/>
                  </a:cubicBezTo>
                  <a:cubicBezTo>
                    <a:pt x="54" y="46"/>
                    <a:pt x="54" y="46"/>
                    <a:pt x="54" y="46"/>
                  </a:cubicBezTo>
                  <a:lnTo>
                    <a:pt x="20" y="1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816347" y="2385765"/>
              <a:ext cx="304419" cy="309753"/>
            </a:xfrm>
            <a:custGeom>
              <a:rect l="l" t="t" r="r" b="b"/>
              <a:pathLst>
                <a:path w="230" h="234">
                  <a:moveTo>
                    <a:pt x="0" y="234"/>
                  </a:moveTo>
                  <a:lnTo>
                    <a:pt x="22" y="49"/>
                  </a:lnTo>
                  <a:lnTo>
                    <a:pt x="112" y="0"/>
                  </a:lnTo>
                  <a:lnTo>
                    <a:pt x="121" y="16"/>
                  </a:lnTo>
                  <a:lnTo>
                    <a:pt x="41" y="61"/>
                  </a:lnTo>
                  <a:lnTo>
                    <a:pt x="24" y="211"/>
                  </a:lnTo>
                  <a:lnTo>
                    <a:pt x="185" y="180"/>
                  </a:lnTo>
                  <a:lnTo>
                    <a:pt x="211" y="111"/>
                  </a:lnTo>
                  <a:lnTo>
                    <a:pt x="230" y="116"/>
                  </a:lnTo>
                  <a:lnTo>
                    <a:pt x="199" y="199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683187" y="3294307"/>
            <a:ext cx="652748" cy="652748"/>
            <a:chOff x="6683187" y="3294307"/>
            <a:chExt cx="652748" cy="652748"/>
          </a:xfrm>
        </p:grpSpPr>
        <p:sp>
          <p:nvSpPr>
            <p:cNvPr id="12" name="AutoShape 12"/>
            <p:cNvSpPr/>
            <p:nvPr/>
          </p:nvSpPr>
          <p:spPr>
            <a:xfrm>
              <a:off x="6683187" y="3294307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6811680" y="3422847"/>
            <a:ext cx="395764" cy="395668"/>
            <a:chOff x="6811680" y="3422847"/>
            <a:chExt cx="395764" cy="395668"/>
          </a:xfrm>
        </p:grpSpPr>
        <p:sp>
          <p:nvSpPr>
            <p:cNvPr id="14" name="Freeform 14"/>
            <p:cNvSpPr/>
            <p:nvPr/>
          </p:nvSpPr>
          <p:spPr>
            <a:xfrm>
              <a:off x="6859305" y="3655733"/>
              <a:ext cx="300419" cy="162782"/>
            </a:xfrm>
            <a:custGeom>
              <a:rect l="l" t="t" r="r" b="b"/>
              <a:pathLst>
                <a:path w="226" h="123">
                  <a:moveTo>
                    <a:pt x="227" y="123"/>
                  </a:moveTo>
                  <a:lnTo>
                    <a:pt x="0" y="12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04"/>
                  </a:lnTo>
                  <a:lnTo>
                    <a:pt x="208" y="104"/>
                  </a:lnTo>
                  <a:lnTo>
                    <a:pt x="208" y="0"/>
                  </a:lnTo>
                  <a:lnTo>
                    <a:pt x="227" y="0"/>
                  </a:lnTo>
                  <a:lnTo>
                    <a:pt x="227" y="12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6811680" y="3422847"/>
              <a:ext cx="395764" cy="228981"/>
            </a:xfrm>
            <a:custGeom>
              <a:rect l="l" t="t" r="r" b="b"/>
              <a:pathLst>
                <a:path w="299" h="173">
                  <a:moveTo>
                    <a:pt x="284" y="173"/>
                  </a:moveTo>
                  <a:lnTo>
                    <a:pt x="149" y="29"/>
                  </a:lnTo>
                  <a:lnTo>
                    <a:pt x="14" y="173"/>
                  </a:lnTo>
                  <a:lnTo>
                    <a:pt x="0" y="159"/>
                  </a:lnTo>
                  <a:lnTo>
                    <a:pt x="149" y="0"/>
                  </a:lnTo>
                  <a:lnTo>
                    <a:pt x="299" y="159"/>
                  </a:lnTo>
                  <a:lnTo>
                    <a:pt x="284" y="17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958650" y="3655733"/>
              <a:ext cx="100584" cy="112490"/>
            </a:xfrm>
            <a:custGeom>
              <a:rect l="l" t="t" r="r" b="b"/>
              <a:pathLst>
                <a:path w="76" h="85">
                  <a:moveTo>
                    <a:pt x="76" y="85"/>
                  </a:moveTo>
                  <a:lnTo>
                    <a:pt x="57" y="85"/>
                  </a:lnTo>
                  <a:lnTo>
                    <a:pt x="57" y="19"/>
                  </a:lnTo>
                  <a:lnTo>
                    <a:pt x="19" y="19"/>
                  </a:lnTo>
                  <a:lnTo>
                    <a:pt x="19" y="85"/>
                  </a:lnTo>
                  <a:lnTo>
                    <a:pt x="0" y="85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6958650" y="3530003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6692712" y="4617091"/>
            <a:ext cx="652748" cy="652748"/>
            <a:chOff x="6692712" y="4617091"/>
            <a:chExt cx="652748" cy="652748"/>
          </a:xfrm>
        </p:grpSpPr>
        <p:sp>
          <p:nvSpPr>
            <p:cNvPr id="19" name="AutoShape 19"/>
            <p:cNvSpPr/>
            <p:nvPr/>
          </p:nvSpPr>
          <p:spPr>
            <a:xfrm>
              <a:off x="6692712" y="4617091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797440" y="4721819"/>
            <a:ext cx="443293" cy="443294"/>
            <a:chOff x="6797440" y="4721819"/>
            <a:chExt cx="443293" cy="443294"/>
          </a:xfrm>
        </p:grpSpPr>
        <p:sp>
          <p:nvSpPr>
            <p:cNvPr id="21" name="Freeform 21"/>
            <p:cNvSpPr/>
            <p:nvPr/>
          </p:nvSpPr>
          <p:spPr>
            <a:xfrm>
              <a:off x="6797440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28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10" y="48"/>
                    <a:pt x="0" y="38"/>
                    <a:pt x="0" y="24"/>
                  </a:cubicBezTo>
                  <a:cubicBezTo>
                    <a:pt x="0" y="10"/>
                    <a:pt x="10" y="0"/>
                    <a:pt x="24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28" y="48"/>
                  </a:lnTo>
                  <a:close/>
                  <a:moveTo>
                    <a:pt x="20" y="8"/>
                  </a:moveTo>
                  <a:cubicBezTo>
                    <a:pt x="13" y="10"/>
                    <a:pt x="8" y="16"/>
                    <a:pt x="8" y="24"/>
                  </a:cubicBezTo>
                  <a:cubicBezTo>
                    <a:pt x="8" y="32"/>
                    <a:pt x="13" y="38"/>
                    <a:pt x="20" y="4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7143483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4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8" y="0"/>
                    <a:pt x="28" y="10"/>
                    <a:pt x="28" y="24"/>
                  </a:cubicBezTo>
                  <a:cubicBezTo>
                    <a:pt x="28" y="38"/>
                    <a:pt x="18" y="48"/>
                    <a:pt x="4" y="48"/>
                  </a:cubicBezTo>
                  <a:moveTo>
                    <a:pt x="8" y="8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15" y="38"/>
                    <a:pt x="20" y="32"/>
                    <a:pt x="20" y="24"/>
                  </a:cubicBezTo>
                  <a:cubicBezTo>
                    <a:pt x="20" y="16"/>
                    <a:pt x="15" y="10"/>
                    <a:pt x="8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7172058" y="5095104"/>
              <a:ext cx="41434" cy="41434"/>
            </a:xfrm>
            <a:custGeom>
              <a:rect l="l" t="t" r="r" b="b"/>
              <a:pathLst>
                <a:path w="12" h="12">
                  <a:moveTo>
                    <a:pt x="0" y="1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4" y="3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7"/>
                    <a:pt x="7" y="12"/>
                    <a:pt x="0" y="1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116337" y="5109391"/>
              <a:ext cx="55817" cy="2714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7040518" y="5082150"/>
              <a:ext cx="82963" cy="82963"/>
            </a:xfrm>
            <a:custGeom>
              <a:rect l="l" t="t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6867448" y="4721819"/>
              <a:ext cx="304609" cy="151543"/>
            </a:xfrm>
            <a:custGeom>
              <a:rect l="l" t="t" r="r" b="b"/>
              <a:pathLst>
                <a:path w="88" h="44">
                  <a:moveTo>
                    <a:pt x="88" y="44"/>
                  </a:moveTo>
                  <a:cubicBezTo>
                    <a:pt x="80" y="44"/>
                    <a:pt x="80" y="44"/>
                    <a:pt x="80" y="44"/>
                  </a:cubicBezTo>
                  <a:cubicBezTo>
                    <a:pt x="80" y="24"/>
                    <a:pt x="64" y="8"/>
                    <a:pt x="44" y="8"/>
                  </a:cubicBezTo>
                  <a:cubicBezTo>
                    <a:pt x="24" y="8"/>
                    <a:pt x="8" y="2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t="18894" b="18894"/>
          <a:stretch>
            <a:fillRect/>
          </a:stretch>
        </p:blipFill>
        <p:spPr>
          <a:xfrm>
            <a:off x="573317" y="3848733"/>
            <a:ext cx="2634960" cy="2341801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7936" r="7936"/>
          <a:stretch>
            <a:fillRect/>
          </a:stretch>
        </p:blipFill>
        <p:spPr>
          <a:xfrm>
            <a:off x="3337865" y="1324021"/>
            <a:ext cx="2689304" cy="239753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6461" b="6461"/>
          <a:stretch>
            <a:fillRect/>
          </a:stretch>
        </p:blipFill>
        <p:spPr>
          <a:xfrm>
            <a:off x="3337865" y="3848733"/>
            <a:ext cx="2689304" cy="2341801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l="9238" r="9238"/>
          <a:stretch>
            <a:fillRect/>
          </a:stretch>
        </p:blipFill>
        <p:spPr>
          <a:xfrm>
            <a:off x="573317" y="1297445"/>
            <a:ext cx="2634960" cy="2424106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7497384" y="3334317"/>
            <a:ext cx="3914076" cy="71360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保障新生儿健康，提高医疗质量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7497384" y="4556231"/>
            <a:ext cx="3914076" cy="71360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减少医护人员和家长的困扰和压力</a:t>
            </a:r>
            <a:endParaRPr lang="en-US" sz="1100"/>
          </a:p>
        </p:txBody>
      </p: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主题选定理由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670042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30323" y="4238206"/>
            <a:ext cx="2514113" cy="200105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采集方法不统一，操作不规范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130555" y="2670042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838943" y="4238206"/>
            <a:ext cx="2514113" cy="200105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尿标本污染率高，影响检验结果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139175" y="2670042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847563" y="4238206"/>
            <a:ext cx="2514113" cy="200105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医护人员采集尿标本的技能和意识不足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现状把握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制定统一的新生儿尿标本采集规范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提高尿标本采集的准确性和效率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降低尿标本污染率，提高检验结果的可靠性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目标设定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解析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鱼骨图是一种问题分析工具，通过图形化的方式展示问题的潜在原因和影响因素。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在新生儿尿标本采集过程中，使用鱼骨图对采集过程中的各个环节进行分析，找出可能的问题和改进点。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通过鱼骨图分析，明确问题产生的原因，为后续的改进措施提供依据。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鱼骨图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要因分析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要因分析是对问题产生的主要因素进行深入剖析和评估的过程。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在新生儿尿标本采集过程中，对鱼骨图分析出的各个原因进行逐一评估，确定哪些因素对采集质量影响最大。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通过要因分析，确定影响采集质量的关键因素，为制定改进措施提供依据。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验证是对改进措施实施效果的评价和确认过程。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在新生儿尿标本采集过程中，实施改进措施后，通过实际操作和数据收集对改进效果进行评价。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通过验证，确认改进措施的有效性，为进一步优化采集流程提供依据。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对策制定与实施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优化采集流程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通过改进尿标本采集流程，减少采集过程中的操作环节和时间，提高采集效率。具体措施包括简化操作步骤、优化采集容器设计、制定标准化操作规程等。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对策一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提高医护人员技能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加强医护人员尿标本采集技能的培训和考核，确保他们熟练掌握正确的采集方法和注意事项。培训内容应包括采集前的准备、采集过程中的操作技巧、采集后的处理等，以提高尿标本采集的准确性和可靠性。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对策二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https://d.book118.com/247045065004006042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2024-09-15T01:48:08.224</cp:lastPrinted>
  <dcterms:created xsi:type="dcterms:W3CDTF">2024-09-14T17:48:08Z</dcterms:created>
  <dcterms:modified xsi:type="dcterms:W3CDTF">2024-09-14T17:48:10Z</dcterms:modified>
</cp:coreProperties>
</file>