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00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3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420D45-508D-4029-B74B-CC4BF7B24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50514-EB7F-4BEB-8BC5-E4BE63A79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42C4B9-2740-43C7-86D2-355EBBB04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9FF07-F78D-4495-851A-6E051E3D14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F8C278-5527-4772-A330-5C6B535504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78D217-FF74-4D9A-9427-6A79C3190F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F19D92-7CE7-4F7C-9830-1986C23625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70695-E541-4BF9-805B-57B616623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3FECC-B3E6-463F-9EB7-802ADC075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C21027-4655-4508-BD72-2C255E648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57279-5004-45E7-9593-7252136F9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0999" r:id="rId2"/>
    <p:sldLayoutId id="2147491000" r:id="rId3"/>
    <p:sldLayoutId id="2147491001" r:id="rId4"/>
    <p:sldLayoutId id="2147491002" r:id="rId5"/>
    <p:sldLayoutId id="2147491003" r:id="rId6"/>
    <p:sldLayoutId id="2147491004" r:id="rId7"/>
    <p:sldLayoutId id="2147491005" r:id="rId8"/>
    <p:sldLayoutId id="2147491006" r:id="rId9"/>
    <p:sldLayoutId id="2147491007" r:id="rId10"/>
    <p:sldLayoutId id="2147491008"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63050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normAutofit fontScale="91852"/>
          </a:bodyPr>
          <a:lstStyle/>
          <a:p>
            <a:r>
              <a:rPr lang="zh-CN" altLang="en-US"/>
              <a:t>PEP小学四年级上册英语unit5 dinner27s redy B let27s lern</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单击添加目录项标题</a:t>
            </a:r>
            <a:endParaRPr lang="zh-CN" altLang="en-US" sz="14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Unit5 dinner27s redy B let27s lern的课程目标</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Unit5 dinner27s redy B let27s lern的课程内容和教学方法</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Unit5 dinner27s redy B let27s lern的教学重点和难点</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Unit5 dinner27s redy B let27s lern的教学评价与反馈</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Unit5 dinner27s redy B let27s lern的教学资源与支持</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Unit5 dinner27s redy B let27s lern的课程目标</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掌握本单元的重点词汇和句型</a:t>
            </a:r>
            <a:endParaRPr lang="zh-CN" altLang="en-US"/>
          </a:p>
        </p:txBody>
      </p:sp>
      <p:sp>
        <p:nvSpPr>
          <p:cNvPr id="104931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1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2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2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2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能够理解并运用本单元的语法点如可数名词和不可数名词的区分等。</a:t>
            </a:r>
            <a:endParaRPr lang="zh-CN" altLang="en-US" sz="2400">
              <a:latin typeface="+mn-ea"/>
              <a:ea typeface="+mn-ea"/>
            </a:endParaRPr>
          </a:p>
        </p:txBody>
      </p:sp>
      <p:sp>
        <p:nvSpPr>
          <p:cNvPr id="104933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能够在实际生活中运用本单元所学知识进行简单的英语交流。</a:t>
            </a:r>
            <a:endParaRPr lang="zh-CN" altLang="en-US" sz="2400">
              <a:latin typeface="+mn-ea"/>
              <a:ea typeface="+mn-ea"/>
            </a:endParaRPr>
          </a:p>
        </p:txBody>
      </p:sp>
      <p:sp>
        <p:nvSpPr>
          <p:cNvPr id="104933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能够听说读写本单元的重点词汇如蔬菜、肉类、饮料等。</a:t>
            </a:r>
            <a:endParaRPr lang="zh-CN" altLang="en-US" sz="2400">
              <a:latin typeface="+mn-ea"/>
              <a:ea typeface="+mn-ea"/>
            </a:endParaRPr>
          </a:p>
        </p:txBody>
      </p:sp>
      <p:sp>
        <p:nvSpPr>
          <p:cNvPr id="104933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能够运用本单元的重点句型如“Wht would you like for dinner?”“I would like some vegetbles nd met.”等。</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68" name="标题 1"/>
          <p:cNvSpPr>
            <a:spLocks noGrp="1"/>
          </p:cNvSpPr>
          <p:nvPr>
            <p:ph type="title"/>
          </p:nvPr>
        </p:nvSpPr>
        <p:spPr/>
        <p:txBody>
          <a:bodyPr/>
          <a:lstStyle/>
          <a:p>
            <a:r>
              <a:rPr lang="zh-CN" altLang="en-US"/>
              <a:t>了解西方国家的饮食习惯</a:t>
            </a:r>
            <a:endParaRPr lang="zh-CN" altLang="en-US"/>
          </a:p>
        </p:txBody>
      </p:sp>
      <p:sp>
        <p:nvSpPr>
          <p:cNvPr id="104937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了解西方国家的常见食物和饮品如汉堡、薯条、可乐等。</a:t>
            </a:r>
            <a:endParaRPr lang="zh-CN" altLang="en-US" sz="2000" spc="150">
              <a:solidFill>
                <a:schemeClr val="tx1">
                  <a:lumMod val="85000"/>
                  <a:lumOff val="15000"/>
                </a:schemeClr>
              </a:solidFill>
              <a:latin typeface="+mn-ea"/>
              <a:sym typeface="+mn-ea"/>
            </a:endParaRPr>
          </a:p>
        </p:txBody>
      </p:sp>
      <p:sp>
        <p:nvSpPr>
          <p:cNvPr id="104937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掌握西方国家用餐时的基本礼仪和习惯例如使用刀叉、不发出声音等。</a:t>
            </a:r>
            <a:endParaRPr lang="zh-CN" altLang="en-US" sz="2000" spc="150">
              <a:solidFill>
                <a:schemeClr val="tx1">
                  <a:lumMod val="85000"/>
                  <a:lumOff val="15000"/>
                </a:schemeClr>
              </a:solidFill>
              <a:latin typeface="+mn-ea"/>
              <a:sym typeface="+mn-ea"/>
            </a:endParaRPr>
          </a:p>
        </p:txBody>
      </p:sp>
      <p:sp>
        <p:nvSpPr>
          <p:cNvPr id="104938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了解西方国家饮食文化的特点和历史背景增强跨文化交流的意识。</a:t>
            </a:r>
            <a:endParaRPr lang="zh-CN" altLang="en-US" sz="2000" spc="150">
              <a:solidFill>
                <a:schemeClr val="tx1">
                  <a:lumMod val="85000"/>
                  <a:lumOff val="15000"/>
                </a:schemeClr>
              </a:solidFill>
              <a:latin typeface="+mn-ea"/>
              <a:sym typeface="+mn-ea"/>
            </a:endParaRPr>
          </a:p>
        </p:txBody>
      </p:sp>
      <p:sp>
        <p:nvSpPr>
          <p:cNvPr id="104938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通过学习本单元能够用英语表达自己对西方国家饮食的看法和感受提高英语口语表达能力。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26" name="标题 1"/>
          <p:cNvSpPr>
            <a:spLocks noGrp="1"/>
          </p:cNvSpPr>
          <p:nvPr>
            <p:ph type="title"/>
          </p:nvPr>
        </p:nvSpPr>
        <p:spPr/>
        <p:txBody>
          <a:bodyPr/>
          <a:lstStyle/>
          <a:p>
            <a:r>
              <a:rPr lang="zh-CN" altLang="en-US"/>
              <a:t>培养跨文化交流意识</a:t>
            </a:r>
            <a:endParaRPr lang="zh-CN" altLang="en-US"/>
          </a:p>
        </p:txBody>
      </p:sp>
      <p:sp>
        <p:nvSpPr>
          <p:cNvPr id="104942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了解不同国家的饮食习惯和餐桌礼仪</a:t>
            </a:r>
            <a:endParaRPr lang="zh-CN" altLang="en-US" sz="2000" spc="150">
              <a:solidFill>
                <a:schemeClr val="tx1">
                  <a:lumMod val="85000"/>
                  <a:lumOff val="15000"/>
                </a:schemeClr>
              </a:solidFill>
              <a:latin typeface="+mn-ea"/>
              <a:sym typeface="+mn-ea"/>
            </a:endParaRPr>
          </a:p>
        </p:txBody>
      </p:sp>
      <p:sp>
        <p:nvSpPr>
          <p:cNvPr id="104943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学习用英语表达食物和餐具的名称及功能</a:t>
            </a:r>
            <a:endParaRPr lang="zh-CN" altLang="en-US" sz="2000" spc="150">
              <a:solidFill>
                <a:schemeClr val="tx1">
                  <a:lumMod val="85000"/>
                  <a:lumOff val="15000"/>
                </a:schemeClr>
              </a:solidFill>
              <a:latin typeface="+mn-ea"/>
              <a:sym typeface="+mn-ea"/>
            </a:endParaRPr>
          </a:p>
        </p:txBody>
      </p:sp>
      <p:sp>
        <p:nvSpPr>
          <p:cNvPr id="104944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掌握基本句型和常用表达方式提高口语表达能力</a:t>
            </a:r>
            <a:endParaRPr lang="zh-CN" altLang="en-US" sz="2000" spc="150">
              <a:solidFill>
                <a:schemeClr val="tx1">
                  <a:lumMod val="85000"/>
                  <a:lumOff val="15000"/>
                </a:schemeClr>
              </a:solidFill>
              <a:latin typeface="+mn-ea"/>
              <a:sym typeface="+mn-ea"/>
            </a:endParaRPr>
          </a:p>
        </p:txBody>
      </p:sp>
      <p:sp>
        <p:nvSpPr>
          <p:cNvPr id="104944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通过与外教互动培养跨文化交流意识和能力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484" name="标题"/>
          <p:cNvSpPr>
            <a:spLocks noGrp="1"/>
          </p:cNvSpPr>
          <p:nvPr>
            <p:ph type="title"/>
            <p:custDataLst>
              <p:tags r:id="rId2"/>
            </p:custDataLst>
          </p:nvPr>
        </p:nvSpPr>
        <p:spPr>
          <a:xfrm>
            <a:off x="1526400" y="3137808"/>
            <a:ext cx="9144000" cy="2006395"/>
          </a:xfrm>
        </p:spPr>
        <p:txBody>
          <a:bodyPr>
            <a:normAutofit/>
          </a:bodyPr>
          <a:lstStyle/>
          <a:p>
            <a:r>
              <a:rPr lang="zh-CN" altLang="en-US"/>
              <a:t>Unit5 dinner27s redy B let27s lern的课程内容和教学方法</a:t>
            </a:r>
            <a:endParaRPr lang="zh-CN" altLang="en-US"/>
          </a:p>
        </p:txBody>
      </p:sp>
      <p:sp>
        <p:nvSpPr>
          <p:cNvPr id="1049486"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596" name="标题 1"/>
          <p:cNvSpPr>
            <a:spLocks noGrp="1"/>
          </p:cNvSpPr>
          <p:nvPr>
            <p:ph type="title"/>
          </p:nvPr>
        </p:nvSpPr>
        <p:spPr/>
        <p:txBody>
          <a:bodyPr/>
          <a:lstStyle/>
          <a:p>
            <a:r>
              <a:rPr lang="zh-CN" altLang="en-US"/>
              <a:t>教学内容介绍</a:t>
            </a:r>
            <a:endParaRPr lang="zh-CN" altLang="en-US"/>
          </a:p>
        </p:txBody>
      </p:sp>
      <p:sp>
        <p:nvSpPr>
          <p:cNvPr id="104959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60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词汇学习：学习与晚餐相关的词汇如“soup”、“noodles”、“rice”等。</a:t>
            </a:r>
            <a:endParaRPr lang="zh-CN" altLang="en-US" spc="150">
              <a:solidFill>
                <a:schemeClr val="lt1">
                  <a:lumMod val="100000"/>
                </a:schemeClr>
              </a:solidFill>
              <a:latin typeface="Arial" pitchFamily="34" charset="0"/>
              <a:ea typeface="微软雅黑"/>
              <a:sym typeface="+mn-ea"/>
            </a:endParaRPr>
          </a:p>
        </p:txBody>
      </p:sp>
      <p:sp>
        <p:nvSpPr>
          <p:cNvPr id="104960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句型练习：掌握“Wht would you like for dinner?”等基本句型并进行实际对话练习。</a:t>
            </a:r>
            <a:endParaRPr lang="zh-CN" altLang="en-US" sz="2000" spc="150">
              <a:solidFill>
                <a:schemeClr val="tx1">
                  <a:lumMod val="75000"/>
                  <a:lumOff val="25000"/>
                </a:schemeClr>
              </a:solidFill>
              <a:latin typeface="Arial" pitchFamily="34" charset="0"/>
              <a:ea typeface="微软雅黑"/>
              <a:sym typeface="+mn-ea"/>
            </a:endParaRPr>
          </a:p>
        </p:txBody>
      </p:sp>
      <p:sp>
        <p:nvSpPr>
          <p:cNvPr id="104961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61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语法讲解：讲解简单的主谓宾结构使学生能够理解并运用基本的句子结构。</a:t>
            </a:r>
            <a:endParaRPr lang="zh-CN" altLang="en-US" spc="150">
              <a:solidFill>
                <a:schemeClr val="lt1">
                  <a:lumMod val="100000"/>
                </a:schemeClr>
              </a:solidFill>
              <a:latin typeface="Arial" pitchFamily="34" charset="0"/>
              <a:ea typeface="微软雅黑"/>
              <a:sym typeface="+mn-ea"/>
            </a:endParaRPr>
          </a:p>
        </p:txBody>
      </p:sp>
      <p:sp>
        <p:nvSpPr>
          <p:cNvPr id="104961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文化拓展：介绍西方的饮食文化让学生了解不同国家的餐桌礼仪和饮食习惯。</a:t>
            </a:r>
            <a:endParaRPr lang="zh-CN" altLang="en-US"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54" name="标题 1"/>
          <p:cNvSpPr>
            <a:spLocks noGrp="1"/>
          </p:cNvSpPr>
          <p:nvPr>
            <p:ph type="title"/>
          </p:nvPr>
        </p:nvSpPr>
        <p:spPr/>
        <p:txBody>
          <a:bodyPr/>
          <a:lstStyle/>
          <a:p>
            <a:r>
              <a:rPr lang="zh-CN" altLang="en-US"/>
              <a:t>教学方法和手段</a:t>
            </a:r>
            <a:endParaRPr lang="zh-CN" altLang="en-US"/>
          </a:p>
        </p:txBody>
      </p:sp>
      <p:sp>
        <p:nvSpPr>
          <p:cNvPr id="104965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教学方法：任务型教学法通过完成任务来学习英语</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教学步骤：先复习已学知识再学习新单词和句型最后进行练习和巩固</a:t>
            </a:r>
            <a:endParaRPr sz="2000" err="1">
              <a:solidFill>
                <a:schemeClr val="tx1">
                  <a:lumMod val="75000"/>
                  <a:lumOff val="25000"/>
                </a:schemeClr>
              </a:solidFill>
              <a:latin typeface="+mn-ea"/>
              <a:ea typeface="+mn-ea"/>
              <a:cs typeface="+mn-ea"/>
              <a:sym typeface="+mn-lt"/>
            </a:endParaRPr>
          </a:p>
        </p:txBody>
      </p:sp>
      <p:sp>
        <p:nvSpPr>
          <p:cNvPr id="104967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8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教学评价：通过观察学生的表现和练习情况及时给予反馈和指导</a:t>
            </a:r>
            <a:endParaRPr sz="2000" err="1">
              <a:solidFill>
                <a:schemeClr val="tx1">
                  <a:lumMod val="75000"/>
                  <a:lumOff val="25000"/>
                </a:schemeClr>
              </a:solidFill>
              <a:latin typeface="+mn-ea"/>
              <a:ea typeface="+mn-ea"/>
              <a:cs typeface="+mn-ea"/>
              <a:sym typeface="+mn-lt"/>
            </a:endParaRPr>
          </a:p>
        </p:txBody>
      </p:sp>
      <p:sp>
        <p:nvSpPr>
          <p:cNvPr id="10496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教学手段：利用实物、图片、音频、视频等多种手段辅助教学</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28" name="标题 1"/>
          <p:cNvSpPr>
            <a:spLocks noGrp="1"/>
          </p:cNvSpPr>
          <p:nvPr>
            <p:ph type="title"/>
          </p:nvPr>
        </p:nvSpPr>
        <p:spPr/>
        <p:txBody>
          <a:bodyPr/>
          <a:lstStyle/>
          <a:p>
            <a:r>
              <a:rPr lang="zh-CN" altLang="en-US"/>
              <a:t>教学步骤和时间安排</a:t>
            </a:r>
            <a:endParaRPr lang="zh-CN" altLang="en-US"/>
          </a:p>
        </p:txBody>
      </p:sp>
      <p:sp>
        <p:nvSpPr>
          <p:cNvPr id="1049730" name="矩形 31"/>
          <p:cNvSpPr/>
          <p:nvPr>
            <p:custDataLst>
              <p:tags r:id="rId2"/>
            </p:custDataLst>
          </p:nvPr>
        </p:nvSpPr>
        <p:spPr>
          <a:xfrm>
            <a:off x="3353427" y="1364400"/>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热身活动：通过歌曲、游戏等方式激发学生学习兴趣调动课堂氛围。</a:t>
            </a:r>
            <a:endParaRPr lang="zh-CN" altLang="en-US" sz="1200" spc="150">
              <a:solidFill>
                <a:schemeClr val="tx1">
                  <a:lumMod val="65000"/>
                  <a:lumOff val="35000"/>
                </a:schemeClr>
              </a:solidFill>
              <a:latin typeface="+mn-ea"/>
              <a:sym typeface="+mn-ea"/>
            </a:endParaRPr>
          </a:p>
        </p:txBody>
      </p:sp>
      <p:sp>
        <p:nvSpPr>
          <p:cNvPr id="1049732" name="矩形 4"/>
          <p:cNvSpPr/>
          <p:nvPr>
            <p:custDataLst>
              <p:tags r:id="rId3"/>
            </p:custDataLst>
          </p:nvPr>
        </p:nvSpPr>
        <p:spPr>
          <a:xfrm>
            <a:off x="3353427" y="2356206"/>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导入新课：通过实物展示、图片呈现等方式引导学生认识本课主题为后续学习做好铺垫。</a:t>
            </a:r>
            <a:endParaRPr lang="zh-CN" altLang="en-US" sz="1200" spc="150">
              <a:solidFill>
                <a:schemeClr val="tx1">
                  <a:lumMod val="65000"/>
                  <a:lumOff val="35000"/>
                </a:schemeClr>
              </a:solidFill>
              <a:latin typeface="+mn-ea"/>
              <a:sym typeface="+mn-ea"/>
            </a:endParaRPr>
          </a:p>
        </p:txBody>
      </p:sp>
      <p:sp>
        <p:nvSpPr>
          <p:cNvPr id="1049734" name="矩形 5"/>
          <p:cNvSpPr/>
          <p:nvPr>
            <p:custDataLst>
              <p:tags r:id="rId4"/>
            </p:custDataLst>
          </p:nvPr>
        </p:nvSpPr>
        <p:spPr>
          <a:xfrm>
            <a:off x="3353427" y="3348012"/>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讲解新知：通过PPT、实物演示等方式详细讲解本课重点词汇和句型帮助学生理解并掌握。</a:t>
            </a:r>
            <a:endParaRPr lang="zh-CN" altLang="en-US" sz="1200" spc="150">
              <a:solidFill>
                <a:schemeClr val="tx1">
                  <a:lumMod val="65000"/>
                  <a:lumOff val="35000"/>
                </a:schemeClr>
              </a:solidFill>
              <a:latin typeface="+mn-ea"/>
              <a:sym typeface="+mn-ea"/>
            </a:endParaRPr>
          </a:p>
        </p:txBody>
      </p:sp>
      <p:sp>
        <p:nvSpPr>
          <p:cNvPr id="1049736" name="矩形 7"/>
          <p:cNvSpPr/>
          <p:nvPr>
            <p:custDataLst>
              <p:tags r:id="rId5"/>
            </p:custDataLst>
          </p:nvPr>
        </p:nvSpPr>
        <p:spPr>
          <a:xfrm>
            <a:off x="3353427" y="4339818"/>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练习巩固：通过小组合作、角色扮演等方式让学生在实际运用中巩固所学知识提高口语表达能力。</a:t>
            </a:r>
            <a:endParaRPr lang="zh-CN" altLang="en-US" sz="1200" spc="150">
              <a:solidFill>
                <a:schemeClr val="tx1">
                  <a:lumMod val="65000"/>
                  <a:lumOff val="35000"/>
                </a:schemeClr>
              </a:solidFill>
              <a:latin typeface="+mn-ea"/>
              <a:sym typeface="+mn-ea"/>
            </a:endParaRPr>
          </a:p>
        </p:txBody>
      </p:sp>
      <p:sp>
        <p:nvSpPr>
          <p:cNvPr id="1049738" name="矩形 3"/>
          <p:cNvSpPr/>
          <p:nvPr>
            <p:custDataLst>
              <p:tags r:id="rId6"/>
            </p:custDataLst>
          </p:nvPr>
        </p:nvSpPr>
        <p:spPr>
          <a:xfrm>
            <a:off x="3353427" y="5331624"/>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总结反馈：对本课所学内容进行总结归纳了解学生学习情况及时调整教学方法和策略。</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772" name="标题"/>
          <p:cNvSpPr>
            <a:spLocks noGrp="1"/>
          </p:cNvSpPr>
          <p:nvPr>
            <p:ph type="title"/>
            <p:custDataLst>
              <p:tags r:id="rId2"/>
            </p:custDataLst>
          </p:nvPr>
        </p:nvSpPr>
        <p:spPr>
          <a:xfrm>
            <a:off x="1526400" y="3137808"/>
            <a:ext cx="9144000" cy="2006395"/>
          </a:xfrm>
        </p:spPr>
        <p:txBody>
          <a:bodyPr/>
          <a:lstStyle/>
          <a:p>
            <a:r>
              <a:rPr lang="zh-CN" altLang="en-US"/>
              <a:t>Unit5 dinner27s redy B let27s lern的教学重点和难点</a:t>
            </a:r>
            <a:endParaRPr lang="zh-CN" altLang="en-US"/>
          </a:p>
        </p:txBody>
      </p:sp>
      <p:sp>
        <p:nvSpPr>
          <p:cNvPr id="1049774"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https://d.book118.com/247063050154006036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9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3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3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宋体</vt:lpstr>
      <vt:lpstr>Wingdings</vt:lpstr>
      <vt:lpstr>Office Theme</vt:lpstr>
      <vt:lpstr>PEP小学四年级上册英语unit5 dinner27s redy B let27s lern</vt:lpstr>
      <vt:lpstr>目录</vt:lpstr>
      <vt:lpstr>单击此处添加章节标题</vt:lpstr>
      <vt:lpstr>Unit5 dinner27s redy B let27s lern的课程目标</vt:lpstr>
      <vt:lpstr>掌握本单元的重点词汇和句型</vt:lpstr>
      <vt:lpstr>了解西方国家的饮食习惯</vt:lpstr>
      <vt:lpstr>培养跨文化交流意识</vt:lpstr>
      <vt:lpstr>Unit5 dinner27s redy B let27s lern的课程内容和教学方法</vt:lpstr>
      <vt:lpstr>教学内容介绍</vt:lpstr>
      <vt:lpstr>教学方法和手段</vt:lpstr>
      <vt:lpstr>教学步骤和时间安排</vt:lpstr>
      <vt:lpstr>Unit5 dinner27s redy B let27s lern的教学重点和难点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2024-09-11T22:58:05.465</cp:lastPrinted>
  <dcterms:created xsi:type="dcterms:W3CDTF">2024-09-11T14:58:05Z</dcterms:created>
  <dcterms:modified xsi:type="dcterms:W3CDTF">2024-09-11T14:58:07Z</dcterms:modified>
</cp:coreProperties>
</file>