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LTKKB+KEPOSF+ArialMT"/>
      <p:regular r:id="rId15"/>
    </p:embeddedFont>
    <p:embeddedFont>
      <p:font typeface="AIPTGV+MS-UIGothic"/>
      <p:regular r:id="rId16"/>
    </p:embeddedFont>
    <p:embeddedFont>
      <p:font typeface="AAMIVR+JVIQFW+MicrosoftYaHei-Bold"/>
      <p:regular r:id="rId17"/>
    </p:embeddedFont>
    <p:embeddedFont>
      <p:font typeface="QSSUBQ+EGTWRB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F714F-0944-447E-AD50-64C6DE7E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3ACB0-9EA8-4DBC-B319-BF541D4D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9C7F0-023F-4477-A5E3-E55154F2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36EDD-98D4-4677-86B3-9AC341188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EA51CA-D00E-4EB9-928A-D0AE4C8B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E04389-BFE0-482B-B504-A9E079E3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5AAAE-58FE-4BBF-8B74-F911357A4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3CCAA-0DBA-4E12-881C-CD5BC0EC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AD24B-D6C9-41AA-9617-F88D9CAA1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7E4BA-6464-4D92-84B3-7087B984E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61C64-C6E4-449D-A973-3DD468AD3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0140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688020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LTKKB+KEPOSF+ArialMT"/>
                <a:cs typeface="WLTKKB+KEPOS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中医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材化痰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理知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2248090"/>
            <a:ext cx="6192461" cy="1903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LTKKB+KEPOSF+ArialMT"/>
                <a:cs typeface="WLTKKB+KEPOS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中医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材化痰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的常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品种与用法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LTKKB+KEPOSF+ArialMT"/>
                <a:cs typeface="WLTKKB+KEPOS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中医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材化痰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合用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与注意事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LTKKB+KEPOSF+ArialMT"/>
                <a:cs typeface="WLTKKB+KEPOS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中医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材化痰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床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用与效果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AIPTGV+MS-UIGothic"/>
                <a:cs typeface="AIPTGV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AAMIVR+JVIQFW+MicrosoftYaHei-Bold"/>
                <a:cs typeface="AAMIVR+JVIQFW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中医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材化痰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中医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材化痰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理作用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理机制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FFFF"/>
                </a:solidFill>
                <a:latin typeface="AIPTGV+MS-UIGothic"/>
                <a:cs typeface="AIPTGV+MS-UIGothic"/>
              </a:rPr>
              <a:t>效特点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IPTGV+MS-UIGothic"/>
                <a:cs typeface="AIPTGV+MS-UIGothic"/>
              </a:rPr>
              <a:t>具有温化寒痰、清化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AIPTGV+MS-UIGothic"/>
                <a:cs typeface="AIPTGV+MS-UIGothic"/>
              </a:rPr>
              <a:t>痰、止咳平喘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2193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IPTGV+MS-UIGothic"/>
                <a:cs typeface="AIPTGV+MS-UIGothic"/>
              </a:rPr>
              <a:t>等作用，适用于各种痰湿引起的疾病。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中医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材化痰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的适用症状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AIPTGV+MS-UIGothic"/>
                <a:cs typeface="AIPTGV+MS-UIGothic"/>
              </a:rPr>
              <a:t>适用范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 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AIPTGV+MS-UIGothic"/>
                <a:cs typeface="AIPTGV+MS-UIGothic"/>
              </a:rPr>
              <a:t>注意事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 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AAMIVR+JVIQFW+MicrosoftYaHei-Bold"/>
                <a:cs typeface="AAMIVR+JVIQFW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中医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材化痰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的煎煮方法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IPTGV+MS-UIGothic"/>
                <a:cs typeface="AIPTGV+MS-UIGothic"/>
              </a:rPr>
              <a:t>煎煮器具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IPTGV+MS-UIGothic"/>
                <a:cs typeface="AIPTGV+MS-UIGothic"/>
              </a:rPr>
              <a:t>煎煮用水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IPTGV+MS-UIGothic"/>
                <a:cs typeface="AIPTGV+MS-UIGothic"/>
              </a:rPr>
              <a:t>煎煮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IPTGV+MS-UIGothic"/>
                <a:cs typeface="AIPTGV+MS-UIGothic"/>
              </a:rPr>
              <a:t>火候控制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陶器或不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锈钢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器皿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煎煮器具，避免使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铜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等金属材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使用清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的自来水或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泉水，避免使用反复煮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沸的水。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根据不同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材的特性，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掌握好煎煮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，一般</a:t>
            </a:r>
          </a:p>
          <a:p>
            <a:pPr marL="211454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煎煮</a:t>
            </a:r>
            <a:r>
              <a:rPr sz="1500">
                <a:solidFill>
                  <a:srgbClr val="FFFDFD"/>
                </a:solidFill>
                <a:latin typeface="QSSUBQ+EGTWRB+MicrosoftYaHei"/>
                <a:cs typeface="QSSUBQ+EGTWRB+MicrosoftYaHei"/>
              </a:rPr>
              <a:t>20-30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开始用大火煮沸，然后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小火慢慢煎熬，以充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766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分提取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AIPTGV+MS-UIGothic"/>
                <a:cs typeface="AIPTGV+MS-UIGothic"/>
              </a:rPr>
              <a:t>材中的有效成分。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中医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材化痰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的用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药护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SUBQ+EGTWRB+MicrosoftYaHei"/>
                <a:cs typeface="QSSUBQ+EGTWR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SUBQ+EGTWRB+MicrosoftYaHei"/>
                <a:cs typeface="QSSUBQ+EGTWR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SUBQ+EGTWRB+MicrosoftYaHei"/>
                <a:cs typeface="QSSUBQ+EGTWR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QSSUBQ+EGTWRB+MicrosoftYaHei"/>
                <a:cs typeface="QSSUBQ+EGTWR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用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药时</a:t>
            </a:r>
            <a:r>
              <a:rPr sz="1550">
                <a:solidFill>
                  <a:srgbClr val="609FFF"/>
                </a:solidFill>
                <a:latin typeface="AIPTGV+MS-UIGothic"/>
                <a:cs typeface="AIPTGV+MS-UIGothic"/>
              </a:rPr>
              <a:t>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用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药剂</a:t>
            </a:r>
            <a:r>
              <a:rPr sz="1550">
                <a:solidFill>
                  <a:srgbClr val="609FFF"/>
                </a:solidFill>
                <a:latin typeface="AIPTGV+MS-UIGothic"/>
                <a:cs typeface="AIPTGV+MS-UIGothic"/>
              </a:rPr>
              <a:t>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察反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注意事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中医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材化痰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的日常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609FFF"/>
                </a:solidFill>
                <a:latin typeface="AIPTGV+MS-UIGothic"/>
                <a:cs typeface="AIPTGV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食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609FFF"/>
                </a:solidFill>
                <a:latin typeface="AIPTGV+MS-UIGothic"/>
                <a:cs typeface="AIPTGV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生活方式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IPTGV+MS-UIGothic"/>
                <a:cs typeface="AIPTG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情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绪调节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AIPTGV+MS-UIGothic"/>
                <a:cs typeface="AIPTGV+MS-UIGothic"/>
              </a:rPr>
              <a:t>运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动锻炼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https://d.book118.com/247100140165006043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WLTKKB+KEPOSF+ArialMT</vt:lpstr>
      <vt:lpstr>Times New Roman</vt:lpstr>
      <vt:lpstr>AIPTGV+MS-UIGothic</vt:lpstr>
      <vt:lpstr>SimSun</vt:lpstr>
      <vt:lpstr>AAMIVR+JVIQFW+MicrosoftYaHei-Bold</vt:lpstr>
      <vt:lpstr>QSSUBQ+EGTWRB+MicrosoftYaHei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2024-09-18T00:57:42.887</cp:lastPrinted>
  <dcterms:created xsi:type="dcterms:W3CDTF">2024-09-17T16:57:42Z</dcterms:created>
  <dcterms:modified xsi:type="dcterms:W3CDTF">2024-09-17T16:57:44Z</dcterms:modified>
</cp:coreProperties>
</file>