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5226050" cy="743585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0081E-8135-4600-8138-EE4B27884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3724C-F8E4-4090-964B-A54F0112D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0AA65-8FF6-42CF-BCD4-D5CD4B299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EC162-7A0F-4956-B8A6-4A9822826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1951C2-F1CA-46C0-8DF9-C8EA8DDC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611FC8-68C1-4062-AF8D-04408B6AF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4B4C0-5F1B-49EA-8BAB-771FBE43C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13909-60A5-42F5-8904-0960C1739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ADB6B-2531-498E-A62A-058B050C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47C6D-7158-4C54-A284-7CD8B643E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C27B3-27BB-44F8-9A3B-47334C145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1.xml" TargetMode="Internal" /><Relationship Id="rId3" Type="http://schemas.openxmlformats.org/officeDocument/2006/relationships/slide" Target="slide2.xml" TargetMode="Internal" /><Relationship Id="rId4" Type="http://schemas.openxmlformats.org/officeDocument/2006/relationships/slide" Target="slide3.xml" TargetMode="Internal" /><Relationship Id="rId5" Type="http://schemas.openxmlformats.org/officeDocument/2006/relationships/slide" Target="slide6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1103616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659120" y="886623"/>
            <a:ext cx="3792220" cy="1676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08"/>
              </a:lnSpc>
            </a:pPr>
            <a:r>
              <a:rPr sz="1000" b="1" kern="0" spc="10">
                <a:solidFill>
                  <a:srgbClr val="63984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备案号：J11546-2010</a:t>
            </a:r>
            <a:endParaRPr lang="SimHei" altLang="SimHei" sz="1000"/>
          </a:p>
          <a:p>
            <a:pPr marL="2982595" algn="l" rtl="0" eaLnBrk="0">
              <a:lnSpc>
                <a:spcPct val="81000"/>
              </a:lnSpc>
              <a:spcBef>
                <a:spcPts val="1931"/>
              </a:spcBef>
            </a:pPr>
            <a:r>
              <a:rPr sz="2500" b="1" kern="0" spc="-50">
                <a:solidFill>
                  <a:srgbClr val="299F17">
                    <a:alpha val="100000"/>
                  </a:srgbClr>
                </a:solidFill>
                <a:latin typeface="Arial"/>
                <a:ea typeface="Arial"/>
                <a:cs typeface="Arial"/>
              </a:rPr>
              <a:t>DB</a:t>
            </a:r>
            <a:endParaRPr lang="Arial" altLang="Arial" sz="25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859155" algn="l" rtl="0" eaLnBrk="0">
              <a:lnSpc>
                <a:spcPct val="97000"/>
              </a:lnSpc>
              <a:spcBef>
                <a:spcPts val="731"/>
              </a:spcBef>
            </a:pPr>
            <a:r>
              <a:rPr sz="2400" b="1" kern="0" spc="-60">
                <a:solidFill>
                  <a:srgbClr val="478A3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青海省地方标准</a:t>
            </a:r>
            <a:endParaRPr lang="SimHei" altLang="SimHei" sz="2400"/>
          </a:p>
          <a:p>
            <a:pPr algn="l" rtl="0" eaLnBrk="0">
              <a:lnSpc>
                <a:spcPct val="108000"/>
              </a:lnSpc>
            </a:pPr>
            <a:endParaRPr lang="Arial" altLang="Arial" sz="500"/>
          </a:p>
          <a:p>
            <a:pPr algn="r" rtl="0" eaLnBrk="0">
              <a:lnSpc>
                <a:spcPct val="100000"/>
              </a:lnSpc>
              <a:spcBef>
                <a:spcPts val="6"/>
              </a:spcBef>
            </a:pPr>
            <a:r>
              <a:rPr sz="1400" kern="0" spc="0">
                <a:solidFill>
                  <a:srgbClr val="30991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DB63/868—</a:t>
            </a:r>
            <a:r>
              <a:rPr sz="1400" kern="0" spc="-10">
                <a:solidFill>
                  <a:srgbClr val="30991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2010</a:t>
            </a:r>
            <a:endParaRPr lang="SimSun" altLang="SimSun" sz="1400"/>
          </a:p>
        </p:txBody>
      </p:sp>
      <p:sp>
        <p:nvSpPr>
          <p:cNvPr id="4" name="textbox 4"/>
          <p:cNvSpPr/>
          <p:nvPr/>
        </p:nvSpPr>
        <p:spPr>
          <a:xfrm>
            <a:off x="752471" y="3058329"/>
            <a:ext cx="3639184" cy="1372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81"/>
              </a:lnSpc>
            </a:pPr>
            <a:endParaRPr lang="Arial" altLang="Arial" sz="100"/>
          </a:p>
          <a:p>
            <a:pPr marL="565150" indent="-552450" algn="l" rtl="0" eaLnBrk="0">
              <a:lnSpc>
                <a:spcPct val="95000"/>
              </a:lnSpc>
            </a:pPr>
            <a:r>
              <a:rPr sz="2200" kern="0" spc="-10">
                <a:solidFill>
                  <a:srgbClr val="468E3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页岩砖及页岩多孔砖砌</a:t>
            </a:r>
            <a:r>
              <a:rPr sz="2200" kern="0" spc="-20">
                <a:solidFill>
                  <a:srgbClr val="468E3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体结构</a:t>
            </a:r>
            <a:r>
              <a:rPr sz="2200" kern="0" spc="-10">
                <a:solidFill>
                  <a:srgbClr val="468E3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-30">
                <a:solidFill>
                  <a:srgbClr val="468E3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设计与施工技术规程</a:t>
            </a:r>
            <a:endParaRPr lang="SimHei" altLang="SimHei" sz="2200"/>
          </a:p>
          <a:p>
            <a:pPr marL="374015" algn="l" rtl="0" eaLnBrk="0">
              <a:lnSpc>
                <a:spcPct val="78000"/>
              </a:lnSpc>
              <a:spcBef>
                <a:spcPts val="29"/>
              </a:spcBef>
            </a:pPr>
            <a:r>
              <a:rPr sz="1400" b="1" kern="0" spc="0">
                <a:solidFill>
                  <a:srgbClr val="48913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Technical</a:t>
            </a:r>
            <a:r>
              <a:rPr sz="1400" b="1" kern="0" spc="-10">
                <a:solidFill>
                  <a:srgbClr val="48913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specification for design</a:t>
            </a:r>
            <a:r>
              <a:rPr sz="1400" b="1" kern="0" spc="50">
                <a:solidFill>
                  <a:srgbClr val="48913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b="1" kern="0" spc="-10">
                <a:solidFill>
                  <a:srgbClr val="48913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and</a:t>
            </a:r>
            <a:endParaRPr lang="Times New Roman" altLang="Times New Roman" sz="1400"/>
          </a:p>
          <a:p>
            <a:pPr marL="412750" algn="l" rtl="0" eaLnBrk="0">
              <a:lnSpc>
                <a:spcPct val="126000"/>
              </a:lnSpc>
              <a:spcBef>
                <a:spcPts val="1"/>
              </a:spcBef>
            </a:pPr>
            <a:r>
              <a:rPr sz="1400" b="1" kern="0" spc="0">
                <a:solidFill>
                  <a:srgbClr val="48913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construction of shale brick </a:t>
            </a:r>
            <a:r>
              <a:rPr sz="1400" b="1" kern="0" spc="-10">
                <a:solidFill>
                  <a:srgbClr val="48913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and shale           </a:t>
            </a:r>
            <a:r>
              <a:rPr sz="1400" b="1" kern="0" spc="0">
                <a:solidFill>
                  <a:srgbClr val="48913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perforated brick masonry structur</a:t>
            </a:r>
            <a:r>
              <a:rPr sz="1400" b="1" kern="0" spc="-10">
                <a:solidFill>
                  <a:srgbClr val="48913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es</a:t>
            </a:r>
            <a:endParaRPr lang="Times New Roman" altLang="Times New Roman" sz="1400"/>
          </a:p>
        </p:txBody>
      </p:sp>
      <p:sp>
        <p:nvSpPr>
          <p:cNvPr id="6" name="textbox 6"/>
          <p:cNvSpPr/>
          <p:nvPr/>
        </p:nvSpPr>
        <p:spPr>
          <a:xfrm>
            <a:off x="669918" y="5301364"/>
            <a:ext cx="3670300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726"/>
              </a:lnSpc>
            </a:pPr>
            <a:r>
              <a:rPr sz="2200" kern="0" spc="0" baseline="-4540">
                <a:solidFill>
                  <a:srgbClr val="55933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2010-03-03发布</a:t>
            </a:r>
            <a:r>
              <a:rPr sz="1400" kern="0" spc="0">
                <a:solidFill>
                  <a:srgbClr val="55933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</a:t>
            </a:r>
            <a:r>
              <a:rPr sz="1400" kern="0" spc="-10">
                <a:solidFill>
                  <a:srgbClr val="55933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200" kern="0" spc="-10" baseline="4930">
                <a:solidFill>
                  <a:srgbClr val="32991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2010-04-01</a:t>
            </a:r>
            <a:r>
              <a:rPr sz="1400" kern="0" spc="-230">
                <a:solidFill>
                  <a:srgbClr val="32991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b="1" kern="0" spc="-10" baseline="4930">
                <a:solidFill>
                  <a:srgbClr val="32991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实施</a:t>
            </a:r>
            <a:endParaRPr lang="SimSun" altLang="SimSun" sz="2200" baseline="4930"/>
          </a:p>
        </p:txBody>
      </p:sp>
      <p:sp>
        <p:nvSpPr>
          <p:cNvPr id="8" name="textbox 8"/>
          <p:cNvSpPr/>
          <p:nvPr/>
        </p:nvSpPr>
        <p:spPr>
          <a:xfrm>
            <a:off x="1203350" y="6012445"/>
            <a:ext cx="1957704" cy="427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6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400" kern="0" spc="-20">
                <a:solidFill>
                  <a:srgbClr val="538B3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青海省住房和城乡建设厅</a:t>
            </a:r>
            <a:r>
              <a:rPr sz="1400" kern="0" spc="10">
                <a:solidFill>
                  <a:srgbClr val="538B3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70">
                <a:solidFill>
                  <a:srgbClr val="538B3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青海省质量技术监督局</a:t>
            </a:r>
            <a:endParaRPr lang="SimHei" altLang="SimHei" sz="14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57208" y="2635221"/>
            <a:ext cx="3809996" cy="38115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3586" y="5543539"/>
            <a:ext cx="3803617" cy="38115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3396703" y="6112139"/>
            <a:ext cx="385445" cy="235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400" b="1" kern="0" spc="0">
                <a:solidFill>
                  <a:srgbClr val="53944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发布</a:t>
            </a:r>
            <a:endParaRPr lang="SimHei" altLang="SimHei" sz="1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textbox 16"/>
          <p:cNvSpPr/>
          <p:nvPr/>
        </p:nvSpPr>
        <p:spPr>
          <a:xfrm>
            <a:off x="1099303" y="1300479"/>
            <a:ext cx="3074670" cy="2599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3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1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青海省工程建设地方</a:t>
            </a:r>
            <a:r>
              <a:rPr sz="2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标准</a:t>
            </a:r>
            <a:endParaRPr lang="SimHei" altLang="SimHei" sz="210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marL="497205" indent="-457200" algn="l" rtl="0" eaLnBrk="0">
              <a:lnSpc>
                <a:spcPct val="110000"/>
              </a:lnSpc>
              <a:spcBef>
                <a:spcPts val="514"/>
              </a:spcBef>
            </a:pP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页岩砖及页岩多孔砖砌体结构</a:t>
            </a: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设计与施工技术规程</a:t>
            </a:r>
            <a:endParaRPr lang="SimHei" altLang="SimHei" sz="1700"/>
          </a:p>
          <a:p>
            <a:pPr marL="103504" algn="l" rtl="0" eaLnBrk="0">
              <a:lnSpc>
                <a:spcPct val="75000"/>
              </a:lnSpc>
              <a:spcBef>
                <a:spcPts val="571"/>
              </a:spcBef>
            </a:pPr>
            <a:r>
              <a:rPr sz="14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Technical</a:t>
            </a:r>
            <a:r>
              <a:rPr sz="14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specification for design</a:t>
            </a:r>
            <a:r>
              <a:rPr sz="1400" b="1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and</a:t>
            </a:r>
            <a:endParaRPr lang="Times New Roman" altLang="Times New Roman" sz="1400"/>
          </a:p>
          <a:p>
            <a:pPr marL="103504" algn="l" rtl="0" eaLnBrk="0">
              <a:lnSpc>
                <a:spcPct val="120000"/>
              </a:lnSpc>
              <a:spcBef>
                <a:spcPts val="2"/>
              </a:spcBef>
            </a:pPr>
            <a:r>
              <a:rPr sz="14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construction of shale </a:t>
            </a:r>
            <a:r>
              <a:rPr sz="14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brick and</a:t>
            </a:r>
            <a:r>
              <a:rPr sz="1400" b="1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shale     </a:t>
            </a:r>
            <a:r>
              <a:rPr sz="14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perforated brick masonr</a:t>
            </a:r>
            <a:r>
              <a:rPr sz="14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</a:t>
            </a:r>
            <a:r>
              <a:rPr sz="1400" b="1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structures</a:t>
            </a:r>
            <a:endParaRPr lang="Times New Roman" altLang="Times New Roman" sz="14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721994" algn="l" rtl="0" eaLnBrk="0">
              <a:lnSpc>
                <a:spcPct val="97000"/>
              </a:lnSpc>
              <a:spcBef>
                <a:spcPts val="3"/>
              </a:spcBef>
            </a:pPr>
            <a:r>
              <a:rPr sz="14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DB63/868—</a:t>
            </a: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2010</a:t>
            </a:r>
            <a:endParaRPr lang="SimSun" altLang="SimSun" sz="1400"/>
          </a:p>
        </p:txBody>
      </p:sp>
      <p:sp>
        <p:nvSpPr>
          <p:cNvPr id="18" name="textbox 18"/>
          <p:cNvSpPr/>
          <p:nvPr/>
        </p:nvSpPr>
        <p:spPr>
          <a:xfrm>
            <a:off x="1059811" y="4989873"/>
            <a:ext cx="2874010" cy="1368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58"/>
              </a:lnSpc>
            </a:pPr>
            <a:endParaRPr lang="Arial" altLang="Arial" sz="100"/>
          </a:p>
          <a:p>
            <a:pPr marL="879475" indent="-857250" algn="l" rtl="0" eaLnBrk="0">
              <a:lnSpc>
                <a:spcPct val="113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批准部门：青海省住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房和城乡建设厅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青海省质量技术监督局</a:t>
            </a:r>
            <a:endParaRPr lang="SimHei" altLang="SimHei" sz="14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421"/>
              </a:spcBef>
            </a:pPr>
            <a:r>
              <a:rPr sz="14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实施日期：2010年04</a:t>
            </a:r>
            <a:r>
              <a:rPr sz="14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月01日</a:t>
            </a:r>
            <a:endParaRPr lang="SimHei" altLang="SimHei" sz="1400"/>
          </a:p>
          <a:p>
            <a:pPr algn="l" rtl="0" eaLnBrk="0">
              <a:lnSpc>
                <a:spcPct val="104000"/>
              </a:lnSpc>
            </a:pPr>
            <a:endParaRPr lang="Arial" altLang="Arial" sz="1200"/>
          </a:p>
          <a:p>
            <a:pPr algn="l" rtl="0" eaLnBrk="0">
              <a:lnSpc>
                <a:spcPct val="8154"/>
              </a:lnSpc>
            </a:pPr>
            <a:endParaRPr lang="Arial" altLang="Arial" sz="100"/>
          </a:p>
          <a:p>
            <a:pPr marL="969010" algn="l" rtl="0" eaLnBrk="0">
              <a:lnSpc>
                <a:spcPct val="96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2010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青海</a:t>
            </a:r>
            <a:endParaRPr lang="SimHei" altLang="SimHei" sz="1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textbox 20"/>
          <p:cNvSpPr/>
          <p:nvPr/>
        </p:nvSpPr>
        <p:spPr>
          <a:xfrm>
            <a:off x="735246" y="2685200"/>
            <a:ext cx="3805554" cy="3615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92"/>
              </a:lnSpc>
            </a:pPr>
            <a:endParaRPr lang="Arial" altLang="Arial" sz="100"/>
          </a:p>
          <a:p>
            <a:pPr marL="375920" indent="-215900" algn="l" rtl="0" eaLnBrk="0">
              <a:lnSpc>
                <a:spcPct val="97000"/>
              </a:lnSpc>
            </a:pPr>
            <a:r>
              <a:rPr sz="1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关于发布执行《页岩砖及页岩</a:t>
            </a:r>
            <a:r>
              <a:rPr sz="17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多孔砖</a:t>
            </a: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7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砌体结构设计与施工技</a:t>
            </a:r>
            <a:r>
              <a:rPr sz="1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术规程》</a:t>
            </a:r>
            <a:endParaRPr lang="SimHei" altLang="SimHei" sz="1700"/>
          </a:p>
          <a:p>
            <a:pPr marL="934085" indent="-330200" algn="l" rtl="0" eaLnBrk="0">
              <a:lnSpc>
                <a:spcPct val="97000"/>
              </a:lnSpc>
              <a:spcBef>
                <a:spcPts val="29"/>
              </a:spcBef>
            </a:pPr>
            <a:r>
              <a:rPr sz="17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和《住宅信报箱建设标准》</a:t>
            </a:r>
            <a:r>
              <a:rPr sz="17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7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7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两项地方标准的通知</a:t>
            </a:r>
            <a:endParaRPr lang="SimHei" altLang="SimHei" sz="17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38"/>
              </a:spcBef>
            </a:pPr>
            <a:r>
              <a:rPr sz="11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各州、地建设局，西宁市建委，各</a:t>
            </a:r>
            <a:r>
              <a:rPr sz="11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有关单位：</a:t>
            </a:r>
            <a:endParaRPr lang="SimSun" altLang="SimSun" sz="1100"/>
          </a:p>
          <a:p>
            <a:pPr marL="12700" indent="266700" algn="l" rtl="0" eaLnBrk="0">
              <a:lnSpc>
                <a:spcPct val="123000"/>
              </a:lnSpc>
              <a:spcBef>
                <a:spcPts val="383"/>
              </a:spcBef>
            </a:pP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根据青海省质量技术监督局《关于印发青海省二</a:t>
            </a: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OO</a:t>
            </a:r>
            <a:r>
              <a:rPr sz="1100" b="1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八年</a:t>
            </a:r>
            <a:r>
              <a:rPr sz="11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一批地方标准制修订项</a:t>
            </a: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目计划的通知》(青质检标函(2008)30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号)要求，由西宁市土木建筑学会、青海省邮政管理局主编的《</a:t>
            </a: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岩砖及页岩多孔砖砌体结构设计与施工</a:t>
            </a:r>
            <a:r>
              <a:rPr sz="11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技术规程》和《住宅信报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箱建设标准》,经专家审查，现批准</a:t>
            </a:r>
            <a:r>
              <a:rPr sz="11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发布，标准编号分别为DB63/868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—2010和</a:t>
            </a:r>
            <a:r>
              <a:rPr sz="11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DB</a:t>
            </a:r>
            <a:r>
              <a:rPr sz="1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63/869—2010,自2010年4月1日起实施</a:t>
            </a: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12700" indent="273050" algn="l" rtl="0" eaLnBrk="0">
              <a:lnSpc>
                <a:spcPct val="114000"/>
              </a:lnSpc>
              <a:spcBef>
                <a:spcPts val="516"/>
              </a:spcBef>
            </a:pP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本标准由青海省住房和城乡</a:t>
            </a:r>
            <a:r>
              <a:rPr sz="11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建设厅归口管理，授权西宁市土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木建筑学会、青海省邮政管理局负</a:t>
            </a: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责解释。</a:t>
            </a:r>
            <a:endParaRPr lang="SimSun" altLang="SimSun" sz="11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2292350" algn="l" rtl="0" eaLnBrk="0">
              <a:lnSpc>
                <a:spcPct val="95000"/>
              </a:lnSpc>
              <a:spcBef>
                <a:spcPts val="2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二〇一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年三月三日</a:t>
            </a:r>
            <a:endParaRPr lang="SimSun" altLang="SimSun" sz="1100"/>
          </a:p>
        </p:txBody>
      </p:sp>
      <p:sp>
        <p:nvSpPr>
          <p:cNvPr id="22" name="textbox 22"/>
          <p:cNvSpPr/>
          <p:nvPr/>
        </p:nvSpPr>
        <p:spPr>
          <a:xfrm>
            <a:off x="737229" y="893305"/>
            <a:ext cx="3777615" cy="1388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7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b="1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青海省住房和城乡建设厅</a:t>
            </a:r>
            <a:endParaRPr lang="SimSun" altLang="SimSun" sz="2300"/>
          </a:p>
          <a:p>
            <a:pPr marL="12700" indent="3022600" algn="l" rtl="0" eaLnBrk="0">
              <a:lnSpc>
                <a:spcPct val="88000"/>
              </a:lnSpc>
              <a:spcBef>
                <a:spcPts val="46"/>
              </a:spcBef>
            </a:pPr>
            <a:r>
              <a:rPr sz="2600" b="1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文件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5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青海省质量技术监督局</a:t>
            </a:r>
            <a:endParaRPr lang="SimSun" altLang="SimSun" sz="25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marL="1081405" algn="l" rtl="0" eaLnBrk="0">
              <a:lnSpc>
                <a:spcPct val="97000"/>
              </a:lnSpc>
              <a:spcBef>
                <a:spcPts val="6"/>
              </a:spcBef>
            </a:pP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青建科(2010)68</a:t>
            </a:r>
            <a:r>
              <a:rPr sz="14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号</a:t>
            </a:r>
            <a:endParaRPr lang="SimSun" altLang="SimSun" sz="1400"/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33412" y="2568544"/>
            <a:ext cx="3816357" cy="381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textbox 26"/>
          <p:cNvSpPr/>
          <p:nvPr/>
        </p:nvSpPr>
        <p:spPr>
          <a:xfrm>
            <a:off x="714392" y="1259832"/>
            <a:ext cx="3862070" cy="532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97"/>
              </a:lnSpc>
            </a:pPr>
            <a:endParaRPr lang="Arial" altLang="Arial" sz="100"/>
          </a:p>
          <a:p>
            <a:pPr marL="1603375" algn="l" rtl="0" eaLnBrk="0">
              <a:lnSpc>
                <a:spcPct val="99000"/>
              </a:lnSpc>
            </a:pPr>
            <a:r>
              <a:rPr sz="1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</a:t>
            </a: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言</a:t>
            </a:r>
            <a:endParaRPr lang="SimHei" altLang="SimHei" sz="17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12700" indent="272415" algn="l" rtl="0" eaLnBrk="0">
              <a:lnSpc>
                <a:spcPct val="134000"/>
              </a:lnSpc>
              <a:spcBef>
                <a:spcPts val="311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本规程根据《关于印发青海省二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OO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八年第一批地方标准制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修订项目计划的通知》(青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质监标函(2008)30号)要求，由青海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省住房和城乡建设厅主持，西宁市城乡规划建设局组织安排，委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托西宁市土木建筑工程学会会同有关单位编制而成。</a:t>
            </a:r>
            <a:endParaRPr lang="SimSun" altLang="SimSun" sz="1000"/>
          </a:p>
          <a:p>
            <a:pPr marL="285115" algn="l" rtl="0" eaLnBrk="0">
              <a:lnSpc>
                <a:spcPct val="87000"/>
              </a:lnSpc>
              <a:spcBef>
                <a:spcPts val="722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本规程在编制过程中，编制组经广泛调查研究，认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真总结我</a:t>
            </a:r>
            <a:endParaRPr lang="SimSun" altLang="SimSun" sz="1000"/>
          </a:p>
          <a:p>
            <a:pPr marL="12700" algn="l" rtl="0" eaLnBrk="0">
              <a:lnSpc>
                <a:spcPct val="151000"/>
              </a:lnSpc>
              <a:spcBef>
                <a:spcPts val="67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省建筑工程设计与施工实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践经验，参考有关国家标准和地方标准，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并在征求有关单位意见的基础上，制定了本规程。本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规程共分6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章。主要内容是：1、总则；2、术语、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符号；3、材料；4、基本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设计规定(包括一般规定、构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造要求、防止或减轻墙体开裂的主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要措施);5、抗震设计(包括一般规定、多层砌体房屋抗震构造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措施、底部框架—抗震墙房屋抗震构造措施);6、施工技术(包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括一般规定、施工准备、砌筑工程)。</a:t>
            </a:r>
            <a:endParaRPr lang="SimSun" altLang="SimSun" sz="1000"/>
          </a:p>
          <a:p>
            <a:pPr marL="12700" indent="272415" algn="l" rtl="0" eaLnBrk="0">
              <a:lnSpc>
                <a:spcPct val="128000"/>
              </a:lnSpc>
              <a:spcBef>
                <a:spcPts val="688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本规程黑体字标明的条文为国家现行标准强制性条文，其中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第3.0.1,3.0.4,3.0.5,3.0.6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,4.2.2,4.2.3,6.2.3,6.3.10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条是引自国家标准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50003-2001、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50011-2001(2008  年版)、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50203-2002、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50210-2001中相关条款的规定，必须严格执行。</a:t>
            </a:r>
            <a:endParaRPr lang="SimSun" altLang="SimSun" sz="1000"/>
          </a:p>
          <a:p>
            <a:pPr marL="12700" indent="272415" algn="l" rtl="0" eaLnBrk="0">
              <a:lnSpc>
                <a:spcPct val="137000"/>
              </a:lnSpc>
              <a:spcBef>
                <a:spcPts val="624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为了提高规程质量，请各单位在执行本规程过程中，注意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积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累资料、总结经验，如发现需要修改和补充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之处，请将意见和有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关资料交至青海省住房和城乡建设厅节能与科技处，以供今后修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订时参考。</a:t>
            </a:r>
            <a:endParaRPr lang="SimSun" altLang="SimSun" sz="10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285115" algn="l" rtl="0" eaLnBrk="0">
              <a:lnSpc>
                <a:spcPct val="99000"/>
              </a:lnSpc>
              <a:spcBef>
                <a:spcPts val="1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本规程由青海省住房和城乡建设厅归口管理，授权由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主编单</a:t>
            </a:r>
            <a:endParaRPr lang="SimSun" altLang="SimSun" sz="1000"/>
          </a:p>
        </p:txBody>
      </p:sp>
      <p:sp>
        <p:nvSpPr>
          <p:cNvPr id="28" name="textbox 28"/>
          <p:cNvSpPr/>
          <p:nvPr/>
        </p:nvSpPr>
        <p:spPr>
          <a:xfrm>
            <a:off x="4441823" y="6713366"/>
            <a:ext cx="64769" cy="121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36"/>
              </a:lnSpc>
            </a:pPr>
            <a:endParaRPr lang="Arial" altLang="Arial" sz="100"/>
          </a:p>
          <a:p>
            <a:pPr algn="r" rtl="0" eaLnBrk="0">
              <a:lnSpc>
                <a:spcPct val="79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textbox 30"/>
          <p:cNvSpPr/>
          <p:nvPr/>
        </p:nvSpPr>
        <p:spPr>
          <a:xfrm>
            <a:off x="675015" y="940074"/>
            <a:ext cx="3369309" cy="2438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0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位负责解释。</a:t>
            </a:r>
            <a:endParaRPr lang="SimSun" altLang="SimSun" sz="1000"/>
          </a:p>
          <a:p>
            <a:pPr marL="279400" algn="l" rtl="0" eaLnBrk="0">
              <a:lnSpc>
                <a:spcPct val="99000"/>
              </a:lnSpc>
              <a:spcBef>
                <a:spcPts val="505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主编单位：西宁市土木建筑工程学会</a:t>
            </a:r>
            <a:endParaRPr lang="SimSun" altLang="SimSun" sz="1000"/>
          </a:p>
          <a:p>
            <a:pPr marL="279400" algn="l" rtl="0" eaLnBrk="0">
              <a:lnSpc>
                <a:spcPct val="99000"/>
              </a:lnSpc>
              <a:spcBef>
                <a:spcPts val="612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编制单位：青海省建筑勘察设计研究院</a:t>
            </a:r>
            <a:endParaRPr lang="SimSun" altLang="SimSun" sz="1000"/>
          </a:p>
          <a:p>
            <a:pPr marL="951864" algn="l" rtl="0" eaLnBrk="0">
              <a:lnSpc>
                <a:spcPct val="99000"/>
              </a:lnSpc>
              <a:spcBef>
                <a:spcPts val="619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西宁市建设工程质量监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督站</a:t>
            </a:r>
            <a:endParaRPr lang="SimSun" altLang="SimSun" sz="1000"/>
          </a:p>
          <a:p>
            <a:pPr marL="946150" algn="l" rtl="0" eaLnBrk="0">
              <a:lnSpc>
                <a:spcPct val="87000"/>
              </a:lnSpc>
              <a:spcBef>
                <a:spcPts val="615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西宁市建筑节能与墙体材料革新办公室</a:t>
            </a:r>
            <a:endParaRPr lang="SimSun" altLang="SimSun" sz="1000"/>
          </a:p>
          <a:p>
            <a:pPr marL="279400" algn="l" rtl="0" eaLnBrk="0">
              <a:lnSpc>
                <a:spcPts val="1850"/>
              </a:lnSpc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参编单位：青海联邦新型建材有限公司</a:t>
            </a:r>
            <a:endParaRPr lang="SimSun" altLang="SimSun" sz="1000"/>
          </a:p>
          <a:p>
            <a:pPr marL="1346200" indent="-1066800" algn="l" rtl="0" eaLnBrk="0">
              <a:lnSpc>
                <a:spcPct val="130000"/>
              </a:lnSpc>
              <a:spcBef>
                <a:spcPts val="812"/>
              </a:spcBef>
            </a:pP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本规程起草人员：刘占俊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彭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涛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杨兆安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刘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琼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张继业</a:t>
            </a:r>
            <a:r>
              <a:rPr sz="10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刘建庆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孙青晨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宋生栋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刘延宏</a:t>
            </a:r>
            <a:r>
              <a:rPr sz="10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张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宏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任庆新</a:t>
            </a:r>
            <a:endParaRPr lang="SimSun" altLang="SimSun" sz="1000"/>
          </a:p>
          <a:p>
            <a:pPr marL="279400" algn="l" rtl="0" eaLnBrk="0">
              <a:lnSpc>
                <a:spcPct val="87000"/>
              </a:lnSpc>
              <a:spcBef>
                <a:spcPts val="615"/>
              </a:spcBef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本规程审定人员：梁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琦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李玉西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骆宗岳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宋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放</a:t>
            </a:r>
            <a:endParaRPr lang="SimSun" altLang="SimSun" sz="1000"/>
          </a:p>
          <a:p>
            <a:pPr marL="1346200" algn="l" rtl="0" eaLnBrk="0">
              <a:lnSpc>
                <a:spcPts val="1853"/>
              </a:lnSpc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李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海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张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敏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杜照国</a:t>
            </a:r>
            <a:endParaRPr lang="SimSun" altLang="SimSun" sz="1000"/>
          </a:p>
        </p:txBody>
      </p:sp>
      <p:sp>
        <p:nvSpPr>
          <p:cNvPr id="32" name="textbox 32"/>
          <p:cNvSpPr/>
          <p:nvPr/>
        </p:nvSpPr>
        <p:spPr>
          <a:xfrm>
            <a:off x="673108" y="6696595"/>
            <a:ext cx="74294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13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textbox 34"/>
          <p:cNvSpPr/>
          <p:nvPr/>
        </p:nvSpPr>
        <p:spPr>
          <a:xfrm>
            <a:off x="777863" y="1155089"/>
            <a:ext cx="3782695" cy="4220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489075" algn="l" rtl="0" eaLnBrk="0">
              <a:lnSpc>
                <a:spcPts val="1969"/>
              </a:lnSpc>
            </a:pPr>
            <a:r>
              <a:rPr sz="16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16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6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</a:t>
            </a:r>
            <a:endParaRPr lang="SimSun" altLang="SimSun" sz="16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02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总则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…………………………………………………(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1)</a:t>
            </a:r>
            <a:endParaRPr lang="Times New Roman" altLang="Times New Roman" sz="1000"/>
          </a:p>
          <a:p>
            <a:pPr marL="12700" algn="l" rtl="0" eaLnBrk="0">
              <a:lnSpc>
                <a:spcPct val="96000"/>
              </a:lnSpc>
              <a:spcBef>
                <a:spcPts val="54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术语符号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 action="ppaction://hlinksldjump?num=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2)</a:t>
            </a:r>
            <a:endParaRPr lang="Times New Roman" altLang="Times New Roman" sz="1000"/>
          </a:p>
          <a:p>
            <a:pPr marL="12700" algn="l" rtl="0" eaLnBrk="0">
              <a:lnSpc>
                <a:spcPct val="96000"/>
              </a:lnSpc>
              <a:spcBef>
                <a:spcPts val="64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 action="ppaction://hlinksldjump?num=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3)</a:t>
            </a:r>
            <a:endParaRPr lang="Times New Roman" altLang="Times New Roman" sz="1000"/>
          </a:p>
          <a:p>
            <a:pPr marL="12700" algn="l" rtl="0" eaLnBrk="0">
              <a:lnSpc>
                <a:spcPct val="96000"/>
              </a:lnSpc>
              <a:spcBef>
                <a:spcPts val="59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基本设计规定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 action="ppaction://hlinksldjump?num=6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6)</a:t>
            </a:r>
            <a:endParaRPr lang="Times New Roman" altLang="Times New Roman" sz="1000"/>
          </a:p>
          <a:p>
            <a:pPr marL="273050" algn="l" rtl="0" eaLnBrk="0">
              <a:lnSpc>
                <a:spcPct val="96000"/>
              </a:lnSpc>
              <a:spcBef>
                <a:spcPts val="59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 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一般规定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 action="ppaction://hlinksldjump?num=6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6)</a:t>
            </a:r>
            <a:endParaRPr lang="Times New Roman" altLang="Times New Roman" sz="1000"/>
          </a:p>
          <a:p>
            <a:pPr marL="273050" algn="l" rtl="0" eaLnBrk="0">
              <a:lnSpc>
                <a:spcPct val="96000"/>
              </a:lnSpc>
              <a:spcBef>
                <a:spcPts val="64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构造要求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 (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5" action="ppaction://hlinksldjump?num=6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6)</a:t>
            </a:r>
            <a:endParaRPr lang="Times New Roman" altLang="Times New Roman" sz="1000"/>
          </a:p>
          <a:p>
            <a:pPr marL="273050" algn="l" rtl="0" eaLnBrk="0">
              <a:lnSpc>
                <a:spcPct val="96000"/>
              </a:lnSpc>
              <a:spcBef>
                <a:spcPts val="59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4.3 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防止或减轻墙体开裂的主要措施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 (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7)</a:t>
            </a:r>
            <a:endParaRPr lang="Times New Roman" altLang="Times New Roman" sz="1000"/>
          </a:p>
          <a:p>
            <a:pPr marL="12700" algn="l" rtl="0" eaLnBrk="0">
              <a:lnSpc>
                <a:spcPct val="96000"/>
              </a:lnSpc>
              <a:spcBef>
                <a:spcPts val="54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抗震设计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8)</a:t>
            </a:r>
            <a:endParaRPr lang="Times New Roman" altLang="Times New Roman" sz="1000"/>
          </a:p>
          <a:p>
            <a:pPr marL="273050" algn="l" rtl="0" eaLnBrk="0">
              <a:lnSpc>
                <a:spcPct val="96000"/>
              </a:lnSpc>
              <a:spcBef>
                <a:spcPts val="59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一般规定</a:t>
            </a:r>
            <a:r>
              <a:rPr sz="10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 (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8)</a:t>
            </a:r>
            <a:endParaRPr lang="Times New Roman" altLang="Times New Roman" sz="1000"/>
          </a:p>
          <a:p>
            <a:pPr marL="273050" algn="l" rtl="0" eaLnBrk="0">
              <a:lnSpc>
                <a:spcPct val="96000"/>
              </a:lnSpc>
              <a:spcBef>
                <a:spcPts val="649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多层砌体房屋抗震构造措施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 (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12)</a:t>
            </a:r>
            <a:endParaRPr lang="Times New Roman" altLang="Times New Roman" sz="1000"/>
          </a:p>
          <a:p>
            <a:pPr marL="273050" algn="l" rtl="0" eaLnBrk="0">
              <a:lnSpc>
                <a:spcPct val="96000"/>
              </a:lnSpc>
              <a:spcBef>
                <a:spcPts val="69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底部框架—抗震墙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房屋抗震构造措施</a:t>
            </a:r>
            <a:r>
              <a:rPr sz="10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 (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16)</a:t>
            </a:r>
            <a:endParaRPr lang="Times New Roman" altLang="Times New Roman" sz="1000"/>
          </a:p>
          <a:p>
            <a:pPr marL="12700" algn="l" rtl="0" eaLnBrk="0">
              <a:lnSpc>
                <a:spcPct val="96000"/>
              </a:lnSpc>
              <a:spcBef>
                <a:spcPts val="49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施工技术</a:t>
            </a:r>
            <a:r>
              <a:rPr sz="10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 (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18)</a:t>
            </a:r>
            <a:endParaRPr lang="Times New Roman" altLang="Times New Roman" sz="1000"/>
          </a:p>
          <a:p>
            <a:pPr marL="273050" algn="l" rtl="0" eaLnBrk="0">
              <a:lnSpc>
                <a:spcPct val="96000"/>
              </a:lnSpc>
              <a:spcBef>
                <a:spcPts val="49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一般规定</a:t>
            </a:r>
            <a:r>
              <a:rPr sz="10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 (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18)</a:t>
            </a:r>
            <a:endParaRPr lang="Times New Roman" altLang="Times New Roman" sz="1000"/>
          </a:p>
          <a:p>
            <a:pPr marL="273050" algn="l" rtl="0" eaLnBrk="0">
              <a:lnSpc>
                <a:spcPct val="96000"/>
              </a:lnSpc>
              <a:spcBef>
                <a:spcPts val="64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施工准备</a:t>
            </a:r>
            <a:r>
              <a:rPr sz="10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 (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19)</a:t>
            </a:r>
            <a:endParaRPr lang="Times New Roman" altLang="Times New Roman" sz="1000"/>
          </a:p>
          <a:p>
            <a:pPr marL="273050" algn="l" rtl="0" eaLnBrk="0">
              <a:lnSpc>
                <a:spcPct val="96000"/>
              </a:lnSpc>
              <a:spcBef>
                <a:spcPts val="59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6.3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砌筑工程</a:t>
            </a:r>
            <a:r>
              <a:rPr sz="10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 (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19)</a:t>
            </a:r>
            <a:endParaRPr lang="Times New Roman" altLang="Times New Roman" sz="1000"/>
          </a:p>
          <a:p>
            <a:pPr marL="12700" algn="l" rtl="0" eaLnBrk="0">
              <a:lnSpc>
                <a:spcPct val="96000"/>
              </a:lnSpc>
              <a:spcBef>
                <a:spcPts val="598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附录 A</a:t>
            </a:r>
            <a:r>
              <a:rPr sz="1000" kern="0" spc="-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22)</a:t>
            </a:r>
            <a:endParaRPr lang="Times New Roman" altLang="Times New Roman" sz="1000"/>
          </a:p>
          <a:p>
            <a:pPr algn="l" rtl="0" eaLnBrk="0">
              <a:lnSpc>
                <a:spcPct val="124000"/>
              </a:lnSpc>
            </a:pPr>
            <a:endParaRPr lang="Arial" altLang="Arial" sz="400"/>
          </a:p>
          <a:p>
            <a:pPr marL="12700" algn="l" rtl="0" eaLnBrk="0">
              <a:lnSpc>
                <a:spcPct val="96000"/>
              </a:lnSpc>
              <a:spcBef>
                <a:spcPts val="3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条文说明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23)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textbox 36"/>
          <p:cNvSpPr/>
          <p:nvPr/>
        </p:nvSpPr>
        <p:spPr>
          <a:xfrm>
            <a:off x="746131" y="1193801"/>
            <a:ext cx="3880484" cy="5210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8"/>
              </a:lnSpc>
            </a:pPr>
            <a:endParaRPr lang="Arial" altLang="Arial" sz="100"/>
          </a:p>
          <a:p>
            <a:pPr marL="1544955" algn="l" rtl="0" eaLnBrk="0">
              <a:lnSpc>
                <a:spcPct val="96000"/>
              </a:lnSpc>
            </a:pP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总</a:t>
            </a:r>
            <a:r>
              <a:rPr sz="11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则</a:t>
            </a:r>
            <a:endParaRPr lang="SimHei" altLang="SimHei" sz="1100"/>
          </a:p>
          <a:p>
            <a:pPr algn="l" rtl="0" eaLnBrk="0">
              <a:lnSpc>
                <a:spcPct val="169000"/>
              </a:lnSpc>
            </a:pPr>
            <a:endParaRPr lang="Arial" altLang="Arial" sz="1000"/>
          </a:p>
          <a:p>
            <a:pPr marL="12700" algn="l" rtl="0" eaLnBrk="0">
              <a:lnSpc>
                <a:spcPct val="115000"/>
              </a:lnSpc>
              <a:spcBef>
                <a:spcPts val="334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1.0.1</a:t>
            </a:r>
            <a:r>
              <a:rPr sz="1100" kern="0" spc="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为了使页岩砖及页岩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多孔砖在工程设计与施工中得到合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理的推广和应用，特制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订本规程。</a:t>
            </a:r>
            <a:endParaRPr lang="SimSun" altLang="SimSun" sz="1100"/>
          </a:p>
          <a:p>
            <a:pPr marL="12700" algn="l" rtl="0" eaLnBrk="0">
              <a:lnSpc>
                <a:spcPct val="116000"/>
              </a:lnSpc>
              <a:spcBef>
                <a:spcPts val="554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1.0.2  本规程适用于青海省范围内页岩砖及页岩多孔砖砌筑的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一般工业与民用建筑砌体结构的设计和施工。</a:t>
            </a:r>
            <a:endParaRPr lang="SimSun" altLang="SimSun" sz="1100"/>
          </a:p>
          <a:p>
            <a:pPr marL="12700" algn="l" rtl="0" eaLnBrk="0">
              <a:lnSpc>
                <a:spcPct val="114000"/>
              </a:lnSpc>
              <a:spcBef>
                <a:spcPts val="524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1.0.3  本规程适用于抗震设防烈度为6度至8度地区多层砌体结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构房屋的抗震设计和施工。页岩砖应符合《烧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结普通砖》</a:t>
            </a:r>
            <a:endParaRPr lang="SimSun" altLang="SimSun" sz="1100"/>
          </a:p>
          <a:p>
            <a:pPr marL="12700" indent="76200" algn="l" rtl="0" eaLnBrk="0">
              <a:lnSpc>
                <a:spcPct val="114000"/>
              </a:lnSpc>
              <a:spcBef>
                <a:spcPts val="507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(GB5101-2003)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国家标准的规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定。页岩多孔砖应符合《烧结多孔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砖》(GB13544-2000) 国家标准的规定。</a:t>
            </a:r>
            <a:endParaRPr lang="SimSun" altLang="SimSun" sz="1100"/>
          </a:p>
          <a:p>
            <a:pPr marL="12700" algn="l" rtl="0" eaLnBrk="0">
              <a:lnSpc>
                <a:spcPct val="130000"/>
              </a:lnSpc>
              <a:spcBef>
                <a:spcPts val="731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1.0.4  设计及施工页岩砖及页岩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多孔砖砌体结构时，除应遵守本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规程外，尚应符合《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砌体结构设计规范》(GB50003-2001)、《建筑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抗震设计规范》(GB50011-2001(2008</a:t>
            </a:r>
            <a:r>
              <a:rPr sz="11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版))、《砌体工程施工质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量验收规范》(GB50203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-2002)、《民用建筑工程室内环境污染控制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规范》(GB503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25-2001)、《建筑设计防火规范》(GB50016-2006)、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《建筑装饰装修工程质量验收规范》(GB50210-2001)、《砌体工程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现场检测技术标准》(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/T50315-2000)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、《砌墙砖试验方法》</a:t>
            </a:r>
            <a:endParaRPr lang="SimSun" altLang="SimSun" sz="1100"/>
          </a:p>
          <a:p>
            <a:pPr marL="12700" indent="76200" algn="r" rtl="0" eaLnBrk="0">
              <a:lnSpc>
                <a:spcPct val="129000"/>
              </a:lnSpc>
              <a:spcBef>
                <a:spcPts val="528"/>
              </a:spcBef>
              <a:tabLst>
                <a:tab pos="88900"/>
              </a:tabLst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(GB/T2542-2003)、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《民用建筑热工设计规范》(GB50176-93)、《砌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筑砂浆配合比设计规程》(JGJ98-2000)、《混凝土拌和用水标准》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	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(JGJ63-89)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、《建筑工程冬期施工规程》(JGJ104-97)、《建筑砂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浆基本性能试验方法标准》(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JGJ/T70-2009)、《住宅隔声标准》</a:t>
            </a:r>
            <a:endParaRPr lang="SimSun" altLang="SimSun" sz="1100"/>
          </a:p>
          <a:p>
            <a:pPr algn="l" rtl="0" eaLnBrk="0">
              <a:lnSpc>
                <a:spcPct val="120000"/>
              </a:lnSpc>
            </a:pPr>
            <a:endParaRPr lang="Arial" altLang="Arial" sz="300"/>
          </a:p>
          <a:p>
            <a:pPr marL="12700" indent="76200" algn="l" rtl="0" eaLnBrk="0">
              <a:lnSpc>
                <a:spcPct val="119000"/>
              </a:lnSpc>
              <a:spcBef>
                <a:spcPts val="2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(JGJ11-82)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、《多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孔砖砌体结构技术规范》(JGJ137-2001) 等国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家有关标准和规范的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规定。</a:t>
            </a:r>
            <a:endParaRPr lang="SimSun" altLang="SimSun" sz="1100"/>
          </a:p>
        </p:txBody>
      </p:sp>
      <p:sp>
        <p:nvSpPr>
          <p:cNvPr id="38" name="textbox 38"/>
          <p:cNvSpPr/>
          <p:nvPr/>
        </p:nvSpPr>
        <p:spPr>
          <a:xfrm>
            <a:off x="4467245" y="6770085"/>
            <a:ext cx="47625" cy="78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40"/>
          <p:cNvSpPr/>
          <p:nvPr/>
        </p:nvSpPr>
        <p:spPr>
          <a:xfrm>
            <a:off x="673110" y="1184256"/>
            <a:ext cx="3816984" cy="5196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8"/>
              </a:lnSpc>
            </a:pPr>
            <a:endParaRPr lang="Arial" altLang="Arial" sz="100"/>
          </a:p>
          <a:p>
            <a:pPr marL="1405255" algn="l" rtl="0" eaLnBrk="0">
              <a:lnSpc>
                <a:spcPct val="96000"/>
              </a:lnSpc>
            </a:pP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术语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符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号</a:t>
            </a:r>
            <a:endParaRPr lang="SimHei" altLang="SimHei" sz="11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marL="1538605" algn="l" rtl="0" eaLnBrk="0">
              <a:lnSpc>
                <a:spcPct val="96000"/>
              </a:lnSpc>
              <a:spcBef>
                <a:spcPts val="333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2.1</a:t>
            </a:r>
            <a:r>
              <a:rPr sz="1100" kern="0" spc="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</a:t>
            </a:r>
            <a:r>
              <a:rPr sz="1100" kern="0" spc="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语</a:t>
            </a:r>
            <a:endParaRPr lang="SimHei" altLang="SimHei" sz="1100"/>
          </a:p>
          <a:p>
            <a:pPr marL="12700" algn="l" rtl="0" eaLnBrk="0">
              <a:lnSpc>
                <a:spcPct val="95000"/>
              </a:lnSpc>
              <a:spcBef>
                <a:spcPts val="553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2.1.1  页岩砖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shale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brick</a:t>
            </a:r>
            <a:endParaRPr lang="Times New Roman" altLang="Times New Roman" sz="1100"/>
          </a:p>
          <a:p>
            <a:pPr algn="r" rtl="0" eaLnBrk="0">
              <a:lnSpc>
                <a:spcPct val="94000"/>
              </a:lnSpc>
              <a:spcBef>
                <a:spcPts val="543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以页岩为主要原材料、粉煤灰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等为辅料经过焙烧而成的实心</a:t>
            </a:r>
            <a:endParaRPr lang="SimSun" altLang="SimSun" sz="1100"/>
          </a:p>
          <a:p>
            <a:pPr marL="12700" algn="l" rtl="0" eaLnBrk="0">
              <a:lnSpc>
                <a:spcPct val="94000"/>
              </a:lnSpc>
              <a:spcBef>
                <a:spcPts val="610"/>
              </a:spcBef>
            </a:pP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砖，称为烧结页岩粉煤灰普通砖，简称页岩砖。</a:t>
            </a:r>
            <a:endParaRPr lang="SimSun" altLang="SimSun" sz="1100"/>
          </a:p>
          <a:p>
            <a:pPr marL="14604" algn="l" rtl="0" eaLnBrk="0">
              <a:lnSpc>
                <a:spcPct val="92000"/>
              </a:lnSpc>
              <a:spcBef>
                <a:spcPts val="377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2.1.2</a:t>
            </a:r>
            <a:r>
              <a:rPr sz="11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页岩多孔砖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shale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perforated     brick</a:t>
            </a:r>
            <a:endParaRPr lang="Times New Roman" altLang="Times New Roman" sz="1100"/>
          </a:p>
          <a:p>
            <a:pPr marL="12700" indent="273050" algn="l" rtl="0" eaLnBrk="0">
              <a:lnSpc>
                <a:spcPct val="122000"/>
              </a:lnSpc>
              <a:spcBef>
                <a:spcPts val="728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以页岩为主要原材料、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粉煤灰等为辅料经过焙烧而成，孔洞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率不小于25%、主要用于承重部位的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砖，称为烧结页岩粉煤灰多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孔砖，简称页岩多孔砖。</a:t>
            </a:r>
            <a:endParaRPr lang="SimSun" altLang="SimSun" sz="1100"/>
          </a:p>
          <a:p>
            <a:pPr marL="1544955" algn="l" rtl="0" eaLnBrk="0">
              <a:lnSpc>
                <a:spcPct val="96000"/>
              </a:lnSpc>
              <a:spcBef>
                <a:spcPts val="535"/>
              </a:spcBef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2.2</a:t>
            </a:r>
            <a:r>
              <a:rPr sz="1100" kern="0" spc="4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符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号</a:t>
            </a:r>
            <a:endParaRPr lang="SimHei" altLang="SimHei" sz="1100"/>
          </a:p>
          <a:p>
            <a:pPr marL="12700" algn="l" rtl="0" eaLnBrk="0">
              <a:lnSpc>
                <a:spcPct val="94000"/>
              </a:lnSpc>
              <a:spcBef>
                <a:spcPts val="607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2.2.1</a:t>
            </a:r>
            <a:r>
              <a:rPr sz="1100" kern="0" spc="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</a:t>
            </a:r>
            <a:endParaRPr lang="SimSun" altLang="SimSun" sz="1100"/>
          </a:p>
          <a:p>
            <a:pPr marL="278765" algn="l" rtl="0" eaLnBrk="0">
              <a:lnSpc>
                <a:spcPts val="1237"/>
              </a:lnSpc>
              <a:spcBef>
                <a:spcPts val="507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MU——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砖的强度等级</a:t>
            </a:r>
            <a:endParaRPr lang="SimSun" altLang="SimSun" sz="1000"/>
          </a:p>
          <a:p>
            <a:pPr marL="285750" algn="l" rtl="0" eaLnBrk="0">
              <a:lnSpc>
                <a:spcPct val="95000"/>
              </a:lnSpc>
              <a:spcBef>
                <a:spcPts val="560"/>
              </a:spcBef>
            </a:pP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M——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砂浆的强度等级</a:t>
            </a:r>
            <a:endParaRPr lang="SimSun" altLang="SimSun" sz="1100"/>
          </a:p>
          <a:p>
            <a:pPr marL="285750" algn="l" rtl="0" eaLnBrk="0">
              <a:lnSpc>
                <a:spcPct val="95000"/>
              </a:lnSpc>
              <a:spcBef>
                <a:spcPts val="546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C——</a:t>
            </a:r>
            <a:r>
              <a:rPr sz="11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混凝土的强度等级</a:t>
            </a:r>
            <a:endParaRPr lang="SimSun" altLang="SimSun" sz="1100"/>
          </a:p>
          <a:p>
            <a:pPr marL="285750" algn="l" rtl="0" eaLnBrk="0">
              <a:lnSpc>
                <a:spcPct val="83000"/>
              </a:lnSpc>
              <a:spcBef>
                <a:spcPts val="552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f——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砌体的抗压强度设计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值</a:t>
            </a:r>
            <a:endParaRPr lang="SimSun" altLang="SimSun" sz="1100"/>
          </a:p>
          <a:p>
            <a:pPr marL="285750" algn="l" rtl="0" eaLnBrk="0">
              <a:lnSpc>
                <a:spcPts val="1800"/>
              </a:lnSpc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I——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内照射指数</a:t>
            </a:r>
            <a:endParaRPr lang="SimSun" altLang="SimSun" sz="1100"/>
          </a:p>
          <a:p>
            <a:pPr marL="285750" algn="l" rtl="0" eaLnBrk="0">
              <a:lnSpc>
                <a:spcPct val="83000"/>
              </a:lnSpc>
              <a:spcBef>
                <a:spcPts val="705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Ir——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外照射指数</a:t>
            </a:r>
            <a:endParaRPr lang="SimSun" altLang="SimSun" sz="1100"/>
          </a:p>
          <a:p>
            <a:pPr marL="14604" algn="l" rtl="0" eaLnBrk="0">
              <a:lnSpc>
                <a:spcPts val="1749"/>
              </a:lnSpc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2.2.2</a:t>
            </a:r>
            <a:r>
              <a:rPr sz="11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计算系数</a:t>
            </a:r>
            <a:endParaRPr lang="SimSun" altLang="SimSun" sz="1100"/>
          </a:p>
          <a:p>
            <a:pPr marL="285750" algn="l" rtl="0" eaLnBrk="0">
              <a:lnSpc>
                <a:spcPct val="95000"/>
              </a:lnSpc>
              <a:spcBef>
                <a:spcPts val="799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λ——砖砌体的导热系数</a:t>
            </a:r>
            <a:endParaRPr lang="SimSun" altLang="SimSun" sz="1100"/>
          </a:p>
          <a:p>
            <a:pPr marL="285750" algn="l" rtl="0" eaLnBrk="0">
              <a:lnSpc>
                <a:spcPct val="83000"/>
              </a:lnSpc>
              <a:spcBef>
                <a:spcPts val="502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Ya——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强度调整系数</a:t>
            </a:r>
            <a:endParaRPr lang="SimSun" altLang="SimSun" sz="1100"/>
          </a:p>
          <a:p>
            <a:pPr marL="14604" algn="l" rtl="0" eaLnBrk="0">
              <a:lnSpc>
                <a:spcPts val="1846"/>
              </a:lnSpc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2.2.3</a:t>
            </a:r>
            <a:r>
              <a:rPr sz="1100" kern="0" spc="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几何参数</a:t>
            </a:r>
            <a:endParaRPr lang="SimSun" altLang="SimSun" sz="11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285750" algn="l" rtl="0" eaLnBrk="0">
              <a:lnSpc>
                <a:spcPct val="93000"/>
              </a:lnSpc>
              <a:spcBef>
                <a:spcPts val="3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y——截面重心到轴向力所在偏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心方向截面边缘的距离</a:t>
            </a:r>
            <a:endParaRPr lang="SimSun" altLang="SimSun" sz="1100"/>
          </a:p>
        </p:txBody>
      </p:sp>
      <p:sp>
        <p:nvSpPr>
          <p:cNvPr id="42" name="textbox 42"/>
          <p:cNvSpPr/>
          <p:nvPr/>
        </p:nvSpPr>
        <p:spPr>
          <a:xfrm>
            <a:off x="673110" y="6720691"/>
            <a:ext cx="76835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6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textbox 44"/>
          <p:cNvSpPr/>
          <p:nvPr/>
        </p:nvSpPr>
        <p:spPr>
          <a:xfrm>
            <a:off x="767095" y="1163093"/>
            <a:ext cx="3822065" cy="4759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93"/>
              </a:lnSpc>
            </a:pPr>
            <a:endParaRPr lang="Arial" altLang="Arial" sz="100"/>
          </a:p>
          <a:p>
            <a:pPr marL="1587500" algn="l" rtl="0" eaLnBrk="0">
              <a:lnSpc>
                <a:spcPct val="96000"/>
              </a:lnSpc>
            </a:pPr>
            <a:r>
              <a:rPr sz="13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1300" kern="0" spc="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材</a:t>
            </a:r>
            <a:r>
              <a:rPr sz="1300" kern="0" spc="5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料</a:t>
            </a:r>
            <a:endParaRPr lang="SimHei" altLang="SimHei" sz="13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2700" algn="l" rtl="0" eaLnBrk="0">
              <a:lnSpc>
                <a:spcPct val="118000"/>
              </a:lnSpc>
              <a:spcBef>
                <a:spcPts val="305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3.0.1</a:t>
            </a:r>
            <a:r>
              <a:rPr sz="10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页岩砖及页岩多孔砖和砌筑砂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浆的强度等级，应按下列规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定采用：</a:t>
            </a:r>
            <a:endParaRPr lang="SimSun" altLang="SimSun" sz="1000"/>
          </a:p>
          <a:p>
            <a:pPr marL="272415" indent="-635" algn="l" rtl="0" eaLnBrk="0">
              <a:lnSpc>
                <a:spcPct val="122000"/>
              </a:lnSpc>
              <a:spcBef>
                <a:spcPts val="679"/>
              </a:spcBef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页岩砖及页岩多孔砖的强度等级：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MU20、MU15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MU10。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砌筑砂浆的强度等级：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15、M10、M7.5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M5。</a:t>
            </a:r>
            <a:endParaRPr lang="SimSun" altLang="SimSun" sz="1000"/>
          </a:p>
          <a:p>
            <a:pPr marL="12700" algn="l" rtl="0" eaLnBrk="0">
              <a:lnSpc>
                <a:spcPct val="99000"/>
              </a:lnSpc>
              <a:spcBef>
                <a:spcPts val="562"/>
              </a:spcBef>
            </a:pP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3.0.2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页岩砖的技术特性：</a:t>
            </a:r>
            <a:endParaRPr lang="SimSun" altLang="SimSun" sz="1000"/>
          </a:p>
          <a:p>
            <a:pPr marL="272415" algn="l" rtl="0" eaLnBrk="0">
              <a:lnSpc>
                <a:spcPct val="99000"/>
              </a:lnSpc>
              <a:spcBef>
                <a:spcPts val="755"/>
              </a:spcBef>
            </a:pP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页岩砖的尺寸(长×宽×高)240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115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×53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marL="270509" algn="l" rtl="0" eaLnBrk="0">
              <a:lnSpc>
                <a:spcPct val="96000"/>
              </a:lnSpc>
              <a:spcBef>
                <a:spcPts val="556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页岩砖的密度等级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应控制在1750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kg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/m²以内，砖砌体自</a:t>
            </a:r>
            <a:endParaRPr lang="SimSun" altLang="SimSun" sz="1000"/>
          </a:p>
          <a:p>
            <a:pPr marL="481965" algn="l" rtl="0" eaLnBrk="0">
              <a:lnSpc>
                <a:spcPct val="96000"/>
              </a:lnSpc>
              <a:spcBef>
                <a:spcPts val="507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重按1800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kg/m²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采用。</a:t>
            </a:r>
            <a:endParaRPr lang="SimSun" altLang="SimSun" sz="1000"/>
          </a:p>
          <a:p>
            <a:pPr marL="481965" indent="-211454" algn="l" rtl="0" eaLnBrk="0">
              <a:lnSpc>
                <a:spcPct val="125000"/>
              </a:lnSpc>
              <a:spcBef>
                <a:spcPts val="699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页岩砖的抗冻融性能应符合《烧结普通砖》(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5101-2003)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标准的要求。</a:t>
            </a:r>
            <a:endParaRPr lang="SimSun" altLang="SimSun" sz="1000"/>
          </a:p>
          <a:p>
            <a:pPr marL="12700" algn="l" rtl="0" eaLnBrk="0">
              <a:lnSpc>
                <a:spcPct val="99000"/>
              </a:lnSpc>
              <a:spcBef>
                <a:spcPts val="654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3.0.3</a:t>
            </a:r>
            <a:r>
              <a:rPr sz="10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页岩多孔砖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的技术特性：</a:t>
            </a:r>
            <a:endParaRPr lang="SimSun" altLang="SimSun" sz="1000"/>
          </a:p>
          <a:p>
            <a:pPr marL="272415" algn="l" rtl="0" eaLnBrk="0">
              <a:lnSpc>
                <a:spcPct val="99000"/>
              </a:lnSpc>
              <a:spcBef>
                <a:spcPts val="555"/>
              </a:spcBef>
            </a:pP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页岩多孔砖的尺寸(长×宽×高)2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40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×115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×90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marL="481965" indent="-209550" algn="l" rtl="0" eaLnBrk="0">
              <a:lnSpc>
                <a:spcPct val="120000"/>
              </a:lnSpc>
              <a:spcBef>
                <a:spcPts val="587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页岩多孔砖的密度等级应控制在1300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kg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/m²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以内，砖砌体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自重按1400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kg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/m²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采用。</a:t>
            </a:r>
            <a:endParaRPr lang="SimSun" altLang="SimSun" sz="1000"/>
          </a:p>
          <a:p>
            <a:pPr marL="481965" indent="-209550" algn="l" rtl="0" eaLnBrk="0">
              <a:lnSpc>
                <a:spcPct val="125000"/>
              </a:lnSpc>
              <a:spcBef>
                <a:spcPts val="799"/>
              </a:spcBef>
            </a:pP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页岩多孔砖的抗冻融性能应符合《烧结多孔砖》(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13544-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2000)标准的要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求。</a:t>
            </a:r>
            <a:endParaRPr lang="SimSun" altLang="SimSun" sz="1000"/>
          </a:p>
          <a:p>
            <a:pPr marL="12700" algn="l" rtl="0" eaLnBrk="0">
              <a:lnSpc>
                <a:spcPct val="89000"/>
              </a:lnSpc>
              <a:spcBef>
                <a:spcPts val="500"/>
              </a:spcBef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3.0.4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当施工质量控制等级为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级时，龄期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为28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000" b="1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的以毛截面计</a:t>
            </a:r>
            <a:endParaRPr lang="SimHei" altLang="SimHei" sz="1000"/>
          </a:p>
          <a:p>
            <a:pPr marL="12700" algn="l" rtl="0" eaLnBrk="0">
              <a:lnSpc>
                <a:spcPct val="156000"/>
              </a:lnSpc>
              <a:spcBef>
                <a:spcPts val="23"/>
              </a:spcBef>
            </a:pP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算的页岩砖及页岩多孔砖砌体抗压强度设计值应根据砖和砂浆的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强度等级按表3.0.4采用。</a:t>
            </a:r>
            <a:endParaRPr lang="SimSun" altLang="SimSun" sz="1000"/>
          </a:p>
        </p:txBody>
      </p:sp>
      <p:sp>
        <p:nvSpPr>
          <p:cNvPr id="46" name="textbox 46"/>
          <p:cNvSpPr/>
          <p:nvPr/>
        </p:nvSpPr>
        <p:spPr>
          <a:xfrm>
            <a:off x="4479938" y="6720075"/>
            <a:ext cx="70485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textbox 48"/>
          <p:cNvSpPr/>
          <p:nvPr/>
        </p:nvSpPr>
        <p:spPr>
          <a:xfrm>
            <a:off x="639861" y="2282756"/>
            <a:ext cx="3835400" cy="1534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1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9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注：1.当页岩多孔砖的孔润率大于30%时，表中数值应果以0</a:t>
            </a: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.9;</a:t>
            </a:r>
            <a:endParaRPr lang="SimSun" altLang="SimSun" sz="900"/>
          </a:p>
          <a:p>
            <a:pPr marL="234950" algn="l" rtl="0" eaLnBrk="0">
              <a:lnSpc>
                <a:spcPct val="99000"/>
              </a:lnSpc>
              <a:spcBef>
                <a:spcPts val="731"/>
              </a:spcBef>
            </a:pP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2.表列数值适用于混合砂浆砌筑的砌体。</a:t>
            </a:r>
            <a:endParaRPr lang="SimSun" altLang="SimSun" sz="900"/>
          </a:p>
          <a:p>
            <a:pPr marL="12700" algn="l" rtl="0" eaLnBrk="0">
              <a:lnSpc>
                <a:spcPct val="134000"/>
              </a:lnSpc>
              <a:spcBef>
                <a:spcPts val="367"/>
              </a:spcBef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3.0.5</a:t>
            </a:r>
            <a:r>
              <a:rPr sz="11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当施工质量控制等级为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级时，龄期为28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100" b="1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的以毛截面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计算的页岩砖及页岩多孔砖砌体的轴心抗拉强度设计值、弯曲抗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拉强度设计值和抗剪强度</a:t>
            </a:r>
            <a:r>
              <a:rPr sz="9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设计值应按表3</a:t>
            </a:r>
            <a:r>
              <a:rPr sz="900" kern="0" spc="-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.0</a:t>
            </a:r>
            <a:r>
              <a:rPr sz="900" kern="0" spc="-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.5采用。</a:t>
            </a:r>
            <a:endParaRPr lang="SimHei" altLang="SimHei" sz="900"/>
          </a:p>
          <a:p>
            <a:pPr marL="527050" algn="l" rtl="0" eaLnBrk="0">
              <a:lnSpc>
                <a:spcPct val="94000"/>
              </a:lnSpc>
              <a:spcBef>
                <a:spcPts val="682"/>
              </a:spcBef>
            </a:pPr>
            <a:r>
              <a:rPr sz="11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表3.0.5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沿砌体灰</a:t>
            </a: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缝截面破坏时的轴心抗拉、</a:t>
            </a:r>
            <a:endParaRPr lang="SimSun" altLang="SimSun" sz="11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428750" algn="l" rtl="0" eaLnBrk="0">
              <a:lnSpc>
                <a:spcPct val="90000"/>
              </a:lnSpc>
              <a:spcBef>
                <a:spcPts val="3"/>
              </a:spcBef>
            </a:pP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弯曲抗拉和抗剪强度设计值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1400" kern="0" spc="-40" baseline="11161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(MPa)</a:t>
            </a:r>
            <a:endParaRPr lang="Arial" altLang="Arial" sz="1400" baseline="11161"/>
          </a:p>
        </p:txBody>
      </p:sp>
      <p:graphicFrame>
        <p:nvGraphicFramePr>
          <p:cNvPr id="50" name="table 50"/>
          <p:cNvGraphicFramePr>
            <a:graphicFrameLocks noGrp="1"/>
          </p:cNvGraphicFramePr>
          <p:nvPr/>
        </p:nvGraphicFramePr>
        <p:xfrm>
          <a:off x="654058" y="3863963"/>
          <a:ext cx="3796665" cy="1294764"/>
        </p:xfrm>
        <a:graphic>
          <a:graphicData uri="http://schemas.openxmlformats.org/drawingml/2006/table">
            <a:tbl>
              <a:tblPr/>
              <a:tblGrid>
                <a:gridCol w="644525"/>
                <a:gridCol w="1282064"/>
                <a:gridCol w="647700"/>
                <a:gridCol w="590550"/>
                <a:gridCol w="631825"/>
              </a:tblGrid>
              <a:tr h="21907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80644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强度类别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401320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破坏特征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59690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砂浆强度等级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173354" algn="l" rtl="0" eaLnBrk="0">
                        <a:lnSpc>
                          <a:spcPts val="1132"/>
                        </a:lnSpc>
                        <a:spcBef>
                          <a:spcPts val="3"/>
                        </a:spcBef>
                      </a:pPr>
                      <a:r>
                        <a:rPr sz="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≥M10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73354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M7.5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254000" algn="l" rtl="0" eaLnBrk="0">
                        <a:lnSpc>
                          <a:spcPct val="81000"/>
                        </a:lnSpc>
                        <a:spcBef>
                          <a:spcPts val="5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marL="8064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轴心抗拉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458469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沿齿缝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03834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0.19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71450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0.16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0500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0.13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80644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弯曲抗拉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458469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沿齿缝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03834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0.33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71450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0.29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0500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0.23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458469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沿通绪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205104" algn="l" rtl="0" eaLnBrk="0">
                        <a:lnSpc>
                          <a:spcPct val="82000"/>
                        </a:lnSpc>
                        <a:spcBef>
                          <a:spcPts val="3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0.17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71450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0.14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0500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0.11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20129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抗剪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458469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沿通缝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03834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0.17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7145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0.14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050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0.11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2" name="textbox 52"/>
          <p:cNvSpPr/>
          <p:nvPr/>
        </p:nvSpPr>
        <p:spPr>
          <a:xfrm>
            <a:off x="638193" y="5229167"/>
            <a:ext cx="3812540" cy="1311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13"/>
              </a:lnSpc>
            </a:pPr>
            <a:endParaRPr lang="Arial" altLang="Arial" sz="100"/>
          </a:p>
          <a:p>
            <a:pPr marL="13970" algn="l" rtl="0" eaLnBrk="0">
              <a:lnSpc>
                <a:spcPct val="99000"/>
              </a:lnSpc>
            </a:pPr>
            <a:r>
              <a:rPr sz="9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注：表列数值适用于混合砂浆砌筑的砌体。</a:t>
            </a:r>
            <a:endParaRPr lang="SimSun" altLang="SimSun" sz="900"/>
          </a:p>
          <a:p>
            <a:pPr marL="12700" algn="l" rtl="0" eaLnBrk="0">
              <a:lnSpc>
                <a:spcPct val="89000"/>
              </a:lnSpc>
              <a:spcBef>
                <a:spcPts val="645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3.0.6  下列情况的页岩砖及页岩多孔砖砌体，其砌体强度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设计值</a:t>
            </a:r>
            <a:endParaRPr lang="SimHei" altLang="SimHei" sz="900"/>
          </a:p>
          <a:p>
            <a:pPr marL="12700" algn="l" rtl="0" eaLnBrk="0">
              <a:lnSpc>
                <a:spcPts val="1895"/>
              </a:lnSpc>
            </a:pP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应乘以调整系数γ。。</a:t>
            </a:r>
            <a:endParaRPr lang="SimSun" altLang="SimSun" sz="900"/>
          </a:p>
          <a:p>
            <a:pPr algn="r" rtl="0" eaLnBrk="0">
              <a:lnSpc>
                <a:spcPct val="96000"/>
              </a:lnSpc>
              <a:spcBef>
                <a:spcPts val="722"/>
              </a:spcBef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</a:t>
            </a:r>
            <a:r>
              <a:rPr sz="1100" kern="0" spc="3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跨度不小于9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的梁下页岩砖、跨度不小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于7.2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</a:t>
            </a:r>
            <a:r>
              <a:rPr sz="11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的梁下页</a:t>
            </a:r>
            <a:endParaRPr lang="SimHei" altLang="SimHei" sz="1100"/>
          </a:p>
          <a:p>
            <a:pPr marL="481965" algn="l" rtl="0" eaLnBrk="0">
              <a:lnSpc>
                <a:spcPct val="96000"/>
              </a:lnSpc>
              <a:spcBef>
                <a:spcPts val="664"/>
              </a:spcBef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岩多孔砖，γ.为0.9;</a:t>
            </a:r>
            <a:endParaRPr lang="SimSun" altLang="SimSun" sz="9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274320" algn="l" rtl="0" eaLnBrk="0">
              <a:lnSpc>
                <a:spcPct val="99000"/>
              </a:lnSpc>
              <a:spcBef>
                <a:spcPts val="5"/>
              </a:spcBef>
            </a:pPr>
            <a:r>
              <a:rPr sz="900" b="1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b="1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对页岩砖及页岩多孔砖砌体构件，其截面面</a:t>
            </a:r>
            <a:r>
              <a:rPr sz="9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积小于0</a:t>
            </a:r>
            <a:r>
              <a:rPr sz="9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9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900" b="1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m²</a:t>
            </a:r>
            <a:endParaRPr lang="Times New Roman" altLang="Times New Roman" sz="900"/>
          </a:p>
        </p:txBody>
      </p:sp>
      <p:graphicFrame>
        <p:nvGraphicFramePr>
          <p:cNvPr id="54" name="table 54"/>
          <p:cNvGraphicFramePr>
            <a:graphicFrameLocks noGrp="1"/>
          </p:cNvGraphicFramePr>
          <p:nvPr/>
        </p:nvGraphicFramePr>
        <p:xfrm>
          <a:off x="654058" y="1139833"/>
          <a:ext cx="3803015" cy="1073150"/>
        </p:xfrm>
        <a:graphic>
          <a:graphicData uri="http://schemas.openxmlformats.org/drawingml/2006/table">
            <a:tbl>
              <a:tblPr/>
              <a:tblGrid>
                <a:gridCol w="688975"/>
                <a:gridCol w="615950"/>
                <a:gridCol w="622300"/>
                <a:gridCol w="628015"/>
                <a:gridCol w="622300"/>
                <a:gridCol w="625475"/>
              </a:tblGrid>
              <a:tr h="20637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4254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砖强度等级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marL="90296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砂浆强度等级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marL="7175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217170" algn="l" rtl="0" eaLnBrk="0">
                        <a:lnSpc>
                          <a:spcPct val="82000"/>
                        </a:lnSpc>
                        <a:spcBef>
                          <a:spcPts val="6"/>
                        </a:spcBef>
                      </a:pPr>
                      <a:r>
                        <a:rPr sz="9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217170" algn="l" rtl="0" eaLnBrk="0">
                        <a:lnSpc>
                          <a:spcPct val="82000"/>
                        </a:lnSpc>
                        <a:spcBef>
                          <a:spcPts val="6"/>
                        </a:spcBef>
                      </a:pPr>
                      <a:r>
                        <a:rPr sz="9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M10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1770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M7.5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49554" algn="l" rtl="0" eaLnBrk="0">
                        <a:lnSpc>
                          <a:spcPct val="81000"/>
                        </a:lnSpc>
                        <a:spcBef>
                          <a:spcPts val="5"/>
                        </a:spcBef>
                      </a:pPr>
                      <a:r>
                        <a:rPr sz="9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281304" algn="l" rtl="0" eaLnBrk="0">
                        <a:lnSpc>
                          <a:spcPct val="82000"/>
                        </a:lnSpc>
                        <a:spcBef>
                          <a:spcPts val="6"/>
                        </a:spcBef>
                      </a:pPr>
                      <a:r>
                        <a:rPr sz="9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226695" algn="l" rtl="0" eaLnBrk="0">
                        <a:lnSpc>
                          <a:spcPct val="82000"/>
                        </a:lnSpc>
                        <a:spcBef>
                          <a:spcPts val="6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WU</a:t>
                      </a:r>
                      <a:r>
                        <a:rPr sz="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18542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3.22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19177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2.67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19177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2.39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0500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2.12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19240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0.94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226695" algn="l" rtl="0" eaLnBrk="0">
                        <a:lnSpc>
                          <a:spcPct val="82000"/>
                        </a:lnSpc>
                        <a:spcBef>
                          <a:spcPts val="6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MU</a:t>
                      </a:r>
                      <a:r>
                        <a:rPr sz="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18542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2.79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19177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2.31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89864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2.07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0500" algn="l" rtl="0" eaLnBrk="0">
                        <a:lnSpc>
                          <a:spcPct val="82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1.83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19240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0.82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226695" algn="l" rtl="0" eaLnBrk="0">
                        <a:lnSpc>
                          <a:spcPct val="82000"/>
                        </a:lnSpc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MU</a:t>
                      </a:r>
                      <a:r>
                        <a:rPr sz="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47650" algn="l" rtl="0" eaLnBrk="0">
                        <a:lnSpc>
                          <a:spcPts val="77"/>
                        </a:lnSpc>
                        <a:spcBef>
                          <a:spcPts val="7"/>
                        </a:spcBef>
                      </a:pPr>
                      <a:r>
                        <a:rPr sz="1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</a:t>
                      </a:r>
                      <a:r>
                        <a:rPr sz="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</a:t>
                      </a:r>
                      <a:r>
                        <a:rPr sz="1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</a:t>
                      </a:r>
                      <a:endParaRPr lang="SimSun" altLang="SimSun" sz="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191770" algn="l" rtl="0" eaLnBrk="0">
                        <a:lnSpc>
                          <a:spcPct val="82000"/>
                        </a:lnSpc>
                        <a:spcBef>
                          <a:spcPts val="3"/>
                        </a:spcBef>
                      </a:pPr>
                      <a:r>
                        <a:rPr sz="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1.89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89864" algn="l" rtl="0" eaLnBrk="0">
                        <a:lnSpc>
                          <a:spcPct val="82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1.69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0500" algn="l" rtl="0" eaLnBrk="0">
                        <a:lnSpc>
                          <a:spcPct val="82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1.50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91135" algn="l" rtl="0" eaLnBrk="0">
                        <a:lnSpc>
                          <a:spcPct val="82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0.67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6" name="textbox 56"/>
          <p:cNvSpPr/>
          <p:nvPr/>
        </p:nvSpPr>
        <p:spPr>
          <a:xfrm>
            <a:off x="779866" y="949757"/>
            <a:ext cx="3614420" cy="184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7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表3.0.4页岩砖及页</a:t>
            </a: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岩多孔砖砌体抗压强度设计值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(MPa)</a:t>
            </a:r>
            <a:endParaRPr lang="SimSun" altLang="SimSun" sz="1100"/>
          </a:p>
        </p:txBody>
      </p:sp>
      <p:sp>
        <p:nvSpPr>
          <p:cNvPr id="58" name="textbox 58"/>
          <p:cNvSpPr/>
          <p:nvPr/>
        </p:nvSpPr>
        <p:spPr>
          <a:xfrm>
            <a:off x="638194" y="6697237"/>
            <a:ext cx="81914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04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textbox 60"/>
          <p:cNvSpPr/>
          <p:nvPr/>
        </p:nvSpPr>
        <p:spPr>
          <a:xfrm>
            <a:off x="708031" y="946052"/>
            <a:ext cx="3825875" cy="270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5"/>
              </a:lnSpc>
            </a:pPr>
            <a:endParaRPr lang="Arial" altLang="Arial" sz="100"/>
          </a:p>
          <a:p>
            <a:pPr marL="483869" algn="l" rtl="0" eaLnBrk="0">
              <a:lnSpc>
                <a:spcPct val="96000"/>
              </a:lnSpc>
            </a:pP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时，γ.为其截面面积加0.7。构件截面面积以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m²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计；</a:t>
            </a:r>
            <a:endParaRPr lang="SimHei" altLang="SimHei" sz="1000"/>
          </a:p>
          <a:p>
            <a:pPr marL="481965" indent="-196214" algn="l" rtl="0" eaLnBrk="0">
              <a:lnSpc>
                <a:spcPct val="137000"/>
              </a:lnSpc>
              <a:spcBef>
                <a:spcPts val="727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  当页岩砖及页岩多孔砖砌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体用水泥砂浆砌筑时，对第3.0.4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条表3.0.4中数值，γ.为0.90;对第3.0.4条表3.0.5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中数值，γ.为0.80;对配筋砌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体构件，当其中的砌体采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用水泥砂浆砌筑时，仅对砌体的强度设计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值乘以调整系数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;</a:t>
            </a:r>
            <a:endParaRPr lang="Times New Roman" altLang="Times New Roman" sz="1000"/>
          </a:p>
          <a:p>
            <a:pPr marL="287654" algn="l" rtl="0" eaLnBrk="0">
              <a:lnSpc>
                <a:spcPct val="96000"/>
              </a:lnSpc>
              <a:spcBef>
                <a:spcPts val="702"/>
              </a:spcBef>
            </a:pP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当验算施工中房屋的构件时，γ.为1.1。</a:t>
            </a:r>
            <a:endParaRPr lang="SimHei" altLang="SimHei" sz="1000"/>
          </a:p>
          <a:p>
            <a:pPr marL="12700" algn="l" rtl="0" eaLnBrk="0">
              <a:lnSpc>
                <a:spcPct val="125000"/>
              </a:lnSpc>
              <a:spcBef>
                <a:spcPts val="71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3.0.7  施工阶段砂浆尚未硬化的新砌墙体，可按砂浆强度为零确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定砌体强度。</a:t>
            </a:r>
            <a:endParaRPr lang="SimSun" altLang="SimSun" sz="1000"/>
          </a:p>
          <a:p>
            <a:pPr marL="12700" algn="l" rtl="0" eaLnBrk="0">
              <a:lnSpc>
                <a:spcPct val="124000"/>
              </a:lnSpc>
              <a:spcBef>
                <a:spcPts val="616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3.0.8  民用建筑工程所使用的页岩砖及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页岩多孔砖的放射性指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标限量应符合表3.0.8的规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定。</a:t>
            </a:r>
            <a:endParaRPr lang="SimSun" altLang="SimSun" sz="10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998855" algn="l" rtl="0" eaLnBrk="0">
              <a:lnSpc>
                <a:spcPct val="94000"/>
              </a:lnSpc>
              <a:spcBef>
                <a:spcPts val="2"/>
              </a:spcBef>
            </a:pP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表3.0.8材料放射性指标限量</a:t>
            </a:r>
            <a:endParaRPr lang="SimSun" altLang="SimSun" sz="1100"/>
          </a:p>
        </p:txBody>
      </p:sp>
      <p:graphicFrame>
        <p:nvGraphicFramePr>
          <p:cNvPr id="62" name="table 62"/>
          <p:cNvGraphicFramePr>
            <a:graphicFrameLocks noGrp="1"/>
          </p:cNvGraphicFramePr>
          <p:nvPr/>
        </p:nvGraphicFramePr>
        <p:xfrm>
          <a:off x="723896" y="5168898"/>
          <a:ext cx="3797300" cy="996315"/>
        </p:xfrm>
        <a:graphic>
          <a:graphicData uri="http://schemas.openxmlformats.org/drawingml/2006/table">
            <a:tbl>
              <a:tblPr/>
              <a:tblGrid>
                <a:gridCol w="1857375"/>
                <a:gridCol w="1939925"/>
              </a:tblGrid>
              <a:tr h="1936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5873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砂浆强度等级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79375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≥M5.0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555625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弹性模量(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82550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1600f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5556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剪变模量(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850264" algn="l" rtl="0" eaLnBrk="0">
                        <a:lnSpc>
                          <a:spcPct val="78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640f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2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644525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线膨胀系数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67945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5×10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⁶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/℃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6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75819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收缩率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711200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—0.1mm/m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4" name="textbox 64"/>
          <p:cNvSpPr/>
          <p:nvPr/>
        </p:nvSpPr>
        <p:spPr>
          <a:xfrm>
            <a:off x="708031" y="4300732"/>
            <a:ext cx="3820795" cy="8724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34"/>
              </a:lnSpc>
            </a:pPr>
            <a:endParaRPr lang="Arial" altLang="Arial" sz="100"/>
          </a:p>
          <a:p>
            <a:pPr marL="12700" algn="l" rtl="0" eaLnBrk="0">
              <a:lnSpc>
                <a:spcPct val="133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3.0.9  页岩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砖及页岩多孔砖砌体的弹性模量和剪变模量、线膨胀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系数、收缩率可按表3.0.9确定。摩擦系数应按《砌体结构设计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规范》(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50003-2001)</a:t>
            </a:r>
            <a:r>
              <a:rPr sz="10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第3.2.5条的规定执行。</a:t>
            </a:r>
            <a:endParaRPr lang="SimSun" altLang="SimSun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140970" algn="l" rtl="0" eaLnBrk="0">
              <a:lnSpc>
                <a:spcPct val="99000"/>
              </a:lnSpc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表3.0.9砌体的弹性模量、剪变模量、线膨胀系数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、收缩率</a:t>
            </a:r>
            <a:endParaRPr lang="SimSun" altLang="SimSun" sz="1000"/>
          </a:p>
        </p:txBody>
      </p:sp>
      <p:graphicFrame>
        <p:nvGraphicFramePr>
          <p:cNvPr id="66" name="table 66"/>
          <p:cNvGraphicFramePr>
            <a:graphicFrameLocks noGrp="1"/>
          </p:cNvGraphicFramePr>
          <p:nvPr/>
        </p:nvGraphicFramePr>
        <p:xfrm>
          <a:off x="736575" y="3644915"/>
          <a:ext cx="3790950" cy="602614"/>
        </p:xfrm>
        <a:graphic>
          <a:graphicData uri="http://schemas.openxmlformats.org/drawingml/2006/table">
            <a:tbl>
              <a:tblPr/>
              <a:tblGrid>
                <a:gridCol w="1851025"/>
                <a:gridCol w="952500"/>
                <a:gridCol w="987425"/>
              </a:tblGrid>
              <a:tr h="1993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marL="72707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 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marL="3048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页岩砖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marL="2032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页岩多孔砖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523875" algn="l" rtl="0" eaLnBrk="0">
                        <a:lnSpc>
                          <a:spcPct val="95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内照射指数(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Ia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33020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34925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6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466725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外照射指数</a:t>
                      </a: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(Ir)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330200" algn="l" rtl="0" eaLnBrk="0">
                        <a:lnSpc>
                          <a:spcPts val="1103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349250" algn="l" rtl="0" eaLnBrk="0">
                        <a:lnSpc>
                          <a:spcPts val="1103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≤1.3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8" name="textbox 68"/>
          <p:cNvSpPr/>
          <p:nvPr/>
        </p:nvSpPr>
        <p:spPr>
          <a:xfrm>
            <a:off x="708031" y="6209943"/>
            <a:ext cx="3811904" cy="400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57"/>
              </a:lnSpc>
            </a:pPr>
            <a:endParaRPr lang="Arial" altLang="Arial" sz="100"/>
          </a:p>
          <a:p>
            <a:pPr marL="12700" algn="l" rtl="0" eaLnBrk="0">
              <a:lnSpc>
                <a:spcPct val="123000"/>
              </a:lnSpc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3.0.10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重砂浆砌筑砖砌体自重为1800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kg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/m²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的页岩砖砌体导热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系数按0.62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W/(m·K)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取值。重砂浆砌筑砖砌体自重为1400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kg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/m²</a:t>
            </a:r>
            <a:endParaRPr lang="Times New Roman" altLang="Times New Roman" sz="1000"/>
          </a:p>
        </p:txBody>
      </p:sp>
      <p:sp>
        <p:nvSpPr>
          <p:cNvPr id="70" name="textbox 70"/>
          <p:cNvSpPr/>
          <p:nvPr/>
        </p:nvSpPr>
        <p:spPr>
          <a:xfrm>
            <a:off x="4429120" y="6716379"/>
            <a:ext cx="73025" cy="125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13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8272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textbox 72"/>
          <p:cNvSpPr/>
          <p:nvPr/>
        </p:nvSpPr>
        <p:spPr>
          <a:xfrm>
            <a:off x="682622" y="961951"/>
            <a:ext cx="3902709" cy="5647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9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的页岩多孔砖砌体导热系数按0.58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W/(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m·K) 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取值。</a:t>
            </a:r>
            <a:endParaRPr lang="SimSun" altLang="SimSun" sz="1000"/>
          </a:p>
          <a:p>
            <a:pPr marL="14604" algn="l" rtl="0" eaLnBrk="0">
              <a:lnSpc>
                <a:spcPct val="96000"/>
              </a:lnSpc>
              <a:spcBef>
                <a:spcPts val="498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3.0.11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对240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厚的页岩砖及页岩多孔砖墙双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面抹灰(各20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1000"/>
          </a:p>
          <a:p>
            <a:pPr marL="12700" algn="l" rtl="0" eaLnBrk="0">
              <a:lnSpc>
                <a:spcPct val="99000"/>
              </a:lnSpc>
              <a:spcBef>
                <a:spcPts val="858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的空气隔声指数按48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dB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—53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dB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采用。</a:t>
            </a:r>
            <a:endParaRPr lang="SimSun" altLang="SimSun" sz="1000"/>
          </a:p>
          <a:p>
            <a:pPr marL="14604" algn="l" rtl="0" eaLnBrk="0">
              <a:lnSpc>
                <a:spcPct val="87000"/>
              </a:lnSpc>
              <a:spcBef>
                <a:spcPts val="525"/>
              </a:spcBef>
            </a:pP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3.0.12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页岩砖和页岩多孔砖砌体耐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火极限可参照《建筑设计防</a:t>
            </a:r>
            <a:endParaRPr lang="SimSun" altLang="SimSun" sz="1000"/>
          </a:p>
          <a:p>
            <a:pPr marL="12700" algn="l" rtl="0" eaLnBrk="0">
              <a:lnSpc>
                <a:spcPts val="1899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火规范》(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50016-2006)</a:t>
            </a:r>
            <a:r>
              <a:rPr sz="1000" kern="0" spc="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中普通粘土砖的耐火极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限取值。</a:t>
            </a:r>
            <a:endParaRPr lang="SimSun" altLang="SimSun" sz="1000"/>
          </a:p>
          <a:p>
            <a:pPr algn="l" rtl="0" eaLnBrk="0">
              <a:lnSpc>
                <a:spcPct val="190000"/>
              </a:lnSpc>
            </a:pPr>
            <a:endParaRPr lang="Arial" altLang="Arial" sz="1000"/>
          </a:p>
          <a:p>
            <a:pPr marL="1360805" algn="l" rtl="0" eaLnBrk="0">
              <a:lnSpc>
                <a:spcPct val="100000"/>
              </a:lnSpc>
              <a:spcBef>
                <a:spcPts val="304"/>
              </a:spcBef>
            </a:pPr>
            <a:r>
              <a:rPr sz="10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r>
              <a:rPr sz="10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基本设计规定</a:t>
            </a:r>
            <a:endParaRPr lang="SimHei" altLang="SimHei" sz="1000"/>
          </a:p>
          <a:p>
            <a:pPr algn="l" rtl="0" eaLnBrk="0">
              <a:lnSpc>
                <a:spcPct val="170000"/>
              </a:lnSpc>
            </a:pPr>
            <a:endParaRPr lang="Arial" altLang="Arial" sz="1000"/>
          </a:p>
          <a:p>
            <a:pPr marL="1500505" algn="l" rtl="0" eaLnBrk="0">
              <a:lnSpc>
                <a:spcPct val="100000"/>
              </a:lnSpc>
              <a:spcBef>
                <a:spcPts val="302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一般规定</a:t>
            </a:r>
            <a:endParaRPr lang="SimHei" altLang="SimHei" sz="1000"/>
          </a:p>
          <a:p>
            <a:pPr marL="12700" algn="l" rtl="0" eaLnBrk="0">
              <a:lnSpc>
                <a:spcPct val="133000"/>
              </a:lnSpc>
              <a:spcBef>
                <a:spcPts val="57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4.1.1  页岩砖和页岩多孔砖砌体在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静载作用下的基本设计规定，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应按《砌体结构设计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规范》(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50003-2001)</a:t>
            </a:r>
            <a:r>
              <a:rPr sz="1000" kern="0" spc="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中的粘土砖砌体结构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规定执行。</a:t>
            </a:r>
            <a:endParaRPr lang="SimSun" altLang="SimSun" sz="1000"/>
          </a:p>
          <a:p>
            <a:pPr marL="14604" algn="l" rtl="0" eaLnBrk="0">
              <a:lnSpc>
                <a:spcPct val="87000"/>
              </a:lnSpc>
              <a:spcBef>
                <a:spcPts val="567"/>
              </a:spcBef>
            </a:pP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4.1.2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无筋砌体构件的承载力计算除应按《砌体结构设计规范》</a:t>
            </a:r>
            <a:endParaRPr lang="SimSun" altLang="SimSun" sz="1000"/>
          </a:p>
          <a:p>
            <a:pPr marL="101600" algn="l" rtl="0" eaLnBrk="0">
              <a:lnSpc>
                <a:spcPts val="1947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50003-2001) 第五章规定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执行外，尚应遵守下列规定：</a:t>
            </a:r>
            <a:endParaRPr lang="SimSun" altLang="SimSun" sz="1000"/>
          </a:p>
          <a:p>
            <a:pPr marL="297815" algn="l" rtl="0" eaLnBrk="0">
              <a:lnSpc>
                <a:spcPct val="87000"/>
              </a:lnSpc>
              <a:spcBef>
                <a:spcPts val="585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轴向力的偏心距不宜超过0.6y(y</a:t>
            </a:r>
            <a:r>
              <a:rPr sz="10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截面重心到轴向力所</a:t>
            </a:r>
            <a:endParaRPr lang="SimSun" altLang="SimSun" sz="1000"/>
          </a:p>
          <a:p>
            <a:pPr marL="488315" algn="l" rtl="0" eaLnBrk="0">
              <a:lnSpc>
                <a:spcPts val="1874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在偏心方向截面边缘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的距离)。</a:t>
            </a:r>
            <a:endParaRPr lang="SimSun" altLang="SimSun" sz="1000"/>
          </a:p>
          <a:p>
            <a:pPr marL="291465" algn="l" rtl="0" eaLnBrk="0">
              <a:lnSpc>
                <a:spcPct val="87000"/>
              </a:lnSpc>
              <a:spcBef>
                <a:spcPts val="653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对矩形截面构件，当轴向力偏心方向的截面边长大于另一</a:t>
            </a:r>
            <a:endParaRPr lang="SimSun" altLang="SimSun" sz="1000"/>
          </a:p>
          <a:p>
            <a:pPr marL="488315" algn="l" rtl="0" eaLnBrk="0">
              <a:lnSpc>
                <a:spcPct val="159000"/>
              </a:lnSpc>
              <a:spcBef>
                <a:spcPts val="19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方向的截面边长时，除按偏心受压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计算外，还应对较小边  长方向按轴心受压进行验算。</a:t>
            </a:r>
            <a:endParaRPr lang="SimSun" altLang="SimSun" sz="1000"/>
          </a:p>
          <a:p>
            <a:pPr marL="14604" algn="l" rtl="0" eaLnBrk="0">
              <a:lnSpc>
                <a:spcPct val="87000"/>
              </a:lnSpc>
              <a:spcBef>
                <a:spcPts val="525"/>
              </a:spcBef>
            </a:pPr>
            <a:r>
              <a:rPr sz="1000" b="1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4.1.3</a:t>
            </a:r>
            <a:r>
              <a:rPr sz="1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构件的允许高厚比计算应按《砌体结构设计规范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》</a:t>
            </a:r>
            <a:endParaRPr lang="SimSun" altLang="SimSun" sz="1000"/>
          </a:p>
          <a:p>
            <a:pPr marL="101600" algn="l" rtl="0" eaLnBrk="0">
              <a:lnSpc>
                <a:spcPts val="1946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50003-200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1) 第六章规定执行。</a:t>
            </a:r>
            <a:endParaRPr lang="SimSun" altLang="SimSun" sz="1000"/>
          </a:p>
          <a:p>
            <a:pPr marL="1480819" algn="l" rtl="0" eaLnBrk="0">
              <a:lnSpc>
                <a:spcPct val="100000"/>
              </a:lnSpc>
              <a:spcBef>
                <a:spcPts val="743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4.2</a:t>
            </a:r>
            <a:r>
              <a:rPr sz="1000" kern="0" spc="4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构造要求</a:t>
            </a:r>
            <a:endParaRPr lang="SimHei" altLang="SimHei" sz="1000"/>
          </a:p>
          <a:p>
            <a:pPr marL="101600" indent="-88900" algn="l" rtl="0" eaLnBrk="0">
              <a:lnSpc>
                <a:spcPct val="126000"/>
              </a:lnSpc>
              <a:spcBef>
                <a:spcPts val="518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   一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般</a:t>
            </a:r>
            <a:r>
              <a:rPr sz="10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造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 砌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</a:t>
            </a:r>
            <a:r>
              <a:rPr sz="10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范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50003-20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01) 第六章的规定。</a:t>
            </a:r>
            <a:endParaRPr lang="SimSun" altLang="SimSun" sz="10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4.2.2</a:t>
            </a:r>
            <a:r>
              <a:rPr sz="1000" kern="0" spc="4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地面以下或防潮层以下部位采用页岩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砖砌体时，所用的砖</a:t>
            </a:r>
            <a:endParaRPr lang="SimHei" altLang="SimHei" sz="1000"/>
          </a:p>
        </p:txBody>
      </p:sp>
      <p:sp>
        <p:nvSpPr>
          <p:cNvPr id="74" name="textbox 74"/>
          <p:cNvSpPr/>
          <p:nvPr/>
        </p:nvSpPr>
        <p:spPr>
          <a:xfrm>
            <a:off x="682622" y="6729627"/>
            <a:ext cx="71755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textbox 76"/>
          <p:cNvSpPr/>
          <p:nvPr/>
        </p:nvSpPr>
        <p:spPr>
          <a:xfrm>
            <a:off x="714371" y="2424396"/>
            <a:ext cx="3811270" cy="2205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39"/>
              </a:lnSpc>
            </a:pPr>
            <a:endParaRPr lang="Arial" altLang="Arial" sz="100"/>
          </a:p>
          <a:p>
            <a:pPr marL="297815" indent="-177164" algn="l" rtl="0" eaLnBrk="0">
              <a:lnSpc>
                <a:spcPct val="133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注：对安全等级为一级或设计使用年限大于50年的房屋，表中材料强度等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级应至少提高一级。</a:t>
            </a:r>
            <a:endParaRPr lang="SimHei" altLang="SimHei" sz="900"/>
          </a:p>
          <a:p>
            <a:pPr marL="12700" algn="l" rtl="0" eaLnBrk="0">
              <a:lnSpc>
                <a:spcPct val="124000"/>
              </a:lnSpc>
              <a:spcBef>
                <a:spcPts val="610"/>
              </a:spcBef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4.2.3  页岩砖及页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岩多孔砖砌体结构不得采用砖配筋圈梁和砖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配筋过梁。</a:t>
            </a:r>
            <a:endParaRPr lang="SimHei" altLang="SimHei" sz="1000"/>
          </a:p>
          <a:p>
            <a:pPr marL="807719" algn="l" rtl="0" eaLnBrk="0">
              <a:lnSpc>
                <a:spcPct val="95000"/>
              </a:lnSpc>
              <a:spcBef>
                <a:spcPts val="673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4.3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防止或减轻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墙体开裂的主要措施</a:t>
            </a:r>
            <a:endParaRPr lang="SimHei" altLang="SimHei" sz="1000"/>
          </a:p>
          <a:p>
            <a:pPr marL="12700" algn="l" rtl="0" eaLnBrk="0">
              <a:lnSpc>
                <a:spcPct val="83000"/>
              </a:lnSpc>
              <a:spcBef>
                <a:spcPts val="62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4.3.1  为了防止或减轻房屋在正常使用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条件下，由温差和砌体干</a:t>
            </a:r>
            <a:endParaRPr lang="SimSun" altLang="SimSun" sz="1000"/>
          </a:p>
          <a:p>
            <a:pPr marL="12700" algn="l" rtl="0" eaLnBrk="0">
              <a:lnSpc>
                <a:spcPct val="153000"/>
              </a:lnSpc>
              <a:spcBef>
                <a:spcPts val="27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缩引起的墙体竖向裂缝，应在墙体中设置伸缩缝。伸缩缝应设在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因温度和收缩变形可能引起应力集中、砌体产生裂缝可能性最大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的地方。伸缩缝的间距可按表4.3.1采用。</a:t>
            </a:r>
            <a:endParaRPr lang="SimSun" altLang="SimSun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756919" algn="l" rtl="0" eaLnBrk="0">
              <a:lnSpc>
                <a:spcPts val="1033"/>
              </a:lnSpc>
              <a:spcBef>
                <a:spcPts val="2"/>
              </a:spcBef>
            </a:pP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表4.3.1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砌体房屋伸缩</a:t>
            </a:r>
            <a:r>
              <a:rPr sz="8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缝的最大间距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</a:t>
            </a:r>
            <a:r>
              <a:rPr sz="1200" kern="0" spc="-10" baseline="-673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(m)</a:t>
            </a:r>
            <a:endParaRPr lang="SimSun" altLang="SimSun" sz="1200" baseline="-6732"/>
          </a:p>
        </p:txBody>
      </p:sp>
      <p:graphicFrame>
        <p:nvGraphicFramePr>
          <p:cNvPr id="78" name="table 78"/>
          <p:cNvGraphicFramePr>
            <a:graphicFrameLocks noGrp="1"/>
          </p:cNvGraphicFramePr>
          <p:nvPr/>
        </p:nvGraphicFramePr>
        <p:xfrm>
          <a:off x="781053" y="4651395"/>
          <a:ext cx="3669664" cy="1447164"/>
        </p:xfrm>
        <a:graphic>
          <a:graphicData uri="http://schemas.openxmlformats.org/drawingml/2006/table">
            <a:tbl>
              <a:tblPr/>
              <a:tblGrid>
                <a:gridCol w="1196339"/>
                <a:gridCol w="1847850"/>
                <a:gridCol w="625475"/>
              </a:tblGrid>
              <a:tr h="1809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200"/>
                    </a:p>
                    <a:p>
                      <a:pPr marL="1146175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屋盖或楼盖类别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200"/>
                    </a:p>
                    <a:p>
                      <a:pPr marL="203834" algn="l" rtl="0" eaLnBrk="0">
                        <a:lnSpc>
                          <a:spcPts val="972"/>
                        </a:lnSpc>
                        <a:spcBef>
                          <a:spcPts val="1"/>
                        </a:spcBef>
                      </a:pP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间距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8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218440" indent="-107950" algn="l" rtl="0" eaLnBrk="0">
                        <a:lnSpc>
                          <a:spcPct val="107000"/>
                        </a:lnSpc>
                        <a:spcBef>
                          <a:spcPts val="2"/>
                        </a:spcBef>
                      </a:pP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整体式或装配整体式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钢筋混凝土结构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16573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有保温层或隔热层的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屋盖、楼盖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254000" algn="l" rtl="0" eaLnBrk="0">
                        <a:lnSpc>
                          <a:spcPct val="82000"/>
                        </a:lnSpc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50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8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33020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无保温层或隔热层的屋盖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254000" algn="l" rtl="0" eaLnBrk="0">
                        <a:lnSpc>
                          <a:spcPct val="82000"/>
                        </a:lnSpc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40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1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219075" algn="l" rtl="0" eaLnBrk="0">
                        <a:lnSpc>
                          <a:spcPct val="107000"/>
                        </a:lnSpc>
                        <a:spcBef>
                          <a:spcPts val="5"/>
                        </a:spcBef>
                      </a:pP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装配式无檩体系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钢筋混凝土结构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165735" algn="l" rtl="0" eaLnBrk="0">
                        <a:lnSpc>
                          <a:spcPct val="100000"/>
                        </a:lnSpc>
                      </a:pP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有保温层或隔热层的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屋盖、楼盖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400"/>
                    </a:p>
                    <a:p>
                      <a:pPr marL="25400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60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8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330200" algn="l" rtl="0" eaLnBrk="0">
                        <a:lnSpc>
                          <a:spcPct val="100000"/>
                        </a:lnSpc>
                      </a:pP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无保温层或隔热层的屋盖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254000" algn="l" rtl="0" eaLnBrk="0">
                        <a:lnSpc>
                          <a:spcPct val="82000"/>
                        </a:lnSpc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50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1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219075" algn="l" rtl="0" eaLnBrk="0">
                        <a:lnSpc>
                          <a:spcPct val="113000"/>
                        </a:lnSpc>
                        <a:spcBef>
                          <a:spcPts val="3"/>
                        </a:spcBef>
                      </a:pP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装配式有檩体系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钢筋混凝土结构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33020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有保温层或隔热层的屋盖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254000" algn="l" rtl="0" eaLnBrk="0">
                        <a:lnSpc>
                          <a:spcPct val="81000"/>
                        </a:lnSpc>
                        <a:spcBef>
                          <a:spcPts val="2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75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33020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无保温层或隔热层的屋盖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254000" algn="l" rtl="0" eaLnBrk="0">
                        <a:lnSpc>
                          <a:spcPct val="82000"/>
                        </a:lnSpc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60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3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65659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瓦材屋面、木屋盖或楼盖、轻钢屋盖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400"/>
                    </a:p>
                    <a:p>
                      <a:pPr marL="22923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100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0" name="table 80"/>
          <p:cNvGraphicFramePr>
            <a:graphicFrameLocks noGrp="1"/>
          </p:cNvGraphicFramePr>
          <p:nvPr/>
        </p:nvGraphicFramePr>
        <p:xfrm>
          <a:off x="730236" y="1635136"/>
          <a:ext cx="3797300" cy="723265"/>
        </p:xfrm>
        <a:graphic>
          <a:graphicData uri="http://schemas.openxmlformats.org/drawingml/2006/table">
            <a:tbl>
              <a:tblPr/>
              <a:tblGrid>
                <a:gridCol w="1235075"/>
                <a:gridCol w="1308100"/>
                <a:gridCol w="1254125"/>
              </a:tblGrid>
              <a:tr h="174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762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地基土层情况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4826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页岩砖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3937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水泥砂浆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41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390525" algn="l" rtl="0" eaLnBrk="0">
                        <a:lnSpc>
                          <a:spcPct val="95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稍潮湿的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53975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MU10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565150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39052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很潮湿的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539750" algn="l" rtl="0" eaLnBrk="0">
                        <a:lnSpc>
                          <a:spcPct val="77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MU15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508000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M7.5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200"/>
                    </a:p>
                    <a:p>
                      <a:pPr marL="3333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含水饱和的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400"/>
                    </a:p>
                    <a:p>
                      <a:pPr marL="539750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MU20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53975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M10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2" name="textbox 82"/>
          <p:cNvSpPr/>
          <p:nvPr/>
        </p:nvSpPr>
        <p:spPr>
          <a:xfrm>
            <a:off x="714371" y="1007499"/>
            <a:ext cx="3115945" cy="640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和砂浆的最低强度等级应符合表4.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2.2的规定。</a:t>
            </a:r>
            <a:endParaRPr lang="SimHei" altLang="SimHei" sz="1000"/>
          </a:p>
          <a:p>
            <a:pPr algn="r" rtl="0" eaLnBrk="0">
              <a:lnSpc>
                <a:spcPct val="95000"/>
              </a:lnSpc>
              <a:spcBef>
                <a:spcPts val="760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表4.2.2</a:t>
            </a:r>
            <a:r>
              <a:rPr sz="1000" kern="0" spc="5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地面以下或防潮层以下的砌体</a:t>
            </a:r>
            <a:endParaRPr lang="SimHei" altLang="SimHei" sz="10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marL="1187450" algn="l" rtl="0" eaLnBrk="0">
              <a:lnSpc>
                <a:spcPct val="94000"/>
              </a:lnSpc>
              <a:spcBef>
                <a:spcPts val="4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所用材料的最低强度等级</a:t>
            </a:r>
            <a:endParaRPr lang="SimSun" altLang="SimSun" sz="1000"/>
          </a:p>
        </p:txBody>
      </p:sp>
      <p:sp>
        <p:nvSpPr>
          <p:cNvPr id="84" name="textbox 84"/>
          <p:cNvSpPr/>
          <p:nvPr/>
        </p:nvSpPr>
        <p:spPr>
          <a:xfrm>
            <a:off x="822346" y="6164209"/>
            <a:ext cx="3624579" cy="389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注：1</a:t>
            </a:r>
            <a:r>
              <a:rPr sz="900" kern="0" spc="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在钢筋混凝土屋面上挂瓦的屋盖应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按钢筋混凝土屋盖采用。</a:t>
            </a:r>
            <a:endParaRPr lang="SimSun" altLang="SimSun" sz="9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algn="r" rtl="0" eaLnBrk="0">
              <a:lnSpc>
                <a:spcPts val="1120"/>
              </a:lnSpc>
              <a:spcBef>
                <a:spcPts val="6"/>
              </a:spcBef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温差较大且变化频繁地区和严寒地区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不采暖的房屋及构筑物墙体</a:t>
            </a:r>
            <a:endParaRPr lang="SimSun" altLang="SimSun" sz="900"/>
          </a:p>
        </p:txBody>
      </p:sp>
      <p:sp>
        <p:nvSpPr>
          <p:cNvPr id="86" name="textbox 86"/>
          <p:cNvSpPr/>
          <p:nvPr/>
        </p:nvSpPr>
        <p:spPr>
          <a:xfrm>
            <a:off x="4410051" y="6738117"/>
            <a:ext cx="81280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7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textbox 88"/>
          <p:cNvSpPr/>
          <p:nvPr/>
        </p:nvSpPr>
        <p:spPr>
          <a:xfrm>
            <a:off x="736601" y="1008241"/>
            <a:ext cx="3876675" cy="5579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457200" algn="l" rtl="0" eaLnBrk="0">
              <a:lnSpc>
                <a:spcPts val="117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的伸缩缝的最大间距，应按表中数值予以适当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减小。</a:t>
            </a:r>
            <a:endParaRPr lang="SimSun" altLang="SimSun" sz="900"/>
          </a:p>
          <a:p>
            <a:pPr marL="456565" indent="-100964" algn="l" rtl="0" eaLnBrk="0">
              <a:lnSpc>
                <a:spcPct val="135000"/>
              </a:lnSpc>
              <a:spcBef>
                <a:spcPts val="68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墙体的伸缩缝应与结构的其他变形缝相重合，在进行立面处理时，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必须保证缝隙的伸缩作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用。</a:t>
            </a:r>
            <a:endParaRPr lang="SimSun" altLang="SimSun" sz="900"/>
          </a:p>
          <a:p>
            <a:pPr marL="14604" algn="l" rtl="0" eaLnBrk="0">
              <a:lnSpc>
                <a:spcPct val="99000"/>
              </a:lnSpc>
              <a:spcBef>
                <a:spcPts val="632"/>
              </a:spcBef>
            </a:pP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4.3.2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屋面应设置保温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、隔热层，并应符合节能建筑设计的要求。</a:t>
            </a:r>
            <a:endParaRPr lang="SimSun" altLang="SimSun" sz="1000"/>
          </a:p>
          <a:p>
            <a:pPr marL="12700" indent="1905" algn="l" rtl="0" eaLnBrk="0">
              <a:lnSpc>
                <a:spcPct val="137000"/>
              </a:lnSpc>
              <a:spcBef>
                <a:spcPts val="459"/>
              </a:spcBef>
            </a:pP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4.3.3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屋面保温(隔热)层或屋面刚性面层及砂浆找平层应设置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分隔缝，分隔缝间距不宜大于6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m,</a:t>
            </a:r>
            <a:r>
              <a:rPr sz="10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并与女儿墙隔开，其缝宽不小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于30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marL="88900" indent="-74294" algn="l" rtl="0" eaLnBrk="0">
              <a:lnSpc>
                <a:spcPct val="124000"/>
              </a:lnSpc>
              <a:spcBef>
                <a:spcPts val="634"/>
              </a:spcBef>
            </a:pPr>
            <a:r>
              <a:rPr sz="10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4.3.4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墙体配筋等其他防裂措施应按《砌体结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构设计规范》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50003-2001) 第6.3.2条至第6.3.4条的要求执行。</a:t>
            </a:r>
            <a:endParaRPr lang="SimSun" altLang="SimSun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481455" algn="l" rtl="0" eaLnBrk="0">
              <a:lnSpc>
                <a:spcPct val="100000"/>
              </a:lnSpc>
              <a:spcBef>
                <a:spcPts val="311"/>
              </a:spcBef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</a:t>
            </a:r>
            <a:r>
              <a:rPr sz="10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震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</a:t>
            </a:r>
            <a:endParaRPr lang="SimHei" altLang="SimHei" sz="1000"/>
          </a:p>
          <a:p>
            <a:pPr algn="l" rtl="0" eaLnBrk="0">
              <a:lnSpc>
                <a:spcPct val="175000"/>
              </a:lnSpc>
            </a:pPr>
            <a:endParaRPr lang="Arial" altLang="Arial" sz="1000"/>
          </a:p>
          <a:p>
            <a:pPr marL="1474469" algn="l" rtl="0" eaLnBrk="0">
              <a:lnSpc>
                <a:spcPct val="100000"/>
              </a:lnSpc>
              <a:spcBef>
                <a:spcPts val="300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5.1</a:t>
            </a:r>
            <a:r>
              <a:rPr sz="1000" kern="0" spc="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一般规定</a:t>
            </a:r>
            <a:endParaRPr lang="SimHei" altLang="SimHei" sz="1000"/>
          </a:p>
          <a:p>
            <a:pPr marL="12700" algn="l" rtl="0" eaLnBrk="0">
              <a:lnSpc>
                <a:spcPct val="99000"/>
              </a:lnSpc>
              <a:spcBef>
                <a:spcPts val="625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5.1.1  多层房屋的层数和高度应符合下列要求：</a:t>
            </a:r>
            <a:endParaRPr lang="SimSun" altLang="SimSun" sz="1000"/>
          </a:p>
          <a:p>
            <a:pPr marL="272415" algn="l" rtl="0" eaLnBrk="0">
              <a:lnSpc>
                <a:spcPct val="99000"/>
              </a:lnSpc>
              <a:spcBef>
                <a:spcPts val="66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房屋的层数和总高度不应超过表5.1.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1的规定。</a:t>
            </a:r>
            <a:endParaRPr lang="SimSun" altLang="SimSun" sz="1000"/>
          </a:p>
          <a:p>
            <a:pPr marL="456565" indent="-184150" algn="l" rtl="0" eaLnBrk="0">
              <a:lnSpc>
                <a:spcPct val="133000"/>
              </a:lnSpc>
              <a:spcBef>
                <a:spcPts val="616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对医院、教学楼等及横墙较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少的多层砌体房屋，总高度应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比表5.1.1的规定降低3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m,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层数相应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减少一层；各层横墙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很少的多层砌体房屋，还应根据具体情况再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适当降低总高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度和减少层数。</a:t>
            </a:r>
            <a:endParaRPr lang="SimSun" altLang="SimSun" sz="1000"/>
          </a:p>
          <a:p>
            <a:pPr marL="456565" indent="-184150" algn="l" rtl="0" eaLnBrk="0">
              <a:lnSpc>
                <a:spcPct val="122000"/>
              </a:lnSpc>
              <a:spcBef>
                <a:spcPts val="805"/>
              </a:spcBef>
            </a:pP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注：横墙较少指同一楼层内开间大于4.20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的房间占该层总面积的40%  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以上。</a:t>
            </a:r>
            <a:endParaRPr lang="SimSun" altLang="SimSun" sz="1000"/>
          </a:p>
          <a:p>
            <a:pPr marL="456565" indent="-184150" algn="l" rtl="0" eaLnBrk="0">
              <a:lnSpc>
                <a:spcPct val="124000"/>
              </a:lnSpc>
              <a:spcBef>
                <a:spcPts val="585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横墙较少的多层砖砌体住宅楼，当按《建筑抗震设计规范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》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50011-2001  (2008 年版))7.3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.14条规定采取加强措</a:t>
            </a:r>
            <a:endParaRPr lang="SimSun" altLang="SimSun" sz="10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457200" algn="l" rtl="0" eaLnBrk="0">
              <a:lnSpc>
                <a:spcPct val="124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施并满足抗震承载力要求时，其高度和层数应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允许仍按表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5.1.1的规定采用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</p:txBody>
      </p:sp>
      <p:sp>
        <p:nvSpPr>
          <p:cNvPr id="90" name="textbox 90"/>
          <p:cNvSpPr/>
          <p:nvPr/>
        </p:nvSpPr>
        <p:spPr>
          <a:xfrm>
            <a:off x="711194" y="6767697"/>
            <a:ext cx="72389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textbox 92"/>
          <p:cNvSpPr/>
          <p:nvPr/>
        </p:nvSpPr>
        <p:spPr>
          <a:xfrm>
            <a:off x="698523" y="2598678"/>
            <a:ext cx="3819525" cy="3161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1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注：1</a:t>
            </a:r>
            <a:r>
              <a:rPr sz="9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房屋的总高度指室外地面到主要屋面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板板顶或檐口的高度，半地下</a:t>
            </a:r>
            <a:endParaRPr lang="SimSun" altLang="SimSun" sz="900"/>
          </a:p>
          <a:p>
            <a:pPr marL="418465" algn="l" rtl="0" eaLnBrk="0">
              <a:lnSpc>
                <a:spcPct val="164000"/>
              </a:lnSpc>
              <a:spcBef>
                <a:spcPts val="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从地下室室内地面算起，全地下室和嵌固条件好的半地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下室应从室外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地面算起；对带阁楼的坡屋面应算到山尖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墙的1/2高度处。</a:t>
            </a:r>
            <a:endParaRPr lang="SimSun" altLang="SimSun" sz="1000"/>
          </a:p>
          <a:p>
            <a:pPr algn="r" rtl="0" eaLnBrk="0">
              <a:lnSpc>
                <a:spcPct val="83000"/>
              </a:lnSpc>
              <a:spcBef>
                <a:spcPts val="715"/>
              </a:spcBef>
            </a:pP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室内外高差大于0.6m时，房屋总高度应比表中数据适当增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加，但不</a:t>
            </a:r>
            <a:endParaRPr lang="SimSun" altLang="SimSun" sz="1000"/>
          </a:p>
          <a:p>
            <a:pPr marL="418465" algn="l" rtl="0" eaLnBrk="0">
              <a:lnSpc>
                <a:spcPts val="1858"/>
              </a:lnSpc>
            </a:pP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应多于1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marL="418465" indent="-171450" algn="l" rtl="0" eaLnBrk="0">
              <a:lnSpc>
                <a:spcPct val="127000"/>
              </a:lnSpc>
              <a:spcBef>
                <a:spcPts val="73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乙类的多层砌体房屋应按本地区设防烈度查表，但层数应减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少一层且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总高度应降低3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marL="12700" algn="l" rtl="0" eaLnBrk="0">
              <a:lnSpc>
                <a:spcPct val="85000"/>
              </a:lnSpc>
              <a:spcBef>
                <a:spcPts val="553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5.1.2  砌体承重房屋的层高，不应超过3.6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m;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底部框架-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抗震墙</a:t>
            </a:r>
            <a:endParaRPr lang="SimSun" altLang="SimSun" sz="1000"/>
          </a:p>
          <a:p>
            <a:pPr marL="12700" algn="l" rtl="0" eaLnBrk="0">
              <a:lnSpc>
                <a:spcPts val="1889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房屋的底部层高，不应超过4.5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algn="r" rtl="0" eaLnBrk="0">
              <a:lnSpc>
                <a:spcPct val="93000"/>
              </a:lnSpc>
              <a:spcBef>
                <a:spcPts val="842"/>
              </a:spcBef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注：当使用功能确有需要时，采用约束砌体等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加强措施的普通砖墙体的</a:t>
            </a:r>
            <a:endParaRPr lang="SimSun" altLang="SimSun" sz="900"/>
          </a:p>
          <a:p>
            <a:pPr marL="481965" algn="l" rtl="0" eaLnBrk="0">
              <a:lnSpc>
                <a:spcPts val="1853"/>
              </a:lnSpc>
            </a:pP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层高不应超过3.9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marL="13970" algn="l" rtl="0" eaLnBrk="0">
              <a:lnSpc>
                <a:spcPct val="95000"/>
              </a:lnSpc>
              <a:spcBef>
                <a:spcPts val="798"/>
              </a:spcBef>
            </a:pPr>
            <a:r>
              <a:rPr sz="10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5.1.3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多层砌体房屋总高度与总宽度的最大比值，宜符合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</a:t>
            </a:r>
            <a:endParaRPr lang="SimSun" altLang="SimSun" sz="1000"/>
          </a:p>
          <a:p>
            <a:pPr marL="12700" algn="l" rtl="0" eaLnBrk="0">
              <a:lnSpc>
                <a:spcPct val="95000"/>
              </a:lnSpc>
              <a:spcBef>
                <a:spcPts val="626"/>
              </a:spcBef>
            </a:pP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5.1.3</a:t>
            </a:r>
            <a:r>
              <a:rPr sz="1000" kern="0" spc="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的要求。</a:t>
            </a:r>
            <a:endParaRPr lang="SimSun" altLang="SimSun" sz="1000"/>
          </a:p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1144905" algn="l" rtl="0" eaLnBrk="0">
              <a:lnSpc>
                <a:spcPct val="99000"/>
              </a:lnSpc>
              <a:spcBef>
                <a:spcPts val="4"/>
              </a:spcBef>
            </a:pPr>
            <a:r>
              <a:rPr sz="1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表5.1.3房屋最大高宽比</a:t>
            </a:r>
            <a:endParaRPr lang="SimSun" altLang="SimSun" sz="1100"/>
          </a:p>
        </p:txBody>
      </p:sp>
      <p:graphicFrame>
        <p:nvGraphicFramePr>
          <p:cNvPr id="94" name="table 94"/>
          <p:cNvGraphicFramePr>
            <a:graphicFrameLocks noGrp="1"/>
          </p:cNvGraphicFramePr>
          <p:nvPr/>
        </p:nvGraphicFramePr>
        <p:xfrm>
          <a:off x="727085" y="1130315"/>
          <a:ext cx="3810000" cy="1409700"/>
        </p:xfrm>
        <a:graphic>
          <a:graphicData uri="http://schemas.openxmlformats.org/drawingml/2006/table">
            <a:tbl>
              <a:tblPr/>
              <a:tblGrid>
                <a:gridCol w="352425"/>
                <a:gridCol w="628650"/>
                <a:gridCol w="450850"/>
                <a:gridCol w="400050"/>
                <a:gridCol w="400050"/>
                <a:gridCol w="393700"/>
                <a:gridCol w="393700"/>
                <a:gridCol w="393700"/>
                <a:gridCol w="396875"/>
              </a:tblGrid>
              <a:tr h="219075">
                <a:tc rowSpan="3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6000"/>
                        </a:lnSpc>
                      </a:pPr>
                      <a:endParaRPr lang="Arial" altLang="Arial" sz="1000"/>
                    </a:p>
                    <a:p>
                      <a:pPr marL="25019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房屋类别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01600" indent="-57150" algn="l" rtl="0" eaLnBrk="0">
                        <a:lnSpc>
                          <a:spcPct val="114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最小墙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厚度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(mm)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964564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烈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367665" algn="l" rtl="0" eaLnBrk="0">
                        <a:lnSpc>
                          <a:spcPct val="82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355600" algn="l" rtl="0" eaLnBrk="0">
                        <a:lnSpc>
                          <a:spcPct val="81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361315" algn="l" rtl="0" eaLnBrk="0">
                        <a:lnSpc>
                          <a:spcPct val="82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7556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7556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层数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7556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7556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层数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7556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7620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层数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 rowSpan="2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900"/>
                    </a:p>
                    <a:p>
                      <a:pPr marL="635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多层砌体</a:t>
                      </a:r>
                      <a:endParaRPr lang="SimSun" altLang="SimSun" sz="9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132714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页岩砖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335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240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906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6446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271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164464" algn="l" rtl="0" eaLnBrk="0">
                        <a:lnSpc>
                          <a:spcPct val="81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271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6510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1206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页岩多孔砖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335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240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906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164464" algn="l" rtl="0" eaLnBrk="0">
                        <a:lnSpc>
                          <a:spcPct val="81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271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164464" algn="l" rtl="0" eaLnBrk="0">
                        <a:lnSpc>
                          <a:spcPct val="81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271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6510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1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1587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底部框架—抗震墙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335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240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906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164464" algn="l" rtl="0" eaLnBrk="0">
                        <a:lnSpc>
                          <a:spcPct val="81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271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164464" algn="l" rtl="0" eaLnBrk="0">
                        <a:lnSpc>
                          <a:spcPct val="81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32714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6510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6" name="table 96"/>
          <p:cNvGraphicFramePr>
            <a:graphicFrameLocks noGrp="1"/>
          </p:cNvGraphicFramePr>
          <p:nvPr/>
        </p:nvGraphicFramePr>
        <p:xfrm>
          <a:off x="720705" y="5753069"/>
          <a:ext cx="3803650" cy="431800"/>
        </p:xfrm>
        <a:graphic>
          <a:graphicData uri="http://schemas.openxmlformats.org/drawingml/2006/table">
            <a:tbl>
              <a:tblPr/>
              <a:tblGrid>
                <a:gridCol w="993775"/>
                <a:gridCol w="990600"/>
                <a:gridCol w="977900"/>
                <a:gridCol w="841375"/>
              </a:tblGrid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282575" algn="l" rtl="0" eaLnBrk="0">
                        <a:lnSpc>
                          <a:spcPct val="100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烈</a:t>
                      </a:r>
                      <a:r>
                        <a:rPr sz="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46355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457200" algn="l" rtl="0" eaLnBrk="0">
                        <a:lnSpc>
                          <a:spcPct val="81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38735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193675" algn="l" rtl="0" eaLnBrk="0">
                        <a:lnSpc>
                          <a:spcPct val="99000"/>
                        </a:lnSpc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最大高宽比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40005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39370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32385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8" name="textbox 98"/>
          <p:cNvSpPr/>
          <p:nvPr/>
        </p:nvSpPr>
        <p:spPr>
          <a:xfrm>
            <a:off x="819172" y="6250820"/>
            <a:ext cx="2813050" cy="402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7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注：1</a:t>
            </a:r>
            <a:r>
              <a:rPr sz="9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单面走廊房屋的总宽度不包括走廊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宽度。</a:t>
            </a:r>
            <a:endParaRPr lang="SimSun" altLang="SimSun" sz="900"/>
          </a:p>
          <a:p>
            <a:pPr algn="l" rtl="0" eaLnBrk="0">
              <a:lnSpc>
                <a:spcPct val="119000"/>
              </a:lnSpc>
            </a:pPr>
            <a:endParaRPr lang="Arial" altLang="Arial" sz="500"/>
          </a:p>
          <a:p>
            <a:pPr marL="234315" algn="l" rtl="0" eaLnBrk="0">
              <a:lnSpc>
                <a:spcPts val="1123"/>
              </a:lnSpc>
              <a:spcBef>
                <a:spcPts val="5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建筑平面接近正方形时，其高宽比宜适当减小。</a:t>
            </a:r>
            <a:endParaRPr lang="SimSun" altLang="SimSun" sz="900"/>
          </a:p>
        </p:txBody>
      </p:sp>
      <p:sp>
        <p:nvSpPr>
          <p:cNvPr id="100" name="textbox 100"/>
          <p:cNvSpPr/>
          <p:nvPr/>
        </p:nvSpPr>
        <p:spPr>
          <a:xfrm>
            <a:off x="1589333" y="946229"/>
            <a:ext cx="2892425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2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表5.1.1房屋的层数和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总高度限值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(m)</a:t>
            </a:r>
            <a:endParaRPr lang="SimSun" altLang="SimSun" sz="1000"/>
          </a:p>
        </p:txBody>
      </p:sp>
      <p:sp>
        <p:nvSpPr>
          <p:cNvPr id="102" name="textbox 102"/>
          <p:cNvSpPr/>
          <p:nvPr/>
        </p:nvSpPr>
        <p:spPr>
          <a:xfrm>
            <a:off x="4413272" y="6722019"/>
            <a:ext cx="74930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7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4" name="table 104"/>
          <p:cNvGraphicFramePr>
            <a:graphicFrameLocks noGrp="1"/>
          </p:cNvGraphicFramePr>
          <p:nvPr/>
        </p:nvGraphicFramePr>
        <p:xfrm>
          <a:off x="673105" y="1593815"/>
          <a:ext cx="3809365" cy="1581150"/>
        </p:xfrm>
        <a:graphic>
          <a:graphicData uri="http://schemas.openxmlformats.org/drawingml/2006/table">
            <a:tbl>
              <a:tblPr/>
              <a:tblGrid>
                <a:gridCol w="638175"/>
                <a:gridCol w="2000250"/>
                <a:gridCol w="400050"/>
                <a:gridCol w="50800"/>
                <a:gridCol w="329565"/>
                <a:gridCol w="390525"/>
              </a:tblGrid>
              <a:tr h="212725"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48"/>
                        </a:lnSpc>
                      </a:pPr>
                      <a:endParaRPr lang="Arial" altLang="Arial" sz="100"/>
                    </a:p>
                    <a:p>
                      <a:pPr marL="999489" algn="l" rtl="0" eaLnBrk="0">
                        <a:lnSpc>
                          <a:spcPct val="95000"/>
                        </a:lnSpc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房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屋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类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别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1211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烈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70814" algn="l" rtl="0" eaLnBrk="0">
                        <a:lnSpc>
                          <a:spcPct val="7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58114" algn="l" rtl="0" eaLnBrk="0">
                        <a:lnSpc>
                          <a:spcPct val="7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65100" algn="l" rtl="0" eaLnBrk="0">
                        <a:lnSpc>
                          <a:spcPct val="7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594"/>
                        </a:lnSpc>
                      </a:pPr>
                      <a:endParaRPr lang="Arial" altLang="Arial" sz="100"/>
                    </a:p>
                    <a:p>
                      <a:pPr marL="92075" algn="l" rtl="0" eaLnBrk="0">
                        <a:lnSpc>
                          <a:spcPct val="95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多层砌体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476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现浇或装配整体式钢筋混凝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土楼、屋盖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3970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3271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3398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31051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装配式钢筋混凝土楼、屋盖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3970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3271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3398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7112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木楼、屋盖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3970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3271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65100" algn="l" rtl="0" eaLnBrk="0">
                        <a:lnSpc>
                          <a:spcPct val="7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6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920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底部框架</a:t>
                      </a:r>
                      <a:endParaRPr lang="SimSun" altLang="SimSun" sz="900"/>
                    </a:p>
                    <a:p>
                      <a:pPr marL="263525" algn="l" rtl="0" eaLnBrk="0">
                        <a:lnSpc>
                          <a:spcPts val="651"/>
                        </a:lnSpc>
                        <a:spcBef>
                          <a:spcPts val="70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</a:t>
                      </a:r>
                      <a:endParaRPr lang="SimSun" altLang="SimSun" sz="900"/>
                    </a:p>
                    <a:p>
                      <a:pPr marL="148589" algn="l" rtl="0" eaLnBrk="0">
                        <a:lnSpc>
                          <a:spcPct val="95000"/>
                        </a:lnSpc>
                        <a:spcBef>
                          <a:spcPts val="18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抗震墙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76771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上部各层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1841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同多层砌体房屋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17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5969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底层或底部两层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marL="15811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marL="10731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marL="13398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6" name="table 106"/>
          <p:cNvGraphicFramePr>
            <a:graphicFrameLocks noGrp="1"/>
          </p:cNvGraphicFramePr>
          <p:nvPr/>
        </p:nvGraphicFramePr>
        <p:xfrm>
          <a:off x="666767" y="3879885"/>
          <a:ext cx="3803014" cy="1294765"/>
        </p:xfrm>
        <a:graphic>
          <a:graphicData uri="http://schemas.openxmlformats.org/drawingml/2006/table">
            <a:tbl>
              <a:tblPr/>
              <a:tblGrid>
                <a:gridCol w="2390139"/>
                <a:gridCol w="488950"/>
                <a:gridCol w="444500"/>
                <a:gridCol w="479425"/>
              </a:tblGrid>
              <a:tr h="2120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80264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15240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12700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14605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65024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承重窗间墙最小宽度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5240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2700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4605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23114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承重外墙尽端至门窗洞边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的最小距离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5240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2700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4605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16763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非承重外墙尽端至门窗洞边的最小距离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5240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2700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4605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35179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内墙阳角至门窗洞边的最小距离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5240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2700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4605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16763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无锚固女儿墙(非出入口处)的最大高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5240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2700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4605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8" name="textbox 108"/>
          <p:cNvSpPr/>
          <p:nvPr/>
        </p:nvSpPr>
        <p:spPr>
          <a:xfrm>
            <a:off x="644519" y="5246830"/>
            <a:ext cx="3822065" cy="1301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49"/>
              </a:lnSpc>
            </a:pPr>
            <a:endParaRPr lang="Arial" altLang="Arial" sz="100"/>
          </a:p>
          <a:p>
            <a:pPr marL="127000" algn="l" rtl="0" eaLnBrk="0">
              <a:lnSpc>
                <a:spcPct val="9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注：1</a:t>
            </a:r>
            <a:r>
              <a:rPr sz="9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局部尺寸不足时应采取局部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加强措施弥补。</a:t>
            </a:r>
            <a:endParaRPr lang="SimSun" altLang="SimSun" sz="900"/>
          </a:p>
          <a:p>
            <a:pPr marL="354965" algn="l" rtl="0" eaLnBrk="0">
              <a:lnSpc>
                <a:spcPts val="1803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出入口处的女儿墙应有锚固。</a:t>
            </a:r>
            <a:endParaRPr lang="SimSun" altLang="SimSun" sz="900"/>
          </a:p>
          <a:p>
            <a:pPr marL="12700" algn="l" rtl="0" eaLnBrk="0">
              <a:lnSpc>
                <a:spcPct val="99000"/>
              </a:lnSpc>
              <a:spcBef>
                <a:spcPts val="701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5.1.6  多层砌体房屋的结构体系，应符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合下列要求：</a:t>
            </a:r>
            <a:endParaRPr lang="SimSun" altLang="SimSun" sz="1000"/>
          </a:p>
          <a:p>
            <a:pPr marL="292100" algn="l" rtl="0" eaLnBrk="0">
              <a:lnSpc>
                <a:spcPct val="99000"/>
              </a:lnSpc>
              <a:spcBef>
                <a:spcPts val="555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应优先采用横墙承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重或纵横墙共同承重的结构体系。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671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纵横墙的布置宜均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匀对称，沿平面内宜对齐，沿竖向应上</a:t>
            </a:r>
            <a:endParaRPr lang="SimSun" altLang="SimSun" sz="1000"/>
          </a:p>
          <a:p>
            <a:pPr marL="482600" algn="l" rtl="0" eaLnBrk="0">
              <a:lnSpc>
                <a:spcPts val="1849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下连续。同一轴线上的窗间墙宽度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宜均匀。</a:t>
            </a:r>
            <a:endParaRPr lang="SimSun" altLang="SimSun" sz="1000"/>
          </a:p>
        </p:txBody>
      </p:sp>
      <p:sp>
        <p:nvSpPr>
          <p:cNvPr id="110" name="textbox 110"/>
          <p:cNvSpPr/>
          <p:nvPr/>
        </p:nvSpPr>
        <p:spPr>
          <a:xfrm>
            <a:off x="644519" y="3240666"/>
            <a:ext cx="3859529" cy="641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0" algn="l" rtl="0" eaLnBrk="0">
              <a:lnSpc>
                <a:spcPts val="1173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注：多层砌体房屋的顶层，最大横墙间距应允许适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当放宽。</a:t>
            </a:r>
            <a:endParaRPr lang="SimSun" altLang="SimSun" sz="900"/>
          </a:p>
          <a:p>
            <a:pPr marL="12700" algn="l" rtl="0" eaLnBrk="0">
              <a:lnSpc>
                <a:spcPct val="99000"/>
              </a:lnSpc>
              <a:spcBef>
                <a:spcPts val="669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5.1.5  房屋中砌体墙段的局部尺寸限值，宜符合表5.1.5的要求：</a:t>
            </a:r>
            <a:endParaRPr lang="SimSun" altLang="SimSun" sz="10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1023619" algn="l" rtl="0" eaLnBrk="0">
              <a:lnSpc>
                <a:spcPts val="1216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表5.1.5房屋的局部尺寸限值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</a:t>
            </a:r>
            <a:r>
              <a:rPr sz="1500" kern="0" spc="-10" baseline="-294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(m)</a:t>
            </a:r>
            <a:endParaRPr lang="SimSun" altLang="SimSun" sz="1500" baseline="-2943"/>
          </a:p>
        </p:txBody>
      </p:sp>
      <p:sp>
        <p:nvSpPr>
          <p:cNvPr id="112" name="textbox 112"/>
          <p:cNvSpPr/>
          <p:nvPr/>
        </p:nvSpPr>
        <p:spPr>
          <a:xfrm>
            <a:off x="644519" y="954671"/>
            <a:ext cx="3821429" cy="635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49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5.1.4  除房屋顶层外，房屋抗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震横墙的间距，不应超过表5.1.4</a:t>
            </a:r>
            <a:endParaRPr lang="SimSun" altLang="SimSun" sz="1000"/>
          </a:p>
          <a:p>
            <a:pPr marL="12700" algn="l" rtl="0" eaLnBrk="0">
              <a:lnSpc>
                <a:spcPts val="1858"/>
              </a:lnSpc>
            </a:pP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的要求。</a:t>
            </a:r>
            <a:endParaRPr lang="SimSun" altLang="SimSun" sz="1000"/>
          </a:p>
          <a:p>
            <a:pPr algn="l" rtl="0" eaLnBrk="0">
              <a:lnSpc>
                <a:spcPct val="112000"/>
              </a:lnSpc>
            </a:pPr>
            <a:endParaRPr lang="Arial" altLang="Arial" sz="500"/>
          </a:p>
          <a:p>
            <a:pPr marL="839469" algn="l" rtl="0" eaLnBrk="0">
              <a:lnSpc>
                <a:spcPts val="1217"/>
              </a:lnSpc>
              <a:spcBef>
                <a:spcPts val="4"/>
              </a:spcBef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表5.1.4房屋抗震横墙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最大间距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</a:t>
            </a:r>
            <a:r>
              <a:rPr sz="1500" kern="0" spc="-20" baseline="-319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(m)</a:t>
            </a:r>
            <a:endParaRPr lang="SimSun" altLang="SimSun" sz="1500" baseline="-3196"/>
          </a:p>
        </p:txBody>
      </p:sp>
      <p:sp>
        <p:nvSpPr>
          <p:cNvPr id="114" name="textbox 114"/>
          <p:cNvSpPr/>
          <p:nvPr/>
        </p:nvSpPr>
        <p:spPr>
          <a:xfrm>
            <a:off x="644519" y="6738775"/>
            <a:ext cx="115570" cy="121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textbox 116"/>
          <p:cNvSpPr/>
          <p:nvPr/>
        </p:nvSpPr>
        <p:spPr>
          <a:xfrm>
            <a:off x="739763" y="926343"/>
            <a:ext cx="3803015" cy="56654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29"/>
              </a:lnSpc>
            </a:pPr>
            <a:endParaRPr lang="Arial" altLang="Arial" sz="100"/>
          </a:p>
          <a:p>
            <a:pPr marL="456565" indent="-196214" algn="l" rtl="0" eaLnBrk="0">
              <a:lnSpc>
                <a:spcPct val="126000"/>
              </a:lnSpc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房屋有下列情况之一时宜设置防震缝，缝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两侧均应设置墙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体，缝宽应根据烈度和房屋高度确定，可采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用50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～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100mm: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1)房屋立面高差在6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以上；</a:t>
            </a:r>
            <a:endParaRPr lang="SimSun" altLang="SimSun" sz="1100"/>
          </a:p>
          <a:p>
            <a:pPr marL="456565" algn="l" rtl="0" eaLnBrk="0">
              <a:lnSpc>
                <a:spcPct val="94000"/>
              </a:lnSpc>
              <a:spcBef>
                <a:spcPts val="502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2)房屋有错层，且楼板高差较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大；</a:t>
            </a:r>
            <a:endParaRPr lang="SimSun" altLang="SimSun" sz="1100"/>
          </a:p>
          <a:p>
            <a:pPr marL="456565" algn="l" rtl="0" eaLnBrk="0">
              <a:lnSpc>
                <a:spcPct val="95000"/>
              </a:lnSpc>
              <a:spcBef>
                <a:spcPts val="554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3)各部分结构刚度、质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量截然不同。</a:t>
            </a:r>
            <a:endParaRPr lang="SimSun" altLang="SimSun" sz="1100"/>
          </a:p>
          <a:p>
            <a:pPr marL="260350" algn="l" rtl="0" eaLnBrk="0">
              <a:lnSpc>
                <a:spcPct val="94000"/>
              </a:lnSpc>
              <a:spcBef>
                <a:spcPts val="502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  楼梯间不宜设置在房屋的尽端和转角处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456565" indent="-196214" algn="l" rtl="0" eaLnBrk="0">
              <a:lnSpc>
                <a:spcPct val="120000"/>
              </a:lnSpc>
              <a:spcBef>
                <a:spcPts val="614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  烟道、风道、垃圾道等不应削弱墙体；当墙体被削弱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应对墙体采取加强措施；不宜采用无竖向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配筋的附墙烟囱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及出屋面的烟囱。</a:t>
            </a:r>
            <a:endParaRPr lang="SimSun" altLang="SimSun" sz="1100"/>
          </a:p>
          <a:p>
            <a:pPr marL="456565" indent="-196214" algn="l" rtl="0" eaLnBrk="0">
              <a:lnSpc>
                <a:spcPct val="116000"/>
              </a:lnSpc>
              <a:spcBef>
                <a:spcPts val="580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  医院、教学楼等横墙较少、跨度较大的房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屋，宜采用现浇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钢筋混凝土楼、屋盖。</a:t>
            </a:r>
            <a:endParaRPr lang="SimSun" altLang="SimSun" sz="1100"/>
          </a:p>
          <a:p>
            <a:pPr marL="260350" algn="l" rtl="0" eaLnBrk="0">
              <a:lnSpc>
                <a:spcPct val="94000"/>
              </a:lnSpc>
              <a:spcBef>
                <a:spcPts val="552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  不应采用无锚固的钢筋混凝土预制挑檐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12700" algn="l" rtl="0" eaLnBrk="0">
              <a:lnSpc>
                <a:spcPct val="94000"/>
              </a:lnSpc>
              <a:spcBef>
                <a:spcPts val="659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5.1.7</a:t>
            </a:r>
            <a:r>
              <a:rPr sz="1100" kern="0" spc="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底部框架—抗震墙房屋的结构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布置，应符合下列要求：</a:t>
            </a:r>
            <a:endParaRPr lang="SimSun" altLang="SimSun" sz="1100"/>
          </a:p>
          <a:p>
            <a:pPr marL="456565" indent="-196214" algn="l" rtl="0" eaLnBrk="0">
              <a:lnSpc>
                <a:spcPct val="115000"/>
              </a:lnSpc>
              <a:spcBef>
                <a:spcPts val="515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1上部的砌体抗震墙与底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部的框架梁或抗震墙应对齐或基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本对齐。</a:t>
            </a:r>
            <a:endParaRPr lang="SimSun" altLang="SimSun" sz="1100"/>
          </a:p>
          <a:p>
            <a:pPr marL="456565" indent="-196214" algn="l" rtl="0" eaLnBrk="0">
              <a:lnSpc>
                <a:spcPct val="122000"/>
              </a:lnSpc>
              <a:spcBef>
                <a:spcPts val="569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房屋的底部，应沿纵横两方向设置一定数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量的钢筋混凝土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抗震墙，并应均匀对称布置或基本均匀对称布置。不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允许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采用砖砌体抗震墙。</a:t>
            </a:r>
            <a:endParaRPr lang="SimSun" altLang="SimSun" sz="1100"/>
          </a:p>
          <a:p>
            <a:pPr marL="456565" indent="-196214" algn="l" rtl="0" eaLnBrk="0">
              <a:lnSpc>
                <a:spcPct val="119000"/>
              </a:lnSpc>
              <a:spcBef>
                <a:spcPts val="662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底层框架—抗震墙房屋的纵横两个方向，第二层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与底层侧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向刚度的比值，6、7度时不应大于2.5,8度时不应大于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2.0,且均不应小于1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.0。</a:t>
            </a:r>
            <a:endParaRPr lang="SimSun" altLang="SimSun" sz="1100"/>
          </a:p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456565" indent="-196214" algn="l" rtl="0" eaLnBrk="0">
              <a:lnSpc>
                <a:spcPct val="123000"/>
              </a:lnSpc>
              <a:spcBef>
                <a:spcPts val="7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100" kern="0" spc="4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底部两层框架—抗震墙房屋的纵横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两个方向，底层与底部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第二层侧向刚度应接近，第三层与底部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第二层侧向刚度的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比值，6、7度时不应大于2.0,8度时不应大于1.5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,且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均不应小于1.0。</a:t>
            </a:r>
            <a:endParaRPr lang="SimSun" altLang="SimSun" sz="1100"/>
          </a:p>
        </p:txBody>
      </p:sp>
      <p:sp>
        <p:nvSpPr>
          <p:cNvPr id="118" name="textbox 118"/>
          <p:cNvSpPr/>
          <p:nvPr/>
        </p:nvSpPr>
        <p:spPr>
          <a:xfrm>
            <a:off x="4378300" y="6710173"/>
            <a:ext cx="115570" cy="121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36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textbox 120"/>
          <p:cNvSpPr/>
          <p:nvPr/>
        </p:nvSpPr>
        <p:spPr>
          <a:xfrm>
            <a:off x="641344" y="957405"/>
            <a:ext cx="3857625" cy="3586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9"/>
              </a:lnSpc>
            </a:pPr>
            <a:endParaRPr lang="Arial" altLang="Arial" sz="100"/>
          </a:p>
          <a:p>
            <a:pPr marL="475615" indent="-196850" algn="l" rtl="0" eaLnBrk="0">
              <a:lnSpc>
                <a:spcPct val="123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  底部框架—抗震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墙房屋的抗震墙应设置条形基础、筏式基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础或桩基。</a:t>
            </a:r>
            <a:endParaRPr lang="SimSun" altLang="SimSun" sz="1000"/>
          </a:p>
          <a:p>
            <a:pPr marL="12700" algn="l" rtl="0" eaLnBrk="0">
              <a:lnSpc>
                <a:spcPct val="136000"/>
              </a:lnSpc>
              <a:spcBef>
                <a:spcPts val="61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5.1.8  底部框架—抗震墙房屋的钢筋混凝土结构部分，除应符合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本章规定外，尚应符合《建筑抗震设计规范》(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50011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-2001(2008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年版))第六章的有关要求；此时，底部框架—抗震墙房屋的框架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和抗震墙的抗震等级，6、7、8度可分别按三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、二、</a:t>
            </a:r>
            <a:r>
              <a:rPr sz="1000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一级采用。</a:t>
            </a:r>
            <a:endParaRPr lang="SimSun" altLang="SimSun" sz="1000"/>
          </a:p>
          <a:p>
            <a:pPr marL="12700" algn="l" rtl="0" eaLnBrk="0">
              <a:lnSpc>
                <a:spcPct val="122000"/>
              </a:lnSpc>
              <a:spcBef>
                <a:spcPts val="679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5.1.9  多层砌体房屋及底部框架—抗震墙房屋抗震计算应按《建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筑抗震设计规范》(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50011-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2001(2008</a:t>
            </a:r>
            <a:r>
              <a:rPr sz="1000" kern="0" spc="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年版))的有关规定执行。</a:t>
            </a:r>
            <a:endParaRPr lang="SimSun" altLang="SimSun" sz="1000"/>
          </a:p>
          <a:p>
            <a:pPr marL="947419" algn="l" rtl="0" eaLnBrk="0">
              <a:lnSpc>
                <a:spcPct val="99000"/>
              </a:lnSpc>
              <a:spcBef>
                <a:spcPts val="590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5.2</a:t>
            </a:r>
            <a:r>
              <a:rPr sz="1000" kern="0" spc="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多层砌体房屋抗震构造措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</a:t>
            </a:r>
            <a:endParaRPr lang="SimHei" altLang="SimHei" sz="1000"/>
          </a:p>
          <a:p>
            <a:pPr marL="12700" algn="l" rtl="0" eaLnBrk="0">
              <a:lnSpc>
                <a:spcPct val="126000"/>
              </a:lnSpc>
              <a:spcBef>
                <a:spcPts val="641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5.2.1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多层页岩砖和页岩多孔砖砖房，应按下列要求设置现浇钢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筋混凝土构造柱(以下简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称构造柱):</a:t>
            </a:r>
            <a:endParaRPr lang="SimSun" altLang="SimSun" sz="1000"/>
          </a:p>
          <a:p>
            <a:pPr marL="278765" algn="l" rtl="0" eaLnBrk="0">
              <a:lnSpc>
                <a:spcPct val="99000"/>
              </a:lnSpc>
              <a:spcBef>
                <a:spcPts val="619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构造柱设置部位，应符合表5.2.1的要求。</a:t>
            </a:r>
            <a:endParaRPr lang="SimSun" altLang="SimSun" sz="1000"/>
          </a:p>
          <a:p>
            <a:pPr marL="475615" indent="-196850" algn="l" rtl="0" eaLnBrk="0">
              <a:lnSpc>
                <a:spcPct val="134000"/>
              </a:lnSpc>
              <a:spcBef>
                <a:spcPts val="577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外廊式和单面走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廊式的多层房屋，应根据房屋增加一层后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的层数，按表5.2.1的要求设置构造柱，且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单面走廊两侧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的纵墙均应按外墙处理。</a:t>
            </a:r>
            <a:endParaRPr lang="SimSun" altLang="SimSun" sz="1000"/>
          </a:p>
          <a:p>
            <a:pPr algn="l" rtl="0" eaLnBrk="0">
              <a:lnSpc>
                <a:spcPct val="103000"/>
              </a:lnSpc>
            </a:pPr>
            <a:endParaRPr lang="Arial" altLang="Arial" sz="400"/>
          </a:p>
          <a:p>
            <a:pPr marL="1125219" algn="l" rtl="0" eaLnBrk="0">
              <a:lnSpc>
                <a:spcPct val="100000"/>
              </a:lnSpc>
            </a:pP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表5.2.1</a:t>
            </a:r>
            <a:r>
              <a:rPr sz="10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构造柱设置要求</a:t>
            </a:r>
            <a:endParaRPr lang="SimHei" altLang="SimHei" sz="1000"/>
          </a:p>
        </p:txBody>
      </p:sp>
      <p:graphicFrame>
        <p:nvGraphicFramePr>
          <p:cNvPr id="122" name="table 122"/>
          <p:cNvGraphicFramePr>
            <a:graphicFrameLocks noGrp="1"/>
          </p:cNvGraphicFramePr>
          <p:nvPr/>
        </p:nvGraphicFramePr>
        <p:xfrm>
          <a:off x="663559" y="4549777"/>
          <a:ext cx="3810000" cy="1816100"/>
        </p:xfrm>
        <a:graphic>
          <a:graphicData uri="http://schemas.openxmlformats.org/drawingml/2006/table">
            <a:tbl>
              <a:tblPr/>
              <a:tblGrid>
                <a:gridCol w="403225"/>
                <a:gridCol w="406400"/>
                <a:gridCol w="476250"/>
                <a:gridCol w="1263650"/>
                <a:gridCol w="1260475"/>
              </a:tblGrid>
              <a:tr h="19367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4095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房屋层数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marL="596900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置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9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1174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1143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1524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2857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四、五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3111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三、四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62864" algn="l" rtl="0" eaLnBrk="0">
                        <a:lnSpc>
                          <a:spcPts val="1101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二、三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900"/>
                    </a:p>
                    <a:p>
                      <a:pPr marL="57150" algn="l" rtl="0" eaLnBrk="0">
                        <a:lnSpc>
                          <a:spcPct val="94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楼、电梯间四角，楼梯</a:t>
                      </a:r>
                      <a:endParaRPr lang="SimSun" altLang="SimSun" sz="900"/>
                    </a:p>
                    <a:p>
                      <a:pPr marL="114300" algn="l" rtl="0" eaLnBrk="0">
                        <a:lnSpc>
                          <a:spcPct val="95000"/>
                        </a:lnSpc>
                        <a:spcBef>
                          <a:spcPts val="18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段上下端对应的墙体</a:t>
                      </a:r>
                      <a:endParaRPr lang="SimSun" altLang="SimSun" sz="900"/>
                    </a:p>
                    <a:p>
                      <a:pPr marL="57150" algn="l" rtl="0" eaLnBrk="0">
                        <a:lnSpc>
                          <a:spcPct val="94000"/>
                        </a:lnSpc>
                        <a:spcBef>
                          <a:spcPts val="178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处：外墙四角和对应转</a:t>
                      </a:r>
                      <a:endParaRPr lang="SimSun" altLang="SimSun" sz="900"/>
                    </a:p>
                    <a:p>
                      <a:pPr marL="57150" algn="l" rtl="0" eaLnBrk="0">
                        <a:lnSpc>
                          <a:spcPct val="94000"/>
                        </a:lnSpc>
                        <a:spcBef>
                          <a:spcPts val="18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角：错层部位横墙与外</a:t>
                      </a:r>
                      <a:endParaRPr lang="SimSun" altLang="SimSun" sz="900"/>
                    </a:p>
                    <a:p>
                      <a:pPr marL="57150" algn="l" rtl="0" eaLnBrk="0">
                        <a:lnSpc>
                          <a:spcPct val="95000"/>
                        </a:lnSpc>
                        <a:spcBef>
                          <a:spcPts val="23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纵墙交接处，大房间内</a:t>
                      </a:r>
                      <a:endParaRPr lang="SimSun" altLang="SimSun" sz="900"/>
                    </a:p>
                    <a:p>
                      <a:pPr marL="57150" algn="l" rtl="0" eaLnBrk="0">
                        <a:lnSpc>
                          <a:spcPct val="95000"/>
                        </a:lnSpc>
                        <a:spcBef>
                          <a:spcPts val="13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外墙交接处，较大洞口</a:t>
                      </a:r>
                      <a:endParaRPr lang="SimSun" altLang="SimSun" sz="900"/>
                    </a:p>
                    <a:p>
                      <a:pPr marL="69214" algn="l" rtl="0" eaLnBrk="0">
                        <a:lnSpc>
                          <a:spcPct val="95000"/>
                        </a:lnSpc>
                        <a:spcBef>
                          <a:spcPts val="217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两侧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63500" indent="18415" algn="l" rtl="0" eaLnBrk="0">
                        <a:lnSpc>
                          <a:spcPct val="101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隔15m或单元横墙与外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纵墙交接处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28575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六、七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marL="14605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五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177164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四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200"/>
                    </a:p>
                    <a:p>
                      <a:pPr marL="57150" indent="57150" algn="l" rtl="0" eaLnBrk="0">
                        <a:lnSpc>
                          <a:spcPct val="105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隔开间横墙(轴线)与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外墙交接处，山墙与内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纵墙交接处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70"/>
                        </a:lnSpc>
                      </a:pPr>
                      <a:endParaRPr lang="Arial" altLang="Arial" sz="100"/>
                    </a:p>
                    <a:p>
                      <a:pPr marL="142875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八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marL="3111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六、七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marL="6286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五、六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4000"/>
                        </a:lnSpc>
                      </a:pPr>
                      <a:endParaRPr lang="Arial" altLang="Arial" sz="100"/>
                    </a:p>
                    <a:p>
                      <a:pPr marL="57150" indent="57150" algn="l" rtl="0" eaLnBrk="0">
                        <a:lnSpc>
                          <a:spcPct val="104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内墙(轴线)与外墙交   接处，内墙的局部较小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墙垛处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4" name="textbox 124"/>
          <p:cNvSpPr/>
          <p:nvPr/>
        </p:nvSpPr>
        <p:spPr>
          <a:xfrm>
            <a:off x="908027" y="6418828"/>
            <a:ext cx="3549650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0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教学楼、医院等横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墙较少的房屋，应根据房屋增加一层后</a:t>
            </a:r>
            <a:endParaRPr lang="SimSun" altLang="SimSun" sz="1000"/>
          </a:p>
        </p:txBody>
      </p:sp>
      <p:sp>
        <p:nvSpPr>
          <p:cNvPr id="126" name="textbox 126"/>
          <p:cNvSpPr/>
          <p:nvPr/>
        </p:nvSpPr>
        <p:spPr>
          <a:xfrm>
            <a:off x="641344" y="6713156"/>
            <a:ext cx="144145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9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3956050" cy="6165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https://d.book118.com/247111036166006051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SimHei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2024-09-25T06:14:21.207</cp:lastPrinted>
  <dcterms:created xsi:type="dcterms:W3CDTF">2024-09-24T22:14:21Z</dcterms:created>
  <dcterms:modified xsi:type="dcterms:W3CDTF">2024-09-24T22:14:22Z</dcterms:modified>
</cp:coreProperties>
</file>