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9" r:id="rId23"/>
    <p:sldId id="322" r:id="rId24"/>
    <p:sldId id="325" r:id="rId25"/>
    <p:sldId id="327" r:id="rId26"/>
  </p:sldIdLst>
  <p:sldSz cx="12192000" cy="6858000"/>
  <p:notesSz cx="6858000" cy="9144000"/>
  <p:custDataLst>
    <p:tags r:id="rId2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slide" Target="slides/slide22.xml" /><Relationship Id="rId25" Type="http://schemas.openxmlformats.org/officeDocument/2006/relationships/slide" Target="slides/slide23.xml" /><Relationship Id="rId26" Type="http://schemas.openxmlformats.org/officeDocument/2006/relationships/slide" Target="slides/slide24.xml" /><Relationship Id="rId27" Type="http://schemas.openxmlformats.org/officeDocument/2006/relationships/tags" Target="tags/tag1.xml" /><Relationship Id="rId28" Type="http://schemas.openxmlformats.org/officeDocument/2006/relationships/presProps" Target="presProps.xml" /><Relationship Id="rId29" Type="http://schemas.openxmlformats.org/officeDocument/2006/relationships/viewProps" Target="viewProps.xml" /><Relationship Id="rId3" Type="http://schemas.openxmlformats.org/officeDocument/2006/relationships/slide" Target="slides/slide1.xml" /><Relationship Id="rId30" Type="http://schemas.openxmlformats.org/officeDocument/2006/relationships/theme" Target="theme/theme1.xml" /><Relationship Id="rId31" Type="http://schemas.openxmlformats.org/officeDocument/2006/relationships/tableStyles" Target="tableStyles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05DCB5-F213-4762-9CD4-AAFF1D1D1C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854271-1DDB-4BF0-85D5-09ABF73E45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D206F8-FD2C-4A05-BC25-3F309597A4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693DF9-F1F4-4A9B-BA0B-F188FBD393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B67098E-F073-44F9-818A-1427AD0E5F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BA507E7-6B1C-4642-B562-064199C4C5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99B66DD-9C03-4B25-B0F8-8E560FE8BD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0F5C46-F66E-40EE-92AD-922B7D026D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D1E3D1-AFB6-402D-A040-679EDB8C1F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478C69-EEAC-44BA-AD43-617A4A6682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01479A-E73D-42A2-842D-4B7C91E605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7111165146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汽车排气系统零件加工生产项目建议书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XX-01-24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项目背景与意义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项目建设目标与规划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厂址选择与布局规划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环境保护、安全卫生与消防措施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节能节水措施及资源综合利用方案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投资估算与资金筹措计划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经济效益评价与社会效益分析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项目风险识别、评估及应对措施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项目实施进度安排与保障措施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项目背景与意义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技术创新推动产业升级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新能源汽车、智能驾驶等技术的快速发展，对汽车零部件产业提出了更高的要求，同时也带来了新的发展机遇。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环保和节能成为行业主题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随着全球环保意识的提高和能源紧缺问题的日益严重，汽车及其零部件的环保和节能性能成为行业发展的重要趋势。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市场规模持续增长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随着全球汽车保有量不断增加，汽车行业市场规模持续扩大，为汽车零部件产业提供了广阔的发展空间。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汽车行业发展现状及趋势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086" r="13086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随着汽车产量的增加和汽车更新换代速度的加快，排气系统零件市场需求保持稳定增长。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市场需求稳定增长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消费者对汽车品质和性能的要求不断提高，对排气系统零件的品质和性能也提出了更高要求。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高品质产品需求增加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全球范围内环保法规的日益严格，要求汽车及其零部件制造商不断改进产品环保性能，推动排气系统零件的升级换代。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环保法规推动产品升级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排气系统零件市场需求分析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10961" y="2341885"/>
            <a:ext cx="2777010" cy="508827"/>
          </a:xfrm>
          <a:prstGeom prst="parallelogram">
            <a:avLst>
              <a:gd name="adj" fmla="val 173829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10962" y="3323311"/>
            <a:ext cx="2777011" cy="508365"/>
          </a:xfrm>
          <a:prstGeom prst="parallelogram">
            <a:avLst>
              <a:gd name="adj" fmla="val 175043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710962" y="4305090"/>
            <a:ext cx="2777011" cy="512001"/>
          </a:xfrm>
          <a:prstGeom prst="parallelogram">
            <a:avLst>
              <a:gd name="adj" fmla="val 173641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504183" y="1872458"/>
            <a:ext cx="2983790" cy="469888"/>
          </a:xfrm>
          <a:custGeom>
            <a:rect l="l" t="t" r="r" b="b"/>
            <a:pathLst>
              <a:path w="3663132" h="576871">
                <a:moveTo>
                  <a:pt x="3374697" y="0"/>
                </a:moveTo>
                <a:lnTo>
                  <a:pt x="584833" y="0"/>
                </a:lnTo>
                <a:lnTo>
                  <a:pt x="0" y="576871"/>
                </a:lnTo>
                <a:lnTo>
                  <a:pt x="3374697" y="576871"/>
                </a:lnTo>
                <a:lnTo>
                  <a:pt x="3663132" y="28843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710962" y="2854349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710962" y="3835313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710962" y="4816276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411224" y="4511544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通过采用环保材料和工艺，降低生产过程中的能耗和废弃物排放，实现绿色、低碳、可持续发展。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411224" y="2644137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通过引进先进的生产技术和设备，提高排气系统零件的加工精度和产品质量，提升产品的市场竞争力。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65938" y="1476145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本项目的建设将增加排气系统零件的生产能力，满足不断增长的市场需求，为企业赢得更多的市场份额。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078669" y="3640986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本项目的实施将促进汽车零部件产业的升级和转型，推动行业向高品质、高附加值方向发展。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5078274" y="2850712"/>
            <a:ext cx="2048256" cy="4389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提升产品品质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799914" y="1872460"/>
            <a:ext cx="2253828" cy="4389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满足市场需求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070960" y="3831676"/>
            <a:ext cx="205008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推动产业升级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070960" y="4817092"/>
            <a:ext cx="205008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实现可持续发展</a:t>
            </a:r>
            <a:endParaRPr lang="en-US" sz="1100"/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项目建设必要性和意义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项目建设目标与规划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本项目旨在建设一条高效、环保的汽车排气系统零件加工生产线，以满足国内外汽车市场对高品质排气系统零件的需求。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根据市场需求和生产能力，本项目计划年产汽车排气系统零件50万套，实现年产值2亿元人民币。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建设目标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产能规划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建设目标及产能规划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质量检测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对生产出的零件进行严格的质量检测，确保产品符合相关标准和客户要求。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表面处理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采用电镀、喷涂等工艺对零件表面进行处理，提高其美观度和耐候性。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热处理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对加工后的零件进行热处理，提高其机械性能和耐腐蚀性。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原材料准备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选用优质钢材和铝合金作为原材料，进行切割、清洗和烘干等预处理。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加工成型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采用先进的数控加工中心和冲压设备，对原材料进行精密加工和成型。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生产工艺流程设计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选用高精度、高效率的数控加工中心，实现零件的自动化加工和批量生产。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数控加工中心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选用高精度、高稳定性的质量检测设备，确保产品质量符合相关标准和客户要求。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质量检测设备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选用先进的冲压设备，实现零件的快速成型和高效生产。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冲压设备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选用先进的热处理设备，确保零件经过热处理后达到理想的机械性能和耐腐蚀性。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热处理设备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选用环保、高效的表面处理设备，实现零件表面的美观度和耐候性提升。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表面处理设备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设备选型及配置方案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厂址选择与布局规划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071464" y="927003"/>
            <a:ext cx="9419070" cy="5265503"/>
          </a:xfrm>
          <a:custGeom>
            <a:rect l="l" t="t" r="r" b="b"/>
            <a:pathLst>
              <a:path w="625" h="495">
                <a:moveTo>
                  <a:pt x="0" y="455"/>
                </a:moveTo>
                <a:lnTo>
                  <a:pt x="117" y="455"/>
                </a:lnTo>
                <a:lnTo>
                  <a:pt x="117" y="378"/>
                </a:lnTo>
                <a:lnTo>
                  <a:pt x="117" y="337"/>
                </a:lnTo>
                <a:lnTo>
                  <a:pt x="158" y="337"/>
                </a:lnTo>
                <a:lnTo>
                  <a:pt x="235" y="337"/>
                </a:lnTo>
                <a:lnTo>
                  <a:pt x="235" y="260"/>
                </a:lnTo>
                <a:lnTo>
                  <a:pt x="235" y="219"/>
                </a:lnTo>
                <a:lnTo>
                  <a:pt x="276" y="219"/>
                </a:lnTo>
                <a:lnTo>
                  <a:pt x="353" y="219"/>
                </a:lnTo>
                <a:lnTo>
                  <a:pt x="353" y="142"/>
                </a:lnTo>
                <a:lnTo>
                  <a:pt x="353" y="101"/>
                </a:lnTo>
                <a:lnTo>
                  <a:pt x="394" y="101"/>
                </a:lnTo>
                <a:lnTo>
                  <a:pt x="495" y="101"/>
                </a:lnTo>
                <a:lnTo>
                  <a:pt x="568" y="29"/>
                </a:lnTo>
                <a:lnTo>
                  <a:pt x="560" y="21"/>
                </a:lnTo>
                <a:lnTo>
                  <a:pt x="593" y="10"/>
                </a:lnTo>
                <a:lnTo>
                  <a:pt x="625" y="0"/>
                </a:lnTo>
                <a:lnTo>
                  <a:pt x="615" y="32"/>
                </a:lnTo>
                <a:lnTo>
                  <a:pt x="604" y="65"/>
                </a:lnTo>
                <a:lnTo>
                  <a:pt x="596" y="57"/>
                </a:lnTo>
                <a:lnTo>
                  <a:pt x="512" y="142"/>
                </a:lnTo>
                <a:lnTo>
                  <a:pt x="394" y="142"/>
                </a:lnTo>
                <a:lnTo>
                  <a:pt x="394" y="219"/>
                </a:lnTo>
                <a:lnTo>
                  <a:pt x="394" y="260"/>
                </a:lnTo>
                <a:lnTo>
                  <a:pt x="353" y="260"/>
                </a:lnTo>
                <a:lnTo>
                  <a:pt x="276" y="260"/>
                </a:lnTo>
                <a:lnTo>
                  <a:pt x="276" y="337"/>
                </a:lnTo>
                <a:lnTo>
                  <a:pt x="276" y="378"/>
                </a:lnTo>
                <a:lnTo>
                  <a:pt x="235" y="378"/>
                </a:lnTo>
                <a:lnTo>
                  <a:pt x="158" y="378"/>
                </a:lnTo>
                <a:lnTo>
                  <a:pt x="158" y="455"/>
                </a:lnTo>
                <a:lnTo>
                  <a:pt x="158" y="495"/>
                </a:lnTo>
                <a:lnTo>
                  <a:pt x="117" y="495"/>
                </a:lnTo>
                <a:lnTo>
                  <a:pt x="0" y="495"/>
                </a:lnTo>
                <a:lnTo>
                  <a:pt x="0" y="455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alpha val="100000"/>
                  <a:lumMod val="40000"/>
                  <a:lumOff val="6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厂址选择原则及优势分析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7212425" y="26677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6" name="Connector 26"/>
          <p:cNvCxnSpPr/>
          <p:nvPr/>
        </p:nvCxnSpPr>
        <p:spPr>
          <a:xfrm flipH="1">
            <a:off x="8522661" y="2674162"/>
            <a:ext cx="0" cy="1007522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7" name="AutoShape 27"/>
          <p:cNvSpPr/>
          <p:nvPr/>
        </p:nvSpPr>
        <p:spPr>
          <a:xfrm>
            <a:off x="7486155" y="28031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 flipH="1">
            <a:off x="7682370" y="3015782"/>
            <a:ext cx="367566" cy="347027"/>
          </a:xfrm>
          <a:custGeom>
            <a:rect l="l" t="t" r="r" b="b"/>
            <a:pathLst>
              <a:path w="376" h="355">
                <a:moveTo>
                  <a:pt x="90" y="0"/>
                </a:moveTo>
                <a:cubicBezTo>
                  <a:pt x="104" y="0"/>
                  <a:pt x="115" y="12"/>
                  <a:pt x="115" y="26"/>
                </a:cubicBezTo>
                <a:cubicBezTo>
                  <a:pt x="115" y="40"/>
                  <a:pt x="104" y="52"/>
                  <a:pt x="90" y="52"/>
                </a:cubicBezTo>
                <a:cubicBezTo>
                  <a:pt x="75" y="52"/>
                  <a:pt x="64" y="40"/>
                  <a:pt x="64" y="26"/>
                </a:cubicBezTo>
                <a:cubicBezTo>
                  <a:pt x="64" y="12"/>
                  <a:pt x="75" y="0"/>
                  <a:pt x="90" y="0"/>
                </a:cubicBezTo>
                <a:close/>
                <a:moveTo>
                  <a:pt x="37" y="264"/>
                </a:moveTo>
                <a:cubicBezTo>
                  <a:pt x="95" y="264"/>
                  <a:pt x="95" y="264"/>
                  <a:pt x="95" y="264"/>
                </a:cubicBezTo>
                <a:cubicBezTo>
                  <a:pt x="108" y="264"/>
                  <a:pt x="118" y="274"/>
                  <a:pt x="118" y="287"/>
                </a:cubicBezTo>
                <a:cubicBezTo>
                  <a:pt x="118" y="310"/>
                  <a:pt x="118" y="310"/>
                  <a:pt x="118" y="310"/>
                </a:cubicBezTo>
                <a:cubicBezTo>
                  <a:pt x="120" y="310"/>
                  <a:pt x="120" y="310"/>
                  <a:pt x="120" y="310"/>
                </a:cubicBezTo>
                <a:cubicBezTo>
                  <a:pt x="131" y="310"/>
                  <a:pt x="131" y="310"/>
                  <a:pt x="131" y="310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4" y="287"/>
                  <a:pt x="134" y="287"/>
                  <a:pt x="134" y="287"/>
                </a:cubicBezTo>
                <a:cubicBezTo>
                  <a:pt x="134" y="274"/>
                  <a:pt x="144" y="264"/>
                  <a:pt x="156" y="264"/>
                </a:cubicBezTo>
                <a:cubicBezTo>
                  <a:pt x="215" y="264"/>
                  <a:pt x="215" y="264"/>
                  <a:pt x="215" y="264"/>
                </a:cubicBezTo>
                <a:cubicBezTo>
                  <a:pt x="227" y="264"/>
                  <a:pt x="237" y="274"/>
                  <a:pt x="237" y="287"/>
                </a:cubicBezTo>
                <a:cubicBezTo>
                  <a:pt x="237" y="310"/>
                  <a:pt x="237" y="310"/>
                  <a:pt x="237" y="310"/>
                </a:cubicBezTo>
                <a:cubicBezTo>
                  <a:pt x="241" y="310"/>
                  <a:pt x="241" y="310"/>
                  <a:pt x="241" y="310"/>
                </a:cubicBezTo>
                <a:cubicBezTo>
                  <a:pt x="250" y="310"/>
                  <a:pt x="250" y="310"/>
                  <a:pt x="250" y="310"/>
                </a:cubicBezTo>
                <a:cubicBezTo>
                  <a:pt x="255" y="310"/>
                  <a:pt x="255" y="310"/>
                  <a:pt x="255" y="310"/>
                </a:cubicBezTo>
                <a:cubicBezTo>
                  <a:pt x="255" y="287"/>
                  <a:pt x="255" y="287"/>
                  <a:pt x="255" y="287"/>
                </a:cubicBezTo>
                <a:cubicBezTo>
                  <a:pt x="255" y="274"/>
                  <a:pt x="265" y="264"/>
                  <a:pt x="278" y="264"/>
                </a:cubicBezTo>
                <a:cubicBezTo>
                  <a:pt x="336" y="264"/>
                  <a:pt x="336" y="264"/>
                  <a:pt x="336" y="264"/>
                </a:cubicBezTo>
                <a:cubicBezTo>
                  <a:pt x="348" y="264"/>
                  <a:pt x="358" y="274"/>
                  <a:pt x="358" y="287"/>
                </a:cubicBezTo>
                <a:cubicBezTo>
                  <a:pt x="358" y="310"/>
                  <a:pt x="358" y="310"/>
                  <a:pt x="358" y="310"/>
                </a:cubicBezTo>
                <a:cubicBezTo>
                  <a:pt x="362" y="310"/>
                  <a:pt x="362" y="310"/>
                  <a:pt x="362" y="310"/>
                </a:cubicBezTo>
                <a:cubicBezTo>
                  <a:pt x="371" y="310"/>
                  <a:pt x="371" y="310"/>
                  <a:pt x="371" y="310"/>
                </a:cubicBezTo>
                <a:cubicBezTo>
                  <a:pt x="376" y="310"/>
                  <a:pt x="376" y="310"/>
                  <a:pt x="376" y="310"/>
                </a:cubicBezTo>
                <a:cubicBezTo>
                  <a:pt x="376" y="323"/>
                  <a:pt x="376" y="323"/>
                  <a:pt x="376" y="323"/>
                </a:cubicBezTo>
                <a:cubicBezTo>
                  <a:pt x="371" y="323"/>
                  <a:pt x="371" y="323"/>
                  <a:pt x="371" y="323"/>
                </a:cubicBezTo>
                <a:cubicBezTo>
                  <a:pt x="362" y="323"/>
                  <a:pt x="362" y="323"/>
                  <a:pt x="362" y="323"/>
                </a:cubicBezTo>
                <a:cubicBezTo>
                  <a:pt x="358" y="323"/>
                  <a:pt x="358" y="323"/>
                  <a:pt x="358" y="323"/>
                </a:cubicBezTo>
                <a:cubicBezTo>
                  <a:pt x="358" y="355"/>
                  <a:pt x="358" y="355"/>
                  <a:pt x="358" y="355"/>
                </a:cubicBezTo>
                <a:cubicBezTo>
                  <a:pt x="255" y="355"/>
                  <a:pt x="255" y="355"/>
                  <a:pt x="255" y="355"/>
                </a:cubicBezTo>
                <a:cubicBezTo>
                  <a:pt x="255" y="323"/>
                  <a:pt x="255" y="323"/>
                  <a:pt x="255" y="323"/>
                </a:cubicBezTo>
                <a:cubicBezTo>
                  <a:pt x="250" y="323"/>
                  <a:pt x="250" y="323"/>
                  <a:pt x="250" y="323"/>
                </a:cubicBezTo>
                <a:cubicBezTo>
                  <a:pt x="241" y="323"/>
                  <a:pt x="241" y="323"/>
                  <a:pt x="241" y="323"/>
                </a:cubicBezTo>
                <a:cubicBezTo>
                  <a:pt x="237" y="323"/>
                  <a:pt x="237" y="323"/>
                  <a:pt x="237" y="323"/>
                </a:cubicBezTo>
                <a:cubicBezTo>
                  <a:pt x="237" y="355"/>
                  <a:pt x="237" y="355"/>
                  <a:pt x="237" y="355"/>
                </a:cubicBezTo>
                <a:cubicBezTo>
                  <a:pt x="134" y="355"/>
                  <a:pt x="134" y="355"/>
                  <a:pt x="134" y="355"/>
                </a:cubicBezTo>
                <a:cubicBezTo>
                  <a:pt x="134" y="323"/>
                  <a:pt x="134" y="323"/>
                  <a:pt x="134" y="323"/>
                </a:cubicBezTo>
                <a:cubicBezTo>
                  <a:pt x="131" y="323"/>
                  <a:pt x="131" y="323"/>
                  <a:pt x="131" y="323"/>
                </a:cubicBezTo>
                <a:cubicBezTo>
                  <a:pt x="120" y="323"/>
                  <a:pt x="120" y="323"/>
                  <a:pt x="120" y="323"/>
                </a:cubicBezTo>
                <a:cubicBezTo>
                  <a:pt x="118" y="323"/>
                  <a:pt x="118" y="323"/>
                  <a:pt x="118" y="323"/>
                </a:cubicBezTo>
                <a:cubicBezTo>
                  <a:pt x="118" y="355"/>
                  <a:pt x="118" y="355"/>
                  <a:pt x="118" y="355"/>
                </a:cubicBezTo>
                <a:cubicBezTo>
                  <a:pt x="14" y="355"/>
                  <a:pt x="14" y="355"/>
                  <a:pt x="14" y="355"/>
                </a:cubicBezTo>
                <a:cubicBezTo>
                  <a:pt x="14" y="323"/>
                  <a:pt x="14" y="323"/>
                  <a:pt x="14" y="323"/>
                </a:cubicBezTo>
                <a:cubicBezTo>
                  <a:pt x="0" y="323"/>
                  <a:pt x="0" y="323"/>
                  <a:pt x="0" y="323"/>
                </a:cubicBezTo>
                <a:cubicBezTo>
                  <a:pt x="0" y="310"/>
                  <a:pt x="0" y="310"/>
                  <a:pt x="0" y="310"/>
                </a:cubicBezTo>
                <a:cubicBezTo>
                  <a:pt x="14" y="310"/>
                  <a:pt x="14" y="310"/>
                  <a:pt x="14" y="310"/>
                </a:cubicBezTo>
                <a:cubicBezTo>
                  <a:pt x="14" y="287"/>
                  <a:pt x="14" y="287"/>
                  <a:pt x="14" y="287"/>
                </a:cubicBezTo>
                <a:cubicBezTo>
                  <a:pt x="14" y="274"/>
                  <a:pt x="24" y="264"/>
                  <a:pt x="37" y="264"/>
                </a:cubicBezTo>
                <a:close/>
                <a:moveTo>
                  <a:pt x="307" y="220"/>
                </a:moveTo>
                <a:cubicBezTo>
                  <a:pt x="323" y="220"/>
                  <a:pt x="336" y="232"/>
                  <a:pt x="336" y="248"/>
                </a:cubicBezTo>
                <a:cubicBezTo>
                  <a:pt x="336" y="251"/>
                  <a:pt x="335" y="255"/>
                  <a:pt x="334" y="258"/>
                </a:cubicBezTo>
                <a:cubicBezTo>
                  <a:pt x="281" y="258"/>
                  <a:pt x="281" y="258"/>
                  <a:pt x="281" y="258"/>
                </a:cubicBezTo>
                <a:cubicBezTo>
                  <a:pt x="280" y="255"/>
                  <a:pt x="279" y="251"/>
                  <a:pt x="279" y="248"/>
                </a:cubicBezTo>
                <a:cubicBezTo>
                  <a:pt x="279" y="232"/>
                  <a:pt x="292" y="220"/>
                  <a:pt x="307" y="220"/>
                </a:cubicBezTo>
                <a:close/>
                <a:moveTo>
                  <a:pt x="186" y="220"/>
                </a:moveTo>
                <a:cubicBezTo>
                  <a:pt x="202" y="220"/>
                  <a:pt x="215" y="232"/>
                  <a:pt x="215" y="248"/>
                </a:cubicBezTo>
                <a:cubicBezTo>
                  <a:pt x="215" y="251"/>
                  <a:pt x="214" y="255"/>
                  <a:pt x="213" y="258"/>
                </a:cubicBezTo>
                <a:cubicBezTo>
                  <a:pt x="160" y="258"/>
                  <a:pt x="160" y="258"/>
                  <a:pt x="160" y="258"/>
                </a:cubicBezTo>
                <a:cubicBezTo>
                  <a:pt x="159" y="255"/>
                  <a:pt x="158" y="251"/>
                  <a:pt x="158" y="248"/>
                </a:cubicBezTo>
                <a:cubicBezTo>
                  <a:pt x="158" y="232"/>
                  <a:pt x="171" y="220"/>
                  <a:pt x="186" y="220"/>
                </a:cubicBezTo>
                <a:close/>
                <a:moveTo>
                  <a:pt x="67" y="220"/>
                </a:moveTo>
                <a:cubicBezTo>
                  <a:pt x="82" y="220"/>
                  <a:pt x="95" y="232"/>
                  <a:pt x="95" y="248"/>
                </a:cubicBezTo>
                <a:cubicBezTo>
                  <a:pt x="95" y="251"/>
                  <a:pt x="94" y="255"/>
                  <a:pt x="93" y="258"/>
                </a:cubicBezTo>
                <a:cubicBezTo>
                  <a:pt x="40" y="258"/>
                  <a:pt x="40" y="258"/>
                  <a:pt x="40" y="258"/>
                </a:cubicBezTo>
                <a:cubicBezTo>
                  <a:pt x="39" y="255"/>
                  <a:pt x="38" y="251"/>
                  <a:pt x="38" y="248"/>
                </a:cubicBezTo>
                <a:cubicBezTo>
                  <a:pt x="38" y="232"/>
                  <a:pt x="51" y="220"/>
                  <a:pt x="67" y="220"/>
                </a:cubicBezTo>
                <a:close/>
                <a:moveTo>
                  <a:pt x="307" y="130"/>
                </a:moveTo>
                <a:cubicBezTo>
                  <a:pt x="307" y="147"/>
                  <a:pt x="307" y="147"/>
                  <a:pt x="307" y="147"/>
                </a:cubicBezTo>
                <a:cubicBezTo>
                  <a:pt x="293" y="147"/>
                  <a:pt x="293" y="147"/>
                  <a:pt x="293" y="147"/>
                </a:cubicBezTo>
                <a:cubicBezTo>
                  <a:pt x="308" y="201"/>
                  <a:pt x="308" y="201"/>
                  <a:pt x="308" y="201"/>
                </a:cubicBezTo>
                <a:cubicBezTo>
                  <a:pt x="289" y="201"/>
                  <a:pt x="289" y="201"/>
                  <a:pt x="289" y="201"/>
                </a:cubicBezTo>
                <a:cubicBezTo>
                  <a:pt x="273" y="147"/>
                  <a:pt x="273" y="147"/>
                  <a:pt x="273" y="147"/>
                </a:cubicBezTo>
                <a:cubicBezTo>
                  <a:pt x="216" y="147"/>
                  <a:pt x="216" y="147"/>
                  <a:pt x="216" y="147"/>
                </a:cubicBezTo>
                <a:cubicBezTo>
                  <a:pt x="201" y="201"/>
                  <a:pt x="201" y="201"/>
                  <a:pt x="201" y="201"/>
                </a:cubicBezTo>
                <a:cubicBezTo>
                  <a:pt x="181" y="201"/>
                  <a:pt x="181" y="201"/>
                  <a:pt x="181" y="201"/>
                </a:cubicBezTo>
                <a:cubicBezTo>
                  <a:pt x="197" y="147"/>
                  <a:pt x="197" y="147"/>
                  <a:pt x="197" y="147"/>
                </a:cubicBezTo>
                <a:cubicBezTo>
                  <a:pt x="181" y="147"/>
                  <a:pt x="181" y="147"/>
                  <a:pt x="181" y="147"/>
                </a:cubicBezTo>
                <a:cubicBezTo>
                  <a:pt x="181" y="130"/>
                  <a:pt x="181" y="130"/>
                  <a:pt x="181" y="130"/>
                </a:cubicBezTo>
                <a:cubicBezTo>
                  <a:pt x="307" y="130"/>
                  <a:pt x="307" y="130"/>
                  <a:pt x="307" y="130"/>
                </a:cubicBezTo>
                <a:close/>
                <a:moveTo>
                  <a:pt x="180" y="16"/>
                </a:moveTo>
                <a:cubicBezTo>
                  <a:pt x="175" y="16"/>
                  <a:pt x="170" y="18"/>
                  <a:pt x="166" y="21"/>
                </a:cubicBezTo>
                <a:cubicBezTo>
                  <a:pt x="166" y="21"/>
                  <a:pt x="166" y="21"/>
                  <a:pt x="166" y="21"/>
                </a:cubicBezTo>
                <a:cubicBezTo>
                  <a:pt x="163" y="25"/>
                  <a:pt x="161" y="30"/>
                  <a:pt x="161" y="35"/>
                </a:cubicBezTo>
                <a:cubicBezTo>
                  <a:pt x="161" y="72"/>
                  <a:pt x="161" y="72"/>
                  <a:pt x="161" y="72"/>
                </a:cubicBezTo>
                <a:cubicBezTo>
                  <a:pt x="155" y="73"/>
                  <a:pt x="155" y="73"/>
                  <a:pt x="155" y="73"/>
                </a:cubicBezTo>
                <a:cubicBezTo>
                  <a:pt x="155" y="67"/>
                  <a:pt x="155" y="67"/>
                  <a:pt x="155" y="67"/>
                </a:cubicBezTo>
                <a:cubicBezTo>
                  <a:pt x="128" y="67"/>
                  <a:pt x="128" y="67"/>
                  <a:pt x="128" y="67"/>
                </a:cubicBezTo>
                <a:cubicBezTo>
                  <a:pt x="109" y="55"/>
                  <a:pt x="109" y="55"/>
                  <a:pt x="109" y="55"/>
                </a:cubicBezTo>
                <a:cubicBezTo>
                  <a:pt x="63" y="55"/>
                  <a:pt x="117" y="55"/>
                  <a:pt x="66" y="55"/>
                </a:cubicBezTo>
                <a:cubicBezTo>
                  <a:pt x="57" y="55"/>
                  <a:pt x="50" y="63"/>
                  <a:pt x="50" y="71"/>
                </a:cubicBezTo>
                <a:cubicBezTo>
                  <a:pt x="50" y="122"/>
                  <a:pt x="50" y="122"/>
                  <a:pt x="50" y="122"/>
                </a:cubicBezTo>
                <a:cubicBezTo>
                  <a:pt x="66" y="122"/>
                  <a:pt x="66" y="122"/>
                  <a:pt x="66" y="122"/>
                </a:cubicBezTo>
                <a:cubicBezTo>
                  <a:pt x="66" y="85"/>
                  <a:pt x="66" y="85"/>
                  <a:pt x="66" y="85"/>
                </a:cubicBezTo>
                <a:cubicBezTo>
                  <a:pt x="69" y="85"/>
                  <a:pt x="69" y="85"/>
                  <a:pt x="69" y="85"/>
                </a:cubicBezTo>
                <a:cubicBezTo>
                  <a:pt x="69" y="122"/>
                  <a:pt x="69" y="122"/>
                  <a:pt x="69" y="122"/>
                </a:cubicBezTo>
                <a:cubicBezTo>
                  <a:pt x="69" y="132"/>
                  <a:pt x="69" y="132"/>
                  <a:pt x="69" y="132"/>
                </a:cubicBezTo>
                <a:cubicBezTo>
                  <a:pt x="69" y="199"/>
                  <a:pt x="69" y="199"/>
                  <a:pt x="69" y="199"/>
                </a:cubicBezTo>
                <a:cubicBezTo>
                  <a:pt x="87" y="199"/>
                  <a:pt x="87" y="199"/>
                  <a:pt x="87" y="199"/>
                </a:cubicBezTo>
                <a:cubicBezTo>
                  <a:pt x="87" y="143"/>
                  <a:pt x="87" y="143"/>
                  <a:pt x="87" y="143"/>
                </a:cubicBezTo>
                <a:cubicBezTo>
                  <a:pt x="91" y="143"/>
                  <a:pt x="91" y="143"/>
                  <a:pt x="91" y="143"/>
                </a:cubicBezTo>
                <a:cubicBezTo>
                  <a:pt x="91" y="199"/>
                  <a:pt x="91" y="199"/>
                  <a:pt x="91" y="199"/>
                </a:cubicBezTo>
                <a:cubicBezTo>
                  <a:pt x="109" y="199"/>
                  <a:pt x="109" y="199"/>
                  <a:pt x="109" y="199"/>
                </a:cubicBezTo>
                <a:cubicBezTo>
                  <a:pt x="109" y="189"/>
                  <a:pt x="109" y="189"/>
                  <a:pt x="109" y="189"/>
                </a:cubicBezTo>
                <a:cubicBezTo>
                  <a:pt x="109" y="132"/>
                  <a:pt x="109" y="132"/>
                  <a:pt x="109" y="132"/>
                </a:cubicBezTo>
                <a:cubicBezTo>
                  <a:pt x="109" y="122"/>
                  <a:pt x="109" y="122"/>
                  <a:pt x="109" y="122"/>
                </a:cubicBezTo>
                <a:cubicBezTo>
                  <a:pt x="109" y="85"/>
                  <a:pt x="109" y="85"/>
                  <a:pt x="109" y="85"/>
                </a:cubicBezTo>
                <a:cubicBezTo>
                  <a:pt x="109" y="75"/>
                  <a:pt x="109" y="75"/>
                  <a:pt x="109" y="75"/>
                </a:cubicBezTo>
                <a:cubicBezTo>
                  <a:pt x="128" y="85"/>
                  <a:pt x="128" y="85"/>
                  <a:pt x="128" y="85"/>
                </a:cubicBezTo>
                <a:cubicBezTo>
                  <a:pt x="155" y="85"/>
                  <a:pt x="155" y="85"/>
                  <a:pt x="155" y="85"/>
                </a:cubicBezTo>
                <a:cubicBezTo>
                  <a:pt x="155" y="80"/>
                  <a:pt x="155" y="80"/>
                  <a:pt x="155" y="80"/>
                </a:cubicBezTo>
                <a:cubicBezTo>
                  <a:pt x="161" y="79"/>
                  <a:pt x="161" y="79"/>
                  <a:pt x="161" y="79"/>
                </a:cubicBezTo>
                <a:cubicBezTo>
                  <a:pt x="161" y="107"/>
                  <a:pt x="161" y="107"/>
                  <a:pt x="161" y="107"/>
                </a:cubicBezTo>
                <a:cubicBezTo>
                  <a:pt x="161" y="112"/>
                  <a:pt x="163" y="117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70" y="124"/>
                  <a:pt x="175" y="126"/>
                  <a:pt x="180" y="126"/>
                </a:cubicBezTo>
                <a:cubicBezTo>
                  <a:pt x="304" y="126"/>
                  <a:pt x="304" y="126"/>
                  <a:pt x="304" y="126"/>
                </a:cubicBezTo>
                <a:cubicBezTo>
                  <a:pt x="309" y="126"/>
                  <a:pt x="314" y="124"/>
                  <a:pt x="317" y="120"/>
                </a:cubicBezTo>
                <a:cubicBezTo>
                  <a:pt x="317" y="120"/>
                  <a:pt x="317" y="120"/>
                  <a:pt x="317" y="120"/>
                </a:cubicBezTo>
                <a:cubicBezTo>
                  <a:pt x="321" y="117"/>
                  <a:pt x="323" y="112"/>
                  <a:pt x="323" y="107"/>
                </a:cubicBezTo>
                <a:cubicBezTo>
                  <a:pt x="323" y="35"/>
                  <a:pt x="323" y="35"/>
                  <a:pt x="323" y="35"/>
                </a:cubicBezTo>
                <a:cubicBezTo>
                  <a:pt x="323" y="30"/>
                  <a:pt x="321" y="25"/>
                  <a:pt x="317" y="21"/>
                </a:cubicBezTo>
                <a:cubicBezTo>
                  <a:pt x="314" y="18"/>
                  <a:pt x="309" y="16"/>
                  <a:pt x="304" y="16"/>
                </a:cubicBezTo>
                <a:cubicBezTo>
                  <a:pt x="180" y="16"/>
                  <a:pt x="180" y="16"/>
                  <a:pt x="180" y="16"/>
                </a:cubicBezTo>
                <a:close/>
                <a:moveTo>
                  <a:pt x="304" y="31"/>
                </a:moveTo>
                <a:cubicBezTo>
                  <a:pt x="305" y="31"/>
                  <a:pt x="306" y="31"/>
                  <a:pt x="307" y="32"/>
                </a:cubicBezTo>
                <a:cubicBezTo>
                  <a:pt x="307" y="33"/>
                  <a:pt x="308" y="34"/>
                  <a:pt x="308" y="35"/>
                </a:cubicBezTo>
                <a:cubicBezTo>
                  <a:pt x="308" y="107"/>
                  <a:pt x="308" y="107"/>
                  <a:pt x="308" y="107"/>
                </a:cubicBezTo>
                <a:cubicBezTo>
                  <a:pt x="308" y="108"/>
                  <a:pt x="307" y="109"/>
                  <a:pt x="307" y="109"/>
                </a:cubicBezTo>
                <a:cubicBezTo>
                  <a:pt x="307" y="110"/>
                  <a:pt x="307" y="110"/>
                  <a:pt x="307" y="110"/>
                </a:cubicBezTo>
                <a:cubicBezTo>
                  <a:pt x="306" y="110"/>
                  <a:pt x="305" y="111"/>
                  <a:pt x="304" y="111"/>
                </a:cubicBezTo>
                <a:cubicBezTo>
                  <a:pt x="180" y="111"/>
                  <a:pt x="180" y="111"/>
                  <a:pt x="180" y="111"/>
                </a:cubicBezTo>
                <a:cubicBezTo>
                  <a:pt x="179" y="111"/>
                  <a:pt x="178" y="110"/>
                  <a:pt x="177" y="110"/>
                </a:cubicBezTo>
                <a:cubicBezTo>
                  <a:pt x="177" y="109"/>
                  <a:pt x="177" y="109"/>
                  <a:pt x="177" y="109"/>
                </a:cubicBezTo>
                <a:cubicBezTo>
                  <a:pt x="176" y="109"/>
                  <a:pt x="176" y="108"/>
                  <a:pt x="176" y="107"/>
                </a:cubicBezTo>
                <a:cubicBezTo>
                  <a:pt x="176" y="76"/>
                  <a:pt x="176" y="76"/>
                  <a:pt x="176" y="76"/>
                </a:cubicBezTo>
                <a:cubicBezTo>
                  <a:pt x="238" y="63"/>
                  <a:pt x="238" y="63"/>
                  <a:pt x="238" y="63"/>
                </a:cubicBezTo>
                <a:cubicBezTo>
                  <a:pt x="237" y="62"/>
                  <a:pt x="237" y="62"/>
                  <a:pt x="237" y="62"/>
                </a:cubicBezTo>
                <a:cubicBezTo>
                  <a:pt x="176" y="70"/>
                  <a:pt x="176" y="70"/>
                  <a:pt x="176" y="70"/>
                </a:cubicBezTo>
                <a:cubicBezTo>
                  <a:pt x="176" y="35"/>
                  <a:pt x="176" y="35"/>
                  <a:pt x="176" y="35"/>
                </a:cubicBezTo>
                <a:cubicBezTo>
                  <a:pt x="176" y="34"/>
                  <a:pt x="176" y="33"/>
                  <a:pt x="177" y="32"/>
                </a:cubicBezTo>
                <a:cubicBezTo>
                  <a:pt x="177" y="32"/>
                  <a:pt x="177" y="32"/>
                  <a:pt x="177" y="32"/>
                </a:cubicBezTo>
                <a:cubicBezTo>
                  <a:pt x="178" y="31"/>
                  <a:pt x="179" y="31"/>
                  <a:pt x="180" y="31"/>
                </a:cubicBezTo>
                <a:lnTo>
                  <a:pt x="304" y="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440775" y="3915508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0" name="Connector 30"/>
          <p:cNvCxnSpPr/>
          <p:nvPr/>
        </p:nvCxnSpPr>
        <p:spPr>
          <a:xfrm flipH="1">
            <a:off x="6751011" y="3921937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1" name="AutoShape 31"/>
          <p:cNvSpPr/>
          <p:nvPr/>
        </p:nvSpPr>
        <p:spPr>
          <a:xfrm>
            <a:off x="5714505" y="4050959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3678650" y="51442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3" name="Connector 33"/>
          <p:cNvCxnSpPr/>
          <p:nvPr/>
        </p:nvCxnSpPr>
        <p:spPr>
          <a:xfrm flipH="1">
            <a:off x="4988886" y="5150662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4" name="AutoShape 34"/>
          <p:cNvSpPr/>
          <p:nvPr/>
        </p:nvSpPr>
        <p:spPr>
          <a:xfrm>
            <a:off x="3952380" y="52796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5908809" y="4245412"/>
            <a:ext cx="367665" cy="367665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146684" y="5474137"/>
            <a:ext cx="367665" cy="367665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7" name="Group 37"/>
          <p:cNvGrpSpPr/>
          <p:nvPr/>
        </p:nvGrpSpPr>
        <p:grpSpPr>
          <a:xfrm>
            <a:off x="5440775" y="5412803"/>
            <a:ext cx="1953437" cy="490334"/>
            <a:chOff x="5440775" y="5412803"/>
            <a:chExt cx="1953437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5440775" y="5412803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265709" y="4184077"/>
            <a:ext cx="1953437" cy="490334"/>
            <a:chOff x="7265709" y="4184077"/>
            <a:chExt cx="1953437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265709" y="4184077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9027586" y="2936302"/>
            <a:ext cx="1953437" cy="490334"/>
            <a:chOff x="9027586" y="2936302"/>
            <a:chExt cx="1953437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9027586" y="2936302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2228086" y="3512222"/>
            <a:ext cx="2381737" cy="806572"/>
            <a:chOff x="2228086" y="3512222"/>
            <a:chExt cx="2381737" cy="806572"/>
          </a:xfrm>
        </p:grpSpPr>
        <p:sp>
          <p:nvSpPr>
            <p:cNvPr id="44" name="TextBox 44"/>
            <p:cNvSpPr txBox="1"/>
            <p:nvPr/>
          </p:nvSpPr>
          <p:spPr>
            <a:xfrm>
              <a:off x="2228086" y="3512222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靠近原材料供应地，降低运输成本；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4027453" y="2264447"/>
            <a:ext cx="2381737" cy="806572"/>
            <a:chOff x="4027453" y="2264447"/>
            <a:chExt cx="2381737" cy="806572"/>
          </a:xfrm>
        </p:grpSpPr>
        <p:sp>
          <p:nvSpPr>
            <p:cNvPr id="46" name="TextBox 46"/>
            <p:cNvSpPr txBox="1"/>
            <p:nvPr/>
          </p:nvSpPr>
          <p:spPr>
            <a:xfrm>
              <a:off x="4027453" y="22644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便于产品销售和运输，提高市场竞争力；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454963" y="4740947"/>
            <a:ext cx="2381737" cy="806572"/>
            <a:chOff x="454963" y="4740947"/>
            <a:chExt cx="2381737" cy="806572"/>
          </a:xfrm>
        </p:grpSpPr>
        <p:sp>
          <p:nvSpPr>
            <p:cNvPr id="48" name="TextBox 48"/>
            <p:cNvSpPr txBox="1"/>
            <p:nvPr/>
          </p:nvSpPr>
          <p:spPr>
            <a:xfrm>
              <a:off x="454963" y="47409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厂址选择原则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厂址选择原则及优势分析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有利于生产协作和专业化分工，形成产业集聚效应；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考虑劳动力资源的可获得性和成本因素；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符合环保、安全等法规要求。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216578"/>
            <a:ext cx="0" cy="5645486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466458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581544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443018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60801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20143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36643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95985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512485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92658" y="1638090"/>
            <a:ext cx="8708491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优势分析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73196" y="320143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88282" y="331652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73196" y="495985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88282" y="507494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2322285" y="5154931"/>
            <a:ext cx="8849237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周边产业链完善，便于开展生产协作；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332022" y="3396511"/>
            <a:ext cx="8829763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地理位置优越，交通便利，方便产品运输；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厂址选择原则及优势分析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劳动力资源丰富，成本相对较低；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政府政策支持，有利于企业长期发展。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厂址选择原则及优势分析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111" r="16111"/>
          <a:stretch>
            <a:fillRect/>
          </a:stretch>
        </p:blipFill>
        <p:spPr>
          <a:xfrm>
            <a:off x="6511619" y="1535300"/>
            <a:ext cx="4371748" cy="4560406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23610" y="1939341"/>
            <a:ext cx="4876800" cy="134112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总平面布置原则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3610" y="3270075"/>
            <a:ext cx="4876800" cy="134112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符合工艺流程要求，实现生产流程的顺畅和高效；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23610" y="4650890"/>
            <a:ext cx="4876800" cy="134112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合理规划生产、仓储、办公等区域，确保各区域功能明确、互不干扰；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总平面布置方案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7092557" y="1559288"/>
            <a:ext cx="4492827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考虑厂区内外的交通组织，确保物流运输的便捷和安全；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符合环保、安全等法规要求，确保生产活动的合规性。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总平面布置方案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总平面布置方案</a:t>
              </a: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138835" y="1977064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816433" y="1969991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38835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816433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228892" y="4370070"/>
            <a:ext cx="1623706" cy="976801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73874" y="4336835"/>
            <a:ext cx="865272" cy="168353"/>
          </a:xfrm>
          <a:custGeom>
            <a:rect l="l" t="t" r="r" b="b"/>
            <a:pathLst>
              <a:path w="1819275" h="301625">
                <a:moveTo>
                  <a:pt x="1819275" y="301625"/>
                </a:moveTo>
                <a:lnTo>
                  <a:pt x="0" y="301625"/>
                </a:lnTo>
                <a:lnTo>
                  <a:pt x="0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189230" y="2014654"/>
            <a:ext cx="1667161" cy="416135"/>
          </a:xfrm>
          <a:custGeom>
            <a:rect l="l" t="t" r="r" b="b"/>
            <a:pathLst>
              <a:path w="1803400" h="673100">
                <a:moveTo>
                  <a:pt x="1803400" y="673100"/>
                </a:moveTo>
                <a:lnTo>
                  <a:pt x="1803400" y="0"/>
                </a:lnTo>
                <a:lnTo>
                  <a:pt x="0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79700" y="2014653"/>
            <a:ext cx="1172899" cy="1487049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629398" y="1949322"/>
            <a:ext cx="840064" cy="1073321"/>
          </a:xfrm>
          <a:custGeom>
            <a:rect l="l" t="t" r="r" b="b"/>
            <a:pathLst>
              <a:path w="1774574" h="1097009">
                <a:moveTo>
                  <a:pt x="887287" y="0"/>
                </a:moveTo>
                <a:lnTo>
                  <a:pt x="1774574" y="1097009"/>
                </a:lnTo>
                <a:lnTo>
                  <a:pt x="0" y="1097009"/>
                </a:lnTo>
                <a:lnTo>
                  <a:pt x="887287" y="0"/>
                </a:ln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281069" y="3155633"/>
            <a:ext cx="1536722" cy="757109"/>
          </a:xfrm>
          <a:custGeom>
            <a:rect l="l" t="t" r="r" b="b"/>
            <a:pathLst>
              <a:path w="3246216" h="773818">
                <a:moveTo>
                  <a:pt x="625883" y="0"/>
                </a:moveTo>
                <a:lnTo>
                  <a:pt x="2620333" y="0"/>
                </a:lnTo>
                <a:lnTo>
                  <a:pt x="3246216" y="773818"/>
                </a:lnTo>
                <a:lnTo>
                  <a:pt x="0" y="773818"/>
                </a:lnTo>
                <a:lnTo>
                  <a:pt x="625883" y="0"/>
                </a:lnTo>
                <a:close/>
              </a:path>
            </a:pathLst>
          </a:cu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32740" y="4045732"/>
            <a:ext cx="2233381" cy="757108"/>
          </a:xfrm>
          <a:custGeom>
            <a:rect l="l" t="t" r="r" b="b"/>
            <a:pathLst>
              <a:path w="4717856" h="773817">
                <a:moveTo>
                  <a:pt x="625882" y="0"/>
                </a:moveTo>
                <a:lnTo>
                  <a:pt x="4091974" y="0"/>
                </a:lnTo>
                <a:lnTo>
                  <a:pt x="4717856" y="773817"/>
                </a:lnTo>
                <a:lnTo>
                  <a:pt x="0" y="773817"/>
                </a:lnTo>
                <a:lnTo>
                  <a:pt x="625882" y="0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537832" y="4935828"/>
            <a:ext cx="3023197" cy="876135"/>
          </a:xfrm>
          <a:custGeom>
            <a:rect l="l" t="t" r="r" b="b"/>
            <a:pathLst>
              <a:path w="6386287" h="895470">
                <a:moveTo>
                  <a:pt x="724278" y="0"/>
                </a:moveTo>
                <a:lnTo>
                  <a:pt x="5662010" y="0"/>
                </a:lnTo>
                <a:lnTo>
                  <a:pt x="6386287" y="895470"/>
                </a:lnTo>
                <a:lnTo>
                  <a:pt x="0" y="895470"/>
                </a:lnTo>
                <a:lnTo>
                  <a:pt x="72427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629398" y="2448724"/>
            <a:ext cx="840064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445167" y="3298956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445167" y="4180884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5445167" y="5130220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D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18" name="Connector 18"/>
          <p:cNvCxnSpPr/>
          <p:nvPr/>
        </p:nvCxnSpPr>
        <p:spPr>
          <a:xfrm flipH="1">
            <a:off x="1171596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19" name="AutoShape 19"/>
          <p:cNvSpPr/>
          <p:nvPr/>
        </p:nvSpPr>
        <p:spPr>
          <a:xfrm>
            <a:off x="1109567" y="1496662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生产区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109567" y="1890299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按照工艺流程布置生产线，实现流水作业；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1109567" y="4163029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办公区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1109567" y="4556666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设立行政、人事、财务等职能部门办公室，以及会议室、接待室等公共空间；</a:t>
            </a:r>
            <a:endParaRPr lang="en-US" sz="1100"/>
          </a:p>
        </p:txBody>
      </p:sp>
      <p:cxnSp>
        <p:nvCxnSpPr>
          <p:cNvPr id="23" name="Connector 23"/>
          <p:cNvCxnSpPr/>
          <p:nvPr/>
        </p:nvCxnSpPr>
        <p:spPr>
          <a:xfrm flipH="1">
            <a:off x="8267150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24" name="AutoShape 24"/>
          <p:cNvSpPr/>
          <p:nvPr/>
        </p:nvSpPr>
        <p:spPr>
          <a:xfrm>
            <a:off x="8205121" y="1496662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仓储区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8205121" y="1890299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设立原材料、半成品和成品仓库，实现分类存储；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205121" y="4163029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生活区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205121" y="4556666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设立员工宿舍、食堂、浴室等生活设施，满足员工基本生活需求。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总平面布置方案</a:t>
              </a:r>
            </a:p>
          </p:txBody>
        </p:sp>
      </p:grp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27474" y="2630710"/>
            <a:ext cx="2226278" cy="2226278"/>
            <a:chOff x="1127474" y="2630710"/>
            <a:chExt cx="2226278" cy="2226278"/>
          </a:xfrm>
        </p:grpSpPr>
        <p:sp>
          <p:nvSpPr>
            <p:cNvPr id="3" name="AutoShape 3"/>
            <p:cNvSpPr/>
            <p:nvPr/>
          </p:nvSpPr>
          <p:spPr>
            <a:xfrm>
              <a:off x="1127474" y="2630710"/>
              <a:ext cx="2226278" cy="222627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4" name="Connector 4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  <a:headEnd type="none"/>
            <a:tailEnd type="oval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7" name="Group 7"/>
          <p:cNvGrpSpPr/>
          <p:nvPr/>
        </p:nvGrpSpPr>
        <p:grpSpPr>
          <a:xfrm>
            <a:off x="3098006" y="4715256"/>
            <a:ext cx="630365" cy="630269"/>
            <a:chOff x="3098006" y="4715256"/>
            <a:chExt cx="630365" cy="630269"/>
          </a:xfrm>
        </p:grpSpPr>
        <p:sp>
          <p:nvSpPr>
            <p:cNvPr id="8" name="AutoShape 8"/>
            <p:cNvSpPr/>
            <p:nvPr/>
          </p:nvSpPr>
          <p:spPr>
            <a:xfrm>
              <a:off x="3098006" y="4715256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10" name="Freeform 10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3" name="AutoShape 13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3678841" y="3411474"/>
            <a:ext cx="630365" cy="630269"/>
            <a:chOff x="3678841" y="3411474"/>
            <a:chExt cx="630365" cy="630269"/>
          </a:xfrm>
        </p:grpSpPr>
        <p:sp>
          <p:nvSpPr>
            <p:cNvPr id="16" name="AutoShape 16"/>
            <p:cNvSpPr/>
            <p:nvPr/>
          </p:nvSpPr>
          <p:spPr>
            <a:xfrm>
              <a:off x="3678841" y="3411474"/>
              <a:ext cx="630365" cy="630269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8" name="Freeform 18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5" name="Freeform 25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9" name="Freeform 29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3" name="Freeform 33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交通运输组织原则</a:t>
            </a:r>
            <a:endParaRPr lang="en-US" sz="1100"/>
          </a:p>
        </p:txBody>
      </p:sp>
      <p:sp>
        <p:nvSpPr>
          <p:cNvPr id="35" name="AutoShape 35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确保原材料和产品的运输安全、及时、经济；</a:t>
            </a:r>
            <a:endParaRPr lang="en-US" sz="1100"/>
          </a:p>
        </p:txBody>
      </p:sp>
      <p:sp>
        <p:nvSpPr>
          <p:cNvPr id="36" name="AutoShape 36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优化运输路线和方式，降低运输成本和损耗；</a:t>
            </a:r>
            <a:endParaRPr lang="en-US" sz="1100"/>
          </a:p>
        </p:txBody>
      </p:sp>
      <p:grpSp>
        <p:nvGrpSpPr>
          <p:cNvPr id="37" name="Group 3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" name="AutoShape 3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TextBox 5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交通运输组织设计</a:t>
              </a:r>
            </a:p>
          </p:txBody>
        </p:sp>
      </p:grp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交通运输组织设计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3" name="Group 33"/>
          <p:cNvGrpSpPr/>
          <p:nvPr/>
        </p:nvGrpSpPr>
        <p:grpSpPr>
          <a:xfrm>
            <a:off x="4068198" y="1804533"/>
            <a:ext cx="6294397" cy="802744"/>
            <a:chOff x="4068198" y="1804533"/>
            <a:chExt cx="6294397" cy="802744"/>
          </a:xfrm>
        </p:grpSpPr>
        <p:sp>
          <p:nvSpPr>
            <p:cNvPr id="34" name="TextBox 34"/>
            <p:cNvSpPr txBox="1"/>
            <p:nvPr/>
          </p:nvSpPr>
          <p:spPr>
            <a:xfrm>
              <a:off x="4068198" y="1804533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提高运输效率，减少等待和停滞时间。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2102790" y="3417125"/>
            <a:ext cx="6294397" cy="802744"/>
            <a:chOff x="2102790" y="3417125"/>
            <a:chExt cx="6294397" cy="802744"/>
          </a:xfrm>
        </p:grpSpPr>
        <p:sp>
          <p:nvSpPr>
            <p:cNvPr id="36" name="TextBox 36"/>
            <p:cNvSpPr txBox="1"/>
            <p:nvPr/>
          </p:nvSpPr>
          <p:spPr>
            <a:xfrm>
              <a:off x="2102790" y="3417125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交通运输组织方案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025566" y="5029724"/>
            <a:ext cx="6294397" cy="802744"/>
            <a:chOff x="4025566" y="5029724"/>
            <a:chExt cx="6294397" cy="802744"/>
          </a:xfrm>
        </p:grpSpPr>
        <p:sp>
          <p:nvSpPr>
            <p:cNvPr id="38" name="TextBox 38"/>
            <p:cNvSpPr txBox="1"/>
            <p:nvPr/>
          </p:nvSpPr>
          <p:spPr>
            <a:xfrm>
              <a:off x="4025566" y="5029724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原材料运输：根据原材料特性和供应商位置选择合适的运输方式和路线，确保原材料及时到达；</a:t>
              </a:r>
            </a:p>
          </p:txBody>
        </p:sp>
      </p:grp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交通运输组织设计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产品运输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根据产品特性和客户需求选择合适的运输方式和路线，确保产品按时交付；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厂内运输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合理规划厂内道路和物流通道，确保生产所需物料及时、准确送达各生产环节。</a:t>
              </a:r>
            </a:p>
          </p:txBody>
        </p:sp>
      </p:grp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环境保护、安全卫生与消防措施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https://d.book118.com/247111165146006043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146</Paragraphs>
  <Slides>24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baseType="lpstr" size="29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2024-09-17T19:06:57.320</cp:lastPrinted>
  <dcterms:created xsi:type="dcterms:W3CDTF">2024-09-17T11:06:57Z</dcterms:created>
  <dcterms:modified xsi:type="dcterms:W3CDTF">2024-09-17T11:06:59Z</dcterms:modified>
</cp:coreProperties>
</file>