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8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2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3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9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10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11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12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13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14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15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16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17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18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19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19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20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20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21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21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solidFill>
            <a:srgbClr val="FFFFFF"/>
          </a:solidFill>
        </p:spPr>
      </p:sp>
      <p:sp>
        <p:nvSpPr>
          <p:cNvPr id="329731" name="备注占位符 2"/>
          <p:cNvSpPr>
            <a:spLocks noGrp="1"/>
          </p:cNvSpPr>
          <p:nvPr>
            <p:ph type="body" idx="2"/>
          </p:nvPr>
        </p:nvSpPr>
        <p:spPr>
          <a:xfrm>
            <a:off x="685800" y="4400550"/>
            <a:ext cx="5486400" cy="3600450"/>
          </a:xfrm>
        </p:spPr>
        <p:txBody>
          <a:bodyPr vert="horz" wrap="square" lIns="91440" tIns="45720" rIns="91440" bIns="45720" anchor="t"/>
          <a:lstStyle/>
          <a:p>
            <a:pPr lvl="0"/>
            <a:endParaRPr/>
          </a:p>
        </p:txBody>
      </p:sp>
      <p:sp>
        <p:nvSpPr>
          <p:cNvPr id="329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0" hangingPunct="0">
              <a:buNone/>
            </a:pPr>
            <a:fld id="{9A0DB2DC-4C9A-4742-B13C-FB6460FD3503}" type="slidenum">
              <a:rPr lang="zh-CN" altLang="en-US" sz="1200">
                <a:latin typeface="Calibri"/>
                <a:ea typeface="幼圆" panose="02010509060101010101" pitchFamily="49" charset="-122"/>
              </a:rPr>
              <a:t>22</a:t>
            </a:fld>
            <a:endParaRPr lang="zh-CN" altLang="en-US" sz="1200">
              <a:latin typeface="Calibri"/>
              <a:ea typeface="幼圆" panose="02010509060101010101" pitchFamily="49" charset="-122"/>
            </a:endParaRPr>
          </a:p>
        </p:txBody>
      </p:sp>
      <p:sp>
        <p:nvSpPr>
          <p:cNvPr id="2" name="灯片编号占位符 1"/>
          <p:cNvSpPr/>
          <p:nvPr>
            <p:ph type="sldNum" sz="quarter" idx="1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22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8CB83-FD49-4533-8631-FFC2DD02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04B6E-2A9C-4CD0-93E2-F87CD485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D2C09-9CA5-4B44-B800-AA905FEA2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E0D98-EB45-45B9-BD49-A9D9E03C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AB0D3-9EFD-43E1-AF08-96BE7E41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3EE70-24B9-4F2C-A696-328906B6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E48F6-4965-4F8A-955A-A73D6270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9CC4A-C849-408E-AABC-BCDECFB4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62C77-BDED-4817-99A6-D08CC08F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CB615-7179-4A21-B6BB-147667DDF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6C37E-502F-47EE-BF61-B5752690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tags" Target="../tags/tag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8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8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8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8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11450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FFLE`O)VHGSYX%NE]L1O9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6170" y="3057525"/>
            <a:ext cx="7439025" cy="380047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241935" y="422910"/>
            <a:ext cx="11708130" cy="132207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b="1">
                <a:ln w="25400">
                  <a:solidFill>
                    <a:srgbClr val="861E1D">
                      <a:alpha val="94000"/>
                    </a:srgbClr>
                  </a:solidFill>
                  <a:prstDash val="solid"/>
                </a:ln>
                <a:solidFill>
                  <a:srgbClr val="24FEE2"/>
                </a:solidFill>
                <a:effectLst>
                  <a:outerShdw blurRad="177800" dist="12700" dir="10200000" sx="102000" sy="102000" algn="bl" rotWithShape="0">
                    <a:srgbClr val="480F08"/>
                  </a:outerShdw>
                </a:effectLst>
                <a:uFillTx/>
                <a:ea typeface="黑体" panose="02010609060101010101" pitchFamily="2" charset="-122"/>
              </a:rPr>
              <a:t>国行公祭，为佑世界和平</a:t>
            </a:r>
            <a:endParaRPr lang="zh-CN" altLang="en-US" sz="8000" b="1">
              <a:ln w="25400">
                <a:solidFill>
                  <a:srgbClr val="861E1D">
                    <a:alpha val="94000"/>
                  </a:srgbClr>
                </a:solidFill>
                <a:prstDash val="solid"/>
              </a:ln>
              <a:solidFill>
                <a:srgbClr val="24FEE2"/>
              </a:solidFill>
              <a:effectLst>
                <a:outerShdw blurRad="177800" dist="12700" dir="10200000" sx="102000" sy="102000" algn="bl" rotWithShape="0">
                  <a:srgbClr val="480F08"/>
                </a:outerShdw>
              </a:effectLst>
              <a:uFillTx/>
              <a:ea typeface="黑体" panose="0201060906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765040" y="2000885"/>
            <a:ext cx="445833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ln w="25400">
                  <a:solidFill>
                    <a:srgbClr val="861E1D">
                      <a:alpha val="94000"/>
                    </a:srgb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177800" dist="12700" dir="10200000" sx="102000" sy="102000" algn="bl" rotWithShape="0">
                    <a:srgbClr val="480F08"/>
                  </a:outerShdw>
                </a:effectLst>
                <a:uFillTx/>
                <a:ea typeface="黑体" panose="02010609060101010101" pitchFamily="2" charset="-122"/>
              </a:rPr>
              <a:t>钟  声</a:t>
            </a:r>
            <a:endParaRPr lang="zh-CN" altLang="en-US" sz="7200" b="1">
              <a:ln w="25400">
                <a:solidFill>
                  <a:srgbClr val="861E1D">
                    <a:alpha val="94000"/>
                  </a:srgbClr>
                </a:solidFill>
                <a:prstDash val="solid"/>
              </a:ln>
              <a:solidFill>
                <a:srgbClr val="FFFF00"/>
              </a:solidFill>
              <a:effectLst>
                <a:outerShdw blurRad="177800" dist="12700" dir="10200000" sx="102000" sy="102000" algn="bl" rotWithShape="0">
                  <a:srgbClr val="480F08"/>
                </a:outerShdw>
              </a:effectLst>
              <a:uFillTx/>
              <a:ea typeface="黑体" panose="02010609060101010101" pitchFamily="2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9347200" y="6016625"/>
            <a:ext cx="3218815" cy="796290"/>
          </a:xfrm>
        </p:spPr>
        <p:txBody>
          <a:bodyPr>
            <a:normAutofit/>
          </a:bodyPr>
          <a:lstStyle/>
          <a:p>
            <a:pPr lvl="0">
              <a:buClrTx/>
            </a:pPr>
            <a:fld id="{BB962C8B-B14F-4D97-AF65-F5344CB8AC3E}" type="datetime1">
              <a:rPr lang="zh-CN" altLang="en-US" sz="4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0000FF"/>
                </a:solidFill>
                <a:effectLst/>
                <a:uFillTx/>
                <a:ea typeface="黑体" panose="02010609060101010101" pitchFamily="2" charset="-122"/>
              </a:rPr>
              <a:t>2024/9/2</a:t>
            </a:fld>
            <a:endParaRPr lang="zh-CN" altLang="en-US" sz="4000" b="1">
              <a:ln w="12700" cmpd="sng">
                <a:solidFill>
                  <a:schemeClr val="accent4"/>
                </a:solidFill>
                <a:prstDash val="solid"/>
              </a:ln>
              <a:solidFill>
                <a:srgbClr val="0000FF"/>
              </a:solidFill>
              <a:effectLst/>
              <a:uFillTx/>
              <a:ea typeface="黑体" panose="0201060906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1946910" y="1167765"/>
            <a:ext cx="899350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1937年12月13日，侵华日军野蛮侵入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南京，随后制造了惨绝人寰的南京大屠杀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惨案，我30万中国同胞惨遭杀戮。无论时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间过去多久，历史都会记住这一天。南京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大屠杀，从一座城市和一个国家的记忆，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正式上升为“人类记忆”。今天就让我们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一起品读《国行公祭，为佑世界和平》，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缅怀遇难者，深刻认识国行公祭的意义。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导入新课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089150" y="1107440"/>
            <a:ext cx="8343265" cy="507746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了解新闻评论的相关知识，明确新闻评论的特点。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速读课文，培养快速、准确提取主要信息的能力。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掌握对比和叙议结合的写作特点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，把握本文的语言特色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4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铭记历史，缅怀先烈，珍爱和平，为实现中华民族伟大复兴的中国梦而努力奋斗。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学习目标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759" name="TextBox 8"/>
          <p:cNvSpPr txBox="1"/>
          <p:nvPr/>
        </p:nvSpPr>
        <p:spPr>
          <a:xfrm>
            <a:off x="1905635" y="1166813"/>
            <a:ext cx="904049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“钟声”“中国之声”的简称，暗中蕴含有“警世钟声”的寓意。取“钟声”这个笔名，是因为国际部记者和编辑针对一些重要的国际问题和涉华问题，希望发出中国自己的声音。作为中国的权威媒体，《人民日报》有义务对一些重要的国际问题和涉华问题发表自己的看法，同时针对一些国际社会的不实指责进行反驳。 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作者简介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759" name="TextBox 8"/>
          <p:cNvSpPr txBox="1"/>
          <p:nvPr/>
        </p:nvSpPr>
        <p:spPr>
          <a:xfrm>
            <a:off x="1953895" y="1728470"/>
            <a:ext cx="828421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2017年12月13日，是南京大屠杀惨案发生80周年，也是第四个南京大屠杀死难者国家公祭日。《人民日报》发表此文，深切缅怀南京大屠杀的无辜死难者，警醒世人，牢记历史，勿忘国耻。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背景链接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759" name="TextBox 8"/>
          <p:cNvSpPr txBox="1"/>
          <p:nvPr/>
        </p:nvSpPr>
        <p:spPr>
          <a:xfrm>
            <a:off x="1369060" y="881380"/>
            <a:ext cx="1024318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2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                   </a:t>
            </a: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新闻评论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    新闻评论是就有价值的新闻事实和社会现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象发表意见以指导实践的一种文体，是现代新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闻传播工具经常采用的社论、评论员文章、短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评、编者按、专栏评论和评述等的总称，属于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议论文的范畴。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    新闻评论一般具有时效性、针对性、准确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性、说理性和思想性的特点。即：①因时而评，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新闻性强；②缘事而发，寓理于事；③内容贴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</a:rPr>
              <a:t>近，题材广泛；④大众视角，公民写作。</a:t>
            </a:r>
            <a:endParaRPr sz="3600" b="1">
              <a:solidFill>
                <a:srgbClr val="0000FF"/>
              </a:solidFill>
              <a:uFillTx/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文体知识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759" name="TextBox 8"/>
          <p:cNvSpPr txBox="1"/>
          <p:nvPr/>
        </p:nvSpPr>
        <p:spPr>
          <a:xfrm>
            <a:off x="2702560" y="1244283"/>
            <a:ext cx="8524875" cy="464629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ts val="592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祀(sì)　         国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殇</a:t>
            </a:r>
            <a:r>
              <a:rPr 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shāng</a:t>
            </a:r>
            <a:r>
              <a:rPr 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)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ts val="5920"/>
              </a:lnSpc>
              <a:buFont typeface="Arial" pitchFamily="34" charset="0"/>
              <a:buNone/>
            </a:pP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篡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改(cuàn)       惨绝人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寰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(huán)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ts val="5920"/>
              </a:lnSpc>
              <a:buFont typeface="Arial" pitchFamily="34" charset="0"/>
              <a:buNone/>
            </a:pP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妄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图(wàng)       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辱没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(rǔ mò)       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ts val="5920"/>
              </a:lnSpc>
              <a:buFont typeface="Arial" pitchFamily="34" charset="0"/>
              <a:buNone/>
            </a:pP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呓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语(yì)         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遁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形(dùn)  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ts val="5920"/>
              </a:lnSpc>
              <a:buFont typeface="Arial" pitchFamily="34" charset="0"/>
              <a:buNone/>
            </a:pP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铭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记(míng)       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彰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显(zhāng)  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ts val="592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杀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戮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(lù) 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 振聋发</a:t>
            </a:r>
            <a:r>
              <a:rPr sz="3600" b="1" u="sng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黑体" panose="02010609060101010101" pitchFamily="2" charset="-122"/>
                <a:ea typeface="黑体" panose="02010609060101010101" pitchFamily="2" charset="-122"/>
              </a:rPr>
              <a:t>聩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(kuì)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字音字形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1783080" y="6564630"/>
            <a:ext cx="19050" cy="19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783080" y="8644890"/>
            <a:ext cx="19050" cy="19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" name="文本框 101"/>
          <p:cNvSpPr txBox="1"/>
          <p:nvPr/>
        </p:nvSpPr>
        <p:spPr>
          <a:xfrm>
            <a:off x="1783080" y="8663940"/>
            <a:ext cx="5080000" cy="3371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1600" b="0">
                <a:latin typeface="仿宋_GB2312" charset="0"/>
                <a:cs typeface="宋体" panose="02010600030101010101" pitchFamily="2" charset="-122"/>
              </a:rPr>
              <a:t>      </a:t>
            </a:r>
            <a:r>
              <a:rPr lang="zh-CN" sz="1600" b="0">
                <a:cs typeface="仿宋_GB2312" charset="0"/>
              </a:rPr>
              <a:t>彰显</a:t>
            </a:r>
            <a:r>
              <a:rPr lang="en-US" sz="1600" b="0">
                <a:latin typeface="仿宋_GB2312" charset="0"/>
                <a:cs typeface="宋体" panose="02010600030101010101" pitchFamily="2" charset="-122"/>
              </a:rPr>
              <a:t>zh</a:t>
            </a:r>
            <a:r>
              <a:rPr lang="en-US" sz="1600" b="0">
                <a:latin typeface="仿宋" panose="02010609060101010101" charset="-122"/>
              </a:rPr>
              <a:t>ā</a:t>
            </a:r>
            <a:r>
              <a:rPr lang="en-US" sz="1600" b="0">
                <a:latin typeface="仿宋_GB2312" charset="0"/>
              </a:rPr>
              <a:t>ng</a:t>
            </a:r>
            <a:r>
              <a:rPr lang="en-US" sz="1600" b="0">
                <a:latin typeface="仿宋_GB2312" charset="0"/>
                <a:cs typeface="宋体" panose="02010600030101010101" pitchFamily="2" charset="-122"/>
              </a:rPr>
              <a:t>          </a:t>
            </a:r>
            <a:r>
              <a:rPr lang="zh-CN" sz="1600" b="0">
                <a:cs typeface="仿宋_GB2312" charset="0"/>
              </a:rPr>
              <a:t>磅礴</a:t>
            </a:r>
            <a:r>
              <a:rPr lang="en-US" sz="1600" b="0">
                <a:latin typeface="仿宋_GB2312" charset="0"/>
                <a:cs typeface="宋体" panose="02010600030101010101" pitchFamily="2" charset="-122"/>
              </a:rPr>
              <a:t>p</a:t>
            </a:r>
            <a:r>
              <a:rPr lang="en-US" sz="1600" b="0">
                <a:latin typeface="仿宋" panose="02010609060101010101" charset="-122"/>
              </a:rPr>
              <a:t>á</a:t>
            </a:r>
            <a:r>
              <a:rPr lang="en-US" sz="1600" b="0">
                <a:latin typeface="仿宋_GB2312" charset="0"/>
              </a:rPr>
              <a:t>ngb</a:t>
            </a:r>
            <a:r>
              <a:rPr lang="en-US" sz="1600" b="0">
                <a:latin typeface="仿宋" panose="02010609060101010101" charset="-122"/>
              </a:rPr>
              <a:t>ó </a:t>
            </a:r>
            <a:r>
              <a:rPr lang="zh-CN" sz="200" b="0">
                <a:solidFill>
                  <a:srgbClr val="FFFFFF"/>
                </a:solidFill>
                <a:cs typeface="仿宋_GB2312" charset="0"/>
              </a:rPr>
              <a:t>[来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759" name="TextBox 8"/>
          <p:cNvSpPr txBox="1"/>
          <p:nvPr/>
        </p:nvSpPr>
        <p:spPr>
          <a:xfrm>
            <a:off x="1997075" y="593090"/>
            <a:ext cx="9784715" cy="618553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国殇：为国牺牲的人。这里泛指死难的军民。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初衷：最初的心愿。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呓语：梦话。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篡改：别有用心地改动或曲解。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遁形：隐藏形体。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惨绝人寰：人世上还没有过的悲惨，形容悲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惨到了极点。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振聋发聩：比喻唤醒糊涂麻木的人。聩，聋。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大肆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：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毫无顾忌地（做坏事）。 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右翼：政党或阶级、集团中在政治思想上倾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向保守或反动的一部分。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词语释义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033270" y="923290"/>
            <a:ext cx="8125460" cy="121983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标题《国行公祭，为佑世界和平》告诉我们哪些信息？有什么特点？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274570" y="2765426"/>
            <a:ext cx="821944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点明了这则新闻评论的主要内容和写作目的。 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标题简明、醒目，能够引起读者的关注。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571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整体把握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215515" y="284163"/>
            <a:ext cx="8125460" cy="6553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朗读课文，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概括每段的大意。</a:t>
            </a:r>
            <a:endParaRPr lang="zh-CN"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1633855" y="939800"/>
            <a:ext cx="10321290" cy="56311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①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报道第四个南京大屠杀死难者国家公祭日。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②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列举国际社会和组织为南京大屠杀正名的事实。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③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揭露日本右翼分子扭曲历史、美化战争的丑恶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嘴脸。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④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用日内瓦裁军会议和联合国人权理事会提出的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建议直接驳斥了日本右翼分子在历史问题上的态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度。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⑤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由“恐怖之城”到“和平之城”的转变，彰显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了中华民族热爱、追求和平的历史。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⑥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点明写作评论的意义。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571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整体把握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033270" y="988060"/>
            <a:ext cx="9213215" cy="6553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作者在本文中表达了怎样的鲜明观点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</a:t>
            </a:r>
            <a:endParaRPr lang="zh-CN"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300605" y="2402206"/>
            <a:ext cx="821944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国行公祭，为佑世界和平。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中国人民永远牢记南京大屠杀历史，与全世界爱好和平与正义的人们共同维护和平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</a:t>
            </a:r>
            <a:endParaRPr lang="zh-CN"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571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整体把握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094865" y="642303"/>
            <a:ext cx="8125460" cy="6553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理清文章的结构层次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094865" y="1513523"/>
            <a:ext cx="8658860" cy="48310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第一部分（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①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）：点明主要事件（国家公祭）、事件背景（南京大屠杀）、提出作者的主要观点。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第二部分（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②</a:t>
            </a: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-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④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）： 写全世界的正义之士和日本右翼分子对南京大屠杀的不同态度，批判顽固的日本右翼分子。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第三部分（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⑤⑥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）：写南京成为国际和平城市，中国矢志捍卫世界和平。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-14605" y="571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uFillTx/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整体把握</a:t>
            </a:r>
            <a:endParaRPr lang="zh-CN" altLang="en-US" sz="4000" b="1">
              <a:solidFill>
                <a:srgbClr val="7030A0"/>
              </a:solidFill>
              <a:uFillTx/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221865" y="542290"/>
            <a:ext cx="8688705" cy="178371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文章开头引用了国家公祭鼎上的铭文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indent="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“国行公祭，法立典章。铸兹宝鼎，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71755" indent="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祀我国殇”，这样写的作用是什么？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417445" y="2738756"/>
            <a:ext cx="829818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交代了南京大屠杀的史实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明确公祭的初衷（祀我国殇）——悼念死难同胞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；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引出作者的观点——中国人民永远牢记南京大屠杀历史，与全世界爱好和平与正义的人们共同维护和平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；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增强现场感和文章内容的表现力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1940560" y="544195"/>
            <a:ext cx="8479790" cy="291274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①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段“1937年12月13日，侵华日军野蛮侵入南京，随后制造了惨绝人寰的南京大屠杀惨案，30万中国同胞惨遭杀戮”一句采用什么记叙顺序？这样写有什么好处？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520950" y="3736340"/>
            <a:ext cx="789940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插叙。这句话交代了“南京大屠杀”的时间和死亡人数，补充说明文章的背景，使情节更加完整，内容更加丰富，事实更加令人信服。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1790065" y="653415"/>
            <a:ext cx="8983345" cy="291274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②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段列举美国《波士顿环球邮报》、加拿大安大略省议会、加利福尼亚州街头、日本由高中和大学老师组成的研究会建议将“南京大屠杀”等词语列入教科书等事例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阐述了什么观点？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227580" y="4140836"/>
            <a:ext cx="829818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列举这些事例，有利地阐述了“历史，不可能被忘却”这一观点。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044065" y="574040"/>
            <a:ext cx="8479790" cy="178371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作者连续列举了四个世界各地的正义之士，用不同的方式悼念南京死难者的例子，你感觉啰嗦吗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？为什么？</a:t>
            </a:r>
            <a:endParaRPr lang="zh-CN"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530475" y="2820035"/>
            <a:ext cx="7925435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不啰嗦。作者选取了四个发生在世界各地的典型事例，这些正义之士用不同的方式纪念死难者，郑重地告诉世人，历史不能忘记，南京不会消失在人们的记忆中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，这样写，更令人信服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1944370" y="552450"/>
            <a:ext cx="8479790" cy="178371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列举这些事实时，能不能将加拿大安大略省、圣地亚哥、加利福利亚顺序颠倒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请结合文章内容简要分析。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244725" y="3175318"/>
            <a:ext cx="829818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不能颠倒。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人们对历史的记忆，从提案动议到实际的行动，从宣讲到写进教科书让人们永久记住那段历史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，这样写，符合事物的发展规律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126615" y="722313"/>
            <a:ext cx="8479790" cy="6553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③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段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主要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写了什么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内容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217420" y="2552383"/>
            <a:ext cx="829818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第三段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主要列举了日本右翼分子否认历史的一系列做法。揭露日本右翼分子扭曲历史，颠倒黑白的丑态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1944370" y="834390"/>
            <a:ext cx="8479790" cy="121983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从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③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段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来看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，我们为什么不能忘记历史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</a:t>
            </a:r>
            <a:endParaRPr lang="zh-CN"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466340" y="2866390"/>
            <a:ext cx="795782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当前，日本右翼分子否认历史的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态度非常顽固，他们扭曲历史，美化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战争，企图通过修宪复活军国主义。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爱好和平的中国人应高度警惕。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377440" y="640715"/>
            <a:ext cx="8837930" cy="121983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②、③两段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运用了什么写作手法？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71755" indent="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None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有什么作用？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530475" y="2442846"/>
            <a:ext cx="829818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对比，用第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二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段正义之士四个不同的纪念活动与第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三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段右翼分子美化侵略战争、扭曲历史的反面事例做对比，揭露了日本右翼分子辱没真相和良知的滑稽、丑陋嘴脸。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2169160" y="461328"/>
            <a:ext cx="8479790" cy="234823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对于扭曲历史、颠倒黑白的日本右翼的不断挑衅，爱好和平的人们注意到他们丑陋的表演了吗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</a:t>
            </a: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有没有针对性的措施</a:t>
            </a:r>
            <a:r>
              <a:rPr lang="zh-CN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？</a:t>
            </a:r>
            <a:endParaRPr lang="zh-CN"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741295" y="2988310"/>
            <a:ext cx="767588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日本右翼的丑恶表现，已经引起爱好和平的人们的高度警惕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2017年11月，日内瓦裁军会议取消了日本和平演讲的资格</a:t>
            </a:r>
            <a:r>
              <a:rPr lang="zh-CN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；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联合国人权理事会提出218项建议， 狠批日本的历史观等。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8"/>
          <p:cNvSpPr txBox="1"/>
          <p:nvPr/>
        </p:nvSpPr>
        <p:spPr>
          <a:xfrm>
            <a:off x="1944370" y="552450"/>
            <a:ext cx="8479790" cy="178371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 latinLnBrk="1">
              <a:lnSpc>
                <a:spcPts val="4400"/>
              </a:lnSpc>
              <a:buClr>
                <a:srgbClr val="0000FF"/>
              </a:buClr>
              <a:buFont typeface="Wingdings" panose="05000000000000000000" charset="0"/>
              <a:buChar char="u"/>
            </a:pPr>
            <a:r>
              <a:rPr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品析“国家公祭日之长鸣警钟振聋发聩，那些装睡梦游的罪恶灵魂无处遁形”这句话。</a:t>
            </a:r>
            <a:endParaRPr sz="36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276475" y="2620646"/>
            <a:ext cx="829818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latinLnBrk="1">
              <a:lnSpc>
                <a:spcPct val="100000"/>
              </a:lnSpc>
              <a:buFont typeface="Arial" pitchFamily="34" charset="0"/>
              <a:buNone/>
            </a:pPr>
            <a:r>
              <a:rPr 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语言生动形象，</a:t>
            </a:r>
            <a:r>
              <a:rPr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“振聋发聩”“装睡梦游”“无处遁形”以铿锵的姿态步步紧逼，提醒那些企图篡改历史，在历史面前顽固反抗的右翼分子早日认清现实。表明设立公家公祭日，给人以高度警惕，坚定维护世界和平的信念。</a:t>
            </a: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14605" y="15875"/>
            <a:ext cx="25450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合作探究</a:t>
            </a:r>
            <a:endParaRPr lang="zh-CN" altLang="en-US" sz="4000" b="1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https://d.book118.com/247141145004006031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64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15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15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15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15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15"/>
</p:tagLst>
</file>

<file path=ppt/tags/tag70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1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2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3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4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5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6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7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8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79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80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81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82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83.xml><?xml version="1.0" encoding="utf-8"?>
<p:tagLst xmlns:p="http://schemas.openxmlformats.org/presentationml/2006/main">
  <p:tag name="KSO_WM_BEAUTIFY_FLAG" val="#wm#"/>
  <p:tag name="KSO_WM_SLIDE_ID" val="custom59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15"/>
  <p:tag name="KSO_WM_TEMPLATE_THUMBS_INDEX" val="1、4、5、9、12、18、23、25、26、27、29"/>
</p:tagLst>
</file>

<file path=ppt/tags/tag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23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4">
      <vt:lpstr>Arial</vt:lpstr>
      <vt:lpstr>Calibri</vt:lpstr>
      <vt:lpstr>微软雅黑</vt:lpstr>
      <vt:lpstr>Wingdings</vt:lpstr>
      <vt:lpstr>黑体</vt:lpstr>
      <vt:lpstr>Calibri Light</vt:lpstr>
      <vt:lpstr>宋体</vt:lpstr>
      <vt:lpstr>幼圆</vt:lpstr>
      <vt:lpstr>仿宋_GB2312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2024-09-02T23:19:47.821</cp:lastPrinted>
  <dcterms:created xsi:type="dcterms:W3CDTF">2024-09-02T15:19:47Z</dcterms:created>
  <dcterms:modified xsi:type="dcterms:W3CDTF">2024-09-02T15:19:50Z</dcterms:modified>
</cp:coreProperties>
</file>