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02DAAE9-E9BB-4514-B8AF-E29748C769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703D2AB-1427-41DC-ABBA-DA5860ABAC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090B1B7-E55A-4EBC-B23A-3D6F30C003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772E516-4BB2-40BF-8BFA-52203E2213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2C565AF-8E43-484F-9718-76EA557866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9DB83D7-2562-4446-AE64-405BE26582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76358FD-D046-4DE6-8E87-7AA286A75A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63EF17A-A48F-4399-AB86-4C8577F251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6308F2F-2126-4C11-B90E-08E14EDB4D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DEA2449-2A67-4F6D-9C7F-4523303BFD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0121FB6-07BE-438C-890D-20C65A6F74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47155200044006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42870" y="1523327"/>
            <a:ext cx="8305190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中医护理科研开题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964250" y="3872880"/>
            <a:ext cx="2257958" cy="39745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endParaRPr lang="en-US" sz="2025">
              <a:solidFill>
                <a:schemeClr val="dk1">
                  <a:alpha val="100000"/>
                </a:schemeClr>
              </a:solidFill>
              <a:latin typeface="Microsoft Yahei"/>
              <a:ea typeface="Microsoft Yahei"/>
              <a:cs typeface="Microsoft Yahei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中医护理科研概述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中医护理科研选题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中医护理科研设计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中医护理科研实施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中医护理科研成果评价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中医护理科研概述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中医护理科研是以中医理论为基础，运用科学的研究方法对中医护理实践中的问题进行研究，以揭示中医护理的内在规律和特点，提高中医护理实践水平的过程。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特点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中医护理科研注重整体观念、个体化护理、预防保健和康复护理等方面的研究，强调对疾病的综合治疗和全面护理。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94" r="25094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中医护理科研的定义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8161" b="28161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5891" b="5891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中医护理科研的重要性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推动中医护理理论的发展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通过科研实践，不断丰富和发展中医护理理论，提高中医护理的学术水平。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提高中医护理实践水平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通过科研实践，不断探索和总结中医护理实践经验，提高中医护理实践水平和服务质量。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促进中医护理人才培养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通过科研实践，培养和造就一批高素质的中医护理人才，为中医护理事业的发展提供人才保障。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103852" y="4838783"/>
            <a:ext cx="10266726" cy="1333500"/>
            <a:chOff x="1103852" y="4838783"/>
            <a:chExt cx="10266726" cy="1333500"/>
          </a:xfrm>
        </p:grpSpPr>
        <p:sp>
          <p:nvSpPr>
            <p:cNvPr id="3" name="AutoShape 3"/>
            <p:cNvSpPr/>
            <p:nvPr/>
          </p:nvSpPr>
          <p:spPr>
            <a:xfrm>
              <a:off x="2377205" y="4838783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 rot="10800000">
              <a:off x="1103852" y="4838783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Freeform 5"/>
            <p:cNvSpPr/>
            <p:nvPr/>
          </p:nvSpPr>
          <p:spPr>
            <a:xfrm rot="10800000">
              <a:off x="9159730" y="4838783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031730" y="3081147"/>
            <a:ext cx="10266726" cy="1333500"/>
            <a:chOff x="1031730" y="3081147"/>
            <a:chExt cx="10266726" cy="1333500"/>
          </a:xfrm>
        </p:grpSpPr>
        <p:sp>
          <p:nvSpPr>
            <p:cNvPr id="7" name="AutoShape 7"/>
            <p:cNvSpPr/>
            <p:nvPr/>
          </p:nvSpPr>
          <p:spPr>
            <a:xfrm>
              <a:off x="2305083" y="3081147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 rot="10800000">
              <a:off x="1031730" y="3081147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 rot="10800000">
              <a:off x="9087608" y="3081147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1103852" y="1348302"/>
            <a:ext cx="10266726" cy="1333500"/>
            <a:chOff x="1103852" y="1348302"/>
            <a:chExt cx="10266726" cy="1333500"/>
          </a:xfrm>
        </p:grpSpPr>
        <p:sp>
          <p:nvSpPr>
            <p:cNvPr id="11" name="AutoShape 11"/>
            <p:cNvSpPr/>
            <p:nvPr/>
          </p:nvSpPr>
          <p:spPr>
            <a:xfrm>
              <a:off x="2377205" y="1348302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 rot="10800000">
              <a:off x="1103852" y="1348302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 rot="10800000">
              <a:off x="9159730" y="1348302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997333" y="3400044"/>
            <a:ext cx="685705" cy="695706"/>
            <a:chOff x="9997333" y="3400044"/>
            <a:chExt cx="685705" cy="695706"/>
          </a:xfrm>
        </p:grpSpPr>
        <p:sp>
          <p:nvSpPr>
            <p:cNvPr id="15" name="Freeform 15"/>
            <p:cNvSpPr/>
            <p:nvPr/>
          </p:nvSpPr>
          <p:spPr>
            <a:xfrm>
              <a:off x="10034290" y="3847243"/>
              <a:ext cx="87725" cy="163068"/>
            </a:xfrm>
            <a:custGeom>
              <a:rect l="l" t="t" r="r" b="b"/>
              <a:pathLst>
                <a:path w="118" h="218">
                  <a:moveTo>
                    <a:pt x="0" y="183"/>
                  </a:moveTo>
                  <a:cubicBezTo>
                    <a:pt x="0" y="200"/>
                    <a:pt x="8" y="217"/>
                    <a:pt x="25" y="217"/>
                  </a:cubicBezTo>
                  <a:cubicBezTo>
                    <a:pt x="84" y="217"/>
                    <a:pt x="84" y="217"/>
                    <a:pt x="84" y="217"/>
                  </a:cubicBezTo>
                  <a:cubicBezTo>
                    <a:pt x="100" y="217"/>
                    <a:pt x="117" y="200"/>
                    <a:pt x="117" y="183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17" y="91"/>
                    <a:pt x="17" y="91"/>
                    <a:pt x="17" y="91"/>
                  </a:cubicBezTo>
                  <a:cubicBezTo>
                    <a:pt x="0" y="75"/>
                    <a:pt x="0" y="75"/>
                    <a:pt x="0" y="75"/>
                  </a:cubicBezTo>
                  <a:lnTo>
                    <a:pt x="0" y="183"/>
                  </a:lnTo>
                  <a:close/>
                  <a:moveTo>
                    <a:pt x="0" y="183"/>
                  </a:moveTo>
                  <a:lnTo>
                    <a:pt x="0" y="18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10177260" y="3757422"/>
              <a:ext cx="87725" cy="252984"/>
            </a:xfrm>
            <a:custGeom>
              <a:rect l="l" t="t" r="r" b="b"/>
              <a:pathLst>
                <a:path w="118" h="336">
                  <a:moveTo>
                    <a:pt x="0" y="301"/>
                  </a:moveTo>
                  <a:cubicBezTo>
                    <a:pt x="0" y="318"/>
                    <a:pt x="17" y="335"/>
                    <a:pt x="34" y="335"/>
                  </a:cubicBezTo>
                  <a:cubicBezTo>
                    <a:pt x="84" y="335"/>
                    <a:pt x="84" y="335"/>
                    <a:pt x="84" y="335"/>
                  </a:cubicBezTo>
                  <a:cubicBezTo>
                    <a:pt x="101" y="335"/>
                    <a:pt x="117" y="318"/>
                    <a:pt x="117" y="301"/>
                  </a:cubicBezTo>
                  <a:cubicBezTo>
                    <a:pt x="117" y="76"/>
                    <a:pt x="117" y="76"/>
                    <a:pt x="117" y="76"/>
                  </a:cubicBezTo>
                  <a:cubicBezTo>
                    <a:pt x="42" y="0"/>
                    <a:pt x="42" y="0"/>
                    <a:pt x="42" y="0"/>
                  </a:cubicBezTo>
                  <a:cubicBezTo>
                    <a:pt x="0" y="42"/>
                    <a:pt x="0" y="42"/>
                    <a:pt x="0" y="42"/>
                  </a:cubicBezTo>
                  <a:lnTo>
                    <a:pt x="0" y="301"/>
                  </a:lnTo>
                  <a:close/>
                  <a:moveTo>
                    <a:pt x="0" y="301"/>
                  </a:moveTo>
                  <a:lnTo>
                    <a:pt x="0" y="30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10320231" y="3757422"/>
              <a:ext cx="87725" cy="252984"/>
            </a:xfrm>
            <a:custGeom>
              <a:rect l="l" t="t" r="r" b="b"/>
              <a:pathLst>
                <a:path w="118" h="336">
                  <a:moveTo>
                    <a:pt x="92" y="335"/>
                  </a:moveTo>
                  <a:cubicBezTo>
                    <a:pt x="108" y="335"/>
                    <a:pt x="117" y="318"/>
                    <a:pt x="117" y="301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0" y="118"/>
                    <a:pt x="0" y="118"/>
                    <a:pt x="0" y="118"/>
                  </a:cubicBezTo>
                  <a:cubicBezTo>
                    <a:pt x="0" y="301"/>
                    <a:pt x="0" y="301"/>
                    <a:pt x="0" y="301"/>
                  </a:cubicBezTo>
                  <a:cubicBezTo>
                    <a:pt x="0" y="318"/>
                    <a:pt x="16" y="335"/>
                    <a:pt x="33" y="335"/>
                  </a:cubicBezTo>
                  <a:lnTo>
                    <a:pt x="92" y="335"/>
                  </a:lnTo>
                  <a:close/>
                  <a:moveTo>
                    <a:pt x="92" y="335"/>
                  </a:moveTo>
                  <a:lnTo>
                    <a:pt x="92" y="33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10459962" y="3670840"/>
              <a:ext cx="94202" cy="342805"/>
            </a:xfrm>
            <a:custGeom>
              <a:rect l="l" t="t" r="r" b="b"/>
              <a:pathLst>
                <a:path w="125" h="452">
                  <a:moveTo>
                    <a:pt x="0" y="41"/>
                  </a:moveTo>
                  <a:cubicBezTo>
                    <a:pt x="0" y="417"/>
                    <a:pt x="0" y="417"/>
                    <a:pt x="0" y="417"/>
                  </a:cubicBezTo>
                  <a:cubicBezTo>
                    <a:pt x="0" y="434"/>
                    <a:pt x="17" y="451"/>
                    <a:pt x="33" y="451"/>
                  </a:cubicBezTo>
                  <a:cubicBezTo>
                    <a:pt x="92" y="451"/>
                    <a:pt x="92" y="451"/>
                    <a:pt x="92" y="451"/>
                  </a:cubicBezTo>
                  <a:cubicBezTo>
                    <a:pt x="109" y="451"/>
                    <a:pt x="125" y="434"/>
                    <a:pt x="125" y="417"/>
                  </a:cubicBezTo>
                  <a:cubicBezTo>
                    <a:pt x="125" y="66"/>
                    <a:pt x="125" y="66"/>
                    <a:pt x="125" y="66"/>
                  </a:cubicBezTo>
                  <a:cubicBezTo>
                    <a:pt x="50" y="0"/>
                    <a:pt x="50" y="0"/>
                    <a:pt x="50" y="0"/>
                  </a:cubicBezTo>
                  <a:lnTo>
                    <a:pt x="0" y="41"/>
                  </a:lnTo>
                  <a:close/>
                  <a:moveTo>
                    <a:pt x="0" y="41"/>
                  </a:moveTo>
                  <a:lnTo>
                    <a:pt x="0" y="4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10011525" y="3517678"/>
              <a:ext cx="536162" cy="342805"/>
            </a:xfrm>
            <a:custGeom>
              <a:rect l="l" t="t" r="r" b="b"/>
              <a:pathLst>
                <a:path w="728" h="452">
                  <a:moveTo>
                    <a:pt x="234" y="284"/>
                  </a:moveTo>
                  <a:cubicBezTo>
                    <a:pt x="250" y="267"/>
                    <a:pt x="276" y="267"/>
                    <a:pt x="292" y="284"/>
                  </a:cubicBezTo>
                  <a:cubicBezTo>
                    <a:pt x="359" y="351"/>
                    <a:pt x="359" y="351"/>
                    <a:pt x="359" y="351"/>
                  </a:cubicBezTo>
                  <a:cubicBezTo>
                    <a:pt x="376" y="368"/>
                    <a:pt x="384" y="368"/>
                    <a:pt x="401" y="368"/>
                  </a:cubicBezTo>
                  <a:cubicBezTo>
                    <a:pt x="418" y="368"/>
                    <a:pt x="426" y="368"/>
                    <a:pt x="434" y="351"/>
                  </a:cubicBezTo>
                  <a:cubicBezTo>
                    <a:pt x="660" y="134"/>
                    <a:pt x="660" y="134"/>
                    <a:pt x="660" y="134"/>
                  </a:cubicBezTo>
                  <a:cubicBezTo>
                    <a:pt x="694" y="167"/>
                    <a:pt x="694" y="167"/>
                    <a:pt x="694" y="167"/>
                  </a:cubicBezTo>
                  <a:cubicBezTo>
                    <a:pt x="702" y="175"/>
                    <a:pt x="710" y="175"/>
                    <a:pt x="710" y="175"/>
                  </a:cubicBezTo>
                  <a:cubicBezTo>
                    <a:pt x="719" y="175"/>
                    <a:pt x="727" y="167"/>
                    <a:pt x="727" y="159"/>
                  </a:cubicBezTo>
                  <a:cubicBezTo>
                    <a:pt x="727" y="33"/>
                    <a:pt x="727" y="33"/>
                    <a:pt x="727" y="33"/>
                  </a:cubicBezTo>
                  <a:cubicBezTo>
                    <a:pt x="727" y="25"/>
                    <a:pt x="727" y="16"/>
                    <a:pt x="719" y="8"/>
                  </a:cubicBezTo>
                  <a:cubicBezTo>
                    <a:pt x="710" y="0"/>
                    <a:pt x="702" y="0"/>
                    <a:pt x="694" y="0"/>
                  </a:cubicBezTo>
                  <a:cubicBezTo>
                    <a:pt x="568" y="0"/>
                    <a:pt x="568" y="0"/>
                    <a:pt x="568" y="0"/>
                  </a:cubicBezTo>
                  <a:cubicBezTo>
                    <a:pt x="560" y="0"/>
                    <a:pt x="551" y="0"/>
                    <a:pt x="551" y="8"/>
                  </a:cubicBezTo>
                  <a:cubicBezTo>
                    <a:pt x="543" y="16"/>
                    <a:pt x="551" y="25"/>
                    <a:pt x="551" y="33"/>
                  </a:cubicBezTo>
                  <a:cubicBezTo>
                    <a:pt x="585" y="58"/>
                    <a:pt x="585" y="58"/>
                    <a:pt x="585" y="58"/>
                  </a:cubicBezTo>
                  <a:cubicBezTo>
                    <a:pt x="426" y="217"/>
                    <a:pt x="426" y="217"/>
                    <a:pt x="426" y="217"/>
                  </a:cubicBezTo>
                  <a:cubicBezTo>
                    <a:pt x="426" y="225"/>
                    <a:pt x="409" y="225"/>
                    <a:pt x="401" y="225"/>
                  </a:cubicBezTo>
                  <a:cubicBezTo>
                    <a:pt x="393" y="225"/>
                    <a:pt x="376" y="225"/>
                    <a:pt x="368" y="217"/>
                  </a:cubicBezTo>
                  <a:cubicBezTo>
                    <a:pt x="292" y="142"/>
                    <a:pt x="292" y="142"/>
                    <a:pt x="292" y="142"/>
                  </a:cubicBezTo>
                  <a:cubicBezTo>
                    <a:pt x="276" y="125"/>
                    <a:pt x="250" y="125"/>
                    <a:pt x="234" y="142"/>
                  </a:cubicBezTo>
                  <a:cubicBezTo>
                    <a:pt x="8" y="359"/>
                    <a:pt x="8" y="359"/>
                    <a:pt x="8" y="359"/>
                  </a:cubicBezTo>
                  <a:cubicBezTo>
                    <a:pt x="0" y="368"/>
                    <a:pt x="0" y="384"/>
                    <a:pt x="0" y="393"/>
                  </a:cubicBezTo>
                  <a:cubicBezTo>
                    <a:pt x="0" y="410"/>
                    <a:pt x="0" y="418"/>
                    <a:pt x="8" y="426"/>
                  </a:cubicBezTo>
                  <a:cubicBezTo>
                    <a:pt x="25" y="435"/>
                    <a:pt x="25" y="435"/>
                    <a:pt x="25" y="435"/>
                  </a:cubicBezTo>
                  <a:cubicBezTo>
                    <a:pt x="41" y="451"/>
                    <a:pt x="67" y="451"/>
                    <a:pt x="83" y="435"/>
                  </a:cubicBezTo>
                  <a:lnTo>
                    <a:pt x="234" y="284"/>
                  </a:lnTo>
                  <a:close/>
                  <a:moveTo>
                    <a:pt x="234" y="284"/>
                  </a:moveTo>
                  <a:lnTo>
                    <a:pt x="234" y="28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9997333" y="3400044"/>
              <a:ext cx="685705" cy="695706"/>
            </a:xfrm>
            <a:custGeom>
              <a:rect l="l" t="t" r="r" b="b"/>
              <a:pathLst>
                <a:path w="929" h="921">
                  <a:moveTo>
                    <a:pt x="887" y="0"/>
                  </a:moveTo>
                  <a:cubicBezTo>
                    <a:pt x="862" y="0"/>
                    <a:pt x="836" y="26"/>
                    <a:pt x="836" y="50"/>
                  </a:cubicBezTo>
                  <a:cubicBezTo>
                    <a:pt x="836" y="837"/>
                    <a:pt x="836" y="837"/>
                    <a:pt x="836" y="837"/>
                  </a:cubicBezTo>
                  <a:cubicBezTo>
                    <a:pt x="51" y="837"/>
                    <a:pt x="51" y="837"/>
                    <a:pt x="51" y="837"/>
                  </a:cubicBezTo>
                  <a:cubicBezTo>
                    <a:pt x="26" y="837"/>
                    <a:pt x="0" y="853"/>
                    <a:pt x="0" y="878"/>
                  </a:cubicBezTo>
                  <a:cubicBezTo>
                    <a:pt x="0" y="903"/>
                    <a:pt x="26" y="920"/>
                    <a:pt x="51" y="920"/>
                  </a:cubicBezTo>
                  <a:cubicBezTo>
                    <a:pt x="887" y="920"/>
                    <a:pt x="887" y="920"/>
                    <a:pt x="887" y="920"/>
                  </a:cubicBezTo>
                  <a:cubicBezTo>
                    <a:pt x="912" y="920"/>
                    <a:pt x="928" y="903"/>
                    <a:pt x="928" y="878"/>
                  </a:cubicBezTo>
                  <a:cubicBezTo>
                    <a:pt x="928" y="50"/>
                    <a:pt x="928" y="50"/>
                    <a:pt x="928" y="50"/>
                  </a:cubicBezTo>
                  <a:cubicBezTo>
                    <a:pt x="928" y="26"/>
                    <a:pt x="903" y="0"/>
                    <a:pt x="887" y="0"/>
                  </a:cubicBezTo>
                  <a:close/>
                  <a:moveTo>
                    <a:pt x="887" y="0"/>
                  </a:moveTo>
                  <a:lnTo>
                    <a:pt x="887" y="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1" name="Freeform 21"/>
          <p:cNvSpPr/>
          <p:nvPr/>
        </p:nvSpPr>
        <p:spPr>
          <a:xfrm>
            <a:off x="1935480" y="1646434"/>
            <a:ext cx="719895" cy="555403"/>
          </a:xfrm>
          <a:custGeom>
            <a:rect l="l" t="t" r="r" b="b"/>
            <a:pathLst>
              <a:path w="67" h="60">
                <a:moveTo>
                  <a:pt x="53" y="2"/>
                </a:moveTo>
                <a:cubicBezTo>
                  <a:pt x="53" y="1"/>
                  <a:pt x="52" y="0"/>
                  <a:pt x="51" y="0"/>
                </a:cubicBezTo>
                <a:cubicBezTo>
                  <a:pt x="46" y="0"/>
                  <a:pt x="46" y="0"/>
                  <a:pt x="46" y="0"/>
                </a:cubicBezTo>
                <a:cubicBezTo>
                  <a:pt x="45" y="0"/>
                  <a:pt x="44" y="1"/>
                  <a:pt x="44" y="2"/>
                </a:cubicBezTo>
                <a:cubicBezTo>
                  <a:pt x="44" y="5"/>
                  <a:pt x="44" y="5"/>
                  <a:pt x="44" y="5"/>
                </a:cubicBezTo>
                <a:cubicBezTo>
                  <a:pt x="53" y="14"/>
                  <a:pt x="53" y="14"/>
                  <a:pt x="53" y="14"/>
                </a:cubicBezTo>
                <a:lnTo>
                  <a:pt x="53" y="2"/>
                </a:lnTo>
                <a:close/>
                <a:moveTo>
                  <a:pt x="66" y="31"/>
                </a:moveTo>
                <a:cubicBezTo>
                  <a:pt x="36" y="2"/>
                  <a:pt x="36" y="2"/>
                  <a:pt x="36" y="2"/>
                </a:cubicBezTo>
                <a:cubicBezTo>
                  <a:pt x="35" y="0"/>
                  <a:pt x="33" y="0"/>
                  <a:pt x="31" y="2"/>
                </a:cubicBezTo>
                <a:cubicBezTo>
                  <a:pt x="2" y="31"/>
                  <a:pt x="2" y="31"/>
                  <a:pt x="2" y="31"/>
                </a:cubicBezTo>
                <a:cubicBezTo>
                  <a:pt x="0" y="33"/>
                  <a:pt x="0" y="35"/>
                  <a:pt x="2" y="36"/>
                </a:cubicBezTo>
                <a:cubicBezTo>
                  <a:pt x="2" y="37"/>
                  <a:pt x="3" y="37"/>
                  <a:pt x="4" y="37"/>
                </a:cubicBezTo>
                <a:cubicBezTo>
                  <a:pt x="5" y="37"/>
                  <a:pt x="6" y="37"/>
                  <a:pt x="7" y="36"/>
                </a:cubicBezTo>
                <a:cubicBezTo>
                  <a:pt x="34" y="9"/>
                  <a:pt x="34" y="9"/>
                  <a:pt x="34" y="9"/>
                </a:cubicBezTo>
                <a:cubicBezTo>
                  <a:pt x="61" y="36"/>
                  <a:pt x="61" y="36"/>
                  <a:pt x="61" y="36"/>
                </a:cubicBezTo>
                <a:cubicBezTo>
                  <a:pt x="62" y="38"/>
                  <a:pt x="65" y="38"/>
                  <a:pt x="66" y="36"/>
                </a:cubicBezTo>
                <a:cubicBezTo>
                  <a:pt x="67" y="35"/>
                  <a:pt x="67" y="33"/>
                  <a:pt x="66" y="31"/>
                </a:cubicBezTo>
                <a:close/>
                <a:moveTo>
                  <a:pt x="9" y="37"/>
                </a:moveTo>
                <a:cubicBezTo>
                  <a:pt x="9" y="57"/>
                  <a:pt x="9" y="57"/>
                  <a:pt x="9" y="57"/>
                </a:cubicBezTo>
                <a:cubicBezTo>
                  <a:pt x="9" y="59"/>
                  <a:pt x="11" y="60"/>
                  <a:pt x="13" y="60"/>
                </a:cubicBezTo>
                <a:cubicBezTo>
                  <a:pt x="28" y="60"/>
                  <a:pt x="28" y="60"/>
                  <a:pt x="28" y="60"/>
                </a:cubicBezTo>
                <a:cubicBezTo>
                  <a:pt x="28" y="42"/>
                  <a:pt x="28" y="42"/>
                  <a:pt x="28" y="42"/>
                </a:cubicBezTo>
                <a:cubicBezTo>
                  <a:pt x="28" y="42"/>
                  <a:pt x="29" y="41"/>
                  <a:pt x="29" y="41"/>
                </a:cubicBezTo>
                <a:cubicBezTo>
                  <a:pt x="38" y="41"/>
                  <a:pt x="38" y="41"/>
                  <a:pt x="38" y="41"/>
                </a:cubicBezTo>
                <a:cubicBezTo>
                  <a:pt x="39" y="41"/>
                  <a:pt x="39" y="42"/>
                  <a:pt x="39" y="42"/>
                </a:cubicBezTo>
                <a:cubicBezTo>
                  <a:pt x="39" y="60"/>
                  <a:pt x="39" y="60"/>
                  <a:pt x="39" y="60"/>
                </a:cubicBezTo>
                <a:cubicBezTo>
                  <a:pt x="55" y="60"/>
                  <a:pt x="55" y="60"/>
                  <a:pt x="55" y="60"/>
                </a:cubicBezTo>
                <a:cubicBezTo>
                  <a:pt x="57" y="60"/>
                  <a:pt x="58" y="59"/>
                  <a:pt x="58" y="57"/>
                </a:cubicBezTo>
                <a:cubicBezTo>
                  <a:pt x="58" y="38"/>
                  <a:pt x="58" y="38"/>
                  <a:pt x="58" y="38"/>
                </a:cubicBezTo>
                <a:cubicBezTo>
                  <a:pt x="34" y="13"/>
                  <a:pt x="34" y="13"/>
                  <a:pt x="34" y="13"/>
                </a:cubicBezTo>
                <a:lnTo>
                  <a:pt x="9" y="37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1975414" y="5261363"/>
            <a:ext cx="613870" cy="6138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中医护理科研的历史与发展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314700" y="5303594"/>
            <a:ext cx="7382690" cy="863070"/>
            <a:chOff x="3314700" y="5303594"/>
            <a:chExt cx="7382690" cy="863070"/>
          </a:xfrm>
        </p:grpSpPr>
        <p:sp>
          <p:nvSpPr>
            <p:cNvPr id="46" name="TextBox 46"/>
            <p:cNvSpPr txBox="1"/>
            <p:nvPr/>
          </p:nvSpPr>
          <p:spPr>
            <a:xfrm>
              <a:off x="3314700" y="5303594"/>
              <a:ext cx="7382690" cy="86307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当前中医护理科研仍面临诸多挑战，如研究方法不够规范、研究质量参差不齐、研究成果转化率不高等问题，需要进一步加强科研管理和规范化建设。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3314700" y="4838783"/>
            <a:ext cx="7382690" cy="490334"/>
            <a:chOff x="3314700" y="4838783"/>
            <a:chExt cx="7382690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3314700" y="4838783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面临的挑战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3456760" y="1771107"/>
            <a:ext cx="7382690" cy="863070"/>
            <a:chOff x="3456760" y="1771107"/>
            <a:chExt cx="7382690" cy="863070"/>
          </a:xfrm>
        </p:grpSpPr>
        <p:sp>
          <p:nvSpPr>
            <p:cNvPr id="50" name="TextBox 50"/>
            <p:cNvSpPr txBox="1"/>
            <p:nvPr/>
          </p:nvSpPr>
          <p:spPr>
            <a:xfrm>
              <a:off x="3456760" y="1771107"/>
              <a:ext cx="7382690" cy="86307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中医护理科研起步较晚，但随着中医学的不断发展，中医护理科研逐渐受到重视，研究领域和深度不断拓展。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3456760" y="1395927"/>
            <a:ext cx="7293402" cy="490334"/>
            <a:chOff x="3456760" y="1395927"/>
            <a:chExt cx="7293402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3456760" y="1395927"/>
              <a:ext cx="7293402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1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历史回顾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1704918" y="3545958"/>
            <a:ext cx="7382690" cy="863070"/>
            <a:chOff x="1704918" y="3545958"/>
            <a:chExt cx="7382690" cy="863070"/>
          </a:xfrm>
        </p:grpSpPr>
        <p:sp>
          <p:nvSpPr>
            <p:cNvPr id="54" name="TextBox 54"/>
            <p:cNvSpPr txBox="1"/>
            <p:nvPr/>
          </p:nvSpPr>
          <p:spPr>
            <a:xfrm>
              <a:off x="1704918" y="3545958"/>
              <a:ext cx="7382690" cy="86307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未来中医护理科研将更加注重多学科交叉融合、国际交流与合作、大数据和人工智能技术的应用等，以推动中医护理科研不断创新和发展。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1704918" y="3081147"/>
            <a:ext cx="7382690" cy="490334"/>
            <a:chOff x="1704918" y="3081147"/>
            <a:chExt cx="7382690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1704918" y="3081147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发展趋势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中医护理科研选题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218874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267642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科学性原则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575272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确保选题具有科学依据，能够反映中医护理的内在规律和原理。</a:t>
            </a:r>
          </a:p>
        </p:txBody>
      </p:sp>
      <p:sp>
        <p:nvSpPr>
          <p:cNvPr id="5" name="AutoShape 5"/>
          <p:cNvSpPr/>
          <p:nvPr/>
        </p:nvSpPr>
        <p:spPr>
          <a:xfrm rot="2700000">
            <a:off x="3139895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3264136" y="1220082"/>
            <a:ext cx="542436" cy="530244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 flipV="1">
            <a:off x="6220648" y="2346968"/>
            <a:ext cx="0" cy="3305393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8" name="Connector 8"/>
          <p:cNvCxnSpPr/>
          <p:nvPr/>
        </p:nvCxnSpPr>
        <p:spPr>
          <a:xfrm>
            <a:off x="4684480" y="3999665"/>
            <a:ext cx="3072335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9" name="AutoShape 9"/>
          <p:cNvSpPr/>
          <p:nvPr/>
        </p:nvSpPr>
        <p:spPr>
          <a:xfrm>
            <a:off x="6589461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6638230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创新性原则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945860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注重选题的独特性和新颖性，避免重复研究，推动中医护理研究的进步。</a:t>
            </a:r>
          </a:p>
        </p:txBody>
      </p:sp>
      <p:sp>
        <p:nvSpPr>
          <p:cNvPr id="12" name="AutoShape 12"/>
          <p:cNvSpPr/>
          <p:nvPr/>
        </p:nvSpPr>
        <p:spPr>
          <a:xfrm rot="2700000">
            <a:off x="8510482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218874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1267642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实用性原则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575272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选题应贴近临床实践，解决实际问题，提高中医护理的应用价值。</a:t>
            </a:r>
          </a:p>
        </p:txBody>
      </p:sp>
      <p:sp>
        <p:nvSpPr>
          <p:cNvPr id="16" name="AutoShape 16"/>
          <p:cNvSpPr/>
          <p:nvPr/>
        </p:nvSpPr>
        <p:spPr>
          <a:xfrm rot="2700000">
            <a:off x="3139895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589461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6638230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可行性原则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945860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充分考虑研究条件、资源和技术支持，确保研究的可操作性和可行性。</a:t>
            </a:r>
          </a:p>
        </p:txBody>
      </p:sp>
      <p:sp>
        <p:nvSpPr>
          <p:cNvPr id="20" name="AutoShape 20"/>
          <p:cNvSpPr/>
          <p:nvPr/>
        </p:nvSpPr>
        <p:spPr>
          <a:xfrm rot="2700000">
            <a:off x="8510482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8672065" y="1195698"/>
            <a:ext cx="492903" cy="492903"/>
          </a:xfrm>
          <a:custGeom>
            <a:rect l="l" t="t" r="r" b="b"/>
            <a:pathLst>
              <a:path w="304800" h="304800">
                <a:moveTo>
                  <a:pt x="264633" y="75590"/>
                </a:moveTo>
                <a:cubicBezTo>
                  <a:pt x="273768" y="97622"/>
                  <a:pt x="269415" y="123920"/>
                  <a:pt x="251498" y="141837"/>
                </a:cubicBezTo>
                <a:cubicBezTo>
                  <a:pt x="231772" y="161563"/>
                  <a:pt x="201959" y="164649"/>
                  <a:pt x="178784" y="151571"/>
                </a:cubicBezTo>
                <a:lnTo>
                  <a:pt x="162030" y="169869"/>
                </a:lnTo>
                <a:lnTo>
                  <a:pt x="173984" y="181870"/>
                </a:lnTo>
                <a:lnTo>
                  <a:pt x="181127" y="174727"/>
                </a:lnTo>
                <a:cubicBezTo>
                  <a:pt x="184775" y="171069"/>
                  <a:pt x="190700" y="171069"/>
                  <a:pt x="194348" y="174727"/>
                </a:cubicBezTo>
                <a:lnTo>
                  <a:pt x="252279" y="233248"/>
                </a:lnTo>
                <a:cubicBezTo>
                  <a:pt x="255937" y="236896"/>
                  <a:pt x="255937" y="242821"/>
                  <a:pt x="252279" y="246469"/>
                </a:cubicBezTo>
                <a:lnTo>
                  <a:pt x="225838" y="272910"/>
                </a:lnTo>
                <a:cubicBezTo>
                  <a:pt x="222190" y="276568"/>
                  <a:pt x="216265" y="276568"/>
                  <a:pt x="212617" y="272910"/>
                </a:cubicBezTo>
                <a:lnTo>
                  <a:pt x="154686" y="214389"/>
                </a:lnTo>
                <a:cubicBezTo>
                  <a:pt x="151028" y="210741"/>
                  <a:pt x="151028" y="204816"/>
                  <a:pt x="154686" y="201168"/>
                </a:cubicBezTo>
                <a:lnTo>
                  <a:pt x="161211" y="194643"/>
                </a:lnTo>
                <a:lnTo>
                  <a:pt x="149819" y="183223"/>
                </a:lnTo>
                <a:lnTo>
                  <a:pt x="69704" y="270748"/>
                </a:lnTo>
                <a:cubicBezTo>
                  <a:pt x="62398" y="278054"/>
                  <a:pt x="50559" y="278054"/>
                  <a:pt x="43263" y="270748"/>
                </a:cubicBezTo>
                <a:lnTo>
                  <a:pt x="36652" y="264138"/>
                </a:lnTo>
                <a:cubicBezTo>
                  <a:pt x="29347" y="256832"/>
                  <a:pt x="29347" y="244993"/>
                  <a:pt x="36652" y="237696"/>
                </a:cubicBezTo>
                <a:lnTo>
                  <a:pt x="127921" y="161258"/>
                </a:lnTo>
                <a:lnTo>
                  <a:pt x="67304" y="100479"/>
                </a:lnTo>
                <a:lnTo>
                  <a:pt x="48158" y="100470"/>
                </a:lnTo>
                <a:lnTo>
                  <a:pt x="26003" y="64846"/>
                </a:lnTo>
                <a:lnTo>
                  <a:pt x="43834" y="46987"/>
                </a:lnTo>
                <a:lnTo>
                  <a:pt x="80267" y="69285"/>
                </a:lnTo>
                <a:lnTo>
                  <a:pt x="80505" y="88030"/>
                </a:lnTo>
                <a:lnTo>
                  <a:pt x="141827" y="149590"/>
                </a:lnTo>
                <a:lnTo>
                  <a:pt x="159668" y="134655"/>
                </a:lnTo>
                <a:cubicBezTo>
                  <a:pt x="142227" y="110881"/>
                  <a:pt x="144047" y="77391"/>
                  <a:pt x="165535" y="55902"/>
                </a:cubicBezTo>
                <a:cubicBezTo>
                  <a:pt x="183366" y="38071"/>
                  <a:pt x="209521" y="33642"/>
                  <a:pt x="231496" y="42605"/>
                </a:cubicBezTo>
                <a:lnTo>
                  <a:pt x="192215" y="81344"/>
                </a:lnTo>
                <a:lnTo>
                  <a:pt x="225276" y="114405"/>
                </a:lnTo>
                <a:lnTo>
                  <a:pt x="264633" y="75590"/>
                </a:lnTo>
                <a:close/>
                <a:moveTo>
                  <a:pt x="58579" y="247021"/>
                </a:moveTo>
                <a:cubicBezTo>
                  <a:pt x="54931" y="243373"/>
                  <a:pt x="49016" y="243373"/>
                  <a:pt x="45358" y="247021"/>
                </a:cubicBezTo>
                <a:cubicBezTo>
                  <a:pt x="41700" y="250679"/>
                  <a:pt x="41700" y="256594"/>
                  <a:pt x="45358" y="260252"/>
                </a:cubicBezTo>
                <a:cubicBezTo>
                  <a:pt x="49016" y="263900"/>
                  <a:pt x="54931" y="263900"/>
                  <a:pt x="58579" y="260252"/>
                </a:cubicBezTo>
                <a:cubicBezTo>
                  <a:pt x="62236" y="256584"/>
                  <a:pt x="62236" y="250669"/>
                  <a:pt x="58579" y="24702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3297145" y="4016916"/>
            <a:ext cx="476417" cy="476417"/>
          </a:xfrm>
          <a:custGeom>
            <a:rect l="l" t="t" r="r" b="b"/>
            <a:pathLst>
              <a:path w="304800" h="304800">
                <a:moveTo>
                  <a:pt x="213360" y="76200"/>
                </a:moveTo>
                <a:lnTo>
                  <a:pt x="243840" y="76200"/>
                </a:lnTo>
                <a:lnTo>
                  <a:pt x="243840" y="289560"/>
                </a:lnTo>
                <a:lnTo>
                  <a:pt x="60960" y="289560"/>
                </a:lnTo>
                <a:lnTo>
                  <a:pt x="60960" y="76200"/>
                </a:lnTo>
                <a:lnTo>
                  <a:pt x="91440" y="76200"/>
                </a:lnTo>
                <a:lnTo>
                  <a:pt x="91440" y="60960"/>
                </a:lnTo>
                <a:cubicBezTo>
                  <a:pt x="91440" y="44129"/>
                  <a:pt x="105089" y="30480"/>
                  <a:pt x="121920" y="30480"/>
                </a:cubicBezTo>
                <a:lnTo>
                  <a:pt x="121920" y="30480"/>
                </a:lnTo>
                <a:lnTo>
                  <a:pt x="182880" y="30480"/>
                </a:lnTo>
                <a:cubicBezTo>
                  <a:pt x="199711" y="30480"/>
                  <a:pt x="213360" y="44129"/>
                  <a:pt x="213360" y="60960"/>
                </a:cubicBezTo>
                <a:lnTo>
                  <a:pt x="213360" y="60960"/>
                </a:lnTo>
                <a:lnTo>
                  <a:pt x="213360" y="76200"/>
                </a:lnTo>
                <a:close/>
                <a:moveTo>
                  <a:pt x="259080" y="76200"/>
                </a:moveTo>
                <a:lnTo>
                  <a:pt x="274320" y="76200"/>
                </a:lnTo>
                <a:cubicBezTo>
                  <a:pt x="291151" y="76200"/>
                  <a:pt x="304800" y="89849"/>
                  <a:pt x="304800" y="106680"/>
                </a:cubicBezTo>
                <a:lnTo>
                  <a:pt x="304800" y="106680"/>
                </a:lnTo>
                <a:lnTo>
                  <a:pt x="304800" y="259080"/>
                </a:lnTo>
                <a:cubicBezTo>
                  <a:pt x="304800" y="275911"/>
                  <a:pt x="291151" y="289560"/>
                  <a:pt x="274320" y="289560"/>
                </a:cubicBezTo>
                <a:lnTo>
                  <a:pt x="274320" y="289560"/>
                </a:lnTo>
                <a:lnTo>
                  <a:pt x="259080" y="289560"/>
                </a:lnTo>
                <a:lnTo>
                  <a:pt x="259080" y="76200"/>
                </a:lnTo>
                <a:close/>
                <a:moveTo>
                  <a:pt x="45720" y="76200"/>
                </a:moveTo>
                <a:lnTo>
                  <a:pt x="45720" y="289560"/>
                </a:lnTo>
                <a:lnTo>
                  <a:pt x="30480" y="289560"/>
                </a:lnTo>
                <a:cubicBezTo>
                  <a:pt x="13649" y="289560"/>
                  <a:pt x="0" y="275911"/>
                  <a:pt x="0" y="259080"/>
                </a:cubicBezTo>
                <a:lnTo>
                  <a:pt x="0" y="259080"/>
                </a:lnTo>
                <a:lnTo>
                  <a:pt x="0" y="106680"/>
                </a:lnTo>
                <a:cubicBezTo>
                  <a:pt x="0" y="89916"/>
                  <a:pt x="13716" y="76200"/>
                  <a:pt x="30480" y="76200"/>
                </a:cubicBezTo>
                <a:lnTo>
                  <a:pt x="45720" y="76200"/>
                </a:lnTo>
                <a:close/>
                <a:moveTo>
                  <a:pt x="121920" y="60960"/>
                </a:moveTo>
                <a:lnTo>
                  <a:pt x="121920" y="76200"/>
                </a:lnTo>
                <a:lnTo>
                  <a:pt x="182880" y="76200"/>
                </a:lnTo>
                <a:lnTo>
                  <a:pt x="182880" y="60960"/>
                </a:lnTo>
                <a:lnTo>
                  <a:pt x="12192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8651974" y="4016916"/>
            <a:ext cx="507934" cy="507934"/>
          </a:xfrm>
          <a:custGeom>
            <a:rect l="l" t="t" r="r" b="b"/>
            <a:pathLst>
              <a:path w="304800" h="304800">
                <a:moveTo>
                  <a:pt x="261518" y="97841"/>
                </a:moveTo>
                <a:cubicBezTo>
                  <a:pt x="249460" y="74143"/>
                  <a:pt x="230657" y="55340"/>
                  <a:pt x="207655" y="43605"/>
                </a:cubicBezTo>
                <a:lnTo>
                  <a:pt x="206959" y="43282"/>
                </a:lnTo>
                <a:lnTo>
                  <a:pt x="186538" y="84277"/>
                </a:lnTo>
                <a:cubicBezTo>
                  <a:pt x="201292" y="91802"/>
                  <a:pt x="212998" y="103508"/>
                  <a:pt x="220323" y="117834"/>
                </a:cubicBezTo>
                <a:lnTo>
                  <a:pt x="220523" y="118262"/>
                </a:lnTo>
                <a:lnTo>
                  <a:pt x="261518" y="97841"/>
                </a:lnTo>
                <a:close/>
                <a:moveTo>
                  <a:pt x="261518" y="206959"/>
                </a:moveTo>
                <a:lnTo>
                  <a:pt x="220523" y="186538"/>
                </a:lnTo>
                <a:cubicBezTo>
                  <a:pt x="212998" y="201292"/>
                  <a:pt x="201292" y="212998"/>
                  <a:pt x="186966" y="220323"/>
                </a:cubicBezTo>
                <a:lnTo>
                  <a:pt x="186538" y="220523"/>
                </a:lnTo>
                <a:lnTo>
                  <a:pt x="206959" y="261518"/>
                </a:lnTo>
                <a:cubicBezTo>
                  <a:pt x="230657" y="249460"/>
                  <a:pt x="249460" y="230657"/>
                  <a:pt x="261195" y="207655"/>
                </a:cubicBezTo>
                <a:lnTo>
                  <a:pt x="261518" y="206959"/>
                </a:lnTo>
                <a:close/>
                <a:moveTo>
                  <a:pt x="97841" y="43282"/>
                </a:moveTo>
                <a:cubicBezTo>
                  <a:pt x="74143" y="55340"/>
                  <a:pt x="55340" y="74143"/>
                  <a:pt x="43605" y="97145"/>
                </a:cubicBezTo>
                <a:lnTo>
                  <a:pt x="43282" y="97841"/>
                </a:lnTo>
                <a:lnTo>
                  <a:pt x="84277" y="118262"/>
                </a:lnTo>
                <a:cubicBezTo>
                  <a:pt x="91802" y="103508"/>
                  <a:pt x="103508" y="91802"/>
                  <a:pt x="117834" y="84477"/>
                </a:cubicBezTo>
                <a:lnTo>
                  <a:pt x="118262" y="84277"/>
                </a:lnTo>
                <a:lnTo>
                  <a:pt x="97841" y="43282"/>
                </a:lnTo>
                <a:close/>
                <a:moveTo>
                  <a:pt x="43282" y="206959"/>
                </a:moveTo>
                <a:cubicBezTo>
                  <a:pt x="55340" y="230657"/>
                  <a:pt x="74143" y="249460"/>
                  <a:pt x="97145" y="261195"/>
                </a:cubicBezTo>
                <a:lnTo>
                  <a:pt x="97841" y="261518"/>
                </a:lnTo>
                <a:lnTo>
                  <a:pt x="118262" y="220523"/>
                </a:lnTo>
                <a:cubicBezTo>
                  <a:pt x="103508" y="212998"/>
                  <a:pt x="91802" y="201292"/>
                  <a:pt x="84477" y="186966"/>
                </a:cubicBezTo>
                <a:lnTo>
                  <a:pt x="84277" y="186538"/>
                </a:lnTo>
                <a:lnTo>
                  <a:pt x="43282" y="206959"/>
                </a:lnTo>
                <a:close/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52400" y="198120"/>
                </a:moveTo>
                <a:cubicBezTo>
                  <a:pt x="177651" y="198120"/>
                  <a:pt x="198120" y="177651"/>
                  <a:pt x="198120" y="152400"/>
                </a:cubicBezTo>
                <a:cubicBezTo>
                  <a:pt x="198120" y="127149"/>
                  <a:pt x="177651" y="106680"/>
                  <a:pt x="152400" y="106680"/>
                </a:cubicBezTo>
                <a:lnTo>
                  <a:pt x="152400" y="106680"/>
                </a:lnTo>
                <a:cubicBezTo>
                  <a:pt x="127149" y="106680"/>
                  <a:pt x="106680" y="127149"/>
                  <a:pt x="106680" y="152400"/>
                </a:cubicBezTo>
                <a:cubicBezTo>
                  <a:pt x="106680" y="177651"/>
                  <a:pt x="127149" y="198120"/>
                  <a:pt x="152400" y="198120"/>
                </a:cubicBezTo>
                <a:lnTo>
                  <a:pt x="152400" y="1981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选题的原则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2076105" y="2148223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TextBox 3"/>
          <p:cNvSpPr txBox="1"/>
          <p:nvPr/>
        </p:nvSpPr>
        <p:spPr>
          <a:xfrm>
            <a:off x="2130122" y="1133367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临床实践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67265" y="1629392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从临床实践中发现问题，针对实际需求进行选题。</a:t>
            </a:r>
          </a:p>
        </p:txBody>
      </p:sp>
      <p:sp>
        <p:nvSpPr>
          <p:cNvPr id="5" name="AutoShape 5"/>
          <p:cNvSpPr/>
          <p:nvPr/>
        </p:nvSpPr>
        <p:spPr>
          <a:xfrm rot="2700000">
            <a:off x="869478" y="1627599"/>
            <a:ext cx="1044352" cy="1044352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106151" y="1893154"/>
            <a:ext cx="513241" cy="513241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2454057" y="3429801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8" name="TextBox 8"/>
          <p:cNvSpPr txBox="1"/>
          <p:nvPr/>
        </p:nvSpPr>
        <p:spPr>
          <a:xfrm>
            <a:off x="2508074" y="2414945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文献综述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545217" y="2910971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通过对前人研究的梳理和分析，寻找研究的空白和不足，确定研究方向。</a:t>
            </a:r>
          </a:p>
        </p:txBody>
      </p:sp>
      <p:sp>
        <p:nvSpPr>
          <p:cNvPr id="10" name="AutoShape 10"/>
          <p:cNvSpPr/>
          <p:nvPr/>
        </p:nvSpPr>
        <p:spPr>
          <a:xfrm rot="2700000">
            <a:off x="1247430" y="2909177"/>
            <a:ext cx="1044352" cy="1044352"/>
          </a:xfrm>
          <a:prstGeom prst="teardrop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2076105" y="4711380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2130122" y="369652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跨学科借鉴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167265" y="4192549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借鉴其他学科的理论和方法，应用于中医护理研究，开拓新的研究领域。</a:t>
            </a:r>
          </a:p>
        </p:txBody>
      </p:sp>
      <p:sp>
        <p:nvSpPr>
          <p:cNvPr id="14" name="AutoShape 14"/>
          <p:cNvSpPr/>
          <p:nvPr/>
        </p:nvSpPr>
        <p:spPr>
          <a:xfrm rot="2700000">
            <a:off x="869478" y="4190755"/>
            <a:ext cx="1044352" cy="1044352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5" name="Connector 15"/>
          <p:cNvCxnSpPr/>
          <p:nvPr/>
        </p:nvCxnSpPr>
        <p:spPr>
          <a:xfrm>
            <a:off x="2454057" y="5992957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TextBox 16"/>
          <p:cNvSpPr txBox="1"/>
          <p:nvPr/>
        </p:nvSpPr>
        <p:spPr>
          <a:xfrm>
            <a:off x="2508074" y="4978101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学术交流与合作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45217" y="5474127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通过学术交流与合作，了解学术动态和前沿，寻找合作机会和研究方向。</a:t>
            </a:r>
          </a:p>
        </p:txBody>
      </p:sp>
      <p:sp>
        <p:nvSpPr>
          <p:cNvPr id="18" name="AutoShape 18"/>
          <p:cNvSpPr/>
          <p:nvPr/>
        </p:nvSpPr>
        <p:spPr>
          <a:xfrm rot="2700000">
            <a:off x="1247430" y="5472333"/>
            <a:ext cx="1044352" cy="1044352"/>
          </a:xfrm>
          <a:prstGeom prst="teardrop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 rot="-2700000">
            <a:off x="1437430" y="3136214"/>
            <a:ext cx="604615" cy="604615"/>
          </a:xfrm>
          <a:custGeom>
            <a:rect l="l" t="t" r="r" b="b"/>
            <a:pathLst>
              <a:path w="304800" h="304800">
                <a:moveTo>
                  <a:pt x="222609" y="281264"/>
                </a:moveTo>
                <a:cubicBezTo>
                  <a:pt x="222609" y="281264"/>
                  <a:pt x="225800" y="262099"/>
                  <a:pt x="206121" y="238696"/>
                </a:cubicBezTo>
                <a:cubicBezTo>
                  <a:pt x="225276" y="184966"/>
                  <a:pt x="227933" y="136036"/>
                  <a:pt x="227933" y="136036"/>
                </a:cubicBezTo>
                <a:cubicBezTo>
                  <a:pt x="227933" y="136036"/>
                  <a:pt x="267300" y="145085"/>
                  <a:pt x="267300" y="183909"/>
                </a:cubicBezTo>
                <a:cubicBezTo>
                  <a:pt x="267291" y="250403"/>
                  <a:pt x="222609" y="281264"/>
                  <a:pt x="222609" y="281264"/>
                </a:cubicBezTo>
                <a:close/>
                <a:moveTo>
                  <a:pt x="114100" y="257918"/>
                </a:moveTo>
                <a:cubicBezTo>
                  <a:pt x="114100" y="257918"/>
                  <a:pt x="87735" y="173307"/>
                  <a:pt x="87735" y="138208"/>
                </a:cubicBezTo>
                <a:cubicBezTo>
                  <a:pt x="87735" y="122415"/>
                  <a:pt x="89516" y="108366"/>
                  <a:pt x="92288" y="95612"/>
                </a:cubicBezTo>
                <a:lnTo>
                  <a:pt x="212398" y="95612"/>
                </a:lnTo>
                <a:cubicBezTo>
                  <a:pt x="215189" y="108375"/>
                  <a:pt x="216980" y="122434"/>
                  <a:pt x="216980" y="138217"/>
                </a:cubicBezTo>
                <a:cubicBezTo>
                  <a:pt x="216980" y="172784"/>
                  <a:pt x="190691" y="257918"/>
                  <a:pt x="190691" y="257918"/>
                </a:cubicBezTo>
                <a:lnTo>
                  <a:pt x="114100" y="257918"/>
                </a:lnTo>
                <a:close/>
                <a:moveTo>
                  <a:pt x="152305" y="114957"/>
                </a:moveTo>
                <a:cubicBezTo>
                  <a:pt x="138798" y="114957"/>
                  <a:pt x="127845" y="125911"/>
                  <a:pt x="127845" y="139427"/>
                </a:cubicBezTo>
                <a:cubicBezTo>
                  <a:pt x="127845" y="152933"/>
                  <a:pt x="138798" y="163897"/>
                  <a:pt x="152305" y="163897"/>
                </a:cubicBezTo>
                <a:cubicBezTo>
                  <a:pt x="165811" y="163897"/>
                  <a:pt x="176774" y="152943"/>
                  <a:pt x="176774" y="139427"/>
                </a:cubicBezTo>
                <a:cubicBezTo>
                  <a:pt x="176784" y="125911"/>
                  <a:pt x="165821" y="114957"/>
                  <a:pt x="152305" y="114957"/>
                </a:cubicBezTo>
                <a:close/>
                <a:moveTo>
                  <a:pt x="147047" y="5677"/>
                </a:moveTo>
                <a:lnTo>
                  <a:pt x="147047" y="-27642"/>
                </a:lnTo>
                <a:lnTo>
                  <a:pt x="156572" y="-27642"/>
                </a:lnTo>
                <a:lnTo>
                  <a:pt x="156572" y="4829"/>
                </a:lnTo>
                <a:cubicBezTo>
                  <a:pt x="167459" y="12754"/>
                  <a:pt x="196920" y="37957"/>
                  <a:pt x="210245" y="86506"/>
                </a:cubicBezTo>
                <a:lnTo>
                  <a:pt x="94421" y="86506"/>
                </a:lnTo>
                <a:cubicBezTo>
                  <a:pt x="107299" y="39291"/>
                  <a:pt x="135341" y="14364"/>
                  <a:pt x="147047" y="5677"/>
                </a:cubicBezTo>
                <a:close/>
                <a:moveTo>
                  <a:pt x="82191" y="281264"/>
                </a:moveTo>
                <a:cubicBezTo>
                  <a:pt x="82191" y="281264"/>
                  <a:pt x="37509" y="250403"/>
                  <a:pt x="37509" y="183909"/>
                </a:cubicBezTo>
                <a:cubicBezTo>
                  <a:pt x="37509" y="145085"/>
                  <a:pt x="76876" y="136036"/>
                  <a:pt x="76876" y="136036"/>
                </a:cubicBezTo>
                <a:cubicBezTo>
                  <a:pt x="76876" y="136036"/>
                  <a:pt x="79534" y="184966"/>
                  <a:pt x="98679" y="238697"/>
                </a:cubicBezTo>
                <a:cubicBezTo>
                  <a:pt x="78991" y="262109"/>
                  <a:pt x="82191" y="281264"/>
                  <a:pt x="82191" y="281264"/>
                </a:cubicBezTo>
                <a:close/>
                <a:moveTo>
                  <a:pt x="168507" y="286179"/>
                </a:moveTo>
                <a:lnTo>
                  <a:pt x="160525" y="278197"/>
                </a:lnTo>
                <a:lnTo>
                  <a:pt x="152019" y="304800"/>
                </a:lnTo>
                <a:lnTo>
                  <a:pt x="141903" y="278197"/>
                </a:lnTo>
                <a:lnTo>
                  <a:pt x="134988" y="292017"/>
                </a:lnTo>
                <a:lnTo>
                  <a:pt x="124873" y="267014"/>
                </a:lnTo>
                <a:lnTo>
                  <a:pt x="179661" y="267014"/>
                </a:lnTo>
                <a:lnTo>
                  <a:pt x="168507" y="28617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1103936" y="4387558"/>
            <a:ext cx="575435" cy="575435"/>
          </a:xfrm>
          <a:custGeom>
            <a:rect l="l" t="t" r="r" b="b"/>
            <a:pathLst>
              <a:path w="304800" h="304800">
                <a:moveTo>
                  <a:pt x="304800" y="180975"/>
                </a:moveTo>
                <a:lnTo>
                  <a:pt x="247650" y="123825"/>
                </a:lnTo>
                <a:lnTo>
                  <a:pt x="247650" y="38100"/>
                </a:lnTo>
                <a:lnTo>
                  <a:pt x="209550" y="38100"/>
                </a:lnTo>
                <a:lnTo>
                  <a:pt x="209550" y="85725"/>
                </a:lnTo>
                <a:lnTo>
                  <a:pt x="152400" y="28575"/>
                </a:lnTo>
                <a:lnTo>
                  <a:pt x="0" y="180975"/>
                </a:lnTo>
                <a:lnTo>
                  <a:pt x="0" y="190500"/>
                </a:lnTo>
                <a:lnTo>
                  <a:pt x="38100" y="190500"/>
                </a:lnTo>
                <a:lnTo>
                  <a:pt x="38100" y="285750"/>
                </a:lnTo>
                <a:lnTo>
                  <a:pt x="133350" y="285750"/>
                </a:lnTo>
                <a:lnTo>
                  <a:pt x="133350" y="228600"/>
                </a:lnTo>
                <a:lnTo>
                  <a:pt x="171450" y="228600"/>
                </a:lnTo>
                <a:lnTo>
                  <a:pt x="171450" y="285750"/>
                </a:lnTo>
                <a:lnTo>
                  <a:pt x="266700" y="285750"/>
                </a:lnTo>
                <a:lnTo>
                  <a:pt x="266700" y="190500"/>
                </a:lnTo>
                <a:lnTo>
                  <a:pt x="304800" y="1905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1532320" y="5719567"/>
            <a:ext cx="474573" cy="474573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选题的来源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78588" y="4047424"/>
            <a:ext cx="5505365" cy="1698791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799673" y="4047424"/>
            <a:ext cx="5613739" cy="1698791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799673" y="1935245"/>
            <a:ext cx="5613739" cy="170962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78588" y="1935245"/>
            <a:ext cx="5505365" cy="170962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14495" y="2158706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文献调研法</a:t>
            </a:r>
          </a:p>
        </p:txBody>
      </p:sp>
      <p:sp>
        <p:nvSpPr>
          <p:cNvPr id="7" name="AutoShape 7"/>
          <p:cNvSpPr/>
          <p:nvPr/>
        </p:nvSpPr>
        <p:spPr>
          <a:xfrm>
            <a:off x="4208189" y="1910609"/>
            <a:ext cx="3775622" cy="3858888"/>
          </a:xfrm>
          <a:prstGeom prst="ellipse">
            <a:avLst/>
          </a:prstGeom>
          <a:gradFill>
            <a:gsLst>
              <a:gs pos="0">
                <a:schemeClr val="lt1">
                  <a:alpha val="100000"/>
                </a:schemeClr>
              </a:gs>
              <a:gs pos="100000">
                <a:schemeClr val="lt1">
                  <a:alpha val="100000"/>
                </a:schemeClr>
              </a:gs>
            </a:gsLst>
            <a:path path="circle">
              <a:fillToRect l="50000" t="50000" r="50000" b="50000"/>
            </a:path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954763" y="2673647"/>
            <a:ext cx="2282475" cy="2332812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5632366" y="3347887"/>
            <a:ext cx="927269" cy="98433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94053" y="1747648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098384" y="1747648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7811074" y="2673647"/>
            <a:ext cx="3267075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请教专家意见，获取专业建议和指导，帮助确定选题方向。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68342" y="2166108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6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专家咨询法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114495" y="4270522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实证研究法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668342" y="4277924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6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归纳演绎法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54963" y="5401184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11059294" y="5401184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497434" y="1795882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11098377" y="1797101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11049615" y="5464454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8666" y="5452263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7811074" y="4762272"/>
            <a:ext cx="3267075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通过对已有理论的归纳演绎，推导出新的研究问题和假设。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1114495" y="2673647"/>
            <a:ext cx="3267075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通过查阅文献，了解研究现状和趋势，为选题提供依据。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1114495" y="4762272"/>
            <a:ext cx="3267075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通过实证研究，了解实际情况和问题，为选题提供现实依据。</a:t>
            </a:r>
          </a:p>
        </p:txBody>
      </p:sp>
      <p:grpSp>
        <p:nvGrpSpPr>
          <p:cNvPr id="25" name="Group 2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6" name="AutoShape 2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TextBox 4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选题的方法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中医护理科研设计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https://d.book118.com/247155200044006034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351E00"/>
      </a:lt1>
      <a:dk2>
        <a:srgbClr val="FFF0DC"/>
      </a:dk2>
      <a:lt2>
        <a:srgbClr val="000000"/>
      </a:lt2>
      <a:accent1>
        <a:srgbClr val="FF960E"/>
      </a:accent1>
      <a:accent2>
        <a:srgbClr val="FF771B"/>
      </a:accent2>
      <a:accent3>
        <a:srgbClr val="C76900"/>
      </a:accent3>
      <a:accent4>
        <a:srgbClr val="FF6E40"/>
      </a:accent4>
      <a:accent5>
        <a:srgbClr val="FF855E"/>
      </a:accent5>
      <a:accent6>
        <a:srgbClr val="FFB69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66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2024-09-08T02:59:53.763</cp:lastPrinted>
  <dcterms:created xsi:type="dcterms:W3CDTF">2024-09-07T18:59:53Z</dcterms:created>
  <dcterms:modified xsi:type="dcterms:W3CDTF">2024-09-07T18:59:55Z</dcterms:modified>
</cp:coreProperties>
</file>