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52640E9-ADC9-4008-BF2C-31B460B3884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87B0F2-03DF-417E-9B66-A21C2DB19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A3776-E123-4B27-BE7D-262E74706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41F6C8-6823-4E5A-8B14-088B98D35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0D69AB-0740-4CC3-B55E-7D4115EDF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E0729B-A071-4BDC-B9D5-5131A2F1FA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5CA522-5C69-46DB-8B50-983ADF9849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A47A3B-94C8-409B-82E5-012C80E724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9B2C00-C494-414D-86AE-33AEC0235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ED425-7DF6-4965-900E-203168038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B507D4-FCD1-4E6E-8EB7-80126C780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E2FA7B-CCC8-4856-A358-54F21549A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4CDE862-A6E9-4472-9CDA-F91B0F66F8B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1E3E8C5-E4D7-4740-BD3F-A23E45CD0C4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60060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销售团队管理培训塑造领军人物</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什么是销售团队管理培训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销售团队管理培训的重点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销售团队管理培训的实践案例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销售团队管理培训的影响和成效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如何选择适合的销售团队管理培训方式</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销售团队管理培训的总结与展望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什么是销售团队管理培训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介绍销售团队管理培训的背景</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销售团队管理培训是组织为了提升销售团队整体效能而进行的培训活动。通过针对不同团队特点和市场环境制定的培训计划，可以有效提高团队的销售业绩和竞争力。</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销售团队管理培训的重要性</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增加销售额和客户满意度</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提升团队整体销售业绩</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提高销售技巧和服务质量</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帮助员工更好理解市场动态和客户需求</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激励团队成员，推动团队向前发展</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塑造领军人物，推动团队发展</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销售团队管理培训的内容</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包括销售技巧、沟通技巧等</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销售技巧培训</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提升员工沟通能力和服务质量</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沟通能力培训</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提高团队协作和团队精神</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团队协作培训</a:t>
            </a:r>
            <a:endParaRPr lang="en-US" sz="3000" b="0" strike="noStrike" spc="-1">
              <a:solidFill>
                <a:srgbClr val="000000"/>
              </a:solidFill>
              <a:latin typeface="Arial"/>
            </a:endParaRPr>
          </a:p>
        </p:txBody>
      </p:sp>
      <p:sp>
        <p:nvSpPr>
          <p:cNvPr id="10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销售团队管理培训的实施方法</a:t>
            </a:r>
            <a:endParaRPr lang="en-US" sz="3600" b="0" strike="noStrike" spc="-1">
              <a:solidFill>
                <a:schemeClr val="dk1"/>
              </a:solidFill>
              <a:latin typeface="Arial"/>
            </a:endParaRPr>
          </a:p>
        </p:txBody>
      </p:sp>
      <p:sp>
        <p:nvSpPr>
          <p:cNvPr id="1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由内部专家或高管进行培训</a:t>
            </a:r>
            <a:endParaRPr lang="en-US" sz="1500" b="0" strike="noStrike" spc="-1">
              <a:solidFill>
                <a:srgbClr val="000000"/>
              </a:solidFill>
              <a:latin typeface="Arial"/>
            </a:endParaRPr>
          </a:p>
        </p:txBody>
      </p:sp>
      <p:sp>
        <p:nvSpPr>
          <p:cNvPr id="1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内部培训</a:t>
            </a:r>
            <a:endParaRPr lang="en-US" sz="2200" b="0" strike="noStrike" spc="-1">
              <a:solidFill>
                <a:srgbClr val="000000"/>
              </a:solidFill>
              <a:latin typeface="Arial"/>
            </a:endParaRPr>
          </a:p>
        </p:txBody>
      </p:sp>
      <p:sp>
        <p:nvSpPr>
          <p:cNvPr id="1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邀请外部专业机构或培训师进行培训</a:t>
            </a:r>
            <a:endParaRPr lang="en-US" sz="1500" b="0" strike="noStrike" spc="-1">
              <a:solidFill>
                <a:srgbClr val="000000"/>
              </a:solidFill>
              <a:latin typeface="Arial"/>
            </a:endParaRPr>
          </a:p>
        </p:txBody>
      </p:sp>
      <p:sp>
        <p:nvSpPr>
          <p:cNvPr id="1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外部培训</a:t>
            </a:r>
            <a:endParaRPr lang="en-US" sz="2200" b="0" strike="noStrike" spc="-1">
              <a:solidFill>
                <a:srgbClr val="000000"/>
              </a:solidFill>
              <a:latin typeface="Arial"/>
            </a:endParaRPr>
          </a:p>
        </p:txBody>
      </p:sp>
      <p:sp>
        <p:nvSpPr>
          <p:cNvPr id="1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通过网络平台进行远程培训</a:t>
            </a:r>
            <a:endParaRPr lang="en-US" sz="1500" b="0" strike="noStrike" spc="-1">
              <a:solidFill>
                <a:srgbClr val="000000"/>
              </a:solidFill>
              <a:latin typeface="Arial"/>
            </a:endParaRPr>
          </a:p>
        </p:txBody>
      </p:sp>
      <p:sp>
        <p:nvSpPr>
          <p:cNvPr id="1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销售团队管理培训的重要性</a:t>
            </a:r>
            <a:endParaRPr lang="en-US" sz="3500" b="0" strike="noStrike" spc="-1">
              <a:solidFill>
                <a:srgbClr val="000000"/>
              </a:solidFill>
              <a:latin typeface="Arial"/>
            </a:endParaRPr>
          </a:p>
        </p:txBody>
      </p:sp>
      <p:sp>
        <p:nvSpPr>
          <p:cNvPr id="1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销售团队管理培训的重要性不仅在于提升团队整体销售业绩，更重要的是帮助员工更好理解市场动态和客户需求。通过培训，可以培养出领军人物，推动团队不断发展壮大。</a:t>
            </a:r>
            <a:endParaRPr lang="en-US" sz="2500" b="0" strike="noStrike" spc="-1">
              <a:solidFill>
                <a:srgbClr val="000000"/>
              </a:solidFill>
              <a:latin typeface="Arial"/>
            </a:endParaRPr>
          </a:p>
        </p:txBody>
      </p:sp>
      <p:sp>
        <p:nvSpPr>
          <p:cNvPr id="1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团队协作培训</a:t>
            </a:r>
            <a:endParaRPr lang="en-US" sz="2200" b="0" strike="noStrike" spc="-1">
              <a:solidFill>
                <a:srgbClr val="000000"/>
              </a:solidFill>
              <a:latin typeface="Arial"/>
            </a:endParaRPr>
          </a:p>
        </p:txBody>
      </p:sp>
      <p:sp>
        <p:nvSpPr>
          <p:cNvPr id="11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提升团队协作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建立团队信任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增强团队凝聚力</a:t>
            </a:r>
            <a:endParaRPr lang="en-US" sz="1500" b="0" strike="noStrike" spc="-1">
              <a:solidFill>
                <a:srgbClr val="000000"/>
              </a:solidFill>
              <a:latin typeface="Arial"/>
            </a:endParaRPr>
          </a:p>
        </p:txBody>
      </p:sp>
      <p:sp>
        <p:nvSpPr>
          <p:cNvPr id="1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沟通能力培训</a:t>
            </a:r>
            <a:endParaRPr lang="en-US" sz="2200" b="0" strike="noStrike" spc="-1">
              <a:solidFill>
                <a:srgbClr val="000000"/>
              </a:solidFill>
              <a:latin typeface="Arial"/>
            </a:endParaRPr>
          </a:p>
        </p:txBody>
      </p:sp>
      <p:sp>
        <p:nvSpPr>
          <p:cNvPr id="11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提升员工沟通技巧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改善客户关系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增加销售机会</a:t>
            </a:r>
            <a:endParaRPr lang="en-US" sz="1500" b="0" strike="noStrike" spc="-1">
              <a:solidFill>
                <a:srgbClr val="000000"/>
              </a:solidFill>
              <a:latin typeface="Arial"/>
            </a:endParaRPr>
          </a:p>
        </p:txBody>
      </p:sp>
      <p:sp>
        <p:nvSpPr>
          <p:cNvPr id="1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销售管理培训</a:t>
            </a:r>
            <a:endParaRPr lang="en-US" sz="2200" b="0" strike="noStrike" spc="-1">
              <a:solidFill>
                <a:srgbClr val="000000"/>
              </a:solidFill>
              <a:latin typeface="Arial"/>
            </a:endParaRPr>
          </a:p>
        </p:txBody>
      </p:sp>
      <p:sp>
        <p:nvSpPr>
          <p:cNvPr id="12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培养领导力</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提高管理效率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规范销售流程</a:t>
            </a:r>
            <a:endParaRPr lang="en-US" sz="1500" b="0" strike="noStrike" spc="-1">
              <a:solidFill>
                <a:srgbClr val="000000"/>
              </a:solidFill>
              <a:latin typeface="Arial"/>
            </a:endParaRPr>
          </a:p>
        </p:txBody>
      </p:sp>
      <p:sp>
        <p:nvSpPr>
          <p:cNvPr id="12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销售团队管理培训的内容对比</a:t>
            </a:r>
            <a:endParaRPr lang="en-US" sz="3600" b="0" strike="noStrike" spc="-1">
              <a:solidFill>
                <a:schemeClr val="dk1"/>
              </a:solidFill>
              <a:latin typeface="Arial"/>
            </a:endParaRPr>
          </a:p>
        </p:txBody>
      </p:sp>
      <p:sp>
        <p:nvSpPr>
          <p:cNvPr id="1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销售技巧培训</a:t>
            </a:r>
            <a:endParaRPr lang="en-US" sz="2200" b="0" strike="noStrike" spc="-1">
              <a:solidFill>
                <a:srgbClr val="000000"/>
              </a:solidFill>
              <a:latin typeface="Arial"/>
            </a:endParaRPr>
          </a:p>
        </p:txBody>
      </p:sp>
      <p:sp>
        <p:nvSpPr>
          <p:cNvPr id="12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提高销售技巧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学习客户洞察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掌握解决问题的方法</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销售团队管理培训的重点</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设定明确的目标和</a:t>
            </a:r>
            <a:r>
              <a:rPr lang="en-US" sz="3500" b="1" strike="noStrike" spc="299">
                <a:solidFill>
                  <a:schemeClr val="dk1"/>
                </a:solidFill>
                <a:latin typeface="Arial"/>
                <a:ea typeface="微软雅黑"/>
              </a:rPr>
              <a:t>KPI</a:t>
            </a:r>
            <a:endParaRPr lang="en-US" sz="3500" b="0" strike="noStrike" spc="-1">
              <a:solidFill>
                <a:srgbClr val="000000"/>
              </a:solidFill>
              <a:latin typeface="Arial"/>
            </a:endParaRPr>
          </a:p>
        </p:txBody>
      </p:sp>
      <p:sp>
        <p:nvSpPr>
          <p:cNvPr id="13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在销售团队管理培训中，设定明确的目标和</a:t>
            </a:r>
            <a:r>
              <a:rPr lang="en-US" sz="2500" b="0" strike="noStrike" spc="148">
                <a:solidFill>
                  <a:schemeClr val="dk1"/>
                </a:solidFill>
                <a:latin typeface="Arial"/>
                <a:ea typeface="微软雅黑"/>
              </a:rPr>
              <a:t>KPI</a:t>
            </a:r>
            <a:r>
              <a:rPr lang="zh-CN" sz="2500" b="0" strike="noStrike" spc="148">
                <a:solidFill>
                  <a:schemeClr val="dk1"/>
                </a:solidFill>
                <a:latin typeface="Arial"/>
                <a:ea typeface="微软雅黑"/>
              </a:rPr>
              <a:t>是至关重要的。通过确定团队和个人的销售目标，可以帮助团队明确方向，激励成员积极工作。同时，制定可衡量的</a:t>
            </a:r>
            <a:r>
              <a:rPr lang="en-US" sz="2500" b="0" strike="noStrike" spc="148">
                <a:solidFill>
                  <a:schemeClr val="dk1"/>
                </a:solidFill>
                <a:latin typeface="Arial"/>
                <a:ea typeface="微软雅黑"/>
              </a:rPr>
              <a:t>KPI</a:t>
            </a:r>
            <a:r>
              <a:rPr lang="zh-CN" sz="2500" b="0" strike="noStrike" spc="148">
                <a:solidFill>
                  <a:schemeClr val="dk1"/>
                </a:solidFill>
                <a:latin typeface="Arial"/>
                <a:ea typeface="微软雅黑"/>
              </a:rPr>
              <a:t>并监控团队绩效，可以及时发现问题并进行调整。</a:t>
            </a:r>
            <a:endParaRPr lang="en-US" sz="25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鼓励团队学习和成长</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包括线上课程、培训讲座等</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提供多样化的培训资源</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支持员工参加行业会议、拓展视野</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鼓励员工主动学习和自我提升</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引导团队构建良好的人际关系</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培养团队协作意识</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建立有效沟通机制</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解决团队内部矛盾</a:t>
            </a:r>
            <a:endParaRPr lang="en-US" sz="3000" b="0" strike="noStrike" spc="-1">
              <a:solidFill>
                <a:srgbClr val="000000"/>
              </a:solidFill>
              <a:latin typeface="Arial"/>
            </a:endParaRPr>
          </a:p>
        </p:txBody>
      </p:sp>
      <p:sp>
        <p:nvSpPr>
          <p:cNvPr id="15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提供晋升机会</a:t>
            </a:r>
            <a:endParaRPr lang="en-US" sz="2200" b="0" strike="noStrike" spc="-1">
              <a:solidFill>
                <a:srgbClr val="000000"/>
              </a:solidFill>
              <a:latin typeface="Arial"/>
            </a:endParaRPr>
          </a:p>
        </p:txBody>
      </p:sp>
      <p:sp>
        <p:nvSpPr>
          <p:cNvPr id="15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为员工搭建晋升通道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鼓励员工不断学习提升自我</a:t>
            </a:r>
            <a:endParaRPr lang="en-US" sz="1500" b="0" strike="noStrike" spc="-1">
              <a:solidFill>
                <a:srgbClr val="000000"/>
              </a:solidFill>
              <a:latin typeface="Arial"/>
            </a:endParaRPr>
          </a:p>
        </p:txBody>
      </p:sp>
      <p:sp>
        <p:nvSpPr>
          <p:cNvPr id="15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鼓励员工创新</a:t>
            </a:r>
            <a:endParaRPr lang="en-US" sz="2200" b="0" strike="noStrike" spc="-1">
              <a:solidFill>
                <a:srgbClr val="000000"/>
              </a:solidFill>
              <a:latin typeface="Arial"/>
            </a:endParaRPr>
          </a:p>
        </p:txBody>
      </p:sp>
      <p:sp>
        <p:nvSpPr>
          <p:cNvPr id="15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支持员工提出创新想法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创新是团队进步的动力之一</a:t>
            </a:r>
            <a:endParaRPr lang="en-US" sz="1500" b="0" strike="noStrike" spc="-1">
              <a:solidFill>
                <a:srgbClr val="000000"/>
              </a:solidFill>
              <a:latin typeface="Arial"/>
            </a:endParaRPr>
          </a:p>
        </p:txBody>
      </p:sp>
      <p:sp>
        <p:nvSpPr>
          <p:cNvPr id="15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关注员工福利</a:t>
            </a:r>
            <a:endParaRPr lang="en-US" sz="2200" b="0" strike="noStrike" spc="-1">
              <a:solidFill>
                <a:srgbClr val="000000"/>
              </a:solidFill>
              <a:latin typeface="Arial"/>
            </a:endParaRPr>
          </a:p>
        </p:txBody>
      </p:sp>
      <p:sp>
        <p:nvSpPr>
          <p:cNvPr id="16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提供良好的工作环境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关心员工生活</a:t>
            </a:r>
            <a:endParaRPr lang="en-US" sz="1500" b="0" strike="noStrike" spc="-1">
              <a:solidFill>
                <a:srgbClr val="000000"/>
              </a:solidFill>
              <a:latin typeface="Arial"/>
            </a:endParaRPr>
          </a:p>
        </p:txBody>
      </p:sp>
      <p:sp>
        <p:nvSpPr>
          <p:cNvPr id="16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激励团队成员持续进步</a:t>
            </a:r>
            <a:endParaRPr lang="en-US" sz="3600" b="0" strike="noStrike" spc="-1">
              <a:solidFill>
                <a:schemeClr val="dk1"/>
              </a:solidFill>
              <a:latin typeface="Arial"/>
            </a:endParaRPr>
          </a:p>
        </p:txBody>
      </p:sp>
      <p:sp>
        <p:nvSpPr>
          <p:cNvPr id="16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设立奖励机制</a:t>
            </a:r>
            <a:endParaRPr lang="en-US" sz="2200" b="0" strike="noStrike" spc="-1">
              <a:solidFill>
                <a:srgbClr val="000000"/>
              </a:solidFill>
              <a:latin typeface="Arial"/>
            </a:endParaRPr>
          </a:p>
        </p:txBody>
      </p:sp>
      <p:sp>
        <p:nvSpPr>
          <p:cNvPr id="16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及时表扬优秀表现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激励团队其他成员争取更好成绩</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销售团队管理培训的实践案例</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公司</a:t>
            </a:r>
            <a:r>
              <a:rPr lang="en-US" sz="3600" b="1" strike="noStrike" spc="299">
                <a:solidFill>
                  <a:schemeClr val="dk1">
                    <a:lumMod val="85000"/>
                    <a:lumOff val="15000"/>
                  </a:schemeClr>
                </a:solidFill>
                <a:latin typeface="Arial"/>
                <a:ea typeface="微软雅黑"/>
              </a:rPr>
              <a:t>A</a:t>
            </a:r>
            <a:r>
              <a:rPr lang="zh-CN" sz="3600" b="1" strike="noStrike" spc="299">
                <a:solidFill>
                  <a:schemeClr val="dk1">
                    <a:lumMod val="85000"/>
                    <a:lumOff val="15000"/>
                  </a:schemeClr>
                </a:solidFill>
                <a:latin typeface="Arial"/>
                <a:ea typeface="微软雅黑"/>
              </a:rPr>
              <a:t>销售团队管理培训案例</a:t>
            </a:r>
            <a:endParaRPr lang="en-US" sz="3600" b="0" strike="noStrike" spc="-1">
              <a:solidFill>
                <a:schemeClr val="dk1"/>
              </a:solidFill>
              <a:latin typeface="Arial"/>
            </a:endParaRPr>
          </a:p>
        </p:txBody>
      </p:sp>
      <p:sp>
        <p:nvSpPr>
          <p:cNvPr id="17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提升整体绩效</a:t>
            </a:r>
            <a:endParaRPr lang="en-US" sz="2000" b="0" strike="noStrike" spc="-1">
              <a:solidFill>
                <a:srgbClr val="000000"/>
              </a:solidFill>
              <a:latin typeface="Arial"/>
            </a:endParaRPr>
          </a:p>
        </p:txBody>
      </p:sp>
      <p:sp>
        <p:nvSpPr>
          <p:cNvPr id="17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定期培训</a:t>
            </a:r>
            <a:endParaRPr lang="en-US" sz="3000" b="0" strike="noStrike" spc="-1">
              <a:solidFill>
                <a:srgbClr val="000000"/>
              </a:solidFill>
              <a:latin typeface="Arial"/>
            </a:endParaRPr>
          </a:p>
        </p:txBody>
      </p:sp>
      <p:sp>
        <p:nvSpPr>
          <p:cNvPr id="17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突出的业绩</a:t>
            </a:r>
            <a:endParaRPr lang="en-US" sz="2000" b="0" strike="noStrike" spc="-1">
              <a:solidFill>
                <a:srgbClr val="000000"/>
              </a:solidFill>
              <a:latin typeface="Arial"/>
            </a:endParaRPr>
          </a:p>
        </p:txBody>
      </p:sp>
      <p:sp>
        <p:nvSpPr>
          <p:cNvPr id="17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领军人物</a:t>
            </a:r>
            <a:endParaRPr lang="en-US" sz="3000" b="0" strike="noStrike" spc="-1">
              <a:solidFill>
                <a:srgbClr val="000000"/>
              </a:solidFill>
              <a:latin typeface="Arial"/>
            </a:endParaRPr>
          </a:p>
        </p:txBody>
      </p:sp>
      <p:sp>
        <p:nvSpPr>
          <p:cNvPr id="17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公司</a:t>
            </a:r>
            <a:r>
              <a:rPr lang="en-US" sz="3600" b="1" strike="noStrike" spc="299">
                <a:solidFill>
                  <a:schemeClr val="dk1"/>
                </a:solidFill>
                <a:latin typeface="微软雅黑"/>
                <a:ea typeface="微软雅黑"/>
              </a:rPr>
              <a:t>B</a:t>
            </a:r>
            <a:r>
              <a:rPr lang="zh-CN" sz="3600" b="1" strike="noStrike" spc="299">
                <a:solidFill>
                  <a:schemeClr val="dk1"/>
                </a:solidFill>
                <a:latin typeface="微软雅黑"/>
                <a:ea typeface="微软雅黑"/>
              </a:rPr>
              <a:t>销售团队管理培训案例</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内外培训结合</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高效团队</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客户满意度增加</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业绩提升</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团队精神增强</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管理水平</a:t>
            </a:r>
            <a:endParaRPr lang="en-US" sz="2200" b="0" strike="noStrike" spc="-1">
              <a:solidFill>
                <a:srgbClr val="000000"/>
              </a:solidFill>
              <a:latin typeface="Arial"/>
            </a:endParaRPr>
          </a:p>
        </p:txBody>
      </p:sp>
      <p:sp>
        <p:nvSpPr>
          <p:cNvPr id="19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团队管理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业务拓展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市场策略</a:t>
            </a:r>
            <a:endParaRPr lang="en-US" sz="1500" b="0" strike="noStrike" spc="-1">
              <a:solidFill>
                <a:srgbClr val="000000"/>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凝聚力</a:t>
            </a:r>
            <a:endParaRPr lang="en-US" sz="2200" b="0" strike="noStrike" spc="-1">
              <a:solidFill>
                <a:srgbClr val="000000"/>
              </a:solidFill>
              <a:latin typeface="Arial"/>
            </a:endParaRPr>
          </a:p>
        </p:txBody>
      </p:sp>
      <p:sp>
        <p:nvSpPr>
          <p:cNvPr id="19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团队建设</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团队合作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业绩增长</a:t>
            </a:r>
            <a:endParaRPr lang="en-US" sz="1500" b="0" strike="noStrike" spc="-1">
              <a:solidFill>
                <a:srgbClr val="000000"/>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业绩提升</a:t>
            </a:r>
            <a:endParaRPr lang="en-US" sz="2200" b="0" strike="noStrike" spc="-1">
              <a:solidFill>
                <a:srgbClr val="000000"/>
              </a:solidFill>
              <a:latin typeface="Arial"/>
            </a:endParaRPr>
          </a:p>
        </p:txBody>
      </p:sp>
      <p:sp>
        <p:nvSpPr>
          <p:cNvPr id="19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连续增长</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团队表现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市场份额提升</a:t>
            </a:r>
            <a:endParaRPr lang="en-US" sz="1500" b="0" strike="noStrike" spc="-1">
              <a:solidFill>
                <a:srgbClr val="000000"/>
              </a:solidFill>
              <a:latin typeface="Arial"/>
            </a:endParaRPr>
          </a:p>
        </p:txBody>
      </p:sp>
      <p:sp>
        <p:nvSpPr>
          <p:cNvPr id="19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公司</a:t>
            </a:r>
            <a:r>
              <a:rPr lang="en-US" sz="3600" b="1" strike="noStrike" spc="299">
                <a:solidFill>
                  <a:schemeClr val="dk1">
                    <a:lumMod val="85000"/>
                    <a:lumOff val="15000"/>
                  </a:schemeClr>
                </a:solidFill>
                <a:latin typeface="Arial"/>
                <a:ea typeface="微软雅黑"/>
              </a:rPr>
              <a:t>C</a:t>
            </a:r>
            <a:r>
              <a:rPr lang="zh-CN" sz="3600" b="1" strike="noStrike" spc="299">
                <a:solidFill>
                  <a:schemeClr val="dk1">
                    <a:lumMod val="85000"/>
                    <a:lumOff val="15000"/>
                  </a:schemeClr>
                </a:solidFill>
                <a:latin typeface="Arial"/>
                <a:ea typeface="微软雅黑"/>
              </a:rPr>
              <a:t>销售团队管理培训案例</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销售技巧</a:t>
            </a:r>
            <a:endParaRPr lang="en-US" sz="2200" b="0" strike="noStrike" spc="-1">
              <a:solidFill>
                <a:srgbClr val="000000"/>
              </a:solidFill>
              <a:latin typeface="Arial"/>
            </a:endParaRPr>
          </a:p>
        </p:txBody>
      </p:sp>
      <p:sp>
        <p:nvSpPr>
          <p:cNvPr id="20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客户服务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销售技巧提升</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公司</a:t>
            </a:r>
            <a:r>
              <a:rPr lang="en-US" sz="3500" b="1" strike="noStrike" spc="299">
                <a:solidFill>
                  <a:schemeClr val="dk1"/>
                </a:solidFill>
                <a:latin typeface="Arial"/>
                <a:ea typeface="微软雅黑"/>
              </a:rPr>
              <a:t>D</a:t>
            </a:r>
            <a:r>
              <a:rPr lang="zh-CN" sz="3500" b="1" strike="noStrike" spc="299">
                <a:solidFill>
                  <a:schemeClr val="dk1"/>
                </a:solidFill>
                <a:latin typeface="Arial"/>
                <a:ea typeface="微软雅黑"/>
              </a:rPr>
              <a:t>销售团队管理培训案例</a:t>
            </a:r>
            <a:endParaRPr lang="en-US" sz="3500" b="0" strike="noStrike" spc="-1">
              <a:solidFill>
                <a:srgbClr val="000000"/>
              </a:solidFill>
              <a:latin typeface="Arial"/>
            </a:endParaRPr>
          </a:p>
        </p:txBody>
      </p:sp>
      <p:sp>
        <p:nvSpPr>
          <p:cNvPr id="20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通过激励机制，激发员工的工作积极性，进而提升整体团队的绩效表现。公司</a:t>
            </a:r>
            <a:r>
              <a:rPr lang="en-US" sz="2500" b="0" strike="noStrike" spc="148">
                <a:solidFill>
                  <a:schemeClr val="dk1"/>
                </a:solidFill>
                <a:latin typeface="Arial"/>
                <a:ea typeface="微软雅黑"/>
              </a:rPr>
              <a:t>D</a:t>
            </a:r>
            <a:r>
              <a:rPr lang="zh-CN" sz="2500" b="0" strike="noStrike" spc="148">
                <a:solidFill>
                  <a:schemeClr val="dk1"/>
                </a:solidFill>
                <a:latin typeface="Arial"/>
                <a:ea typeface="微软雅黑"/>
              </a:rPr>
              <a:t>的市场份额也随着团队表现的稳步提升而增长。</a:t>
            </a:r>
            <a:endParaRPr lang="en-US" sz="2500" b="0" strike="noStrike" spc="-1">
              <a:solidFill>
                <a:srgbClr val="000000"/>
              </a:solidFill>
              <a:latin typeface="Arial"/>
            </a:endParaRPr>
          </a:p>
        </p:txBody>
      </p:sp>
      <p:sp>
        <p:nvSpPr>
          <p:cNvPr id="2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https://d.book118.com/247160060011006055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销售团队管理培训塑造领军人物</vt:lpstr>
      <vt:lpstr>目录</vt:lpstr>
      <vt:lpstr>第1章 什么是销售团队管理培训</vt:lpstr>
      <vt:lpstr>介绍销售团队管理培训的背景</vt:lpstr>
      <vt:lpstr>销售团队管理培训的重要性</vt:lpstr>
      <vt:lpstr>销售团队管理培训的内容</vt:lpstr>
      <vt:lpstr>销售团队管理培训的实施方法</vt:lpstr>
      <vt:lpstr> </vt:lpstr>
      <vt:lpstr>销售团队管理培训的内容对比</vt:lpstr>
      <vt:lpstr>第2章 销售团队管理培训的重点</vt:lpstr>
      <vt:lpstr> </vt:lpstr>
      <vt:lpstr>鼓励团队学习和成长</vt:lpstr>
      <vt:lpstr>引导团队构建良好的人际关系</vt:lpstr>
      <vt:lpstr>激励团队成员持续进步</vt:lpstr>
      <vt:lpstr>第3章 销售团队管理培训的实践案例</vt:lpstr>
      <vt:lpstr>公司A销售团队管理培训案例</vt:lpstr>
      <vt:lpstr>公司B销售团队管理培训案例</vt:lpstr>
      <vt:lpstr>公司C销售团队管理培训案例</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2024-09-29T14:38:08.915</cp:lastPrinted>
  <dcterms:created xsi:type="dcterms:W3CDTF">2024-09-29T06:38:08Z</dcterms:created>
  <dcterms:modified xsi:type="dcterms:W3CDTF">2024-09-29T06:38:10Z</dcterms:modified>
</cp:coreProperties>
</file>