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CAD7691-866E-4FF0-A37A-EC1E9243649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276A1D1-25C7-492F-BABD-D4A918CB9B7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BD8C6EA-C625-4A81-A569-AEB5DCD1084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6FBF2C7-C18C-457C-BEC9-D6DEF5CEFE3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59B6C73-61FC-4334-8C55-0F37FE98CF1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3AD2785-E4B4-49A6-9C07-653DCCDD24C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9696BFC-1F66-4FF9-9368-6234648DBF6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88CFEDA-3842-4BA0-83B2-19FFFF4B26D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5DFD46E-89E5-434A-9796-DA18A8812FA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6B1F4DE-81D8-4EE1-843C-A67609E75E3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464C184-ABB5-4E7E-BB05-04419DC8912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47165004200006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249023" y="2622666"/>
            <a:ext cx="7693954" cy="929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950" b="1">
                <a:solidFill>
                  <a:schemeClr val="accent3">
                    <a:alpha val="100000"/>
                  </a:schemeClr>
                </a:solidFill>
                <a:latin typeface="Microsoft Yahei"/>
                <a:ea typeface="Microsoft Yahei"/>
                <a:cs typeface="Microsoft Yahei"/>
              </a:rPr>
              <a:t>在线学习的文化研究与全球化</a:t>
            </a:r>
          </a:p>
        </p:txBody>
      </p:sp>
      <p:sp>
        <p:nvSpPr>
          <p:cNvPr id="3" name="TextBox 3"/>
          <p:cNvSpPr txBox="1"/>
          <p:nvPr/>
        </p:nvSpPr>
        <p:spPr>
          <a:xfrm>
            <a:off x="4490085" y="5357665"/>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汇报人：PPT可修改</a:t>
            </a:r>
          </a:p>
        </p:txBody>
      </p:sp>
      <p:sp>
        <p:nvSpPr>
          <p:cNvPr id="4" name="TextBox 4"/>
          <p:cNvSpPr txBox="1"/>
          <p:nvPr/>
        </p:nvSpPr>
        <p:spPr>
          <a:xfrm>
            <a:off x="4490085" y="5886341"/>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2024-01-24</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cxnSp>
        <p:nvCxnSpPr>
          <p:cNvPr id="3" name="Connector 3"/>
          <p:cNvCxnSpPr/>
          <p:nvPr/>
        </p:nvCxnSpPr>
        <p:spPr>
          <a:xfrm>
            <a:off x="4764564" y="833217"/>
            <a:ext cx="5248275" cy="0"/>
          </a:xfrm>
          <a:prstGeom prst="line">
            <a:avLst/>
          </a:prstGeom>
          <a:ln w="6350">
            <a:solidFill>
              <a:schemeClr val="accent3"/>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AutoShape 4"/>
          <p:cNvSpPr/>
          <p:nvPr/>
        </p:nvSpPr>
        <p:spPr>
          <a:xfrm>
            <a:off x="887096" y="833217"/>
            <a:ext cx="1851660" cy="76835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5700" b="1">
                <a:solidFill>
                  <a:schemeClr val="accent3">
                    <a:alpha val="100000"/>
                  </a:schemeClr>
                </a:solidFill>
                <a:latin typeface="微软雅黑"/>
                <a:ea typeface="微软雅黑"/>
                <a:cs typeface="微软雅黑"/>
              </a:rPr>
              <a:t>目录</a:t>
            </a:r>
            <a:endParaRPr lang="en-US" sz="1100"/>
          </a:p>
        </p:txBody>
      </p:sp>
      <p:sp>
        <p:nvSpPr>
          <p:cNvPr id="5" name="AutoShape 5"/>
          <p:cNvSpPr/>
          <p:nvPr/>
        </p:nvSpPr>
        <p:spPr>
          <a:xfrm>
            <a:off x="887095" y="1677767"/>
            <a:ext cx="1851660" cy="36830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800">
                <a:solidFill>
                  <a:schemeClr val="accent3">
                    <a:alpha val="58999"/>
                  </a:schemeClr>
                </a:solidFill>
                <a:latin typeface="Arial"/>
                <a:ea typeface="Arial"/>
                <a:cs typeface="Arial"/>
              </a:rPr>
              <a:t>CONTENTS</a:t>
            </a:r>
            <a:endParaRPr lang="en-US" sz="1100"/>
          </a:p>
        </p:txBody>
      </p:sp>
      <p:sp>
        <p:nvSpPr>
          <p:cNvPr id="6" name="AutoShape 6"/>
          <p:cNvSpPr/>
          <p:nvPr/>
        </p:nvSpPr>
        <p:spPr>
          <a:xfrm>
            <a:off x="2897505" y="955137"/>
            <a:ext cx="76200" cy="922655"/>
          </a:xfrm>
          <a:prstGeom prst="rect">
            <a:avLst/>
          </a:prstGeom>
          <a:solidFill>
            <a:schemeClr val="dk1">
              <a:lumMod val="75000"/>
              <a:lumOff val="2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2933375" y="964933"/>
            <a:ext cx="13178" cy="922438"/>
          </a:xfrm>
          <a:prstGeom prst="line">
            <a:avLst/>
          </a:prstGeom>
          <a:ln w="76200">
            <a:solidFill>
              <a:schemeClr val="accent3">
                <a:lumMod val="75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8" name="TextBox 8"/>
          <p:cNvSpPr txBox="1"/>
          <p:nvPr/>
        </p:nvSpPr>
        <p:spPr>
          <a:xfrm>
            <a:off x="4701326" y="1027968"/>
            <a:ext cx="6840855" cy="49968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引言</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在线学习的文化研究</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全球化背景下的在线学习</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在线学习的跨文化研究</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在线学习的全球化趋势与展望</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结论与建议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01</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TextBox 2"/>
          <p:cNvSpPr txBox="1"/>
          <p:nvPr/>
        </p:nvSpPr>
        <p:spPr>
          <a:xfrm>
            <a:off x="624819"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互联网技术的普及</a:t>
            </a:r>
          </a:p>
        </p:txBody>
      </p:sp>
      <p:sp>
        <p:nvSpPr>
          <p:cNvPr id="3" name="TextBox 3"/>
          <p:cNvSpPr txBox="1"/>
          <p:nvPr/>
        </p:nvSpPr>
        <p:spPr>
          <a:xfrm>
            <a:off x="434816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教育国际化趋势</a:t>
            </a:r>
          </a:p>
        </p:txBody>
      </p:sp>
      <p:sp>
        <p:nvSpPr>
          <p:cNvPr id="4" name="TextBox 4"/>
          <p:cNvSpPr txBox="1"/>
          <p:nvPr/>
        </p:nvSpPr>
        <p:spPr>
          <a:xfrm>
            <a:off x="810777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学习方式的变革</a:t>
            </a:r>
          </a:p>
        </p:txBody>
      </p:sp>
      <p:pic>
        <p:nvPicPr>
          <p:cNvPr id="5" name="Picture 5"/>
          <p:cNvPicPr>
            <a:picLocks noChangeAspect="1"/>
          </p:cNvPicPr>
          <p:nvPr/>
        </p:nvPicPr>
        <p:blipFill>
          <a:blip r:embed="rId2"/>
          <a:srcRect t="12500" b="12500"/>
          <a:stretch>
            <a:fillRect/>
          </a:stretch>
        </p:blipFill>
        <p:spPr>
          <a:xfrm>
            <a:off x="624819" y="1389220"/>
            <a:ext cx="3505200" cy="2628900"/>
          </a:xfrm>
          <a:prstGeom prst="rect">
            <a:avLst/>
          </a:prstGeom>
        </p:spPr>
      </p:pic>
      <p:pic>
        <p:nvPicPr>
          <p:cNvPr id="6" name="Picture 6"/>
          <p:cNvPicPr>
            <a:picLocks noChangeAspect="1"/>
          </p:cNvPicPr>
          <p:nvPr/>
        </p:nvPicPr>
        <p:blipFill>
          <a:blip r:embed="rId3"/>
          <a:srcRect t="12500" b="12500"/>
          <a:stretch>
            <a:fillRect/>
          </a:stretch>
        </p:blipFill>
        <p:spPr>
          <a:xfrm>
            <a:off x="4343400" y="1390333"/>
            <a:ext cx="3505200" cy="2628900"/>
          </a:xfrm>
          <a:prstGeom prst="rect">
            <a:avLst/>
          </a:prstGeom>
        </p:spPr>
      </p:pic>
      <p:pic>
        <p:nvPicPr>
          <p:cNvPr id="7" name="Picture 7"/>
          <p:cNvPicPr>
            <a:picLocks noChangeAspect="1"/>
          </p:cNvPicPr>
          <p:nvPr/>
        </p:nvPicPr>
        <p:blipFill>
          <a:blip r:embed="rId4"/>
          <a:srcRect t="12500" b="12500"/>
          <a:stretch>
            <a:fillRect/>
          </a:stretch>
        </p:blipFill>
        <p:spPr>
          <a:xfrm>
            <a:off x="8079695" y="1390333"/>
            <a:ext cx="3505200" cy="2628900"/>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
        <p:nvSpPr>
          <p:cNvPr id="30" name="TextBox 30"/>
          <p:cNvSpPr txBox="1"/>
          <p:nvPr/>
        </p:nvSpPr>
        <p:spPr>
          <a:xfrm>
            <a:off x="586719"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随着互联网技术的飞速发展，人们获取信息、交流思想的方式发生了深刻变革，为在线学习的兴起提供了技术基础。</a:t>
            </a:r>
          </a:p>
        </p:txBody>
      </p:sp>
      <p:sp>
        <p:nvSpPr>
          <p:cNvPr id="31" name="TextBox 31"/>
          <p:cNvSpPr txBox="1"/>
          <p:nvPr/>
        </p:nvSpPr>
        <p:spPr>
          <a:xfrm>
            <a:off x="4336552"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全球化背景下，教育国际化成为重要趋势，人们需要了解不同文化背景下的教育观念、方法和技术。</a:t>
            </a:r>
          </a:p>
        </p:txBody>
      </p:sp>
      <p:sp>
        <p:nvSpPr>
          <p:cNvPr id="32" name="TextBox 32"/>
          <p:cNvSpPr txBox="1"/>
          <p:nvPr/>
        </p:nvSpPr>
        <p:spPr>
          <a:xfrm>
            <a:off x="8069673"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在线学习打破了传统学习方式的时空限制，为学习者提供了更加灵活、多样化的学习途径。</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探讨在线学习的文化内涵、特点及其与全球化的关系，分析在线学习在不同文化背景下的应用和发展趋势。</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如何理解在线学习的文化内涵？在线学习在不同文化背景下有哪些异同？全球化对在线学习产生了哪些影响？</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研究目的和问题</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研究问题</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研究目的</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02</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在线学习的文化研究</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77266" y="1657454"/>
            <a:ext cx="342900" cy="342900"/>
          </a:xfrm>
          <a:prstGeom prst="ellipse">
            <a:avLst/>
          </a:prstGeom>
          <a:noFill/>
          <a:ln w="13716">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a:pPr algn="ctr">
              <a:defRPr/>
            </a:pPr>
            <a:r>
              <a:rPr lang="en-US" sz="1800" b="1">
                <a:solidFill>
                  <a:schemeClr val="accent1">
                    <a:alpha val="100000"/>
                  </a:schemeClr>
                </a:solidFill>
                <a:latin typeface="Arial"/>
                <a:ea typeface="Arial"/>
                <a:cs typeface="Arial"/>
              </a:rPr>
              <a:t>1</a:t>
            </a:r>
            <a:endParaRPr lang="en-US" sz="1100"/>
          </a:p>
        </p:txBody>
      </p:sp>
      <p:sp>
        <p:nvSpPr>
          <p:cNvPr id="3" name="AutoShape 3"/>
          <p:cNvSpPr/>
          <p:nvPr/>
        </p:nvSpPr>
        <p:spPr>
          <a:xfrm>
            <a:off x="4345020" y="1657454"/>
            <a:ext cx="342900" cy="342900"/>
          </a:xfrm>
          <a:prstGeom prst="ellipse">
            <a:avLst/>
          </a:prstGeom>
          <a:noFill/>
          <a:ln w="13716">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a:pPr algn="ctr">
              <a:defRPr/>
            </a:pPr>
            <a:r>
              <a:rPr lang="en-US" sz="1800" b="1">
                <a:solidFill>
                  <a:schemeClr val="accent1">
                    <a:alpha val="100000"/>
                  </a:schemeClr>
                </a:solidFill>
                <a:latin typeface="Arial"/>
                <a:ea typeface="Arial"/>
                <a:cs typeface="Arial"/>
              </a:rPr>
              <a:t>2</a:t>
            </a:r>
            <a:endParaRPr lang="en-US" sz="1100"/>
          </a:p>
        </p:txBody>
      </p:sp>
      <p:sp>
        <p:nvSpPr>
          <p:cNvPr id="4" name="AutoShape 4"/>
          <p:cNvSpPr/>
          <p:nvPr/>
        </p:nvSpPr>
        <p:spPr>
          <a:xfrm>
            <a:off x="8160401" y="1657454"/>
            <a:ext cx="342900" cy="342900"/>
          </a:xfrm>
          <a:prstGeom prst="ellipse">
            <a:avLst/>
          </a:prstGeom>
          <a:noFill/>
          <a:ln w="13716">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a:pPr algn="ctr">
              <a:defRPr/>
            </a:pPr>
            <a:r>
              <a:rPr lang="en-US" sz="1800" b="1">
                <a:solidFill>
                  <a:schemeClr val="accent1">
                    <a:alpha val="100000"/>
                  </a:schemeClr>
                </a:solidFill>
                <a:latin typeface="Arial"/>
                <a:ea typeface="Arial"/>
                <a:cs typeface="Arial"/>
              </a:rPr>
              <a:t>3</a:t>
            </a:r>
            <a:endParaRPr lang="en-US" sz="1100"/>
          </a:p>
        </p:txBody>
      </p:sp>
      <p:grpSp>
        <p:nvGrpSpPr>
          <p:cNvPr id="5" name="Group 5"/>
          <p:cNvGrpSpPr/>
          <p:nvPr/>
        </p:nvGrpSpPr>
        <p:grpSpPr>
          <a:xfrm>
            <a:off x="4143269" y="1657454"/>
            <a:ext cx="3833103" cy="4230000"/>
            <a:chOff x="4143269" y="1657454"/>
            <a:chExt cx="3833103" cy="4230000"/>
          </a:xfrm>
        </p:grpSpPr>
        <p:cxnSp>
          <p:nvCxnSpPr>
            <p:cNvPr id="6" name="Connector 6"/>
            <p:cNvCxnSpPr/>
            <p:nvPr/>
          </p:nvCxnSpPr>
          <p:spPr>
            <a:xfrm flipH="1">
              <a:off x="7976372" y="1657454"/>
              <a:ext cx="0" cy="4230000"/>
            </a:xfrm>
            <a:prstGeom prst="line">
              <a:avLst/>
            </a:prstGeom>
            <a:ln w="6350">
              <a:solidFill>
                <a:schemeClr val="lt1">
                  <a:lumMod val="85000"/>
                </a:schemeClr>
              </a:solidFill>
              <a:prstDash val="dash"/>
              <a:headEnd type="none"/>
              <a:tailEnd type="none"/>
            </a:ln>
          </p:spPr>
          <p:style>
            <a:lnRef idx="0">
              <a:schemeClr val="lt1"/>
            </a:lnRef>
            <a:fillRef idx="1">
              <a:schemeClr val="lt1"/>
            </a:fillRef>
            <a:effectRef idx="0">
              <a:schemeClr val="lt1"/>
            </a:effectRef>
            <a:fontRef idx="minor">
              <a:schemeClr val="lt1"/>
            </a:fontRef>
          </p:style>
        </p:cxnSp>
        <p:cxnSp>
          <p:nvCxnSpPr>
            <p:cNvPr id="7" name="Connector 7"/>
            <p:cNvCxnSpPr/>
            <p:nvPr/>
          </p:nvCxnSpPr>
          <p:spPr>
            <a:xfrm flipH="1">
              <a:off x="4143269" y="1657454"/>
              <a:ext cx="0" cy="4230000"/>
            </a:xfrm>
            <a:prstGeom prst="line">
              <a:avLst/>
            </a:prstGeom>
            <a:ln w="6350">
              <a:solidFill>
                <a:schemeClr val="lt1">
                  <a:lumMod val="85000"/>
                </a:schemeClr>
              </a:solidFill>
              <a:prstDash val="dash"/>
              <a:headEnd type="none"/>
              <a:tailEnd type="none"/>
            </a:ln>
          </p:spPr>
          <p:style>
            <a:lnRef idx="0">
              <a:schemeClr val="lt1"/>
            </a:lnRef>
            <a:fillRef idx="1">
              <a:schemeClr val="lt1"/>
            </a:fillRef>
            <a:effectRef idx="0">
              <a:schemeClr val="lt1"/>
            </a:effectRef>
            <a:fontRef idx="minor">
              <a:schemeClr val="lt1"/>
            </a:fontRef>
          </p:style>
        </p:cxnSp>
      </p:grpSp>
      <p:sp>
        <p:nvSpPr>
          <p:cNvPr id="8" name="TextBox 8"/>
          <p:cNvSpPr txBox="1"/>
          <p:nvPr/>
        </p:nvSpPr>
        <p:spPr>
          <a:xfrm>
            <a:off x="4311983" y="1603894"/>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多元化的学习资源</a:t>
            </a:r>
          </a:p>
        </p:txBody>
      </p:sp>
      <p:sp>
        <p:nvSpPr>
          <p:cNvPr id="9" name="TextBox 9"/>
          <p:cNvSpPr txBox="1"/>
          <p:nvPr/>
        </p:nvSpPr>
        <p:spPr>
          <a:xfrm>
            <a:off x="539110" y="1605067"/>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跨越时空的学习体验</a:t>
            </a:r>
          </a:p>
        </p:txBody>
      </p:sp>
      <p:sp>
        <p:nvSpPr>
          <p:cNvPr id="10" name="TextBox 10"/>
          <p:cNvSpPr txBox="1"/>
          <p:nvPr/>
        </p:nvSpPr>
        <p:spPr>
          <a:xfrm>
            <a:off x="8084857" y="1603894"/>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个性化的学习路径</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在线学习的文化内涵</a:t>
              </a:r>
            </a:p>
          </p:txBody>
        </p:sp>
      </p:grpSp>
      <p:sp>
        <p:nvSpPr>
          <p:cNvPr id="33" name="TextBox 33"/>
          <p:cNvSpPr txBox="1"/>
          <p:nvPr/>
        </p:nvSpPr>
        <p:spPr>
          <a:xfrm>
            <a:off x="686748" y="2130349"/>
            <a:ext cx="3200400" cy="36518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在线学习打破了传统学习的时空限制，使学习者能够在任何时间、任何地点进行学习，这种跨越时空的学习体验是在线学习文化内涵的重要组成部分。</a:t>
            </a:r>
          </a:p>
        </p:txBody>
      </p:sp>
      <p:sp>
        <p:nvSpPr>
          <p:cNvPr id="34" name="TextBox 34"/>
          <p:cNvSpPr txBox="1"/>
          <p:nvPr/>
        </p:nvSpPr>
        <p:spPr>
          <a:xfrm>
            <a:off x="4459621" y="2130349"/>
            <a:ext cx="3200400" cy="36518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在线学习平台汇聚了来自世界各地的优质学习资源，为学习者提供了多元化的学习选择，体现了文化的多样性和包容性。</a:t>
            </a:r>
          </a:p>
        </p:txBody>
      </p:sp>
      <p:sp>
        <p:nvSpPr>
          <p:cNvPr id="35" name="TextBox 35"/>
          <p:cNvSpPr txBox="1"/>
          <p:nvPr/>
        </p:nvSpPr>
        <p:spPr>
          <a:xfrm>
            <a:off x="8232494" y="2130349"/>
            <a:ext cx="3200400" cy="36518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在线学习允许学习者根据自身的兴趣、需求和目标制定个性化的学习路径，这种个性化的学习方式是文化发展中个性化趋势的反映。</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000" b="1000"/>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在线学习强调学习者与学习内容、教师以及其他学习者之间的互动，这种互动性不仅提高了学习效果，也促进了文化的交流与碰撞。</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互动性</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在线学习平台对所有人开放，任何有意愿的学习者都可以加入学习，这种开放性体现了文化的包容性和平等性。</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开放性</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在线学习鼓励学习者进行创新和探索，通过自主学习和合作学习相结合的方式，培养学习者的创新意识和创新能力。</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创新性</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在线学习的文化特征</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l="2493" r="2493"/>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4356" b="1435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在线学习的文化价值</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推动教育公平</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在线学习为那些由于种种原因无法接受传统教育的学习者提供了学习的机会，有助于推动教育的公平和普及。</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促进文化交流</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在线学习平台汇聚了来自不同文化背景的学习者，他们之间的互动和交流有助于促进文化的传播和交流。</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引领文化创新</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在线学习作为一种新型的学习方式，不仅改变了人们的学习方式，也引领了文化的创新和发展。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03</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全球化背景下的在线学习</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全球化促进了不同文化之间的交流，使在线学习平台和内容更加多元化，学习者有机会接触和理解不同文化背景的知识和观点。</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跨文化交流的增加</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全球化推动了教育资源的共享，使得优质的教育资源可以跨越地域限制，通过在线学习平台让更多人受益。</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教育资源的共享</a:t>
            </a:r>
          </a:p>
        </p:txBody>
      </p:sp>
      <p:pic>
        <p:nvPicPr>
          <p:cNvPr id="10" name="Picture 10"/>
          <p:cNvPicPr>
            <a:picLocks noChangeAspect="1"/>
          </p:cNvPicPr>
          <p:nvPr/>
        </p:nvPicPr>
        <p:blipFill>
          <a:blip r:embed="rId3"/>
          <a:srcRect l="13306" r="13306"/>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t="1440" b="144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全球化带来的信息技术发展，促进了在线学习方式的变革，如移动学习、社交媒体学习等，使学习更加灵活、便捷。</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学习方式的变革</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全球化对在线学习的影响</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在线学习平台为不同文化背景的学习者提供了交流的空间，促进了文化的传播和交流。</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推动文化交流</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通过在线学习，教育资源可以更加公平地分配，减少地域、经济等因素对教育机会的限制，推动教育公平。</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促进教育公平</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在线学习可以培养学习者的跨文化意识和全球视野，使其具备适应全球化发展的能力。</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培养全球化人才</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在线学习在全球化中的作用</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44212" y="1238585"/>
            <a:ext cx="8334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挑战</a:t>
            </a:r>
          </a:p>
        </p:txBody>
      </p:sp>
      <p:sp>
        <p:nvSpPr>
          <p:cNvPr id="3" name="TextBox 3"/>
          <p:cNvSpPr txBox="1"/>
          <p:nvPr/>
        </p:nvSpPr>
        <p:spPr>
          <a:xfrm>
            <a:off x="1844212" y="3550787"/>
            <a:ext cx="8334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机遇</a:t>
            </a:r>
          </a:p>
        </p:txBody>
      </p:sp>
      <p:grpSp>
        <p:nvGrpSpPr>
          <p:cNvPr id="4" name="Group 4"/>
          <p:cNvGrpSpPr/>
          <p:nvPr/>
        </p:nvGrpSpPr>
        <p:grpSpPr>
          <a:xfrm>
            <a:off x="454963" y="93878"/>
            <a:ext cx="10641129" cy="914400"/>
            <a:chOff x="454963" y="93878"/>
            <a:chExt cx="10641129" cy="914400"/>
          </a:xfrm>
        </p:grpSpPr>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全球化背景下在线学习的挑战与机遇</a:t>
              </a:r>
            </a:p>
          </p:txBody>
        </p:sp>
      </p:grpSp>
      <p:sp>
        <p:nvSpPr>
          <p:cNvPr id="26" name="TextBox 26"/>
          <p:cNvSpPr txBox="1"/>
          <p:nvPr/>
        </p:nvSpPr>
        <p:spPr>
          <a:xfrm>
            <a:off x="1844212" y="3897132"/>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全球化带来的开放和包容为在线学习提供了广阔的发展空间。通过不断创新和完善，在线学习可以进一步推动教育公平、提高教育质量，为构建人类命运共同体做出贡献。</a:t>
            </a:r>
          </a:p>
        </p:txBody>
      </p:sp>
      <p:sp>
        <p:nvSpPr>
          <p:cNvPr id="27" name="TextBox 27"/>
          <p:cNvSpPr txBox="1"/>
          <p:nvPr/>
        </p:nvSpPr>
        <p:spPr>
          <a:xfrm>
            <a:off x="1844212" y="1585278"/>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文化差异、语言障碍、技术难题等是在线学习在全球化背景下面临的挑战。如何克服这些障碍，提供符合不同学习者需求的学习体验是在线学习需要解决的问题。</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https://d.book118.com/247165004200006045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77</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2024-09-20T21:04:52.023</cp:lastPrinted>
  <dcterms:created xsi:type="dcterms:W3CDTF">2024-09-20T13:04:52Z</dcterms:created>
  <dcterms:modified xsi:type="dcterms:W3CDTF">2024-09-20T13:04:54Z</dcterms:modified>
</cp:coreProperties>
</file>