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03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B1A33-2747-4977-853C-1C0B1B11A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BECFC-7D4C-4A2C-945E-D97213CA1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A5F7E-6B51-417A-8B46-0A1BCEEDD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D66D6-C6E7-49DB-A55C-14F6D7AFE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51B671-AAED-4193-A117-72A66FF08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EB4BBD-CB83-4474-B369-534701E80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7C3194-DD9B-468B-9378-CE19CA575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0A634-C9F5-44B9-BF59-738BAC874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FF6F85-D10D-4332-BF65-4242E5437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3AAF2-2C62-4429-97D0-037F28E9C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C45344-9173-4DDC-A259-18657998A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024" r:id="rId2"/>
    <p:sldLayoutId id="2147488025" r:id="rId3"/>
    <p:sldLayoutId id="2147488026" r:id="rId4"/>
    <p:sldLayoutId id="2147488027" r:id="rId5"/>
    <p:sldLayoutId id="2147488028" r:id="rId6"/>
    <p:sldLayoutId id="2147488029" r:id="rId7"/>
    <p:sldLayoutId id="2147488030" r:id="rId8"/>
    <p:sldLayoutId id="2147488031" r:id="rId9"/>
    <p:sldLayoutId id="2147488032" r:id="rId10"/>
    <p:sldLayoutId id="214748803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tags" Target="../tags/tag80.xml" /><Relationship Id="rId14" Type="http://schemas.openxmlformats.org/officeDocument/2006/relationships/tags" Target="../tags/tag81.xml" /><Relationship Id="rId15" Type="http://schemas.openxmlformats.org/officeDocument/2006/relationships/tags" Target="../tags/tag82.xml" /><Relationship Id="rId16" Type="http://schemas.openxmlformats.org/officeDocument/2006/relationships/tags" Target="../tags/tag83.xml" /><Relationship Id="rId17" Type="http://schemas.openxmlformats.org/officeDocument/2006/relationships/tags" Target="../tags/tag84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tags" Target="../tags/tag88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18" Type="http://schemas.openxmlformats.org/officeDocument/2006/relationships/tags" Target="../tags/tag140.xml" /><Relationship Id="rId19" Type="http://schemas.openxmlformats.org/officeDocument/2006/relationships/tags" Target="../tags/tag141.xml" /><Relationship Id="rId2" Type="http://schemas.openxmlformats.org/officeDocument/2006/relationships/tags" Target="../tags/tag124.xml" /><Relationship Id="rId20" Type="http://schemas.openxmlformats.org/officeDocument/2006/relationships/tags" Target="../tags/tag142.xml" /><Relationship Id="rId21" Type="http://schemas.openxmlformats.org/officeDocument/2006/relationships/tags" Target="../tags/tag143.xml" /><Relationship Id="rId22" Type="http://schemas.openxmlformats.org/officeDocument/2006/relationships/tags" Target="../tags/tag144.xml" /><Relationship Id="rId23" Type="http://schemas.openxmlformats.org/officeDocument/2006/relationships/tags" Target="../tags/tag145.xml" /><Relationship Id="rId24" Type="http://schemas.openxmlformats.org/officeDocument/2006/relationships/tags" Target="../tags/tag146.xml" /><Relationship Id="rId25" Type="http://schemas.openxmlformats.org/officeDocument/2006/relationships/tags" Target="../tags/tag147.xml" /><Relationship Id="rId26" Type="http://schemas.openxmlformats.org/officeDocument/2006/relationships/tags" Target="../tags/tag148.xml" /><Relationship Id="rId27" Type="http://schemas.openxmlformats.org/officeDocument/2006/relationships/tags" Target="../tags/tag149.xml" /><Relationship Id="rId28" Type="http://schemas.openxmlformats.org/officeDocument/2006/relationships/tags" Target="../tags/tag150.xml" /><Relationship Id="rId29" Type="http://schemas.openxmlformats.org/officeDocument/2006/relationships/tags" Target="../tags/tag151.xml" /><Relationship Id="rId3" Type="http://schemas.openxmlformats.org/officeDocument/2006/relationships/tags" Target="../tags/tag125.xml" /><Relationship Id="rId30" Type="http://schemas.openxmlformats.org/officeDocument/2006/relationships/tags" Target="../tags/tag152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ags" Target="../tags/tag208.xml" /><Relationship Id="rId27" Type="http://schemas.openxmlformats.org/officeDocument/2006/relationships/tags" Target="../tags/tag209.xml" /><Relationship Id="rId28" Type="http://schemas.openxmlformats.org/officeDocument/2006/relationships/tags" Target="../tags/tag210.xml" /><Relationship Id="rId29" Type="http://schemas.openxmlformats.org/officeDocument/2006/relationships/tags" Target="../tags/tag211.xml" /><Relationship Id="rId3" Type="http://schemas.openxmlformats.org/officeDocument/2006/relationships/tags" Target="../tags/tag185.xml" /><Relationship Id="rId30" Type="http://schemas.openxmlformats.org/officeDocument/2006/relationships/tags" Target="../tags/tag212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11041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行业投资前景与风险评估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3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4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5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行业风险评估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6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7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行业投资策略建议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行业投资案例分析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10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1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2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行业投资前景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5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/>
          <p:nvPr>
            <p:custDataLst>
              <p:tags r:id="rId16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行业概述</a:t>
            </a:r>
            <a:endParaRPr lang="zh-CN" altLang="en-US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行业定义</a:t>
            </a:r>
            <a:endParaRPr lang="zh-CN" altLang="en-US"/>
          </a:p>
        </p:txBody>
      </p:sp>
      <p:sp>
        <p:nvSpPr>
          <p:cNvPr id="104886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行业定义：指某一特定领域或行业的范围和边界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行业特点：具有共同特征和规律，具有独特的竞争格局和发展趋势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行业地位：在国民经济中的地位和作用，对其他行业的关联和影响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行业分类：按照业务性质、服务领域、地域范围等标准进行分类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行业分类</a:t>
            </a:r>
            <a:endParaRPr lang="zh-CN" altLang="en-US"/>
          </a:p>
        </p:txBody>
      </p:sp>
      <p:sp>
        <p:nvSpPr>
          <p:cNvPr id="104894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行业定义：对行业的范围、领域、特点进行描述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行业分类标准：按照不同的标准对行业进行分类，如按照产业、产品、服务等进行分类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行业发展趋势：分析行业的发展趋势，如未来发展方向、市场规模等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行业在国民经济中的地位：分析行业在国民经济中的地位和作用，如对经济增长的贡献等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行业市场规模</a:t>
            </a:r>
            <a:endParaRPr lang="zh-CN" altLang="en-US"/>
          </a:p>
        </p:txBody>
      </p:sp>
      <p:sp>
        <p:nvSpPr>
          <p:cNvPr id="104898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预计未来5年行业市场规模将以XX%的复合增速增长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行业内主要企业市场份额占比XX%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2019年市场规模约为XX亿元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0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2020年市场规模达到XX亿元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行业发展趋势</a:t>
            </a:r>
            <a:endParaRPr lang="zh-CN" altLang="en-US"/>
          </a:p>
        </p:txBody>
      </p:sp>
      <p:sp>
        <p:nvSpPr>
          <p:cNvPr id="104904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行业增长速度：预计未来几年将保持稳定增长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政策影响：政府政策对行业发展的影响越来越大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市场竞争：竞争激烈，企业需要不断提升自身竞争力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技术创新：不断推动行业发展和变革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行业投资前景</a:t>
            </a:r>
            <a:endParaRPr lang="zh-CN" altLang="en-US"/>
          </a:p>
        </p:txBody>
      </p:sp>
      <p:sp>
        <p:nvSpPr>
          <p:cNvPr id="10491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政策环境</a:t>
            </a:r>
            <a:endParaRPr lang="zh-CN" altLang="en-US"/>
          </a:p>
        </p:txBody>
      </p:sp>
      <p:sp>
        <p:nvSpPr>
          <p:cNvPr id="10491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政府支持力度：分析政府对行业的政策扶持和资金投入情况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行业法规：了解行业法律法规对投资行为和经营活动的规范与约束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产业政策：分析国家产业政策对行业发展的影响和未来趋势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税收优惠：评估行业税收优惠政策对投资收益的影响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技术创新</a:t>
            </a:r>
            <a:endParaRPr lang="zh-CN" altLang="en-US"/>
          </a:p>
        </p:txBody>
      </p:sp>
      <p:sp>
        <p:nvSpPr>
          <p:cNvPr id="104922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技术创新推动行业快速发展，提高市场竞争力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行业技术不断突破，为投资带来更多机会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新技术应用将改变传统行业模式，创造新的商业模式和盈利点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技术创新的风险和不确定性，需要投资者具备风险意识和风险控制能力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</a:t>
            </a:r>
            <a:endParaRPr lang="zh-CN" altLang="en-US"/>
          </a:p>
        </p:txBody>
      </p:sp>
      <p:sp>
        <p:nvSpPr>
          <p:cNvPr id="104927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行业市场需求持续增长，投资前景广阔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消费升级趋势明显，为行业市场提供更多机遇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技术创新不断涌现，提升行业市场竞争力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政策支持力度加大，推动行业市场需求增长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竞争格局</a:t>
            </a:r>
            <a:endParaRPr lang="zh-CN" altLang="en-US"/>
          </a:p>
        </p:txBody>
      </p:sp>
      <p:sp>
        <p:nvSpPr>
          <p:cNvPr id="104935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行业内的竞争格局变化趋势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7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行业内主要企业的竞争优势和劣势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7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行业内竞争对手数量及分布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7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竞争对手的市场份额和销售业绩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行业风险评估</a:t>
            </a:r>
            <a:endParaRPr lang="zh-CN" altLang="en-US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政策风险</a:t>
            </a:r>
            <a:endParaRPr lang="zh-CN" altLang="en-US"/>
          </a:p>
        </p:txBody>
      </p:sp>
      <p:sp>
        <p:nvSpPr>
          <p:cNvPr id="104945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行业政策变化对投资的影响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政策不确定性带来的风险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政策执行力度对行业发展的影响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政策法规对行业投资环境的评估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https://d.book118.com/248011041035006030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5_1"/>
  <p:tag name="KSO_WM_UNIT_INDEX" val="1_5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1"/>
  <p:tag name="KSO_WM_UNIT_INDEX" val="1_1"/>
  <p:tag name="KSO_WM_UNIT_LAYERLEVEL" val="1_1"/>
  <p:tag name="KSO_WM_UNIT_TYPE" val="l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1_1"/>
  <p:tag name="KSO_WM_UNIT_INDEX" val="1_1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2_1"/>
  <p:tag name="KSO_WM_UNIT_INDEX" val="1_2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2"/>
  <p:tag name="KSO_WM_UNIT_INDEX" val="1_2"/>
  <p:tag name="KSO_WM_UNIT_LAYERLEVEL" val="1_1"/>
  <p:tag name="KSO_WM_UNIT_TYPE" val="l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3"/>
  <p:tag name="KSO_WM_UNIT_INDEX" val="1_3"/>
  <p:tag name="KSO_WM_UNIT_LAYERLEVEL" val="1_1"/>
  <p:tag name="KSO_WM_UNIT_TYPE" val="l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2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Calibri Light</vt:lpstr>
      <vt:lpstr>+中文标题</vt:lpstr>
      <vt:lpstr>宋体</vt:lpstr>
      <vt:lpstr>Wingdings</vt:lpstr>
      <vt:lpstr>Office Theme</vt:lpstr>
      <vt:lpstr>行业投资前景与风险评估</vt:lpstr>
      <vt:lpstr>目录</vt:lpstr>
      <vt:lpstr>行业概述</vt:lpstr>
      <vt:lpstr>行业定义</vt:lpstr>
      <vt:lpstr>行业分类</vt:lpstr>
      <vt:lpstr>行业市场规模</vt:lpstr>
      <vt:lpstr>行业发展趋势</vt:lpstr>
      <vt:lpstr>行业投资前景</vt:lpstr>
      <vt:lpstr>政策环境</vt:lpstr>
      <vt:lpstr>技术创新</vt:lpstr>
      <vt:lpstr>市场需求</vt:lpstr>
      <vt:lpstr>竞争格局</vt:lpstr>
      <vt:lpstr>行业风险评估</vt:lpstr>
      <vt:lpstr>政策风险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2024-09-06T14:33:59.147</cp:lastPrinted>
  <dcterms:created xsi:type="dcterms:W3CDTF">2024-09-06T06:33:59Z</dcterms:created>
  <dcterms:modified xsi:type="dcterms:W3CDTF">2024-09-06T06:34:01Z</dcterms:modified>
</cp:coreProperties>
</file>