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31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3C72E-0D82-48E0-ACAC-6853AA6FD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A0835-BF67-4C15-8E06-AC56DB482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032D1-A06F-4003-AE0D-701640DC0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0CC47-B20B-4A7A-B3FE-1EFEF04E7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C56642-760E-4764-89B1-CF71A390B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E284BF-0CFD-436D-9F3C-FCD62160A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81CA2E-988F-4CAB-A5E7-C9F129197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8C47C-744E-4123-ABBD-ECA125949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6625A-243E-4350-965F-2244F3027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E73F8-3ED0-438B-A0F3-8A726BAA6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0F003-84DA-4B61-97F4-C99EB753D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22" Type="http://schemas.openxmlformats.org/officeDocument/2006/relationships/tags" Target="../tags/tag220.xml" /><Relationship Id="rId23" Type="http://schemas.openxmlformats.org/officeDocument/2006/relationships/tags" Target="../tags/tag221.xml" /><Relationship Id="rId24" Type="http://schemas.openxmlformats.org/officeDocument/2006/relationships/tags" Target="../tags/tag222.xml" /><Relationship Id="rId25" Type="http://schemas.openxmlformats.org/officeDocument/2006/relationships/tags" Target="../tags/tag223.xml" /><Relationship Id="rId26" Type="http://schemas.openxmlformats.org/officeDocument/2006/relationships/tags" Target="../tags/tag224.xml" /><Relationship Id="rId27" Type="http://schemas.openxmlformats.org/officeDocument/2006/relationships/tags" Target="../tags/tag225.xml" /><Relationship Id="rId28" Type="http://schemas.openxmlformats.org/officeDocument/2006/relationships/tags" Target="../tags/tag226.xml" /><Relationship Id="rId29" Type="http://schemas.openxmlformats.org/officeDocument/2006/relationships/tags" Target="../tags/tag227.xml" /><Relationship Id="rId3" Type="http://schemas.openxmlformats.org/officeDocument/2006/relationships/tags" Target="../tags/tag201.xml" /><Relationship Id="rId30" Type="http://schemas.openxmlformats.org/officeDocument/2006/relationships/tags" Target="../tags/tag228.xml" /><Relationship Id="rId31" Type="http://schemas.openxmlformats.org/officeDocument/2006/relationships/tags" Target="../tags/tag229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18" Type="http://schemas.openxmlformats.org/officeDocument/2006/relationships/tags" Target="../tags/tag262.xml" /><Relationship Id="rId19" Type="http://schemas.openxmlformats.org/officeDocument/2006/relationships/tags" Target="../tags/tag263.xml" /><Relationship Id="rId2" Type="http://schemas.openxmlformats.org/officeDocument/2006/relationships/tags" Target="../tags/tag246.xml" /><Relationship Id="rId20" Type="http://schemas.openxmlformats.org/officeDocument/2006/relationships/tags" Target="../tags/tag264.xml" /><Relationship Id="rId21" Type="http://schemas.openxmlformats.org/officeDocument/2006/relationships/tags" Target="../tags/tag265.xml" /><Relationship Id="rId22" Type="http://schemas.openxmlformats.org/officeDocument/2006/relationships/tags" Target="../tags/tag266.xml" /><Relationship Id="rId23" Type="http://schemas.openxmlformats.org/officeDocument/2006/relationships/tags" Target="../tags/tag267.xml" /><Relationship Id="rId24" Type="http://schemas.openxmlformats.org/officeDocument/2006/relationships/tags" Target="../tags/tag268.xml" /><Relationship Id="rId25" Type="http://schemas.openxmlformats.org/officeDocument/2006/relationships/tags" Target="../tags/tag269.xml" /><Relationship Id="rId26" Type="http://schemas.openxmlformats.org/officeDocument/2006/relationships/tags" Target="../tags/tag270.xml" /><Relationship Id="rId27" Type="http://schemas.openxmlformats.org/officeDocument/2006/relationships/tags" Target="../tags/tag271.xml" /><Relationship Id="rId28" Type="http://schemas.openxmlformats.org/officeDocument/2006/relationships/tags" Target="../tags/tag272.xml" /><Relationship Id="rId29" Type="http://schemas.openxmlformats.org/officeDocument/2006/relationships/tags" Target="../tags/tag273.xml" /><Relationship Id="rId3" Type="http://schemas.openxmlformats.org/officeDocument/2006/relationships/tags" Target="../tags/tag247.xml" /><Relationship Id="rId30" Type="http://schemas.openxmlformats.org/officeDocument/2006/relationships/tags" Target="../tags/tag274.xml" /><Relationship Id="rId31" Type="http://schemas.openxmlformats.org/officeDocument/2006/relationships/tags" Target="../tags/tag275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14" Type="http://schemas.openxmlformats.org/officeDocument/2006/relationships/tags" Target="../tags/tag288.xml" /><Relationship Id="rId15" Type="http://schemas.openxmlformats.org/officeDocument/2006/relationships/tags" Target="../tags/tag289.xml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18" Type="http://schemas.openxmlformats.org/officeDocument/2006/relationships/tags" Target="../tags/tag292.xml" /><Relationship Id="rId19" Type="http://schemas.openxmlformats.org/officeDocument/2006/relationships/tags" Target="../tags/tag293.xml" /><Relationship Id="rId2" Type="http://schemas.openxmlformats.org/officeDocument/2006/relationships/tags" Target="../tags/tag276.xml" /><Relationship Id="rId20" Type="http://schemas.openxmlformats.org/officeDocument/2006/relationships/tags" Target="../tags/tag294.xml" /><Relationship Id="rId21" Type="http://schemas.openxmlformats.org/officeDocument/2006/relationships/tags" Target="../tags/tag295.xml" /><Relationship Id="rId22" Type="http://schemas.openxmlformats.org/officeDocument/2006/relationships/tags" Target="../tags/tag296.xml" /><Relationship Id="rId23" Type="http://schemas.openxmlformats.org/officeDocument/2006/relationships/tags" Target="../tags/tag297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9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tags" Target="../tags/tag306.xml" /><Relationship Id="rId8" Type="http://schemas.openxmlformats.org/officeDocument/2006/relationships/tags" Target="../tags/tag307.xml" /><Relationship Id="rId9" Type="http://schemas.openxmlformats.org/officeDocument/2006/relationships/tags" Target="../tags/tag3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170071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急性缺血性肠坏死的护理查房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急性缺血性肠坏死的相关知识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急性缺血性肠坏死的相关知识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疾病定义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急性缺血性肠坏死是一种严重的肠道疾病，由肠道供血不足引起。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病因包括血栓形成、血管痉挛、肠系膜血管缺血等。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症状包括腹痛、腹胀、呕吐、腹泻、便血等。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严重者可导致休克、多器官功能衰竭甚至死亡。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病因及发病机制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诊断：病史、体格检查、实验室检查、影像学检查等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治疗：手术治疗、保守治疗、支持治疗等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病因：肠系膜动脉栓塞、肠系膜静脉血栓形成、肠扭转等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发病机制：肠壁缺血、缺氧、坏死，导致肠道功能障碍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临床表现：腹痛、腹胀、呕吐、腹泻、便血等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腹痛、腹胀、呕吐等消化道症状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血常规检查：白细胞计数升高，中性粒细胞比例增加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影像学检查：肠壁增厚、肠腔狭窄、肠系膜水肿等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肠镜检查：肠黏膜充血、水肿、糜烂等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病理学检查：肠黏膜坏死、出血、炎症细胞浸润等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诊断性治疗：抗凝、抗血小板聚集、扩血管等药物治疗后症状缓解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疾病发展及预后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发病机制：肠壁缺血、缺氧、坏死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预后：与病情严重程度、治疗时机、患者身体状况等因素有关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治疗方法：手术治疗、保守治疗、药物治疗等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临床表现：腹痛、腹胀、呕吐、腹泻、便血等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诊断方法：CT、MRI、肠镜等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16" name="任意多边形 15"/>
          <p:cNvSpPr/>
          <p:nvPr>
            <p:custDataLst>
              <p:tags r:id="rId2"/>
            </p:custDataLst>
          </p:nvPr>
        </p:nvSpPr>
        <p:spPr>
          <a:xfrm flipH="1">
            <a:off x="838200" y="3814631"/>
            <a:ext cx="2480619" cy="82645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925" h="1307">
                <a:moveTo>
                  <a:pt x="525" y="0"/>
                </a:moveTo>
                <a:lnTo>
                  <a:pt x="3400" y="0"/>
                </a:lnTo>
                <a:cubicBezTo>
                  <a:pt x="3690" y="0"/>
                  <a:pt x="3925" y="235"/>
                  <a:pt x="3925" y="525"/>
                </a:cubicBezTo>
                <a:cubicBezTo>
                  <a:pt x="3925" y="815"/>
                  <a:pt x="3690" y="1050"/>
                  <a:pt x="3400" y="1050"/>
                </a:cubicBezTo>
                <a:lnTo>
                  <a:pt x="1039" y="1050"/>
                </a:lnTo>
                <a:lnTo>
                  <a:pt x="782" y="1307"/>
                </a:lnTo>
                <a:lnTo>
                  <a:pt x="782" y="1050"/>
                </a:lnTo>
                <a:lnTo>
                  <a:pt x="525" y="1050"/>
                </a:lnTo>
                <a:cubicBezTo>
                  <a:pt x="235" y="1050"/>
                  <a:pt x="0" y="815"/>
                  <a:pt x="0" y="525"/>
                </a:cubicBezTo>
                <a:cubicBezTo>
                  <a:pt x="0" y="235"/>
                  <a:pt x="235" y="0"/>
                  <a:pt x="52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00" b="1" spc="100">
                <a:solidFill>
                  <a:schemeClr val="accent1">
                    <a:alpha val="70000"/>
                  </a:schemeClr>
                </a:solidFill>
                <a:uFillTx/>
                <a:latin typeface="+mj-ea"/>
                <a:ea typeface="+mj-ea"/>
                <a:sym typeface="+mn-ea"/>
              </a:rPr>
              <a:t>性别：男</a:t>
            </a:r>
            <a:endParaRPr lang="en-US" altLang="zh-CN" sz="1100" b="1" spc="100">
              <a:solidFill>
                <a:schemeClr val="accent1">
                  <a:alpha val="7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 flipH="1">
            <a:off x="8238957" y="4013814"/>
            <a:ext cx="2480619" cy="82645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925" h="1307">
                <a:moveTo>
                  <a:pt x="525" y="0"/>
                </a:moveTo>
                <a:lnTo>
                  <a:pt x="3400" y="0"/>
                </a:lnTo>
                <a:cubicBezTo>
                  <a:pt x="3690" y="0"/>
                  <a:pt x="3925" y="235"/>
                  <a:pt x="3925" y="525"/>
                </a:cubicBezTo>
                <a:cubicBezTo>
                  <a:pt x="3925" y="815"/>
                  <a:pt x="3690" y="1050"/>
                  <a:pt x="3400" y="1050"/>
                </a:cubicBezTo>
                <a:lnTo>
                  <a:pt x="1039" y="1050"/>
                </a:lnTo>
                <a:lnTo>
                  <a:pt x="782" y="1307"/>
                </a:lnTo>
                <a:lnTo>
                  <a:pt x="782" y="1050"/>
                </a:lnTo>
                <a:lnTo>
                  <a:pt x="525" y="1050"/>
                </a:lnTo>
                <a:cubicBezTo>
                  <a:pt x="235" y="1050"/>
                  <a:pt x="0" y="815"/>
                  <a:pt x="0" y="525"/>
                </a:cubicBezTo>
                <a:cubicBezTo>
                  <a:pt x="0" y="235"/>
                  <a:pt x="235" y="0"/>
                  <a:pt x="52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79705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80000"/>
                  </a:schemeClr>
                </a:solidFill>
                <a:uFillTx/>
                <a:latin typeface="+mj-ea"/>
                <a:ea typeface="+mj-ea"/>
                <a:sym typeface="+mn-ea"/>
              </a:rPr>
              <a:t>职业：农民</a:t>
            </a:r>
            <a:endParaRPr lang="zh-CN" altLang="en-US" sz="1100" b="1" spc="100">
              <a:solidFill>
                <a:schemeClr val="accent1">
                  <a:alpha val="8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4"/>
            </p:custDataLst>
          </p:nvPr>
        </p:nvSpPr>
        <p:spPr>
          <a:xfrm flipH="1">
            <a:off x="3738052" y="2379248"/>
            <a:ext cx="2590644" cy="61019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179705" numCol="1" spcCol="0" rtlCol="0" fromWordArt="0" anchor="t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发病时间：2022年10月10日</a:t>
            </a:r>
            <a:endParaRPr lang="zh-CN" altLang="en-US" sz="14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4" name="任意多边形 3"/>
          <p:cNvSpPr/>
          <p:nvPr>
            <p:custDataLst>
              <p:tags r:id="rId5"/>
            </p:custDataLst>
          </p:nvPr>
        </p:nvSpPr>
        <p:spPr>
          <a:xfrm>
            <a:off x="3480695" y="3059632"/>
            <a:ext cx="5548038" cy="145561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gradFill>
            <a:gsLst>
              <a:gs pos="72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rgbClr val="FFFFFF"/>
                </a:gs>
                <a:gs pos="100000">
                  <a:srgbClr val="FFFFFF"/>
                </a:gs>
                <a:gs pos="50000">
                  <a:schemeClr val="accent1">
                    <a:lumMod val="30000"/>
                    <a:lumOff val="7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lumMod val="7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360045" tIns="144145" rIns="360045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SzTx/>
              <a:buFontTx/>
            </a:pPr>
            <a:r>
              <a:rPr lang="zh-CN" altLang="en-US" sz="1100" b="1" spc="100">
                <a:solidFill>
                  <a:srgbClr val="FFFFFF"/>
                </a:solidFill>
                <a:effectLst>
                  <a:outerShdw blurRad="50800" dist="38100" dir="5400000" algn="t" rotWithShape="0">
                    <a:schemeClr val="accent1">
                      <a:lumMod val="50000"/>
                      <a:alpha val="40000"/>
                    </a:schemeClr>
                  </a:outerShdw>
                </a:effectLst>
                <a:uFillTx/>
                <a:latin typeface="+mj-ea"/>
                <a:ea typeface="+mj-ea"/>
                <a:sym typeface="+mn-ea"/>
              </a:rPr>
              <a:t>姓名：张三</a:t>
            </a:r>
            <a:endParaRPr lang="zh-CN" altLang="en-US" sz="1100" b="1" spc="100">
              <a:solidFill>
                <a:srgbClr val="FFFFFF"/>
              </a:solidFill>
              <a:effectLst>
                <a:outerShdw blurRad="50800" dist="38100" dir="5400000" algn="t" rotWithShape="0">
                  <a:schemeClr val="accent1">
                    <a:lumMod val="50000"/>
                    <a:alpha val="40000"/>
                  </a:schemeClr>
                </a:outerShdw>
              </a:effectLst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6"/>
            </p:custDataLst>
          </p:nvPr>
        </p:nvSpPr>
        <p:spPr>
          <a:xfrm>
            <a:off x="6727695" y="1927766"/>
            <a:ext cx="3879327" cy="101551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6135" h="1606">
                <a:moveTo>
                  <a:pt x="559" y="0"/>
                </a:moveTo>
                <a:lnTo>
                  <a:pt x="5577" y="0"/>
                </a:lnTo>
                <a:cubicBezTo>
                  <a:pt x="5885" y="0"/>
                  <a:pt x="6135" y="250"/>
                  <a:pt x="6135" y="559"/>
                </a:cubicBezTo>
                <a:cubicBezTo>
                  <a:pt x="6135" y="867"/>
                  <a:pt x="5885" y="1117"/>
                  <a:pt x="5577" y="1117"/>
                </a:cubicBezTo>
                <a:lnTo>
                  <a:pt x="1817" y="1117"/>
                </a:lnTo>
                <a:lnTo>
                  <a:pt x="1328" y="1606"/>
                </a:lnTo>
                <a:lnTo>
                  <a:pt x="1328" y="1117"/>
                </a:lnTo>
                <a:lnTo>
                  <a:pt x="559" y="1117"/>
                </a:lnTo>
                <a:cubicBezTo>
                  <a:pt x="250" y="1117"/>
                  <a:pt x="0" y="867"/>
                  <a:pt x="0" y="559"/>
                </a:cubicBezTo>
                <a:cubicBezTo>
                  <a:pt x="0" y="250"/>
                  <a:pt x="250" y="0"/>
                  <a:pt x="559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36195" rIns="107950" bIns="32385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80000"/>
                  </a:schemeClr>
                </a:solidFill>
                <a:uFillTx/>
                <a:latin typeface="+mj-ea"/>
                <a:ea typeface="+mj-ea"/>
                <a:sym typeface="+mn-ea"/>
              </a:rPr>
              <a:t>年龄：50岁</a:t>
            </a:r>
            <a:endParaRPr lang="zh-CN" altLang="en-US" sz="1100" b="1" spc="100">
              <a:solidFill>
                <a:schemeClr val="accent1">
                  <a:alpha val="8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17" name="任意多边形 16"/>
          <p:cNvSpPr/>
          <p:nvPr>
            <p:custDataLst>
              <p:tags r:id="rId7"/>
            </p:custDataLst>
          </p:nvPr>
        </p:nvSpPr>
        <p:spPr>
          <a:xfrm>
            <a:off x="2739608" y="1571766"/>
            <a:ext cx="2763270" cy="785350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5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520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60000"/>
                  </a:schemeClr>
                </a:solidFill>
                <a:uFillTx/>
                <a:latin typeface="+mj-ea"/>
                <a:ea typeface="+mj-ea"/>
                <a:sym typeface="+mn-ea"/>
              </a:rPr>
              <a:t>家庭状况：有一子一女</a:t>
            </a:r>
            <a:endParaRPr lang="zh-CN" altLang="en-US" sz="1100" b="1" spc="100">
              <a:solidFill>
                <a:schemeClr val="accent1">
                  <a:alpha val="6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52" name="任意多边形 51"/>
          <p:cNvSpPr/>
          <p:nvPr>
            <p:custDataLst>
              <p:tags r:id="rId8"/>
            </p:custDataLst>
          </p:nvPr>
        </p:nvSpPr>
        <p:spPr>
          <a:xfrm>
            <a:off x="1459145" y="2715014"/>
            <a:ext cx="1917216" cy="63485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17970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居住地：农村</a:t>
            </a:r>
            <a:endParaRPr lang="zh-CN" altLang="en-US" sz="11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44" name="任意多边形 43"/>
          <p:cNvSpPr/>
          <p:nvPr>
            <p:custDataLst>
              <p:tags r:id="rId9"/>
            </p:custDataLst>
          </p:nvPr>
        </p:nvSpPr>
        <p:spPr>
          <a:xfrm>
            <a:off x="8802992" y="5217764"/>
            <a:ext cx="1917216" cy="63485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159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护理级别：一级护理</a:t>
            </a:r>
            <a:endParaRPr lang="zh-CN" altLang="en-US" sz="11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0"/>
            </p:custDataLst>
          </p:nvPr>
        </p:nvSpPr>
        <p:spPr>
          <a:xfrm>
            <a:off x="9545344" y="3107056"/>
            <a:ext cx="1808456" cy="62410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860" h="985">
                <a:moveTo>
                  <a:pt x="398" y="0"/>
                </a:moveTo>
                <a:lnTo>
                  <a:pt x="2463" y="0"/>
                </a:lnTo>
                <a:cubicBezTo>
                  <a:pt x="2682" y="0"/>
                  <a:pt x="2860" y="178"/>
                  <a:pt x="2860" y="398"/>
                </a:cubicBezTo>
                <a:cubicBezTo>
                  <a:pt x="2860" y="617"/>
                  <a:pt x="2682" y="795"/>
                  <a:pt x="2463" y="795"/>
                </a:cubicBezTo>
                <a:lnTo>
                  <a:pt x="774" y="795"/>
                </a:lnTo>
                <a:lnTo>
                  <a:pt x="582" y="987"/>
                </a:lnTo>
                <a:lnTo>
                  <a:pt x="582" y="795"/>
                </a:lnTo>
                <a:lnTo>
                  <a:pt x="398" y="795"/>
                </a:lnTo>
                <a:cubicBezTo>
                  <a:pt x="178" y="795"/>
                  <a:pt x="0" y="617"/>
                  <a:pt x="0" y="398"/>
                </a:cubicBezTo>
                <a:cubicBezTo>
                  <a:pt x="0" y="178"/>
                  <a:pt x="178" y="0"/>
                  <a:pt x="398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17970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入院时间：2022年10月12日</a:t>
            </a:r>
            <a:endParaRPr lang="zh-CN" altLang="en-US" sz="11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7" name="任意多边形 6"/>
          <p:cNvSpPr/>
          <p:nvPr>
            <p:custDataLst>
              <p:tags r:id="rId11"/>
            </p:custDataLst>
          </p:nvPr>
        </p:nvSpPr>
        <p:spPr>
          <a:xfrm>
            <a:off x="2992538" y="4733402"/>
            <a:ext cx="1917216" cy="63485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5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15900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 spc="100">
                <a:solidFill>
                  <a:schemeClr val="accent1">
                    <a:alpha val="60000"/>
                  </a:schemeClr>
                </a:solidFill>
                <a:uFillTx/>
                <a:latin typeface="+mj-ea"/>
                <a:ea typeface="+mj-ea"/>
                <a:sym typeface="+mn-ea"/>
              </a:rPr>
              <a:t>诊断：急性缺血性肠坏死</a:t>
            </a:r>
            <a:endParaRPr lang="zh-CN" altLang="en-US" sz="1400" b="1" spc="100">
              <a:solidFill>
                <a:schemeClr val="accent1">
                  <a:alpha val="6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53" name="任意多边形 52"/>
          <p:cNvSpPr/>
          <p:nvPr>
            <p:custDataLst>
              <p:tags r:id="rId12"/>
            </p:custDataLst>
          </p:nvPr>
        </p:nvSpPr>
        <p:spPr>
          <a:xfrm>
            <a:off x="3831637" y="5217764"/>
            <a:ext cx="2985216" cy="752469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721" h="1190">
                <a:moveTo>
                  <a:pt x="445" y="0"/>
                </a:moveTo>
                <a:lnTo>
                  <a:pt x="4276" y="0"/>
                </a:lnTo>
                <a:cubicBezTo>
                  <a:pt x="4522" y="0"/>
                  <a:pt x="4721" y="199"/>
                  <a:pt x="4721" y="445"/>
                </a:cubicBezTo>
                <a:cubicBezTo>
                  <a:pt x="4721" y="691"/>
                  <a:pt x="4522" y="890"/>
                  <a:pt x="4276" y="890"/>
                </a:cubicBezTo>
                <a:lnTo>
                  <a:pt x="1213" y="890"/>
                </a:lnTo>
                <a:lnTo>
                  <a:pt x="913" y="1190"/>
                </a:lnTo>
                <a:lnTo>
                  <a:pt x="913" y="890"/>
                </a:lnTo>
                <a:lnTo>
                  <a:pt x="445" y="890"/>
                </a:lnTo>
                <a:cubicBezTo>
                  <a:pt x="199" y="890"/>
                  <a:pt x="0" y="691"/>
                  <a:pt x="0" y="445"/>
                </a:cubicBezTo>
                <a:cubicBezTo>
                  <a:pt x="0" y="199"/>
                  <a:pt x="199" y="0"/>
                  <a:pt x="44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07950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80000"/>
                  </a:schemeClr>
                </a:solidFill>
                <a:uFillTx/>
                <a:latin typeface="+mj-ea"/>
                <a:ea typeface="+mj-ea"/>
                <a:sym typeface="+mn-ea"/>
              </a:rPr>
              <a:t>婚姻状况：已婚</a:t>
            </a:r>
            <a:endParaRPr lang="zh-CN" altLang="en-US" sz="1100" b="1" spc="100">
              <a:solidFill>
                <a:schemeClr val="accent1">
                  <a:alpha val="8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10" name="任意多边形 9"/>
          <p:cNvSpPr/>
          <p:nvPr>
            <p:custDataLst>
              <p:tags r:id="rId13"/>
            </p:custDataLst>
          </p:nvPr>
        </p:nvSpPr>
        <p:spPr>
          <a:xfrm flipH="1">
            <a:off x="5648312" y="4561409"/>
            <a:ext cx="2590644" cy="61019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179705" numCol="1" spcCol="0" rtlCol="0" fromWordArt="0" anchor="t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治疗方案：手术治疗</a:t>
            </a:r>
            <a:endParaRPr lang="zh-CN" altLang="en-US" sz="11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病情发展及诊疗过程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患者基本信息：年龄、性别、病史等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预后及随访：患者的恢复情况、后续治疗等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诊疗过程：包括诊断、治疗方案、手术等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发病原因：如肠系膜动脉栓塞、肠扭转等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病情发展：症状、体征、实验室检查等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当前症状及体征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838200" y="2411882"/>
            <a:ext cx="10515600" cy="1817244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1952200" y="2566392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616022" y="3413337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9" name="圆角矩形 18"/>
          <p:cNvSpPr/>
          <p:nvPr>
            <p:custDataLst>
              <p:tags r:id="rId5"/>
            </p:custDataLst>
          </p:nvPr>
        </p:nvSpPr>
        <p:spPr>
          <a:xfrm>
            <a:off x="6632653" y="3158999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0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296475" y="4005945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771352" y="3818370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2" name="圆角矩形 21"/>
          <p:cNvSpPr/>
          <p:nvPr>
            <p:custDataLst>
              <p:tags r:id="rId8"/>
            </p:custDataLst>
          </p:nvPr>
        </p:nvSpPr>
        <p:spPr>
          <a:xfrm>
            <a:off x="3107530" y="4562945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23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9700" y="4105136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4" name="圆角矩形 23"/>
          <p:cNvSpPr/>
          <p:nvPr>
            <p:custDataLst>
              <p:tags r:id="rId10"/>
            </p:custDataLst>
          </p:nvPr>
        </p:nvSpPr>
        <p:spPr>
          <a:xfrm>
            <a:off x="5465878" y="484971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5" name="圆角矩形 24"/>
          <p:cNvSpPr/>
          <p:nvPr>
            <p:custDataLst>
              <p:tags r:id="rId11"/>
            </p:custDataLst>
          </p:nvPr>
        </p:nvSpPr>
        <p:spPr>
          <a:xfrm>
            <a:off x="4279392" y="319715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43214" y="4044095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14926" y="3754786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4"/>
            </p:custDataLst>
          </p:nvPr>
        </p:nvSpPr>
        <p:spPr>
          <a:xfrm>
            <a:off x="7751104" y="449936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15"/>
            </p:custDataLst>
          </p:nvPr>
        </p:nvSpPr>
        <p:spPr>
          <a:xfrm>
            <a:off x="8936954" y="249009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600776" y="3337036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17"/>
            </p:custDataLst>
          </p:nvPr>
        </p:nvSpPr>
        <p:spPr>
          <a:xfrm>
            <a:off x="1638729" y="1547133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腹痛：突发性、持续性、剧烈性腹痛，可伴有腹胀、恶心、呕吐等症状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正文"/>
          <p:cNvSpPr txBox="1"/>
          <p:nvPr>
            <p:custDataLst>
              <p:tags r:id="rId18"/>
            </p:custDataLst>
          </p:nvPr>
        </p:nvSpPr>
        <p:spPr>
          <a:xfrm>
            <a:off x="3965920" y="2177891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发热：体温升高，可伴有寒战、出汗等症状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5" name="正文"/>
          <p:cNvSpPr txBox="1"/>
          <p:nvPr>
            <p:custDataLst>
              <p:tags r:id="rId19"/>
            </p:custDataLst>
          </p:nvPr>
        </p:nvSpPr>
        <p:spPr>
          <a:xfrm>
            <a:off x="6319181" y="2111127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肠鸣音减弱或消失：肠鸣音减弱或消失，可伴有腹胀等症状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2" name="正文"/>
          <p:cNvSpPr txBox="1"/>
          <p:nvPr>
            <p:custDataLst>
              <p:tags r:id="rId20"/>
            </p:custDataLst>
          </p:nvPr>
        </p:nvSpPr>
        <p:spPr>
          <a:xfrm>
            <a:off x="8623483" y="1460022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影像学检查：腹部CT、X线等检查可发现肠壁增厚、肠腔狭窄、肠管扩张等改变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21"/>
            </p:custDataLst>
          </p:nvPr>
        </p:nvSpPr>
        <p:spPr>
          <a:xfrm>
            <a:off x="2794058" y="5087516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腹泻：大便次数增多，大便性状改变，可伴有黏液、脓血等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63" name="正文"/>
          <p:cNvSpPr txBox="1"/>
          <p:nvPr>
            <p:custDataLst>
              <p:tags r:id="rId22"/>
            </p:custDataLst>
          </p:nvPr>
        </p:nvSpPr>
        <p:spPr>
          <a:xfrm>
            <a:off x="5152406" y="5374918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腹部压痛：腹部触诊可发现压痛、反跳痛等体征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3" name="正文"/>
          <p:cNvSpPr txBox="1"/>
          <p:nvPr>
            <p:custDataLst>
              <p:tags r:id="rId23"/>
            </p:custDataLst>
          </p:nvPr>
        </p:nvSpPr>
        <p:spPr>
          <a:xfrm>
            <a:off x="7437632" y="5032834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血常规检查：白细胞计数升高，中性粒细胞比例升高等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症状：腹痛、腹胀、恶心、呕吐等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原因：肠坏死、炎症、手术等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护理措施：止痛药、热敷、按摩等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预防措施：保持良好的生活习惯，避免过度劳累，注意饮食卫生等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https://d.book118.com/248017007142006037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"/>
  <p:tag name="KSO_WM_UNIT_INDEX" val="1_1"/>
  <p:tag name="KSO_WM_UNIT_LAYERLEVEL" val="1_1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3"/>
  <p:tag name="KSO_WM_UNIT_INDEX" val="1_3"/>
  <p:tag name="KSO_WM_UNIT_LAYERLEVEL" val="1_1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5"/>
  <p:tag name="KSO_WM_UNIT_INDEX" val="1_5"/>
  <p:tag name="KSO_WM_UNIT_LAYERLEVEL" val="1_1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3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7200000286102295,&quot;transparency&quot;:0},{&quot;brightness&quot;:0.10000000149011612,&quot;colorType&quot;:1,&quot;foreColorIndex&quot;:5,&quot;pos&quot;:0,&quot;transparency&quot;:0}],&quot;type&quot;:3},&quot;glow&quot;:{&quot;colorType&quot;:0},&quot;line&quot;:{&quot;gradient&quot;:[{&quot;brightness&quot;:0,&quot;colorType&quot;:2,&quot;pos&quot;:0,&quot;rgb&quot;:&quot;#ffffff&quot;,&quot;transparency&quot;:0},{&quot;brightness&quot;:0,&quot;colorType&quot;:2,&quot;pos&quot;:1,&quot;rgb&quot;:&quot;#ffffff&quot;,&quot;transparency&quot;:0},{&quot;brightness&quot;:0.699999988079071,&quot;colorType&quot;:1,&quot;foreColorIndex&quot;:5,&quot;pos&quot;:0.5,&quot;transparency&quot;:0}],&quot;type&quot;:2},&quot;shadow&quot;:{&quot;brightness&quot;:-0.25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32_1*l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单击此处添加项标题内容"/>
  <p:tag name="KSO_WM_UNIT_SHADOW_SCHEMECOLOR_INDEX" val="5"/>
  <p:tag name="KSO_WM_UNIT_TEXT_SHADOW_SCHEMECOLOR_INDEX" val="5"/>
  <p:tag name="KSO_WM_UNIT_TYPE" val="l_h_a"/>
  <p:tag name="KSO_WM_UNIT_USESOURCEFORMAT_APPLY" val="0"/>
  <p:tag name="KSO_WM_UNIT_VALUE" val="3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30000001192092896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单击此处添加项标题内容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32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30000001192092896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5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单击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24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8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2_1"/>
  <p:tag name="KSO_WM_UNIT_INDEX" val="1_1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9_1"/>
  <p:tag name="KSO_WM_UNIT_INDEX" val="1_9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8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5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0_1"/>
  <p:tag name="KSO_WM_UNIT_INDEX" val="1_10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项标题内容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1_1"/>
  <p:tag name="KSO_WM_UNIT_INDEX" val="1_1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3"/>
</p:tagLst>
</file>

<file path=ppt/tags/tag245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"/>
  <p:tag name="KSO_WM_UNIT_INDEX" val="1_1"/>
  <p:tag name="KSO_WM_UNIT_LAYERLEVEL" val="1_1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3"/>
  <p:tag name="KSO_WM_UNIT_INDEX" val="1_3"/>
  <p:tag name="KSO_WM_UNIT_LAYERLEVEL" val="1_1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5"/>
  <p:tag name="KSO_WM_UNIT_INDEX" val="1_5"/>
  <p:tag name="KSO_WM_UNIT_LAYERLEVEL" val="1_1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6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30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309.xml><?xml version="1.0" encoding="utf-8"?>
<p:tagLst xmlns:p="http://schemas.openxmlformats.org/presentationml/2006/main">
  <p:tag name="KSO_WM_TEMPLATE_CATEGORY" val="custom"/>
  <p:tag name="KSO_WM_TEMPLATE_INDEX" val="20230979"/>
</p:tagLst>
</file>

<file path=ppt/tags/tag3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急性缺血性肠坏死的护理查房</vt:lpstr>
      <vt:lpstr>目录</vt:lpstr>
      <vt:lpstr>急性缺血性肠坏死的相关知识</vt:lpstr>
      <vt:lpstr>疾病定义</vt:lpstr>
      <vt:lpstr>病因及发病机制</vt:lpstr>
      <vt:lpstr>诊断标准</vt:lpstr>
      <vt:lpstr>疾病发展及预后</vt:lpstr>
      <vt:lpstr>病例汇报</vt:lpstr>
      <vt:lpstr>患者基本信息</vt:lpstr>
      <vt:lpstr>病情发展及诊疗过程</vt:lpstr>
      <vt:lpstr>当前症状及体征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2024-09-18T01:29:27.687</cp:lastPrinted>
  <dcterms:created xsi:type="dcterms:W3CDTF">2024-09-17T17:29:27Z</dcterms:created>
  <dcterms:modified xsi:type="dcterms:W3CDTF">2024-09-17T17:29:29Z</dcterms:modified>
</cp:coreProperties>
</file>