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3EB02E7-C307-414B-B8BF-8E089A68EE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CE5F1A-2532-4241-886E-9707F61721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B3C43DA-90A8-449B-B9F1-64675D4985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E084FDE-BF16-464F-A599-5BFE0B7E12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885EB7C-CCB8-45FB-9371-99625F53A25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32A938-4048-4A66-BDF0-11E54E6D1DC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FC32A6A-2889-4A0B-8688-21938397CA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D799DD8-29C9-43EF-8EA4-F8538926DB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C6003F-DA33-44AB-A1B5-91F53CC26A3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EAA8E8-6E93-44B5-B3C4-FA40DDFB34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214D4E-2A48-441B-A391-0105B4DEEE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5.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024054133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340974" y="3721608"/>
            <a:ext cx="232007" cy="23200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679110" y="3729894"/>
            <a:ext cx="215435" cy="215435"/>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000673" y="3738180"/>
            <a:ext cx="198863" cy="198863"/>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293221" y="3746466"/>
            <a:ext cx="182291" cy="182291"/>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581641" y="3754752"/>
            <a:ext cx="165719" cy="165719"/>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33806" y="1310470"/>
            <a:ext cx="8696325" cy="1238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重大隐患判定标准培训课件</a:t>
            </a:r>
          </a:p>
        </p:txBody>
      </p:sp>
      <p:sp>
        <p:nvSpPr>
          <p:cNvPr id="10" name="AutoShape 10"/>
          <p:cNvSpPr/>
          <p:nvPr/>
        </p:nvSpPr>
        <p:spPr>
          <a:xfrm>
            <a:off x="1355726" y="3832004"/>
            <a:ext cx="3032483" cy="2438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5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137413" y="4300567"/>
            <a:ext cx="4507652" cy="4507652"/>
          </a:xfrm>
          <a:prstGeom prst="ellipse">
            <a:avLst/>
          </a:prstGeom>
          <a:solidFill>
            <a:schemeClr val="accent2">
              <a:alpha val="1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331168"/>
            <a:ext cx="515576" cy="439821"/>
            <a:chOff x="454963" y="331168"/>
            <a:chExt cx="515576" cy="439821"/>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12343" y="2059640"/>
            <a:ext cx="2738721" cy="2738721"/>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重大隐患判定标准的概述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重大隐患判定标准的依据</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重大隐患判定标准的实施</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重大隐患判定标准的案例分析</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重大隐患判定标准的挑战与对策</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重大隐患判定标准的概述</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01</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l="28357" r="28357"/>
          <a:stretch>
            <a:fillRect/>
          </a:stretch>
        </p:blipFill>
        <p:spPr>
          <a:xfrm>
            <a:off x="875314" y="1869245"/>
            <a:ext cx="2050689" cy="3916435"/>
          </a:xfrm>
          <a:prstGeom prst="rect">
            <a:avLst/>
          </a:prstGeom>
        </p:spPr>
      </p:pic>
      <p:pic>
        <p:nvPicPr>
          <p:cNvPr id="5" name="Picture 5"/>
          <p:cNvPicPr>
            <a:picLocks noChangeAspect="1"/>
          </p:cNvPicPr>
          <p:nvPr/>
        </p:nvPicPr>
        <p:blipFill>
          <a:blip r:embed="rId4"/>
          <a:srcRect l="32546" r="32546"/>
          <a:stretch>
            <a:fillRect/>
          </a:stretch>
        </p:blipFill>
        <p:spPr>
          <a:xfrm>
            <a:off x="5906740" y="1869245"/>
            <a:ext cx="2050689" cy="3916435"/>
          </a:xfrm>
          <a:prstGeom prst="rect">
            <a:avLst/>
          </a:prstGeom>
        </p:spPr>
      </p:pic>
      <p:pic>
        <p:nvPicPr>
          <p:cNvPr id="6" name="Picture 6"/>
          <p:cNvPicPr>
            <a:picLocks noChangeAspect="1"/>
          </p:cNvPicPr>
          <p:nvPr/>
        </p:nvPicPr>
        <p:blipFill>
          <a:blip r:embed="rId5"/>
          <a:srcRect l="32590" r="32590"/>
          <a:stretch>
            <a:fillRect/>
          </a:stretch>
        </p:blipFill>
        <p:spPr>
          <a:xfrm>
            <a:off x="3391027" y="1869245"/>
            <a:ext cx="2050689" cy="3916435"/>
          </a:xfrm>
          <a:prstGeom prst="rect">
            <a:avLst/>
          </a:prstGeom>
        </p:spPr>
      </p:pic>
      <p:sp>
        <p:nvSpPr>
          <p:cNvPr id="7" name="Freeform 7"/>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重大隐患判定标准是指针对企业、组织或设施中可能存在的重大风险和隐患，制定的一系列评估和判断准则。</a:t>
            </a:r>
            <a:endParaRPr lang="en-US" sz="1100"/>
          </a:p>
        </p:txBody>
      </p:sp>
      <p:sp>
        <p:nvSpPr>
          <p:cNvPr id="10" name="AutoShape 10"/>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11" name="AutoShape 1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具有系统性、科学性、可操作性，能够全面反映企业安全状况，为隐患排查和治理提供依据。</a:t>
            </a:r>
            <a:endParaRPr lang="en-US" sz="1100"/>
          </a:p>
        </p:txBody>
      </p:sp>
      <p:sp>
        <p:nvSpPr>
          <p:cNvPr id="12" name="AutoShape 12"/>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981837" y="1604867"/>
            <a:ext cx="3394996" cy="2116741"/>
            <a:chOff x="981837" y="1604867"/>
            <a:chExt cx="3394996" cy="2116741"/>
          </a:xfrm>
        </p:grpSpPr>
        <p:sp>
          <p:nvSpPr>
            <p:cNvPr id="5" name="AutoShape 5"/>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6" name="Group 6"/>
          <p:cNvGrpSpPr/>
          <p:nvPr/>
        </p:nvGrpSpPr>
        <p:grpSpPr>
          <a:xfrm>
            <a:off x="4376738" y="3721608"/>
            <a:ext cx="3394996" cy="2116741"/>
            <a:chOff x="4376738" y="3721608"/>
            <a:chExt cx="3394996" cy="2116741"/>
          </a:xfrm>
        </p:grpSpPr>
        <p:sp>
          <p:nvSpPr>
            <p:cNvPr id="7" name="AutoShape 7"/>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771733" y="1604867"/>
            <a:ext cx="3394996" cy="2116741"/>
            <a:chOff x="7771733" y="1604867"/>
            <a:chExt cx="3394996" cy="2116741"/>
          </a:xfrm>
        </p:grpSpPr>
        <p:sp>
          <p:nvSpPr>
            <p:cNvPr id="9" name="AutoShape 9"/>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10" name="Picture 10"/>
          <p:cNvPicPr>
            <a:picLocks noChangeAspect="1"/>
          </p:cNvPicPr>
          <p:nvPr/>
        </p:nvPicPr>
        <p:blipFill>
          <a:blip r:embed="rId3"/>
          <a:srcRect t="8133" b="8133"/>
          <a:stretch>
            <a:fillRect/>
          </a:stretch>
        </p:blipFill>
        <p:spPr>
          <a:xfrm>
            <a:off x="981837" y="3694465"/>
            <a:ext cx="3394942" cy="2143864"/>
          </a:xfrm>
          <a:prstGeom prst="rect">
            <a:avLst/>
          </a:prstGeom>
        </p:spPr>
      </p:pic>
      <p:pic>
        <p:nvPicPr>
          <p:cNvPr id="11" name="Picture 11"/>
          <p:cNvPicPr>
            <a:picLocks noChangeAspect="1"/>
          </p:cNvPicPr>
          <p:nvPr/>
        </p:nvPicPr>
        <p:blipFill>
          <a:blip r:embed="rId4"/>
          <a:srcRect t="18426" b="18426"/>
          <a:stretch>
            <a:fillRect/>
          </a:stretch>
        </p:blipFill>
        <p:spPr>
          <a:xfrm>
            <a:off x="4376812" y="1577730"/>
            <a:ext cx="3394942" cy="2143864"/>
          </a:xfrm>
          <a:prstGeom prst="rect">
            <a:avLst/>
          </a:prstGeom>
        </p:spPr>
      </p:pic>
      <p:pic>
        <p:nvPicPr>
          <p:cNvPr id="12" name="Picture 12"/>
          <p:cNvPicPr>
            <a:picLocks noChangeAspect="1"/>
          </p:cNvPicPr>
          <p:nvPr/>
        </p:nvPicPr>
        <p:blipFill>
          <a:blip r:embed="rId5"/>
          <a:srcRect t="18426" b="18426"/>
          <a:stretch>
            <a:fillRect/>
          </a:stretch>
        </p:blipFill>
        <p:spPr>
          <a:xfrm>
            <a:off x="7771733" y="3721608"/>
            <a:ext cx="3394942" cy="2143864"/>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判定标准的重要性</a:t>
              </a:r>
            </a:p>
          </p:txBody>
        </p:sp>
      </p:grpSp>
      <p:grpSp>
        <p:nvGrpSpPr>
          <p:cNvPr id="35" name="Group 35"/>
          <p:cNvGrpSpPr/>
          <p:nvPr/>
        </p:nvGrpSpPr>
        <p:grpSpPr>
          <a:xfrm>
            <a:off x="981837" y="1604867"/>
            <a:ext cx="3394996" cy="490334"/>
            <a:chOff x="981837" y="1604867"/>
            <a:chExt cx="3394996" cy="490334"/>
          </a:xfrm>
        </p:grpSpPr>
        <p:sp>
          <p:nvSpPr>
            <p:cNvPr id="36" name="TextBox 36"/>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保障安全</a:t>
              </a:r>
            </a:p>
          </p:txBody>
        </p:sp>
      </p:grpSp>
      <p:grpSp>
        <p:nvGrpSpPr>
          <p:cNvPr id="37" name="Group 37"/>
          <p:cNvGrpSpPr/>
          <p:nvPr/>
        </p:nvGrpSpPr>
        <p:grpSpPr>
          <a:xfrm>
            <a:off x="1090562" y="2039620"/>
            <a:ext cx="3286271" cy="1654845"/>
            <a:chOff x="1090562" y="2039620"/>
            <a:chExt cx="3286271" cy="1654845"/>
          </a:xfrm>
        </p:grpSpPr>
        <p:sp>
          <p:nvSpPr>
            <p:cNvPr id="38" name="TextBox 38"/>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通过明确判定标准，能够及时发现和消除重大隐患，降低事故发生的风险，保障人员和财产安全。</a:t>
              </a:r>
            </a:p>
          </p:txBody>
        </p:sp>
      </p:grpSp>
      <p:grpSp>
        <p:nvGrpSpPr>
          <p:cNvPr id="39" name="Group 39"/>
          <p:cNvGrpSpPr/>
          <p:nvPr/>
        </p:nvGrpSpPr>
        <p:grpSpPr>
          <a:xfrm>
            <a:off x="4376833" y="3748751"/>
            <a:ext cx="3394996" cy="490334"/>
            <a:chOff x="4376833" y="3748751"/>
            <a:chExt cx="3394996" cy="490334"/>
          </a:xfrm>
        </p:grpSpPr>
        <p:sp>
          <p:nvSpPr>
            <p:cNvPr id="40" name="TextBox 40"/>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提高安全管理水平</a:t>
              </a:r>
            </a:p>
          </p:txBody>
        </p:sp>
      </p:grpSp>
      <p:grpSp>
        <p:nvGrpSpPr>
          <p:cNvPr id="41" name="Group 41"/>
          <p:cNvGrpSpPr/>
          <p:nvPr/>
        </p:nvGrpSpPr>
        <p:grpSpPr>
          <a:xfrm>
            <a:off x="4485558" y="4183504"/>
            <a:ext cx="3286271" cy="1654845"/>
            <a:chOff x="4485558" y="4183504"/>
            <a:chExt cx="3286271" cy="1654845"/>
          </a:xfrm>
        </p:grpSpPr>
        <p:sp>
          <p:nvSpPr>
            <p:cNvPr id="42" name="TextBox 42"/>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制定和实施判定标准有助于企业建立完善的安全管理体系，提升整体安全管理水平。</a:t>
              </a:r>
            </a:p>
          </p:txBody>
        </p:sp>
      </p:grpSp>
      <p:grpSp>
        <p:nvGrpSpPr>
          <p:cNvPr id="43" name="Group 43"/>
          <p:cNvGrpSpPr/>
          <p:nvPr/>
        </p:nvGrpSpPr>
        <p:grpSpPr>
          <a:xfrm>
            <a:off x="7771733" y="1604867"/>
            <a:ext cx="3394996" cy="490334"/>
            <a:chOff x="7771733" y="1604867"/>
            <a:chExt cx="3394996" cy="490334"/>
          </a:xfrm>
        </p:grpSpPr>
        <p:sp>
          <p:nvSpPr>
            <p:cNvPr id="44" name="TextBox 4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促进企业可持续发展</a:t>
              </a:r>
            </a:p>
          </p:txBody>
        </p:sp>
      </p:grpSp>
      <p:grpSp>
        <p:nvGrpSpPr>
          <p:cNvPr id="45" name="Group 45"/>
          <p:cNvGrpSpPr/>
          <p:nvPr/>
        </p:nvGrpSpPr>
        <p:grpSpPr>
          <a:xfrm>
            <a:off x="7880459" y="2039620"/>
            <a:ext cx="3286271" cy="1654845"/>
            <a:chOff x="7880459" y="2039620"/>
            <a:chExt cx="3286271" cy="1654845"/>
          </a:xfrm>
        </p:grpSpPr>
        <p:sp>
          <p:nvSpPr>
            <p:cNvPr id="46" name="TextBox 46"/>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确保企业稳定发展，提高企业竞争力，树立良好社会形象。</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国家法律法规、行业标准、企业实际情况等。</a:t>
            </a:r>
          </a:p>
        </p:txBody>
      </p:sp>
      <p:pic>
        <p:nvPicPr>
          <p:cNvPr id="8" name="Picture 8"/>
          <p:cNvPicPr>
            <a:picLocks noChangeAspect="1"/>
          </p:cNvPicPr>
          <p:nvPr/>
        </p:nvPicPr>
        <p:blipFill>
          <a:blip r:embed="rId3"/>
          <a:srcRect l="12500" r="12500"/>
          <a:stretch>
            <a:fillRect/>
          </a:stretch>
        </p:blipFill>
        <p:spPr>
          <a:xfrm>
            <a:off x="5399254" y="1623909"/>
            <a:ext cx="1500254" cy="1500254"/>
          </a:xfrm>
          <a:prstGeom prst="ellipse">
            <a:avLst/>
          </a:prstGeom>
        </p:spPr>
      </p:pic>
      <p:sp>
        <p:nvSpPr>
          <p:cNvPr id="9" name="TextBox 9"/>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制定依据</a:t>
            </a:r>
          </a:p>
        </p:txBody>
      </p:sp>
      <p:sp>
        <p:nvSpPr>
          <p:cNvPr id="10" name="TextBox 10"/>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调研分析、起草标准、征求意见、修订完善。</a:t>
            </a:r>
          </a:p>
        </p:txBody>
      </p:sp>
      <p:sp>
        <p:nvSpPr>
          <p:cNvPr id="11" name="TextBox 11"/>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制定流程</a:t>
            </a:r>
          </a:p>
        </p:txBody>
      </p:sp>
      <p:pic>
        <p:nvPicPr>
          <p:cNvPr id="12" name="Picture 12"/>
          <p:cNvPicPr>
            <a:picLocks noChangeAspect="1"/>
          </p:cNvPicPr>
          <p:nvPr/>
        </p:nvPicPr>
        <p:blipFill>
          <a:blip r:embed="rId4"/>
          <a:srcRect l="16625" r="16625"/>
          <a:stretch>
            <a:fillRect/>
          </a:stretch>
        </p:blipFill>
        <p:spPr>
          <a:xfrm>
            <a:off x="5820153" y="3595858"/>
            <a:ext cx="2380229" cy="2380229"/>
          </a:xfrm>
          <a:prstGeom prst="ellipse">
            <a:avLst/>
          </a:prstGeom>
        </p:spPr>
      </p:pic>
      <p:pic>
        <p:nvPicPr>
          <p:cNvPr id="13" name="Picture 13"/>
          <p:cNvPicPr>
            <a:picLocks noChangeAspect="1"/>
          </p:cNvPicPr>
          <p:nvPr/>
        </p:nvPicPr>
        <p:blipFill>
          <a:blip r:embed="rId5"/>
          <a:srcRect l="16667" r="16667"/>
          <a:stretch>
            <a:fillRect/>
          </a:stretch>
        </p:blipFill>
        <p:spPr>
          <a:xfrm>
            <a:off x="3637042" y="3234923"/>
            <a:ext cx="1651452" cy="1651452"/>
          </a:xfrm>
          <a:prstGeom prst="ellipse">
            <a:avLst/>
          </a:prstGeom>
        </p:spPr>
      </p:pic>
      <p:sp>
        <p:nvSpPr>
          <p:cNvPr id="14" name="TextBox 14"/>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根据国家法律法规变化、行业标准更新以及企业实际情况调整，一般建议每两年进行一次全面审查和更新。</a:t>
            </a:r>
          </a:p>
        </p:txBody>
      </p:sp>
      <p:sp>
        <p:nvSpPr>
          <p:cNvPr id="15" name="TextBox 15"/>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更新频率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判定标准的制定与更新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重大隐患判定标准的依据</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02</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srcRect t="2687" b="2687"/>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判定重大隐患必须符合国家及地方相关的法律法规和政策要求，如《安全生产法》、《消防法》等。</a:t>
            </a:r>
            <a:endParaRPr lang="en-US" sz="1100"/>
          </a:p>
        </p:txBody>
      </p:sp>
      <p:sp>
        <p:nvSpPr>
          <p:cNvPr id="7" name="AutoShape 7"/>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政策文件如安监总局、住建部等部门发布的指导性文件，为重大隐患判定提供指导原则。</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法律法规和政策要求</a:t>
              </a:r>
            </a:p>
          </p:txBody>
        </p:sp>
      </p:grpSp>
      <p:sp>
        <p:nvSpPr>
          <p:cNvPr id="30" name="AutoShape 30"/>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政策文件</a:t>
            </a:r>
            <a:endParaRPr lang="en-US" sz="1100"/>
          </a:p>
        </p:txBody>
      </p:sp>
      <p:sp>
        <p:nvSpPr>
          <p:cNvPr id="31" name="AutoShape 31"/>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法律法规</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国家标准</a:t>
            </a:r>
          </a:p>
        </p:txBody>
      </p:sp>
      <p:sp>
        <p:nvSpPr>
          <p:cNvPr id="5" name="TextBox 5"/>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如《建筑设计防火规范》、《安全生产标准》等，为判定重大隐患提供了具体的判定准则。</a:t>
            </a:r>
          </a:p>
        </p:txBody>
      </p:sp>
      <p:sp>
        <p:nvSpPr>
          <p:cNvPr id="6" name="TextBox 6"/>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行业标准</a:t>
            </a:r>
          </a:p>
        </p:txBody>
      </p:sp>
      <p:sp>
        <p:nvSpPr>
          <p:cNvPr id="7" name="TextBox 7"/>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各行业根据自身特点制定的行业标准，如机械、化工、电子等行业的安全标准。</a:t>
            </a:r>
          </a:p>
        </p:txBody>
      </p: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3">
            <a:alphaModFix amt="70000"/>
          </a:blip>
          <a:srcRect l="25000" r="25000"/>
          <a:stretch>
            <a:fillRect/>
          </a:stretch>
        </p:blipFill>
        <p:spPr>
          <a:xfrm>
            <a:off x="7803289" y="1299241"/>
            <a:ext cx="3679824" cy="4906431"/>
          </a:xfrm>
          <a:prstGeom prst="rect">
            <a:avLst/>
          </a:prstGeom>
        </p:spPr>
      </p:pic>
      <p:sp>
        <p:nvSpPr>
          <p:cNvPr id="13" name="AutoShape 13"/>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行业标准和规范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3">
            <a:alphaModFix amt="70000"/>
          </a:blip>
          <a:srcRect t="12500" b="12500"/>
          <a:stretch>
            <a:fillRect/>
          </a:stretch>
        </p:blipFill>
        <p:spPr>
          <a:xfrm>
            <a:off x="939482" y="1415327"/>
            <a:ext cx="4843295" cy="4843295"/>
          </a:xfrm>
          <a:prstGeom prst="roundRect">
            <a:avLst/>
          </a:prstGeom>
        </p:spPr>
      </p:pic>
      <p:sp>
        <p:nvSpPr>
          <p:cNvPr id="5" name="TextBox 5"/>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企业根据自身实际情况制定的安全管理制度，明确各类隐患的判定标准和处置程序。</a:t>
            </a:r>
          </a:p>
        </p:txBody>
      </p:sp>
      <p:sp>
        <p:nvSpPr>
          <p:cNvPr id="6" name="TextBox 6"/>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安全管理制度</a:t>
            </a:r>
          </a:p>
        </p:txBody>
      </p:sp>
      <p:sp>
        <p:nvSpPr>
          <p:cNvPr id="7" name="TextBox 7"/>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针对不同岗位的操作规程，规定了在操作过程中可能出现的隐患及判定标准。</a:t>
            </a:r>
          </a:p>
        </p:txBody>
      </p:sp>
      <p:sp>
        <p:nvSpPr>
          <p:cNvPr id="8" name="TextBox 8"/>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操作规程</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企业内部管理规定</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alphaModFix/>
          </a:blip>
          <a:srcRect l="27687" r="27687"/>
          <a:stretch>
            <a:fillRect/>
          </a:stretch>
        </p:blipFill>
        <p:spPr>
          <a:xfrm>
            <a:off x="740688" y="1168478"/>
            <a:ext cx="3679824" cy="4906431"/>
          </a:xfrm>
          <a:prstGeom prst="parallelogram">
            <a:avLst/>
          </a:prstGeom>
        </p:spPr>
      </p:pic>
      <p:sp>
        <p:nvSpPr>
          <p:cNvPr id="7" name="AutoShape 7"/>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事故案例分析</a:t>
            </a:r>
          </a:p>
        </p:txBody>
      </p:sp>
      <p:sp>
        <p:nvSpPr>
          <p:cNvPr id="15" name="TextBox 15"/>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通过对国内外典型事故案例的分析，总结出各类隐患的特征和判定标准。</a:t>
            </a:r>
          </a:p>
        </p:txBody>
      </p:sp>
      <p:sp>
        <p:nvSpPr>
          <p:cNvPr id="16" name="TextBox 16"/>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经验交流</a:t>
            </a:r>
          </a:p>
        </p:txBody>
      </p:sp>
      <p:sp>
        <p:nvSpPr>
          <p:cNvPr id="17" name="TextBox 17"/>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企业内部或行业内的经验交流，分享在实践中积累的隐患判定经验，不断完善判定标准。</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事故案例和经验教训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20223" y="1033565"/>
            <a:ext cx="1813010" cy="1813010"/>
          </a:xfrm>
          <a:prstGeom prst="ellipse">
            <a:avLst/>
          </a:prstGeom>
          <a:gradFill>
            <a:gsLst>
              <a:gs pos="0">
                <a:schemeClr val="accent2">
                  <a:alpha val="15000"/>
                </a:schemeClr>
              </a:gs>
              <a:gs pos="100000">
                <a:schemeClr val="accent2">
                  <a:alpha val="15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重大隐患判定标准的实施</a:t>
            </a:r>
          </a:p>
        </p:txBody>
      </p:sp>
      <p:sp>
        <p:nvSpPr>
          <p:cNvPr id="6" name="TextBox 6"/>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alpha val="100000"/>
                  </a:schemeClr>
                </a:solidFill>
                <a:latin typeface="Microsoft Yahei"/>
                <a:ea typeface="Microsoft Yahei"/>
                <a:cs typeface="Microsoft Yahei"/>
              </a:rPr>
              <a:t>03</a:t>
            </a:r>
          </a:p>
        </p:txBody>
      </p:sp>
      <p:sp>
        <p:nvSpPr>
          <p:cNvPr id="7" name="Freeform 7"/>
          <p:cNvSpPr/>
          <p:nvPr/>
        </p:nvSpPr>
        <p:spPr>
          <a:xfrm>
            <a:off x="36576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36693"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9090" y="6033893"/>
            <a:ext cx="282396" cy="332231"/>
          </a:xfrm>
          <a:custGeom>
            <a:rect l="l" t="t" r="r" b="b"/>
            <a:pathLst>
              <a:path w="1905000" h="1905000">
                <a:moveTo>
                  <a:pt x="762000" y="0"/>
                </a:moveTo>
                <a:lnTo>
                  <a:pt x="1905000" y="0"/>
                </a:lnTo>
                <a:lnTo>
                  <a:pt x="1143000" y="952500"/>
                </a:lnTo>
                <a:lnTo>
                  <a:pt x="1905000" y="1905000"/>
                </a:lnTo>
                <a:lnTo>
                  <a:pt x="762000" y="1905000"/>
                </a:lnTo>
                <a:lnTo>
                  <a:pt x="0" y="952500"/>
                </a:lnTo>
                <a:lnTo>
                  <a:pt x="7620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331168"/>
            <a:ext cx="515576" cy="439821"/>
            <a:chOff x="454963" y="331168"/>
            <a:chExt cx="515576" cy="439821"/>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6184200" y="2878170"/>
            <a:ext cx="461677" cy="550831"/>
            <a:chOff x="6184200" y="2878170"/>
            <a:chExt cx="461677" cy="550831"/>
          </a:xfrm>
        </p:grpSpPr>
        <p:sp>
          <p:nvSpPr>
            <p:cNvPr id="9" name="Freeform 9"/>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996032" y="4065529"/>
            <a:ext cx="664560" cy="579786"/>
            <a:chOff x="1996032" y="4065529"/>
            <a:chExt cx="664560" cy="579786"/>
          </a:xfrm>
        </p:grpSpPr>
        <p:sp>
          <p:nvSpPr>
            <p:cNvPr id="12" name="Freeform 12"/>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4836987" y="4210981"/>
            <a:ext cx="577691" cy="614457"/>
            <a:chOff x="4836987" y="4210981"/>
            <a:chExt cx="577691" cy="614457"/>
          </a:xfrm>
        </p:grpSpPr>
        <p:sp>
          <p:nvSpPr>
            <p:cNvPr id="15" name="Freeform 15"/>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 name="Group 19"/>
          <p:cNvGrpSpPr/>
          <p:nvPr/>
        </p:nvGrpSpPr>
        <p:grpSpPr>
          <a:xfrm>
            <a:off x="3390861" y="2655299"/>
            <a:ext cx="559445" cy="701973"/>
            <a:chOff x="3390861" y="2655299"/>
            <a:chExt cx="559445" cy="701973"/>
          </a:xfrm>
        </p:grpSpPr>
        <p:sp>
          <p:nvSpPr>
            <p:cNvPr id="20" name="Freeform 20"/>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判定标准的宣传与培训</a:t>
              </a:r>
            </a:p>
          </p:txBody>
        </p:sp>
      </p:grpSp>
      <p:grpSp>
        <p:nvGrpSpPr>
          <p:cNvPr id="45" name="Group 45"/>
          <p:cNvGrpSpPr/>
          <p:nvPr/>
        </p:nvGrpSpPr>
        <p:grpSpPr>
          <a:xfrm>
            <a:off x="7809821" y="1388973"/>
            <a:ext cx="2987778" cy="490334"/>
            <a:chOff x="7809821" y="1388973"/>
            <a:chExt cx="2987778" cy="490334"/>
          </a:xfrm>
        </p:grpSpPr>
        <p:sp>
          <p:nvSpPr>
            <p:cNvPr id="46" name="TextBox 46"/>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宣传</a:t>
              </a:r>
            </a:p>
          </p:txBody>
        </p:sp>
      </p:grpSp>
      <p:grpSp>
        <p:nvGrpSpPr>
          <p:cNvPr id="47" name="Group 47"/>
          <p:cNvGrpSpPr/>
          <p:nvPr/>
        </p:nvGrpSpPr>
        <p:grpSpPr>
          <a:xfrm>
            <a:off x="7809821" y="1823726"/>
            <a:ext cx="3286271" cy="1875094"/>
            <a:chOff x="7809821" y="1823726"/>
            <a:chExt cx="3286271" cy="1875094"/>
          </a:xfrm>
        </p:grpSpPr>
        <p:sp>
          <p:nvSpPr>
            <p:cNvPr id="48" name="TextBox 48"/>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通过企业内部宣传、培训会议等形式，向员工普及重大隐患判定标准的重要性，提高员工的安全意识和风险意识。</a:t>
              </a:r>
            </a:p>
          </p:txBody>
        </p:sp>
      </p:grpSp>
      <p:grpSp>
        <p:nvGrpSpPr>
          <p:cNvPr id="49" name="Group 49"/>
          <p:cNvGrpSpPr/>
          <p:nvPr/>
        </p:nvGrpSpPr>
        <p:grpSpPr>
          <a:xfrm>
            <a:off x="7809821" y="3814445"/>
            <a:ext cx="2987778" cy="490334"/>
            <a:chOff x="7809821" y="3814445"/>
            <a:chExt cx="2987778" cy="490334"/>
          </a:xfrm>
        </p:grpSpPr>
        <p:sp>
          <p:nvSpPr>
            <p:cNvPr id="50" name="TextBox 50"/>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培训</a:t>
              </a:r>
            </a:p>
          </p:txBody>
        </p:sp>
      </p:grpSp>
      <p:grpSp>
        <p:nvGrpSpPr>
          <p:cNvPr id="51" name="Group 51"/>
          <p:cNvGrpSpPr/>
          <p:nvPr/>
        </p:nvGrpSpPr>
        <p:grpSpPr>
          <a:xfrm>
            <a:off x="7809821" y="4249198"/>
            <a:ext cx="3286271" cy="1875094"/>
            <a:chOff x="7809821" y="4249198"/>
            <a:chExt cx="3286271" cy="1875094"/>
          </a:xfrm>
        </p:grpSpPr>
        <p:sp>
          <p:nvSpPr>
            <p:cNvPr id="52" name="TextBox 52"/>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组织专业的安全培训，针对不同岗位和工种，详细解读重大隐患判定标准的各项条款，确保员工能够准确理解和掌握。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执行</a:t>
            </a:r>
          </a:p>
        </p:txBody>
      </p:sp>
      <p:sp>
        <p:nvSpPr>
          <p:cNvPr id="5" name="AutoShape 5"/>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各级管理人员应严格按照重大隐患判定标准进行隐患排查和治理工作，确保各项措施落实到位。</a:t>
            </a:r>
          </a:p>
        </p:txBody>
      </p:sp>
      <p:sp>
        <p:nvSpPr>
          <p:cNvPr id="10" name="TextBox 10"/>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监督</a:t>
            </a:r>
          </a:p>
        </p:txBody>
      </p:sp>
      <p:sp>
        <p:nvSpPr>
          <p:cNvPr id="11" name="TextBox 11"/>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建立监督机制，对执行情况进行定期或不定期的检查和评估，及时发现和纠正执行过程中存在的问题。</a:t>
            </a:r>
          </a:p>
        </p:txBody>
      </p:sp>
      <p:sp>
        <p:nvSpPr>
          <p:cNvPr id="12" name="AutoShape 12"/>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判定标准的执行与监督</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https://d.book118.com/248024054133006025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2024-09-02T16:12:17.073</cp:lastPrinted>
  <dcterms:created xsi:type="dcterms:W3CDTF">2024-09-02T08:12:17Z</dcterms:created>
  <dcterms:modified xsi:type="dcterms:W3CDTF">2024-09-02T08:12:19Z</dcterms:modified>
</cp:coreProperties>
</file>