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09D1A3-FF85-4AF0-8974-5824BB56B4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92DC08-8184-43B2-9E72-4A89DF3CD3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9939C97-F215-45A6-A351-B09EEEF7DC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DC4D8C-F66B-42B7-882C-87EA1F1A58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4AD35F-FABC-47A5-8E5A-AE3C38D2E4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940648-4C12-4317-B6D3-60FE46D3F6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E52C0A7-1117-4181-97C6-55C4A3BD3F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DF905A-E335-4953-879B-3005DE5B51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B27364B-7AF5-44F7-8B16-B100F5F601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7F5F7D-7B59-4536-9195-F4BEF92E5C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B8A07E-729B-4548-8F57-158D4AB302A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4802705706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管理学的理论体系及方法</a:t>
            </a:r>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管理学概述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管理学的理论体系</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管理学的方法论</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管理学的基本职能</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管理学的实践应用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管理学的未来发展趋势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管理学概述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1746" b="1174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管理学是一门研究人类管理活动规律及其应用的学科，旨在通过计划、组织、领导、控制等职能，有效地利用和配置各种资源，以实现组织目标。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管理学具有综合性、实践性、社会性等特点。它涉及多个学科领域的知识，强调理论与实践的结合，关注组织与社会环境的互动。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管理学的定义与特点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研究对象</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管理学的研究对象包括各类组织（如企业、政府、非营利组织等）的管理活动及其内在规律。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研究范围</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管理学的研究范围广泛，包括组织行为学、人力资源管理、战略管理、市场营销、运营管理等多个子领域。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720" r="1272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管理学的研究对象与范围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966" r="14966"/>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以泰勒的科学管理理论、韦伯的行政组织理论和法约尔的一般管理理论为代表，强调管理的科学化、标准化和效率化。</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古典管理理论</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关注人的因素在组织中的作用，研究个体、群体和组织行为对组织绩效的影响，如梅奥的人际关系学说、赫茨伯格的双因素理论等。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行为科学理论</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包括系统管理理论、权变管理理论、战略管理理论等，强调组织的整体性、动态性和复杂性，以及管理实践的灵活性和创新性。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现代管理理论</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管理学的发展历程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管理学的理论体系</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科学管理理论</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通过研究和制定工作标准、操作方法和工作流程，以提高工作效率和生产力。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工业工程理论</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通过对生产流程、设备布局、工作研究等进行优化，实现生产效率的提升。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行政管理理论</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强调组织结构和管理的重要性，提出分工、协作、权责一致等原则，建立了一套完整的组织管理体系。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古典管理理论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通过实验研究员工在工作中的行为、态度和情绪等因素对生产效率的影响，提出了人际关系学说。</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霍桑实验</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将人的需求分为生理、安全、社交、尊重和自我实现五个层次，认为满足员工不同层次的需求可以激励其工作积极性。</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需要层次理论</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认为影响员工工作满意度的因素包括保健因素和激励因素，管理者需要关注并改善这些因素以提高员工的工作满意度和绩效。</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双因素理论</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行为科学理论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现代管理理论</a:t>
              </a:r>
            </a:p>
          </p:txBody>
        </p:sp>
      </p:grpSp>
      <p:grpSp>
        <p:nvGrpSpPr>
          <p:cNvPr id="45" name="Group 45"/>
          <p:cNvGrpSpPr/>
          <p:nvPr/>
        </p:nvGrpSpPr>
        <p:grpSpPr>
          <a:xfrm>
            <a:off x="3314700" y="5303594"/>
            <a:ext cx="7382690" cy="863070"/>
            <a:chOff x="3314700" y="5303594"/>
            <a:chExt cx="7382690" cy="863070"/>
          </a:xfrm>
        </p:grpSpPr>
        <p:sp>
          <p:nvSpPr>
            <p:cNvPr id="46" name="TextBox 46"/>
            <p:cNvSpPr txBox="1"/>
            <p:nvPr/>
          </p:nvSpPr>
          <p:spPr>
            <a:xfrm>
              <a:off x="3314700" y="5303594"/>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强调知识在组织中的重要性，通过知识的获取、存储、共享和应用等过程提升组织的创新能力和竞争优势。</a:t>
              </a:r>
            </a:p>
          </p:txBody>
        </p:sp>
      </p:grpSp>
      <p:grpSp>
        <p:nvGrpSpPr>
          <p:cNvPr id="47" name="Group 47"/>
          <p:cNvGrpSpPr/>
          <p:nvPr/>
        </p:nvGrpSpPr>
        <p:grpSpPr>
          <a:xfrm>
            <a:off x="3314700" y="4838783"/>
            <a:ext cx="7382690" cy="490334"/>
            <a:chOff x="3314700" y="4838783"/>
            <a:chExt cx="7382690" cy="490334"/>
          </a:xfrm>
        </p:grpSpPr>
        <p:sp>
          <p:nvSpPr>
            <p:cNvPr id="48" name="TextBox 48"/>
            <p:cNvSpPr txBox="1"/>
            <p:nvPr/>
          </p:nvSpPr>
          <p:spPr>
            <a:xfrm>
              <a:off x="3314700" y="4838783"/>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知识管理理论</a:t>
              </a:r>
            </a:p>
          </p:txBody>
        </p:sp>
      </p:grpSp>
      <p:grpSp>
        <p:nvGrpSpPr>
          <p:cNvPr id="49" name="Group 49"/>
          <p:cNvGrpSpPr/>
          <p:nvPr/>
        </p:nvGrpSpPr>
        <p:grpSpPr>
          <a:xfrm>
            <a:off x="3456760" y="1771107"/>
            <a:ext cx="7382690" cy="863070"/>
            <a:chOff x="3456760" y="1771107"/>
            <a:chExt cx="7382690" cy="863070"/>
          </a:xfrm>
        </p:grpSpPr>
        <p:sp>
          <p:nvSpPr>
            <p:cNvPr id="50" name="TextBox 50"/>
            <p:cNvSpPr txBox="1"/>
            <p:nvPr/>
          </p:nvSpPr>
          <p:spPr>
            <a:xfrm>
              <a:off x="3456760" y="1771107"/>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将组织看作一个开放的社会技术系统，包括目标价值、结构技术、社会心理和管理过程等子系统，强调各子系统之间的相互作用和整体优化。</a:t>
              </a:r>
            </a:p>
          </p:txBody>
        </p:sp>
      </p:grpSp>
      <p:grpSp>
        <p:nvGrpSpPr>
          <p:cNvPr id="51" name="Group 51"/>
          <p:cNvGrpSpPr/>
          <p:nvPr/>
        </p:nvGrpSpPr>
        <p:grpSpPr>
          <a:xfrm>
            <a:off x="3456760" y="1395927"/>
            <a:ext cx="7293402" cy="490334"/>
            <a:chOff x="3456760" y="1395927"/>
            <a:chExt cx="7293402" cy="490334"/>
          </a:xfrm>
        </p:grpSpPr>
        <p:sp>
          <p:nvSpPr>
            <p:cNvPr id="52" name="TextBox 52"/>
            <p:cNvSpPr txBox="1"/>
            <p:nvPr/>
          </p:nvSpPr>
          <p:spPr>
            <a:xfrm>
              <a:off x="3456760" y="1395927"/>
              <a:ext cx="7293402"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175" b="1">
                  <a:solidFill>
                    <a:schemeClr val="accent1">
                      <a:alpha val="100000"/>
                    </a:schemeClr>
                  </a:solidFill>
                  <a:latin typeface="Microsoft Yahei"/>
                  <a:ea typeface="Microsoft Yahei"/>
                  <a:cs typeface="Microsoft Yahei"/>
                </a:rPr>
                <a:t>系统管理理论</a:t>
              </a:r>
            </a:p>
          </p:txBody>
        </p:sp>
      </p:grpSp>
      <p:grpSp>
        <p:nvGrpSpPr>
          <p:cNvPr id="53" name="Group 53"/>
          <p:cNvGrpSpPr/>
          <p:nvPr/>
        </p:nvGrpSpPr>
        <p:grpSpPr>
          <a:xfrm>
            <a:off x="1704918" y="3545958"/>
            <a:ext cx="7382690" cy="863070"/>
            <a:chOff x="1704918" y="3545958"/>
            <a:chExt cx="7382690" cy="863070"/>
          </a:xfrm>
        </p:grpSpPr>
        <p:sp>
          <p:nvSpPr>
            <p:cNvPr id="54" name="TextBox 54"/>
            <p:cNvSpPr txBox="1"/>
            <p:nvPr/>
          </p:nvSpPr>
          <p:spPr>
            <a:xfrm>
              <a:off x="1704918" y="3545958"/>
              <a:ext cx="7382690" cy="86307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000000">
                      <a:alpha val="100000"/>
                    </a:srgbClr>
                  </a:solidFill>
                  <a:latin typeface="Microsoft Yahei"/>
                  <a:ea typeface="Microsoft Yahei"/>
                  <a:cs typeface="Microsoft Yahei"/>
                </a:rPr>
                <a:t>认为没有一种普遍适用的最佳管理方式，管理者需要根据组织所处的内外部环境变化灵活调整管理策略和方法。</a:t>
              </a:r>
            </a:p>
          </p:txBody>
        </p:sp>
      </p:grpSp>
      <p:grpSp>
        <p:nvGrpSpPr>
          <p:cNvPr id="55" name="Group 55"/>
          <p:cNvGrpSpPr/>
          <p:nvPr/>
        </p:nvGrpSpPr>
        <p:grpSpPr>
          <a:xfrm>
            <a:off x="1704918" y="3081147"/>
            <a:ext cx="7382690" cy="490334"/>
            <a:chOff x="1704918" y="3081147"/>
            <a:chExt cx="7382690" cy="490334"/>
          </a:xfrm>
        </p:grpSpPr>
        <p:sp>
          <p:nvSpPr>
            <p:cNvPr id="56" name="TextBox 56"/>
            <p:cNvSpPr txBox="1"/>
            <p:nvPr/>
          </p:nvSpPr>
          <p:spPr>
            <a:xfrm>
              <a:off x="1704918" y="3081147"/>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权变管理理论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94" r="12594"/>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学习型组织理论</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认为组织应该具备持续学习和创新的能力，通过培养组织的学习文化和机制来应对不断变化的市场环境。</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战略管理理论</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强调组织应该根据自身的使命、愿景和战略目标来制定和实施战略计划，以获取长期的竞争优势和可持续发展。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跨文化管理理论</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关注全球化背景下不同文化之间的差异和冲突对组织管理的影响，提出跨文化沟通、文化适应和文化整合等策略来应对文化多样性带来的挑战。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当代管理理论</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管理学的方法论</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将组织看作一个整体，研究其内部各要素之间的相互关系以及整体与外部环境之间的互动关系。</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整体观念</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125" r="8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层次性</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动态性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0042" r="100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将组织划分为不同的层次，每个层次都有其特定的功能和目标，各层次之间相互关联、相互影响。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强调组织是一个不断变化的动态系统，需要不断适应外部环境的变化并调整内部结构和功能。</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系统方法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管理策略与环境匹配</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权变方法认为不存在一种普适的管理策略，有效的管理策略需要与组织的内外部环境相匹配。</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灵活性</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权变方法强调管理策略需要随着组织内外部环境的变化而灵活调整，以保持组织的适应性。</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具体情况具体分析</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权变方法强调每个组织都有其独特的内外部环境，因此需要根据具体情况制定相应的管理策略。</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权变方法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典型案例分析</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通过选取具有代表性的案例进行深入分析，从中提炼出一般性的管理原则和方法。</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比较分析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通过对不同案例的比较分析，揭示不同管理策略在不同情境下的适用性和有效性。</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理论与实践结合</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案例分析方法强调理论与实践的结合，通过案例分析将理论应用于实践，并从实践中提炼新的理论。</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案例分析方法</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3892" r="138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数据分析</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实验方法通过对实验数据的统计分析，揭示不同管理策略与组织绩效之间的因果关系。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控制实验条件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实验方法通过在实验室或模拟环境中控制实验条件，研究不同管理策略对组织绩效的影响。</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可重复性</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实验方法强调实验的可重复性，通过重复实验验证结果的稳定性和可靠性。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实验方法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https://d.book118.com/248027057064006035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2024-09-14T06:50:21.589</cp:lastPrinted>
  <dcterms:created xsi:type="dcterms:W3CDTF">2024-09-13T22:50:21Z</dcterms:created>
  <dcterms:modified xsi:type="dcterms:W3CDTF">2024-09-13T22:50:23Z</dcterms:modified>
</cp:coreProperties>
</file>