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BEFDDF-D1AA-4180-8B8E-0849C1B12C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B38F4D-9535-4AD6-A855-21ACD06261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7780D4-F159-4533-B158-A611D141DA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94F479-30AC-48FD-95FE-521AC91A37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70C982-BAB9-4408-A901-031FD2B48D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692D9D-1AE7-41D5-9072-83F5218DCA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EC7379-5330-4862-902B-6D3041ECD9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E8B4DF-C64D-4124-AA59-C5B0C3AA73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6A2BC8-E314-4099-8C3A-9965868090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B5B302-4F76-445F-BCC1-7C08AB6F36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C24AF6-2AE9-4BB2-86F0-21ADB5C2F1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lumMod val="95000"/>
          </a:schemeClr>
        </a:solidFill>
        <a:effectLst/>
      </p:bgPr>
    </p:bg>
    <p:spTree>
      <p:nvGrpSpPr>
        <p:cNvPr id="1" name=""/>
        <p:cNvGrpSpPr/>
        <p:nvPr/>
      </p:nvGrpSpPr>
      <p:grpSpPr>
        <a:xfrm>
          <a:off x="0" y="0"/>
          <a:ext cx="0" cy="0"/>
        </a:xfrm>
      </p:grpSpPr>
      <p:pic>
        <p:nvPicPr>
          <p:cNvPr id="2" name="图片 6"/>
          <p:cNvPicPr>
            <a:picLocks noChangeAspect="1"/>
          </p:cNvPicPr>
          <p:nvPr userDrawn="1"/>
        </p:nvPicPr>
        <p:blipFill>
          <a:blip r:embed="rId1"/>
          <a:srcRect l="25000" r="25000"/>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lumMod val="95000"/>
          </a:schemeClr>
        </a:solidFill>
        <a:effectLst/>
      </p:bgPr>
    </p:bg>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lumMod val="95000"/>
          </a:schemeClr>
        </a:solidFill>
        <a:effectLst/>
      </p:bgPr>
    </p:bg>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5000" r="25000"/>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solidFill>
          <a:schemeClr val="bg1">
            <a:lumMod val="95000"/>
          </a:schemeClr>
        </a:soli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lumMod val="95000"/>
                </a:schemeClr>
              </a:gs>
              <a:gs pos="100000">
                <a:schemeClr val="bg1">
                  <a:lumMod val="95000"/>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solidFill>
          <a:schemeClr val="bg1">
            <a:lumMod val="95000"/>
          </a:schemeClr>
        </a:solidFill>
        <a:effectLst/>
      </p:bgPr>
    </p:bg>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lumMod val="95000"/>
          </a:schemeClr>
        </a:solidFill>
        <a:effectLst/>
      </p:bgPr>
    </p:bg>
    <p:spTree>
      <p:nvGrpSpPr>
        <p:cNvPr id="26" name=""/>
        <p:cNvGrpSpPr/>
        <p:nvPr/>
      </p:nvGrpSpPr>
      <p:grpSpPr>
        <a:xfrm>
          <a:off x="0" y="0"/>
          <a:ext cx="0" cy="0"/>
        </a:xfrm>
      </p:grpSpPr>
      <p:pic>
        <p:nvPicPr>
          <p:cNvPr id="27" name="图片 2"/>
          <p:cNvPicPr>
            <a:picLocks noChangeAspect="1"/>
          </p:cNvPicPr>
          <p:nvPr userDrawn="1"/>
        </p:nvPicPr>
        <p:blipFill>
          <a:blip r:embed="rId1"/>
          <a:srcRect l="25000" r="25000"/>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emf"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04510502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经济诉讼法《经济法概论》课件\n## 1.经济诉讼法的概念与基本原则\n### 1.1经济诉讼法的定义及其重要性\n### 1.2经济诉讼法的基本原则概述\n### 1.3经济诉讼法的适用范围\n## 2.经济诉讼的主体与客体\n### 2.1经济诉讼的主体及其资格\n### 2.2经济诉讼的客体及其特点\n### 2.3经济诉讼主体与客体的权益保护\n## 3.经济诉讼的程序与证据\n### 3.1经济诉讼的基本程序及其流程\n### 3.2经济诉讼的证据种类与收集方法\n### 3.3经济诉讼的证据审查与认定\n## 4.经济诉讼的诉讼请求与判决\n### 4.1经济诉讼的诉讼请求及其类型\n### 4.2经济诉讼的判决及其种类\n### 4.3经济诉讼的执行及其程序\n## 5.经济诉讼的时效与担保\n### 5.1经济诉讼的时效及其计算方法\n### 5.2经济诉讼的担保及其种类\n### 5.3经济诉讼的时效与担保的关系\n## 6.经济诉讼的和解与调解\n### 6.1经济诉讼的和解及其程序\n### 6.2经济诉讼的调解及其程序\n### 6.3经济诉讼的和解与调解的法律效力\n## 7.经济诉讼的仲裁与公证\n### 7.1经济诉讼的仲裁及其程序\n### 7.2经济诉讼的公证及其程序\n### 7.3经济诉讼的仲裁与公证的法律效力\n## 8.经济诉讼的法律责任与救济\n### 8.1经济诉讼的法律责任及其种类\n### 8.2经济诉讼的救济途径及其选择\n### 8.3经济诉讼的法律责任与救济的关系\n&quot;,&quot;templateId&quot;:&quot;1conbzikijrczy9ypxfn8ygnta&quot;}}"/>
        <p:cNvGrpSpPr/>
        <p:nvPr/>
      </p:nvGrpSpPr>
      <p:grpSpPr>
        <a:xfrm>
          <a:off x="0" y="0"/>
          <a:ext cx="0" cy="0"/>
        </a:xfrm>
      </p:grpSpPr>
      <p:sp>
        <p:nvSpPr>
          <p:cNvPr id="2" name="标题 4"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sz="5100"/>
              <a:t>经济诉讼法《经济法概论》课件</a:t>
            </a:r>
            <a:endParaRPr lang="zh-CN"/>
          </a:p>
        </p:txBody>
      </p:sp>
      <p:sp>
        <p:nvSpPr>
          <p:cNvPr id="3" name="文本占位符 3"/>
          <p:cNvSpPr>
            <a:spLocks noGrp="1"/>
          </p:cNvSpPr>
          <p:nvPr>
            <p:ph type="body" sz="quarter" idx="10"/>
          </p:nvPr>
        </p:nvSpPr>
        <p:spPr>
          <a:xfrm>
            <a:off x="391695" y="5051672"/>
            <a:ext cx="5848350" cy="482600"/>
          </a:xfrm>
        </p:spPr>
        <p:txBody>
          <a:bodyPr>
            <a:normAutofit/>
          </a:bodyPr>
          <a:lstStyle/>
          <a:p>
            <a:r>
              <a:rPr lang="en-US"/>
              <a:t> </a:t>
            </a:r>
            <a:endParaRPr lang="zh-CN" spc="0">
              <a:solidFill>
                <a:schemeClr val="bg1">
                  <a:lumMod val="50000"/>
                  <a:alpha val="100000"/>
                </a:schemeClr>
              </a:solidFill>
            </a:endParaRPr>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7" name="" descr="{&quot;isTemplate&quot;:true,&quot;type&quot;:2}"/>
        <p:cNvGrpSpPr/>
        <p:nvPr/>
      </p:nvGrpSpPr>
      <p:grpSpPr>
        <a:xfrm>
          <a:off x="0" y="0"/>
          <a:ext cx="0" cy="0"/>
        </a:xfrm>
      </p:grpSpPr>
      <p:sp>
        <p:nvSpPr>
          <p:cNvPr id="68"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经济诉讼法的概念与基本原则</a:t>
            </a:r>
            <a:endParaRPr/>
          </a:p>
        </p:txBody>
      </p:sp>
      <p:sp>
        <p:nvSpPr>
          <p:cNvPr id="6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1" name="" descr="{&quot;isTemplate&quot;:true,&quot;type&quot;:3}"/>
        <p:cNvGrpSpPr/>
        <p:nvPr/>
      </p:nvGrpSpPr>
      <p:grpSpPr>
        <a:xfrm>
          <a:off x="0" y="0"/>
          <a:ext cx="0" cy="0"/>
        </a:xfrm>
      </p:grpSpPr>
      <p:grpSp>
        <p:nvGrpSpPr>
          <p:cNvPr id="142"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43" name=""/>
            <p:cNvGrpSpPr/>
            <p:nvPr/>
          </p:nvGrpSpPr>
          <p:grpSpPr>
            <a:xfrm>
              <a:off x="685800" y="3146904"/>
              <a:ext cx="5760000" cy="3225487"/>
              <a:chOff x="685800" y="3146904"/>
              <a:chExt cx="5760000" cy="3225487"/>
            </a:xfrm>
          </p:grpSpPr>
          <p:sp>
            <p:nvSpPr>
              <p:cNvPr id="144"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经济诉讼法是调整经济诉讼活动中的各种法律关系的法律规范</a:t>
                </a:r>
                <a:endParaRPr kumimoji="1" lang="en-US" altLang="zh-CN" sz="1800" b="1">
                  <a:solidFill>
                    <a:schemeClr val="bg1"/>
                  </a:solidFill>
                  <a:latin typeface="+mj-ea"/>
                  <a:ea typeface="+mj-ea"/>
                </a:endParaRPr>
              </a:p>
            </p:txBody>
          </p:sp>
          <p:sp>
            <p:nvSpPr>
              <p:cNvPr id="145"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规定经济诉讼的目的、任务、基本原则和程序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规定经济诉讼主体、客体和证据等方面的法律规定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规定经济诉讼的诉讼请求、判决、执行和时效等方面的法律规定</a:t>
                </a:r>
                <a:endParaRPr/>
              </a:p>
            </p:txBody>
          </p:sp>
        </p:grpSp>
        <p:grpSp>
          <p:nvGrpSpPr>
            <p:cNvPr id="146" name=""/>
            <p:cNvGrpSpPr/>
            <p:nvPr/>
          </p:nvGrpSpPr>
          <p:grpSpPr>
            <a:xfrm>
              <a:off x="6016236" y="3146904"/>
              <a:ext cx="5400000" cy="3225487"/>
              <a:chOff x="6016236" y="3146904"/>
              <a:chExt cx="5400000" cy="3225487"/>
            </a:xfrm>
          </p:grpSpPr>
          <p:sp>
            <p:nvSpPr>
              <p:cNvPr id="147"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经济诉讼法对于维护经济秩序和保护当事人合法权益具有重要意义</a:t>
                </a:r>
                <a:endParaRPr kumimoji="1" lang="en-US" altLang="zh-CN" sz="1800" b="1">
                  <a:solidFill>
                    <a:schemeClr val="bg1"/>
                  </a:solidFill>
                  <a:latin typeface="+mj-ea"/>
                  <a:ea typeface="+mj-ea"/>
                </a:endParaRPr>
              </a:p>
            </p:txBody>
          </p:sp>
          <p:sp>
            <p:nvSpPr>
              <p:cNvPr id="148"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为经济纠纷的解决提供法律途径和保障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保护当事人的合法权益，维护社会公平正义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促进社会主义市场经济健康发展</a:t>
                </a:r>
                <a:endParaRPr/>
              </a:p>
            </p:txBody>
          </p:sp>
        </p:grpSp>
      </p:grpSp>
      <p:sp>
        <p:nvSpPr>
          <p:cNvPr id="14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经济诉讼法的定义及其重要性</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8" name="" descr="{&quot;isTemplate&quot;:true,&quot;type&quot;:3}"/>
        <p:cNvGrpSpPr/>
        <p:nvPr/>
      </p:nvGrpSpPr>
      <p:grpSpPr>
        <a:xfrm>
          <a:off x="0" y="0"/>
          <a:ext cx="0" cy="0"/>
        </a:xfrm>
      </p:grpSpPr>
      <p:sp>
        <p:nvSpPr>
          <p:cNvPr id="19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经济诉讼法的基本原则概述</a:t>
            </a:r>
            <a:endParaRPr lang="en-US" altLang="zh-CN" sz="2800" b="1">
              <a:latin typeface="+mj-ea"/>
              <a:ea typeface="+mj-ea"/>
            </a:endParaRPr>
          </a:p>
        </p:txBody>
      </p:sp>
      <p:grpSp>
        <p:nvGrpSpPr>
          <p:cNvPr id="200" name="" descr="{&quot;isTemplate&quot;:true,&quot;type&quot;:&quot;list&quot;,&quot;alignment&quot;:&quot;left&quot;,&quot;alignmentVertical&quot;:&quot;top&quot;,&quot;canOmit&quot;:false,&quot;scalable&quot;:false,&quot;minItemsCount&quot;:-1}"/>
          <p:cNvGrpSpPr/>
          <p:nvPr/>
        </p:nvGrpSpPr>
        <p:grpSpPr>
          <a:xfrm>
            <a:off x="646709" y="2074672"/>
            <a:ext cx="10884892" cy="4063380"/>
            <a:chOff x="646709" y="2074672"/>
            <a:chExt cx="10884892" cy="4063380"/>
          </a:xfrm>
        </p:grpSpPr>
        <p:grpSp>
          <p:nvGrpSpPr>
            <p:cNvPr id="201" name=""/>
            <p:cNvGrpSpPr/>
            <p:nvPr/>
          </p:nvGrpSpPr>
          <p:grpSpPr>
            <a:xfrm>
              <a:off x="646709" y="2074672"/>
              <a:ext cx="3384000" cy="4063380"/>
              <a:chOff x="646710" y="2074672"/>
              <a:chExt cx="3384000" cy="4063380"/>
            </a:xfrm>
          </p:grpSpPr>
          <p:sp>
            <p:nvSpPr>
              <p:cNvPr id="202"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3"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公平原则</a:t>
                </a:r>
                <a:endParaRPr lang="en-US" altLang="zh-CN" sz="2000" b="1">
                  <a:latin typeface="Microsoft YaHei" panose="020b0503020204020204" pitchFamily="34" charset="-122"/>
                  <a:ea typeface="Microsoft YaHei" panose="020b0503020204020204" pitchFamily="34" charset="-122"/>
                </a:endParaRPr>
              </a:p>
            </p:txBody>
          </p:sp>
          <p:sp>
            <p:nvSpPr>
              <p:cNvPr id="204"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保证经济诉讼当事人在诉讼过程中的平等地位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保证经济诉讼活动的公正进行</a:t>
                </a:r>
                <a:endParaRPr/>
              </a:p>
            </p:txBody>
          </p:sp>
          <p:pic>
            <p:nvPicPr>
              <p:cNvPr id="205" name="图片 11" descr="{&quot;isTemplate&quot;:true,&quot;type&quot;:&quot;image&quot;,&quot;canOmit&quot;:false}"/>
              <p:cNvPicPr>
                <a:picLocks noChangeAspect="1"/>
              </p:cNvPicPr>
              <p:nvPr/>
            </p:nvPicPr>
            <p:blipFill>
              <a:blip r:embed="rId2"/>
              <a:srcRect t="759" b="759"/>
              <a:stretch>
                <a:fillRect/>
              </a:stretch>
            </p:blipFill>
            <p:spPr>
              <a:xfrm>
                <a:off x="794414" y="2237798"/>
                <a:ext cx="3088592" cy="1710937"/>
              </a:xfrm>
              <a:prstGeom prst="rect">
                <a:avLst/>
              </a:prstGeom>
            </p:spPr>
          </p:pic>
        </p:grpSp>
        <p:grpSp>
          <p:nvGrpSpPr>
            <p:cNvPr id="206" name=""/>
            <p:cNvGrpSpPr/>
            <p:nvPr/>
          </p:nvGrpSpPr>
          <p:grpSpPr>
            <a:xfrm>
              <a:off x="4397155" y="2074672"/>
              <a:ext cx="3384000" cy="4063380"/>
              <a:chOff x="646710" y="2074672"/>
              <a:chExt cx="3384000" cy="4063380"/>
            </a:xfrm>
          </p:grpSpPr>
          <p:sp>
            <p:nvSpPr>
              <p:cNvPr id="207"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8"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效率原则</a:t>
                </a:r>
                <a:endParaRPr lang="en-US" altLang="zh-CN" sz="2000" b="1">
                  <a:latin typeface="Microsoft YaHei" panose="020b0503020204020204" pitchFamily="34" charset="-122"/>
                  <a:ea typeface="Microsoft YaHei" panose="020b0503020204020204" pitchFamily="34" charset="-122"/>
                </a:endParaRPr>
              </a:p>
            </p:txBody>
          </p:sp>
          <p:sp>
            <p:nvSpPr>
              <p:cNvPr id="209"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促使经济诉讼活动迅速、及时地进行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降低经济诉讼成本，提高诉讼效率</a:t>
                </a:r>
                <a:endParaRPr/>
              </a:p>
            </p:txBody>
          </p:sp>
          <p:pic>
            <p:nvPicPr>
              <p:cNvPr id="210" name="图片 11" descr="{&quot;isTemplate&quot;:true,&quot;type&quot;:&quot;image&quot;,&quot;canOmit&quot;:false}"/>
              <p:cNvPicPr>
                <a:picLocks noChangeAspect="1"/>
              </p:cNvPicPr>
              <p:nvPr/>
            </p:nvPicPr>
            <p:blipFill>
              <a:blip r:embed="rId3"/>
              <a:srcRect t="759" b="759"/>
              <a:stretch>
                <a:fillRect/>
              </a:stretch>
            </p:blipFill>
            <p:spPr>
              <a:xfrm>
                <a:off x="794414" y="2237798"/>
                <a:ext cx="3088592" cy="1710937"/>
              </a:xfrm>
              <a:prstGeom prst="rect">
                <a:avLst/>
              </a:prstGeom>
            </p:spPr>
          </p:pic>
        </p:grpSp>
        <p:grpSp>
          <p:nvGrpSpPr>
            <p:cNvPr id="211" name=""/>
            <p:cNvGrpSpPr/>
            <p:nvPr/>
          </p:nvGrpSpPr>
          <p:grpSpPr>
            <a:xfrm>
              <a:off x="8147601" y="2074672"/>
              <a:ext cx="3384000" cy="4063380"/>
              <a:chOff x="646710" y="2074672"/>
              <a:chExt cx="3384000" cy="4063380"/>
            </a:xfrm>
          </p:grpSpPr>
          <p:sp>
            <p:nvSpPr>
              <p:cNvPr id="212"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3"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法治原则</a:t>
                </a:r>
                <a:endParaRPr lang="en-US" altLang="zh-CN" sz="2000" b="1">
                  <a:latin typeface="Microsoft YaHei" panose="020b0503020204020204" pitchFamily="34" charset="-122"/>
                  <a:ea typeface="Microsoft YaHei" panose="020b0503020204020204" pitchFamily="34" charset="-122"/>
                </a:endParaRPr>
              </a:p>
            </p:txBody>
          </p:sp>
          <p:sp>
            <p:nvSpPr>
              <p:cNvPr id="214"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严格遵守经济诉讼法的规定进行诉讼活动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尊重和保障当事人的诉讼权利和合法权益</a:t>
                </a:r>
                <a:endParaRPr/>
              </a:p>
            </p:txBody>
          </p:sp>
          <p:pic>
            <p:nvPicPr>
              <p:cNvPr id="215" name="图片 11" descr="{&quot;isTemplate&quot;:true,&quot;type&quot;:&quot;image&quot;,&quot;canOmit&quot;:false}"/>
              <p:cNvPicPr>
                <a:picLocks noChangeAspect="1"/>
              </p:cNvPicPr>
              <p:nvPr/>
            </p:nvPicPr>
            <p:blipFill>
              <a:blip r:embed="rId4"/>
              <a:srcRect t="759" b="759"/>
              <a:stretch>
                <a:fillRect/>
              </a:stretch>
            </p:blipFill>
            <p:spPr>
              <a:xfrm>
                <a:off x="794414" y="2237798"/>
                <a:ext cx="3088592" cy="1710937"/>
              </a:xfrm>
              <a:prstGeom prst="rect">
                <a:avLst/>
              </a:prstGeom>
            </p:spPr>
          </p:pic>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6" name="" descr="{&quot;isTemplate&quot;:true,&quot;type&quot;:3}"/>
        <p:cNvGrpSpPr/>
        <p:nvPr/>
      </p:nvGrpSpPr>
      <p:grpSpPr>
        <a:xfrm>
          <a:off x="0" y="0"/>
          <a:ext cx="0" cy="0"/>
        </a:xfrm>
      </p:grpSpPr>
      <p:pic>
        <p:nvPicPr>
          <p:cNvPr id="21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9" name="Group 598"/>
            <p:cNvGrpSpPr/>
            <p:nvPr/>
          </p:nvGrpSpPr>
          <p:grpSpPr>
            <a:xfrm>
              <a:off x="763829" y="1414808"/>
              <a:ext cx="6972294" cy="2337649"/>
              <a:chOff x="763829" y="1414808"/>
              <a:chExt cx="6972294" cy="2337649"/>
            </a:xfrm>
          </p:grpSpPr>
          <p:sp>
            <p:nvSpPr>
              <p:cNvPr id="22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经济诉讼法适用于经济纠纷案件</a:t>
                </a:r>
                <a:endParaRPr/>
              </a:p>
            </p:txBody>
          </p:sp>
          <p:sp>
            <p:nvSpPr>
              <p:cNvPr id="22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合同纠纷、知识产权纠纷、劳动争议等经济纠纷案件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与经济活动密切相关的其他民事纠纷案件</a:t>
                </a:r>
                <a:endParaRPr/>
              </a:p>
            </p:txBody>
          </p:sp>
          <p:sp>
            <p:nvSpPr>
              <p:cNvPr id="22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26" name="Group 591"/>
            <p:cNvGrpSpPr/>
            <p:nvPr/>
          </p:nvGrpSpPr>
          <p:grpSpPr>
            <a:xfrm>
              <a:off x="689593" y="3949139"/>
              <a:ext cx="7078256" cy="2128975"/>
              <a:chOff x="689593" y="3949139"/>
              <a:chExt cx="7078256" cy="2128975"/>
            </a:xfrm>
          </p:grpSpPr>
          <p:sp>
            <p:nvSpPr>
              <p:cNvPr id="22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经济诉讼法不适用于刑事案件、行政案件和仲裁案件</a:t>
                </a:r>
                <a:endParaRPr/>
              </a:p>
            </p:txBody>
          </p:sp>
          <p:sp>
            <p:nvSpPr>
              <p:cNvPr id="22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刑事案件、行政案件和仲裁案件分别由刑事诉讼法、行政诉讼法和仲裁法调整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经济诉讼法与这些法律规范在适用范围上有明确的界限</a:t>
                </a:r>
                <a:endParaRPr/>
              </a:p>
            </p:txBody>
          </p:sp>
          <p:sp>
            <p:nvSpPr>
              <p:cNvPr id="22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经济诉讼法的适用范围</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4" name="" descr="{&quot;isTemplate&quot;:true,&quot;type&quot;:2}"/>
        <p:cNvGrpSpPr/>
        <p:nvPr/>
      </p:nvGrpSpPr>
      <p:grpSpPr>
        <a:xfrm>
          <a:off x="0" y="0"/>
          <a:ext cx="0" cy="0"/>
        </a:xfrm>
      </p:grpSpPr>
      <p:sp>
        <p:nvSpPr>
          <p:cNvPr id="235"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经济诉讼的主体与客体</a:t>
            </a:r>
            <a:endParaRPr/>
          </a:p>
        </p:txBody>
      </p:sp>
      <p:sp>
        <p:nvSpPr>
          <p:cNvPr id="236"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7" name="" descr="{&quot;isTemplate&quot;:true,&quot;type&quot;:3}"/>
        <p:cNvGrpSpPr/>
        <p:nvPr/>
      </p:nvGrpSpPr>
      <p:grpSpPr>
        <a:xfrm>
          <a:off x="0" y="0"/>
          <a:ext cx="0" cy="0"/>
        </a:xfrm>
      </p:grpSpPr>
      <p:grpSp>
        <p:nvGrpSpPr>
          <p:cNvPr id="238"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239" name="Group 628"/>
            <p:cNvGrpSpPr/>
            <p:nvPr/>
          </p:nvGrpSpPr>
          <p:grpSpPr>
            <a:xfrm>
              <a:off x="1197254" y="3971227"/>
              <a:ext cx="11008530" cy="2106887"/>
              <a:chOff x="1197254" y="3971227"/>
              <a:chExt cx="11008530" cy="2106887"/>
            </a:xfrm>
          </p:grpSpPr>
          <p:sp>
            <p:nvSpPr>
              <p:cNvPr id="240"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3"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44"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经济诉讼的主体是指依法享有经济诉讼权利和承担经济诉讼义务的人</a:t>
                </a:r>
                <a:endParaRPr/>
              </a:p>
            </p:txBody>
          </p:sp>
          <p:sp>
            <p:nvSpPr>
              <p:cNvPr id="245"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自然人、法人和其他组织都可以成为经济诉讼的主体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具有完全民事行为能力的人可以成为经济诉讼的当事人</a:t>
                </a:r>
                <a:endParaRPr/>
              </a:p>
            </p:txBody>
          </p:sp>
        </p:grpSp>
        <p:grpSp>
          <p:nvGrpSpPr>
            <p:cNvPr id="246" name="Group 635"/>
            <p:cNvGrpSpPr/>
            <p:nvPr/>
          </p:nvGrpSpPr>
          <p:grpSpPr>
            <a:xfrm>
              <a:off x="3499345" y="1423099"/>
              <a:ext cx="11008530" cy="2005901"/>
              <a:chOff x="3499345" y="1423099"/>
              <a:chExt cx="11008530" cy="2005901"/>
            </a:xfrm>
          </p:grpSpPr>
          <p:sp>
            <p:nvSpPr>
              <p:cNvPr id="247"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经济诉讼的主体资格是指主体在诉讼中享有的权利和承担的义务</a:t>
                </a:r>
                <a:endParaRPr/>
              </a:p>
            </p:txBody>
          </p:sp>
          <p:sp>
            <p:nvSpPr>
              <p:cNvPr id="248"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主体资格要求当事人具有一定的民事行为能力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主体资格要求当事人与案件具有直接利害关系</a:t>
                </a:r>
                <a:endParaRPr/>
              </a:p>
            </p:txBody>
          </p:sp>
          <p:sp>
            <p:nvSpPr>
              <p:cNvPr id="249"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0"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1"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2"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经济诉讼的主体及其资格</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4" name="" descr="{&quot;isTemplate&quot;:true,&quot;type&quot;:3}"/>
        <p:cNvGrpSpPr/>
        <p:nvPr/>
      </p:nvGrpSpPr>
      <p:grpSpPr>
        <a:xfrm>
          <a:off x="0" y="0"/>
          <a:ext cx="0" cy="0"/>
        </a:xfrm>
      </p:grpSpPr>
      <p:pic>
        <p:nvPicPr>
          <p:cNvPr id="25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57" name="Group 598"/>
            <p:cNvGrpSpPr/>
            <p:nvPr/>
          </p:nvGrpSpPr>
          <p:grpSpPr>
            <a:xfrm>
              <a:off x="763829" y="1414808"/>
              <a:ext cx="6972294" cy="2337649"/>
              <a:chOff x="763829" y="1414808"/>
              <a:chExt cx="6972294" cy="2337649"/>
            </a:xfrm>
          </p:grpSpPr>
          <p:sp>
            <p:nvSpPr>
              <p:cNvPr id="25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经济诉讼的客体是指经济诉讼活动所涉及的法律关系</a:t>
                </a:r>
                <a:endParaRPr/>
              </a:p>
            </p:txBody>
          </p:sp>
          <p:sp>
            <p:nvSpPr>
              <p:cNvPr id="25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经济诉讼的客体是经济权益纠纷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经济诉讼的客体是经济法律关系</a:t>
                </a:r>
                <a:endParaRPr/>
              </a:p>
            </p:txBody>
          </p:sp>
          <p:sp>
            <p:nvSpPr>
              <p:cNvPr id="26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64" name="Group 591"/>
            <p:cNvGrpSpPr/>
            <p:nvPr/>
          </p:nvGrpSpPr>
          <p:grpSpPr>
            <a:xfrm>
              <a:off x="689593" y="3949139"/>
              <a:ext cx="7078256" cy="2128975"/>
              <a:chOff x="689593" y="3949139"/>
              <a:chExt cx="7078256" cy="2128975"/>
            </a:xfrm>
          </p:grpSpPr>
          <p:sp>
            <p:nvSpPr>
              <p:cNvPr id="26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经济诉讼客体的主要特点</a:t>
                </a:r>
                <a:endParaRPr/>
              </a:p>
            </p:txBody>
          </p:sp>
          <p:sp>
            <p:nvSpPr>
              <p:cNvPr id="26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客体具有经济性和法律性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客体具有特定性和可争议性</a:t>
                </a:r>
                <a:endParaRPr/>
              </a:p>
            </p:txBody>
          </p:sp>
          <p:sp>
            <p:nvSpPr>
              <p:cNvPr id="26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经济诉讼的客体及其特点</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2" name="" descr="{&quot;isTemplate&quot;:true,&quot;type&quot;:3}"/>
        <p:cNvGrpSpPr/>
        <p:nvPr/>
      </p:nvGrpSpPr>
      <p:grpSpPr>
        <a:xfrm>
          <a:off x="0" y="0"/>
          <a:ext cx="0" cy="0"/>
        </a:xfrm>
      </p:grpSpPr>
      <p:sp>
        <p:nvSpPr>
          <p:cNvPr id="27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经济诉讼主体与客体的权益保护</a:t>
            </a:r>
            <a:endParaRPr lang="en-US" altLang="zh-CN" sz="2800" b="1">
              <a:latin typeface="+mj-ea"/>
              <a:ea typeface="+mj-ea"/>
            </a:endParaRPr>
          </a:p>
        </p:txBody>
      </p:sp>
      <p:grpSp>
        <p:nvGrpSpPr>
          <p:cNvPr id="274"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75" name=""/>
            <p:cNvGrpSpPr/>
            <p:nvPr/>
          </p:nvGrpSpPr>
          <p:grpSpPr>
            <a:xfrm>
              <a:off x="660399" y="2074672"/>
              <a:ext cx="5100082" cy="4536540"/>
              <a:chOff x="660399" y="2074672"/>
              <a:chExt cx="5100082" cy="4536540"/>
            </a:xfrm>
          </p:grpSpPr>
          <p:sp>
            <p:nvSpPr>
              <p:cNvPr id="27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经济诉讼主体的权利保护</a:t>
                </a:r>
                <a:endParaRPr lang="en-US" altLang="zh-CN" sz="2000" b="1">
                  <a:latin typeface="Microsoft YaHei" panose="020b0503020204020204" pitchFamily="34" charset="-122"/>
                  <a:ea typeface="Microsoft YaHei" panose="020b0503020204020204" pitchFamily="34" charset="-122"/>
                </a:endParaRPr>
              </a:p>
            </p:txBody>
          </p:sp>
          <p:sp>
            <p:nvSpPr>
              <p:cNvPr id="27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诉讼主体有权依法提起诉讼</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诉讼主体有权委托代理人参加诉讼</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诉讼主体有权申请诉讼保全、先予执行等措施</a:t>
                </a:r>
                <a:endParaRPr/>
              </a:p>
            </p:txBody>
          </p:sp>
          <p:pic>
            <p:nvPicPr>
              <p:cNvPr id="279"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80" name=""/>
            <p:cNvGrpSpPr/>
            <p:nvPr/>
          </p:nvGrpSpPr>
          <p:grpSpPr>
            <a:xfrm>
              <a:off x="6431519" y="2074672"/>
              <a:ext cx="5100082" cy="4536540"/>
              <a:chOff x="660399" y="2074672"/>
              <a:chExt cx="5100082" cy="4536540"/>
            </a:xfrm>
          </p:grpSpPr>
          <p:sp>
            <p:nvSpPr>
              <p:cNvPr id="28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经济诉讼客体的权益保护</a:t>
                </a:r>
                <a:endParaRPr lang="en-US" altLang="zh-CN" sz="2000" b="1">
                  <a:latin typeface="Microsoft YaHei" panose="020b0503020204020204" pitchFamily="34" charset="-122"/>
                  <a:ea typeface="Microsoft YaHei" panose="020b0503020204020204" pitchFamily="34" charset="-122"/>
                </a:endParaRPr>
              </a:p>
            </p:txBody>
          </p:sp>
          <p:sp>
            <p:nvSpPr>
              <p:cNvPr id="28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诉讼客体有权要求法院依法公正审理案件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诉讼客体有权要求法院保护其合法权益</a:t>
                </a:r>
                <a:endParaRPr/>
              </a:p>
            </p:txBody>
          </p:sp>
          <p:pic>
            <p:nvPicPr>
              <p:cNvPr id="284"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经济诉讼的程序与证据</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2" name="Group 686"/>
            <p:cNvGrpSpPr/>
            <p:nvPr/>
          </p:nvGrpSpPr>
          <p:grpSpPr>
            <a:xfrm>
              <a:off x="1075314" y="1520189"/>
              <a:ext cx="9868911" cy="2072418"/>
              <a:chOff x="1075314" y="1520189"/>
              <a:chExt cx="9868911" cy="2072418"/>
            </a:xfrm>
          </p:grpSpPr>
          <p:sp>
            <p:nvSpPr>
              <p:cNvPr id="13"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立案阶段：当事人向法院提起诉讼，法院进行审查，决定是否受理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审理阶段：法院对案件进行审理，查明事实，分清是非</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判决阶段：法院根据审理结果，作出判决，确定当事人的权利和义务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执行阶段：当事人拒不履行判决、裁定的，法院依法采取强制措施执行</a:t>
                </a:r>
                <a:endParaRPr/>
              </a:p>
            </p:txBody>
          </p:sp>
          <p:sp>
            <p:nvSpPr>
              <p:cNvPr id="14"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经济诉讼的基本程序包括立案、审理、判决和执行等阶段</a:t>
                </a:r>
                <a:endParaRPr/>
              </a:p>
            </p:txBody>
          </p:sp>
          <p:sp>
            <p:nvSpPr>
              <p:cNvPr id="15"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7" name="Group 691"/>
            <p:cNvGrpSpPr/>
            <p:nvPr/>
          </p:nvGrpSpPr>
          <p:grpSpPr>
            <a:xfrm>
              <a:off x="1075314" y="3881882"/>
              <a:ext cx="9868911" cy="2072418"/>
              <a:chOff x="1075314" y="3881882"/>
              <a:chExt cx="9868911" cy="2072418"/>
            </a:xfrm>
          </p:grpSpPr>
          <p:sp>
            <p:nvSpPr>
              <p:cNvPr id="18"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提起诉讼：当事人向有管辖权的法院提起诉讼</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受理诉讼：法院对当事人的起诉进行审查，符合条件的，予以受理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开庭审理：法院组织双方当事人进行开庭审理，调查取证，质证辩论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作出判决：法院根据审理情况，作出判决，确定当事人的权利和义务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执行判决：当事人拒不履行判决、裁定的，法院依法采取强制措施执行</a:t>
                </a:r>
                <a:endParaRPr/>
              </a:p>
            </p:txBody>
          </p:sp>
          <p:sp>
            <p:nvSpPr>
              <p:cNvPr id="19"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经济诉讼的流程包括</a:t>
                </a:r>
                <a:endParaRPr/>
              </a:p>
            </p:txBody>
          </p:sp>
          <p:sp>
            <p:nvSpPr>
              <p:cNvPr id="20"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经济诉讼的基本程序及其流程</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 name="" descr="{&quot;isTemplate&quot;:true,&quot;type&quot;:3}"/>
        <p:cNvGrpSpPr/>
        <p:nvPr/>
      </p:nvGrpSpPr>
      <p:grpSpPr>
        <a:xfrm>
          <a:off x="0" y="0"/>
          <a:ext cx="0" cy="0"/>
        </a:xfrm>
      </p:grpSpPr>
      <p:sp>
        <p:nvSpPr>
          <p:cNvPr id="24"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经济诉讼的证据种类包括书证、物证、证人证言、当事人陈述、鉴定意见、勘验笔录等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书证：以文字、符号、图案等形式表达思想、意愿的证据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物证：以物品、痕迹等客观物质为证据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证人证言：证人就其所了解的案件事实向法院所作的陈述</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当事人陈述：当事人就案件事实向法院所作的陈述</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鉴定意见：鉴定人运用自己的专业知识对案件中的专门问题所作的结论</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勘验笔录：法院对案件现场进行勘验时所作的笔录</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经济诉讼的证据收集方法包括调查、收集、保全和鉴定等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调查：法院对当事人、证人进行调查，了解案件事实</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收集：法院根据案件需要，收集与案件相关的证据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保全：法院对可能灭失或者以后难以取得的证据采取保全措施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鉴定：法院对专门性问题进行鉴定，确定证据的真实性、客观性</a:t>
            </a:r>
            <a:endParaRPr/>
          </a:p>
        </p:txBody>
      </p:sp>
      <p:sp>
        <p:nvSpPr>
          <p:cNvPr id="2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经济诉讼的证据种类与收集方法</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 name="" descr="{&quot;isTemplate&quot;:true,&quot;type&quot;:3}"/>
        <p:cNvGrpSpPr/>
        <p:nvPr/>
      </p:nvGrpSpPr>
      <p:grpSpPr>
        <a:xfrm>
          <a:off x="0" y="0"/>
          <a:ext cx="0" cy="0"/>
        </a:xfrm>
      </p:grpSpPr>
      <p:sp>
        <p:nvSpPr>
          <p:cNvPr id="27"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经济诉讼的证据审查包括证据的客观性、关联性、合法性和充分性审查</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客观性审查：审查证据是否真实、客观地反映了案件事实</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关联性审查：审查证据与案件事实之间是否存在直接或者间接的联系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合法性审查：审查证据的收集、保全、鉴定等环节是否符合法律规定</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充分性审查：审查证据是否足够证明案件事实，达到证明标准</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经济诉讼的证据认定是指在审查证据的基础上，法院对证据的证明力进行确认</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法院根据证据审查的结果，对证据的证明力进行确认</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法院根据证据的充分性、关联性、合法性和客观性，确定证据的效力</a:t>
            </a:r>
            <a:endParaRPr/>
          </a:p>
        </p:txBody>
      </p:sp>
      <p:sp>
        <p:nvSpPr>
          <p:cNvPr id="2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经济诉讼的证据审查与认定</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descr="{&quot;isTemplate&quot;:true,&quot;type&quot;:2}"/>
        <p:cNvGrpSpPr/>
        <p:nvPr/>
      </p:nvGrpSpPr>
      <p:grpSpPr>
        <a:xfrm>
          <a:off x="0" y="0"/>
          <a:ext cx="0" cy="0"/>
        </a:xfrm>
      </p:grpSpPr>
      <p:sp>
        <p:nvSpPr>
          <p:cNvPr id="30"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经济诉讼的诉讼请求与判决</a:t>
            </a:r>
            <a:endParaRPr/>
          </a:p>
        </p:txBody>
      </p:sp>
      <p:sp>
        <p:nvSpPr>
          <p:cNvPr id="31"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04</a:t>
            </a:r>
            <a:endParaRPr kumimoji="1" lang="zh-CN" altLang="en-US" sz="4800">
              <a:solidFill>
                <a:schemeClr val="tx1">
                  <a:lumMod val="50000"/>
                  <a:lumOff val="50000"/>
                </a:schemeClr>
              </a:solidFil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2" name="" descr="{&quot;isTemplate&quot;:true,&quot;type&quot;:3}"/>
        <p:cNvGrpSpPr/>
        <p:nvPr/>
      </p:nvGrpSpPr>
      <p:grpSpPr>
        <a:xfrm>
          <a:off x="0" y="0"/>
          <a:ext cx="0" cy="0"/>
        </a:xfrm>
      </p:grpSpPr>
      <p:sp>
        <p:nvSpPr>
          <p:cNvPr id="33"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经济诉讼的诉讼请求及其类型</a:t>
            </a:r>
            <a:endParaRPr lang="en-US" sz="3600" b="1">
              <a:latin typeface="微软雅黑"/>
              <a:ea typeface="微软雅黑"/>
            </a:endParaRPr>
          </a:p>
        </p:txBody>
      </p:sp>
      <p:sp>
        <p:nvSpPr>
          <p:cNvPr id="34"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经济诉讼的诉讼请求是指当事人向法院提出的，要求法院确认、变更或者撤销的权利主张</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确认之诉：当事人要求法院确认其享有的权利或者法律关系</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变更之诉：当事人要求法院变更现有的权利或者法律关系</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撤销之诉：当事人要求法院撤销违法的权利或者法律关系</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经济诉讼的诉讼请求类型包括给付之诉、确认之诉、变更之诉和撤销之诉等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给付之诉：当事人要求法院判令对方当事人履行给付义务</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确认之诉：当事人要求法院确认其享有的权利或者法律关系</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变更之诉：当事人要求法院变更现有的权利或者法律关系</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撤销之诉：当事人要求法院撤销违法的权利或者法律关系</a:t>
            </a:r>
            <a:endParaRPr/>
          </a:p>
        </p:txBody>
      </p:sp>
      <p:cxnSp>
        <p:nvCxnSpPr>
          <p:cNvPr id="35"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6"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7" name="" descr="{&quot;isTemplate&quot;:true,&quot;type&quot;:3}"/>
        <p:cNvGrpSpPr/>
        <p:nvPr/>
      </p:nvGrpSpPr>
      <p:grpSpPr>
        <a:xfrm>
          <a:off x="0" y="0"/>
          <a:ext cx="0" cy="0"/>
        </a:xfrm>
      </p:grpSpPr>
      <p:sp>
        <p:nvSpPr>
          <p:cNvPr id="38"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39"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经济诉讼的判决及其种类</a:t>
            </a:r>
            <a:endParaRPr lang="en-US" sz="3600" b="1">
              <a:latin typeface="微软雅黑"/>
              <a:ea typeface="微软雅黑"/>
            </a:endParaRPr>
          </a:p>
        </p:txBody>
      </p:sp>
      <p:sp>
        <p:nvSpPr>
          <p:cNvPr id="40"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经济诉讼的判决是指法院对当事人提出的诉讼请求，根据事实和法律所作出的决定</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判决是法院行使审判权的结果，具有法律约束力</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判决的内容包括对诉讼请求的支持或者否定，以及对责任的具体认定</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经济诉讼的判决种类包括给付判决、确认判决、变更判决和撤销判决等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给付判决：法院判令对方当事人履行给付义务的判决</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确认判决：法院确认当事人享有的权利或者法律关系的判决</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变更判决：法院变更现有权利或者法律关系的判决</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撤销判决：法院撤销违法权利或者法律关系的判决</a:t>
            </a:r>
            <a:endParaRPr/>
          </a:p>
        </p:txBody>
      </p:sp>
      <p:cxnSp>
        <p:nvCxnSpPr>
          <p:cNvPr id="41"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2"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3" name="" descr="{&quot;isTemplate&quot;:true,&quot;type&quot;:3}"/>
        <p:cNvGrpSpPr/>
        <p:nvPr/>
      </p:nvGrpSpPr>
      <p:grpSpPr>
        <a:xfrm>
          <a:off x="0" y="0"/>
          <a:ext cx="0" cy="0"/>
        </a:xfrm>
      </p:grpSpPr>
      <p:sp>
        <p:nvSpPr>
          <p:cNvPr id="44"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经济诉讼的执行是指法院根据已经生效的判决、裁定，对当事人采取强制措施，使其履行义务</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执行是法院审判权的延伸，是实现当事人合法权益的重要手段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执行程序包括申请执行、移送执行、执行和解、执行中止、执行终结等</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经济诉讼执行程序的主要环节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申请执行：当事人向法院提出申请，要求法院执行生效判决、裁定</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移送执行：法院将生效的判决、裁定移送执行机构执行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执行和解：在执行过程中，当事人自愿达成和解协议，终止执行程序</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执行中止：由于某种原因，执行程序暂时停止进行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执行终结：执行程序因法定原因或者当事人自愿而终结</a:t>
            </a:r>
            <a:endParaRPr/>
          </a:p>
        </p:txBody>
      </p:sp>
      <p:sp>
        <p:nvSpPr>
          <p:cNvPr id="4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经济诉讼的执行及其程序</a:t>
            </a:r>
            <a:endParaRPr lang="en-US" altLang="zh-CN" sz="2800" b="1">
              <a:latin typeface="+mj-ea"/>
              <a:ea typeface="+mj-ea"/>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https://d.book118.com/248045105026006040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gray">
      <a:dk1>
        <a:srgbClr val="000000"/>
      </a:dk1>
      <a:lt1>
        <a:srgbClr val="FFFFFF"/>
      </a:lt1>
      <a:dk2>
        <a:srgbClr val="000000"/>
      </a:dk2>
      <a:lt2>
        <a:srgbClr val="FFFEFF"/>
      </a:lt2>
      <a:accent1>
        <a:srgbClr val="414042"/>
      </a:accent1>
      <a:accent2>
        <a:srgbClr val="B8B9B6"/>
      </a:accent2>
      <a:accent3>
        <a:srgbClr val="727371"/>
      </a:accent3>
      <a:accent4>
        <a:srgbClr val="1D1C1E"/>
      </a:accent4>
      <a:accent5>
        <a:srgbClr val="71756B"/>
      </a:accent5>
      <a:accent6>
        <a:srgbClr val="464A40"/>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123</Paragraphs>
  <Slides>18</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18</vt:i4>
      </vt:variant>
    </vt:vector>
  </HeadingPairs>
  <TitlesOfParts>
    <vt:vector baseType="lpstr" size="27">
      <vt:lpstr>Arial</vt:lpstr>
      <vt:lpstr>Calibri</vt:lpstr>
      <vt:lpstr>Arial Black</vt:lpstr>
      <vt:lpstr>微软雅黑</vt:lpstr>
      <vt:lpstr>黑体</vt:lpstr>
      <vt:lpstr>Microsoft YaHei</vt:lpstr>
      <vt:lpstr>Microsoft YaHei Light</vt:lpstr>
      <vt:lpstr>Microsoft Yahei</vt:lpstr>
      <vt:lpstr>Office Theme</vt:lpstr>
      <vt:lpstr>经济诉讼法《经济法概论》课件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2024-09-18T10:12:39.126</cp:lastPrinted>
  <dcterms:created xsi:type="dcterms:W3CDTF">2024-09-18T02:12:39Z</dcterms:created>
  <dcterms:modified xsi:type="dcterms:W3CDTF">2024-09-18T02:12:41Z</dcterms:modified>
</cp:coreProperties>
</file>