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93E3BC-392E-41AE-81F0-D4229A29E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5F9B4A-1D84-49EB-A9DF-6FFCF59D2A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FCC241-A022-49F9-B6E1-07B6D8F438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1D8987-1CA4-447A-9B10-0B218D29CD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C3AA1D-3CBE-43BD-943E-7835EF5D7D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8D089D-0930-4F8C-A5F0-A471983E33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921464-BCE9-4D72-8188-BCC037A179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F6AA05-C223-4FFD-B193-669C9DD4AB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B1D2C2-8FF5-488A-9FE3-80542B4FCA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3ABACE-E794-4388-9D0C-0C1389902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56C2DB-6309-42A5-9493-02FF496E7B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5713404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心包积液护理措施PPT\n## 1.心包积液的基本概念与病因\n### 1.1心包积液的定义与分类\n### 1.2心包积液的病因及发病机制\n### 1.3心包积液的临床表现与诊断\n## 2.心包积液的护理评估与诊断\n### 2.1心包积液的护理评估要点\n### 2.2心包积液的诊断方法与流程\n### 2.3心包积液的病情分级与护理干预\n## 3.心包积液的药物治疗与护理\n### 3.1心包积液的药物治疗原则与方案\n### 3.2药物治疗过程中的护理观察与干预\n### 3.3药物治疗效果的评估与调整\n## 4.心包积液的穿刺引流与护理\n### 4.1心包积液穿刺引流术的适应症与禁忌症\n### 4.2穿刺引流术前的护理准备与患者教育\n### 4.3穿刺引流术后的护理观察与并发症预防\n## 5.心包积液的护理预防与健康教育\n### 5.1心包积液的预防措施与生活习惯改善\n### 5.2心包积液的健康教育内容与策略\n### 5.3心包积液患者的生活指导与心理护理\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a:t>心包积液护理措施PPT</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j-ea"/>
                <a:ea typeface="+mj-ea"/>
              </a:rPr>
              <a:t>CREATE TOGETHER</a:t>
            </a:r>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descr="{&quot;isTemplate&quot;:true,&quot;type&quot;:2}"/>
        <p:cNvGrpSpPr/>
        <p:nvPr/>
      </p:nvGrpSpPr>
      <p:grpSpPr>
        <a:xfrm>
          <a:off x="0" y="0"/>
          <a:ext cx="0" cy="0"/>
        </a:xfrm>
      </p:grpSpPr>
      <p:sp>
        <p:nvSpPr>
          <p:cNvPr id="102"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心包积液的基本概念与病因</a:t>
            </a:r>
            <a:endParaRPr/>
          </a:p>
        </p:txBody>
      </p:sp>
      <p:sp>
        <p:nvSpPr>
          <p:cNvPr id="103"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descr="{&quot;isTemplate&quot;:true,&quot;type&quot;:3}"/>
        <p:cNvGrpSpPr/>
        <p:nvPr/>
      </p:nvGrpSpPr>
      <p:grpSpPr>
        <a:xfrm>
          <a:off x="0" y="0"/>
          <a:ext cx="0" cy="0"/>
        </a:xfrm>
      </p:grpSpPr>
      <p:grpSp>
        <p:nvGrpSpPr>
          <p:cNvPr id="13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9" name=""/>
            <p:cNvGrpSpPr/>
            <p:nvPr/>
          </p:nvGrpSpPr>
          <p:grpSpPr>
            <a:xfrm>
              <a:off x="685800" y="3146904"/>
              <a:ext cx="5760000" cy="3225487"/>
              <a:chOff x="685800" y="3146904"/>
              <a:chExt cx="5760000" cy="3225487"/>
            </a:xfrm>
          </p:grpSpPr>
          <p:sp>
            <p:nvSpPr>
              <p:cNvPr id="14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心包积液是指心包腔内异常积聚液体的现象</a:t>
                </a:r>
                <a:endParaRPr kumimoji="1" lang="en-US" altLang="zh-CN" sz="1800" b="1">
                  <a:solidFill>
                    <a:schemeClr val="bg1"/>
                  </a:solidFill>
                  <a:latin typeface="+mj-ea"/>
                  <a:ea typeface="+mj-ea"/>
                </a:endParaRPr>
              </a:p>
            </p:txBody>
          </p:sp>
          <p:sp>
            <p:nvSpPr>
              <p:cNvPr id="14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根据积液的性质，可分为</a:t>
                </a:r>
                <a:r>
                  <a:rPr lang="zh-CN" sz="1400" b="1">
                    <a:solidFill>
                      <a:schemeClr val="tx1">
                        <a:lumMod val="50000"/>
                        <a:lumOff val="50000"/>
                        <a:alpha val="100000"/>
                      </a:schemeClr>
                    </a:solidFill>
                    <a:latin typeface="微软雅黑"/>
                    <a:ea typeface="微软雅黑"/>
                  </a:rPr>
                  <a:t>渗出性</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漏出性</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血性</a:t>
                </a:r>
                <a:r>
                  <a:rPr lang="zh-CN" sz="1400">
                    <a:solidFill>
                      <a:schemeClr val="tx1">
                        <a:lumMod val="50000"/>
                        <a:lumOff val="50000"/>
                        <a:alpha val="100000"/>
                      </a:schemeClr>
                    </a:solidFill>
                    <a:latin typeface="微软雅黑"/>
                    <a:ea typeface="微软雅黑"/>
                  </a:rPr>
                  <a:t>心包积液</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根据积液的量，可分为</a:t>
                </a:r>
                <a:r>
                  <a:rPr lang="zh-CN" sz="1400" b="1">
                    <a:solidFill>
                      <a:schemeClr val="tx1">
                        <a:lumMod val="50000"/>
                        <a:lumOff val="50000"/>
                        <a:alpha val="100000"/>
                      </a:schemeClr>
                    </a:solidFill>
                    <a:latin typeface="微软雅黑"/>
                    <a:ea typeface="微软雅黑"/>
                  </a:rPr>
                  <a:t>少量</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中量</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大量</a:t>
                </a:r>
                <a:r>
                  <a:rPr lang="zh-CN" sz="1400">
                    <a:solidFill>
                      <a:schemeClr val="tx1">
                        <a:lumMod val="50000"/>
                        <a:lumOff val="50000"/>
                        <a:alpha val="100000"/>
                      </a:schemeClr>
                    </a:solidFill>
                    <a:latin typeface="微软雅黑"/>
                    <a:ea typeface="微软雅黑"/>
                  </a:rPr>
                  <a:t>心包积液</a:t>
                </a:r>
                <a:endParaRPr/>
              </a:p>
            </p:txBody>
          </p:sp>
        </p:grpSp>
        <p:grpSp>
          <p:nvGrpSpPr>
            <p:cNvPr id="142" name=""/>
            <p:cNvGrpSpPr/>
            <p:nvPr/>
          </p:nvGrpSpPr>
          <p:grpSpPr>
            <a:xfrm>
              <a:off x="6016236" y="3146904"/>
              <a:ext cx="5400000" cy="3225487"/>
              <a:chOff x="6016236" y="3146904"/>
              <a:chExt cx="5400000" cy="3225487"/>
            </a:xfrm>
          </p:grpSpPr>
          <p:sp>
            <p:nvSpPr>
              <p:cNvPr id="14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心包积液的病因复杂，涉及心脏疾病、全身性疾病和创伤等多种因素</a:t>
                </a:r>
                <a:endParaRPr kumimoji="1" lang="en-US" altLang="zh-CN" sz="1800" b="1">
                  <a:solidFill>
                    <a:schemeClr val="bg1"/>
                  </a:solidFill>
                  <a:latin typeface="+mj-ea"/>
                  <a:ea typeface="+mj-ea"/>
                </a:endParaRPr>
              </a:p>
            </p:txBody>
          </p:sp>
          <p:sp>
            <p:nvSpPr>
              <p:cNvPr id="14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心脏疾病：如</a:t>
                </a:r>
                <a:r>
                  <a:rPr lang="zh-CN" sz="1400" b="1">
                    <a:solidFill>
                      <a:schemeClr val="tx1">
                        <a:lumMod val="50000"/>
                        <a:lumOff val="50000"/>
                        <a:alpha val="100000"/>
                      </a:schemeClr>
                    </a:solidFill>
                    <a:latin typeface="微软雅黑"/>
                    <a:ea typeface="微软雅黑"/>
                  </a:rPr>
                  <a:t>心力衰竭</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心包炎</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心肌梗死</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全身性疾病：如</a:t>
                </a:r>
                <a:r>
                  <a:rPr lang="zh-CN" sz="1400" b="1">
                    <a:solidFill>
                      <a:schemeClr val="tx1">
                        <a:lumMod val="50000"/>
                        <a:lumOff val="50000"/>
                        <a:alpha val="100000"/>
                      </a:schemeClr>
                    </a:solidFill>
                    <a:latin typeface="微软雅黑"/>
                    <a:ea typeface="微软雅黑"/>
                  </a:rPr>
                  <a:t>肾病</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肝病</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甲状腺功能亢进</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创伤：如</a:t>
                </a:r>
                <a:r>
                  <a:rPr lang="zh-CN" sz="1400" b="1">
                    <a:solidFill>
                      <a:schemeClr val="tx1">
                        <a:lumMod val="50000"/>
                        <a:lumOff val="50000"/>
                        <a:alpha val="100000"/>
                      </a:schemeClr>
                    </a:solidFill>
                    <a:latin typeface="微软雅黑"/>
                    <a:ea typeface="微软雅黑"/>
                  </a:rPr>
                  <a:t>心脏手术</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外伤</a:t>
                </a:r>
                <a:r>
                  <a:rPr lang="zh-CN" sz="1400">
                    <a:solidFill>
                      <a:schemeClr val="tx1">
                        <a:lumMod val="50000"/>
                        <a:lumOff val="50000"/>
                        <a:alpha val="100000"/>
                      </a:schemeClr>
                    </a:solidFill>
                    <a:latin typeface="微软雅黑"/>
                    <a:ea typeface="微软雅黑"/>
                  </a:rPr>
                  <a:t>等</a:t>
                </a:r>
                <a:endParaRPr/>
              </a:p>
            </p:txBody>
          </p:sp>
        </p:grpSp>
      </p:grpSp>
      <p:sp>
        <p:nvSpPr>
          <p:cNvPr id="14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心包积液的定义与分类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6" name="" descr="{&quot;isTemplate&quot;:true,&quot;type&quot;:3}"/>
        <p:cNvGrpSpPr/>
        <p:nvPr/>
      </p:nvGrpSpPr>
      <p:grpSpPr>
        <a:xfrm>
          <a:off x="0" y="0"/>
          <a:ext cx="0" cy="0"/>
        </a:xfrm>
      </p:grpSpPr>
      <p:grpSp>
        <p:nvGrpSpPr>
          <p:cNvPr id="147"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48" name=""/>
            <p:cNvGrpSpPr/>
            <p:nvPr/>
          </p:nvGrpSpPr>
          <p:grpSpPr>
            <a:xfrm>
              <a:off x="685801" y="3146904"/>
              <a:ext cx="4207178" cy="3287791"/>
              <a:chOff x="685801" y="3146904"/>
              <a:chExt cx="4207178" cy="3287791"/>
            </a:xfrm>
          </p:grpSpPr>
          <p:sp>
            <p:nvSpPr>
              <p:cNvPr id="149"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渗出性心包积液的发病机制主要与炎症反应和血管通透性增加有关</a:t>
                </a:r>
                <a:endParaRPr kumimoji="1" lang="en-US" altLang="zh-CN" sz="1800" b="1">
                  <a:solidFill>
                    <a:schemeClr val="bg1"/>
                  </a:solidFill>
                  <a:latin typeface="+mj-ea"/>
                  <a:ea typeface="+mj-ea"/>
                </a:endParaRPr>
              </a:p>
            </p:txBody>
          </p:sp>
          <p:sp>
            <p:nvSpPr>
              <p:cNvPr id="150"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炎症反应导致心包腔内</a:t>
                </a:r>
                <a:r>
                  <a:rPr lang="zh-CN" sz="1400" b="1">
                    <a:solidFill>
                      <a:schemeClr val="tx1">
                        <a:lumMod val="50000"/>
                        <a:lumOff val="50000"/>
                        <a:alpha val="100000"/>
                      </a:schemeClr>
                    </a:solidFill>
                    <a:latin typeface="微软雅黑"/>
                    <a:ea typeface="微软雅黑"/>
                  </a:rPr>
                  <a:t>液体渗出</a:t>
                </a:r>
                <a:r>
                  <a:rPr lang="zh-CN" sz="1400">
                    <a:solidFill>
                      <a:schemeClr val="tx1">
                        <a:lumMod val="50000"/>
                        <a:lumOff val="50000"/>
                        <a:alpha val="100000"/>
                      </a:schemeClr>
                    </a:solidFill>
                    <a:latin typeface="微软雅黑"/>
                    <a:ea typeface="微软雅黑"/>
                  </a:rPr>
                  <a:t>增加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血管通透性增加使血液中的液体更易</a:t>
                </a:r>
                <a:r>
                  <a:rPr lang="zh-CN" sz="1400" b="1">
                    <a:solidFill>
                      <a:schemeClr val="tx1">
                        <a:lumMod val="50000"/>
                        <a:lumOff val="50000"/>
                        <a:alpha val="100000"/>
                      </a:schemeClr>
                    </a:solidFill>
                    <a:latin typeface="微软雅黑"/>
                    <a:ea typeface="微软雅黑"/>
                  </a:rPr>
                  <a:t>渗出</a:t>
                </a:r>
                <a:r>
                  <a:rPr lang="zh-CN" sz="1400">
                    <a:solidFill>
                      <a:schemeClr val="tx1">
                        <a:lumMod val="50000"/>
                        <a:lumOff val="50000"/>
                        <a:alpha val="100000"/>
                      </a:schemeClr>
                    </a:solidFill>
                    <a:latin typeface="微软雅黑"/>
                    <a:ea typeface="微软雅黑"/>
                  </a:rPr>
                  <a:t>到心包腔内</a:t>
                </a:r>
                <a:endParaRPr/>
              </a:p>
            </p:txBody>
          </p:sp>
        </p:grpSp>
        <p:grpSp>
          <p:nvGrpSpPr>
            <p:cNvPr id="151" name=""/>
            <p:cNvGrpSpPr/>
            <p:nvPr/>
          </p:nvGrpSpPr>
          <p:grpSpPr>
            <a:xfrm>
              <a:off x="4408278" y="3146904"/>
              <a:ext cx="3798485" cy="3287791"/>
              <a:chOff x="4408278" y="3146904"/>
              <a:chExt cx="3798485" cy="3287791"/>
            </a:xfrm>
          </p:grpSpPr>
          <p:sp>
            <p:nvSpPr>
              <p:cNvPr id="152"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漏出性心包积液的发病机制主要与心脏功能不全和全身血液循环障碍有关</a:t>
                </a:r>
                <a:endParaRPr kumimoji="1" lang="en-US" altLang="zh-CN" sz="1800" b="1">
                  <a:solidFill>
                    <a:schemeClr val="bg1"/>
                  </a:solidFill>
                  <a:latin typeface="+mj-ea"/>
                  <a:ea typeface="+mj-ea"/>
                </a:endParaRPr>
              </a:p>
            </p:txBody>
          </p:sp>
          <p:sp>
            <p:nvSpPr>
              <p:cNvPr id="153"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心脏功能不全导致</a:t>
                </a:r>
                <a:r>
                  <a:rPr lang="zh-CN" sz="1400" b="1">
                    <a:solidFill>
                      <a:schemeClr val="tx1">
                        <a:lumMod val="50000"/>
                        <a:lumOff val="50000"/>
                        <a:alpha val="100000"/>
                      </a:schemeClr>
                    </a:solidFill>
                    <a:latin typeface="微软雅黑"/>
                    <a:ea typeface="微软雅黑"/>
                  </a:rPr>
                  <a:t>静脉压升高</a:t>
                </a:r>
                <a:r>
                  <a:rPr lang="zh-CN" sz="1400">
                    <a:solidFill>
                      <a:schemeClr val="tx1">
                        <a:lumMod val="50000"/>
                        <a:lumOff val="50000"/>
                        <a:alpha val="100000"/>
                      </a:schemeClr>
                    </a:solidFill>
                    <a:latin typeface="微软雅黑"/>
                    <a:ea typeface="微软雅黑"/>
                  </a:rPr>
                  <a:t>，使血液中的液体</a:t>
                </a:r>
                <a:r>
                  <a:rPr lang="zh-CN" sz="1400" b="1">
                    <a:solidFill>
                      <a:schemeClr val="tx1">
                        <a:lumMod val="50000"/>
                        <a:lumOff val="50000"/>
                        <a:alpha val="100000"/>
                      </a:schemeClr>
                    </a:solidFill>
                    <a:latin typeface="微软雅黑"/>
                    <a:ea typeface="微软雅黑"/>
                  </a:rPr>
                  <a:t>漏出</a:t>
                </a:r>
                <a:r>
                  <a:rPr lang="zh-CN" sz="1400">
                    <a:solidFill>
                      <a:schemeClr val="tx1">
                        <a:lumMod val="50000"/>
                        <a:lumOff val="50000"/>
                        <a:alpha val="100000"/>
                      </a:schemeClr>
                    </a:solidFill>
                    <a:latin typeface="微软雅黑"/>
                    <a:ea typeface="微软雅黑"/>
                  </a:rPr>
                  <a:t>到心包腔内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全身血液循环障碍使血液中的液体</a:t>
                </a:r>
                <a:r>
                  <a:rPr lang="zh-CN" sz="1400" b="1">
                    <a:solidFill>
                      <a:schemeClr val="tx1">
                        <a:lumMod val="50000"/>
                        <a:lumOff val="50000"/>
                        <a:alpha val="100000"/>
                      </a:schemeClr>
                    </a:solidFill>
                    <a:latin typeface="微软雅黑"/>
                    <a:ea typeface="微软雅黑"/>
                  </a:rPr>
                  <a:t>渗出</a:t>
                </a:r>
                <a:r>
                  <a:rPr lang="zh-CN" sz="1400">
                    <a:solidFill>
                      <a:schemeClr val="tx1">
                        <a:lumMod val="50000"/>
                        <a:lumOff val="50000"/>
                        <a:alpha val="100000"/>
                      </a:schemeClr>
                    </a:solidFill>
                    <a:latin typeface="微软雅黑"/>
                    <a:ea typeface="微软雅黑"/>
                  </a:rPr>
                  <a:t>到心包腔内</a:t>
                </a:r>
                <a:endParaRPr/>
              </a:p>
            </p:txBody>
          </p:sp>
        </p:grpSp>
        <p:grpSp>
          <p:nvGrpSpPr>
            <p:cNvPr id="154" name=""/>
            <p:cNvGrpSpPr/>
            <p:nvPr/>
          </p:nvGrpSpPr>
          <p:grpSpPr>
            <a:xfrm>
              <a:off x="7707715" y="3146904"/>
              <a:ext cx="3798485" cy="3287791"/>
              <a:chOff x="7707715" y="3146904"/>
              <a:chExt cx="3798485" cy="3287791"/>
            </a:xfrm>
          </p:grpSpPr>
          <p:sp>
            <p:nvSpPr>
              <p:cNvPr id="155"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血性心包积液的发病机制主要与心脏破裂和创伤有关</a:t>
                </a:r>
                <a:endParaRPr kumimoji="1" lang="en-US" altLang="zh-CN" sz="1800" b="1">
                  <a:solidFill>
                    <a:schemeClr val="bg1"/>
                  </a:solidFill>
                  <a:latin typeface="+mj-ea"/>
                  <a:ea typeface="+mj-ea"/>
                </a:endParaRPr>
              </a:p>
            </p:txBody>
          </p:sp>
          <p:sp>
            <p:nvSpPr>
              <p:cNvPr id="156"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心脏破裂导致</a:t>
                </a:r>
                <a:r>
                  <a:rPr lang="zh-CN" sz="1400" b="1">
                    <a:solidFill>
                      <a:schemeClr val="tx1">
                        <a:lumMod val="50000"/>
                        <a:lumOff val="50000"/>
                        <a:alpha val="100000"/>
                      </a:schemeClr>
                    </a:solidFill>
                    <a:latin typeface="微软雅黑"/>
                    <a:ea typeface="微软雅黑"/>
                  </a:rPr>
                  <a:t>血液泄漏</a:t>
                </a:r>
                <a:r>
                  <a:rPr lang="zh-CN" sz="1400">
                    <a:solidFill>
                      <a:schemeClr val="tx1">
                        <a:lumMod val="50000"/>
                        <a:lumOff val="50000"/>
                        <a:alpha val="100000"/>
                      </a:schemeClr>
                    </a:solidFill>
                    <a:latin typeface="微软雅黑"/>
                    <a:ea typeface="微软雅黑"/>
                  </a:rPr>
                  <a:t>到心包腔内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创伤导致心包腔内</a:t>
                </a:r>
                <a:r>
                  <a:rPr lang="zh-CN" sz="1400" b="1">
                    <a:solidFill>
                      <a:schemeClr val="tx1">
                        <a:lumMod val="50000"/>
                        <a:lumOff val="50000"/>
                        <a:alpha val="100000"/>
                      </a:schemeClr>
                    </a:solidFill>
                    <a:latin typeface="微软雅黑"/>
                    <a:ea typeface="微软雅黑"/>
                  </a:rPr>
                  <a:t>出血</a:t>
                </a:r>
                <a:endParaRPr/>
              </a:p>
            </p:txBody>
          </p:sp>
        </p:grpSp>
      </p:grpSp>
      <p:sp>
        <p:nvSpPr>
          <p:cNvPr id="15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心包积液的病因及发病机制</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8" name="" descr="{&quot;isTemplate&quot;:true,&quot;type&quot;:3}"/>
        <p:cNvGrpSpPr/>
        <p:nvPr/>
      </p:nvGrpSpPr>
      <p:grpSpPr>
        <a:xfrm>
          <a:off x="0" y="0"/>
          <a:ext cx="0" cy="0"/>
        </a:xfrm>
      </p:grpSpPr>
      <p:grpSp>
        <p:nvGrpSpPr>
          <p:cNvPr id="159"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60" name="Group 628"/>
            <p:cNvGrpSpPr/>
            <p:nvPr/>
          </p:nvGrpSpPr>
          <p:grpSpPr>
            <a:xfrm>
              <a:off x="1197254" y="3971227"/>
              <a:ext cx="11008530" cy="2106887"/>
              <a:chOff x="1197254" y="3971227"/>
              <a:chExt cx="11008530" cy="2106887"/>
            </a:xfrm>
          </p:grpSpPr>
          <p:sp>
            <p:nvSpPr>
              <p:cNvPr id="161"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4"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5"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心包积液的临床表现因病因和积液量不同而异</a:t>
                </a:r>
                <a:endParaRPr/>
              </a:p>
            </p:txBody>
          </p:sp>
          <p:sp>
            <p:nvSpPr>
              <p:cNvPr id="166"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呼吸困难</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胸痛</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心悸</a:t>
                </a:r>
                <a:r>
                  <a:rPr lang="zh-CN" sz="1400">
                    <a:solidFill>
                      <a:schemeClr val="tx1">
                        <a:alpha val="100000"/>
                      </a:schemeClr>
                    </a:solidFill>
                    <a:latin typeface="Microsoft Yahei"/>
                    <a:ea typeface="Microsoft Yahei"/>
                  </a:rPr>
                  <a:t>等为主要症状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大量心包积液可导致</a:t>
                </a:r>
                <a:r>
                  <a:rPr lang="zh-CN" sz="1400" b="1">
                    <a:solidFill>
                      <a:schemeClr val="tx1">
                        <a:alpha val="100000"/>
                      </a:schemeClr>
                    </a:solidFill>
                    <a:latin typeface="Microsoft Yahei"/>
                    <a:ea typeface="Microsoft Yahei"/>
                  </a:rPr>
                  <a:t>心脏压塞</a:t>
                </a:r>
                <a:r>
                  <a:rPr lang="zh-CN" sz="1400">
                    <a:solidFill>
                      <a:schemeClr val="tx1">
                        <a:alpha val="100000"/>
                      </a:schemeClr>
                    </a:solidFill>
                    <a:latin typeface="Microsoft Yahei"/>
                    <a:ea typeface="Microsoft Yahei"/>
                  </a:rPr>
                  <a:t>，出现</a:t>
                </a:r>
                <a:r>
                  <a:rPr lang="zh-CN" sz="1400" b="1">
                    <a:solidFill>
                      <a:schemeClr val="tx1">
                        <a:alpha val="100000"/>
                      </a:schemeClr>
                    </a:solidFill>
                    <a:latin typeface="Microsoft Yahei"/>
                    <a:ea typeface="Microsoft Yahei"/>
                  </a:rPr>
                  <a:t>急性心包炎</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休克</a:t>
                </a:r>
                <a:r>
                  <a:rPr lang="zh-CN" sz="1400">
                    <a:solidFill>
                      <a:schemeClr val="tx1">
                        <a:alpha val="100000"/>
                      </a:schemeClr>
                    </a:solidFill>
                    <a:latin typeface="Microsoft Yahei"/>
                    <a:ea typeface="Microsoft Yahei"/>
                  </a:rPr>
                  <a:t>等严重并发症</a:t>
                </a:r>
                <a:endParaRPr/>
              </a:p>
            </p:txBody>
          </p:sp>
        </p:grpSp>
        <p:grpSp>
          <p:nvGrpSpPr>
            <p:cNvPr id="167" name="Group 635"/>
            <p:cNvGrpSpPr/>
            <p:nvPr/>
          </p:nvGrpSpPr>
          <p:grpSpPr>
            <a:xfrm>
              <a:off x="3499345" y="1423099"/>
              <a:ext cx="11008530" cy="2005901"/>
              <a:chOff x="3499345" y="1423099"/>
              <a:chExt cx="11008530" cy="2005901"/>
            </a:xfrm>
          </p:grpSpPr>
          <p:sp>
            <p:nvSpPr>
              <p:cNvPr id="168"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心包积液的诊断主要依据病史、体格检查和辅助检查</a:t>
                </a:r>
                <a:endParaRPr/>
              </a:p>
            </p:txBody>
          </p:sp>
          <p:sp>
            <p:nvSpPr>
              <p:cNvPr id="169"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病史：如</a:t>
                </a:r>
                <a:r>
                  <a:rPr lang="zh-CN" sz="1400" b="1">
                    <a:solidFill>
                      <a:schemeClr val="tx1">
                        <a:alpha val="100000"/>
                      </a:schemeClr>
                    </a:solidFill>
                    <a:latin typeface="Microsoft Yahei"/>
                    <a:ea typeface="Microsoft Yahei"/>
                  </a:rPr>
                  <a:t>心脏病史</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全身性疾病史</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体格检查：如</a:t>
                </a:r>
                <a:r>
                  <a:rPr lang="zh-CN" sz="1400" b="1">
                    <a:solidFill>
                      <a:schemeClr val="tx1">
                        <a:alpha val="100000"/>
                      </a:schemeClr>
                    </a:solidFill>
                    <a:latin typeface="Microsoft Yahei"/>
                    <a:ea typeface="Microsoft Yahei"/>
                  </a:rPr>
                  <a:t>心包摩擦音</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心包积液征</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辅助检查：如</a:t>
                </a:r>
                <a:r>
                  <a:rPr lang="zh-CN" sz="1400" b="1">
                    <a:solidFill>
                      <a:schemeClr val="tx1">
                        <a:alpha val="100000"/>
                      </a:schemeClr>
                    </a:solidFill>
                    <a:latin typeface="Microsoft Yahei"/>
                    <a:ea typeface="Microsoft Yahei"/>
                  </a:rPr>
                  <a:t>心电图</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超声心动图</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胸部X光片</a:t>
                </a:r>
                <a:r>
                  <a:rPr lang="zh-CN" sz="1400">
                    <a:solidFill>
                      <a:schemeClr val="tx1">
                        <a:alpha val="100000"/>
                      </a:schemeClr>
                    </a:solidFill>
                    <a:latin typeface="Microsoft Yahei"/>
                    <a:ea typeface="Microsoft Yahei"/>
                  </a:rPr>
                  <a:t>等</a:t>
                </a:r>
                <a:endParaRPr/>
              </a:p>
            </p:txBody>
          </p:sp>
          <p:sp>
            <p:nvSpPr>
              <p:cNvPr id="170"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心包积液的临床表现与诊断</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descr="{&quot;isTemplate&quot;:true,&quot;type&quot;:2}"/>
        <p:cNvGrpSpPr/>
        <p:nvPr/>
      </p:nvGrpSpPr>
      <p:grpSpPr>
        <a:xfrm>
          <a:off x="0" y="0"/>
          <a:ext cx="0" cy="0"/>
        </a:xfrm>
      </p:grpSpPr>
      <p:sp>
        <p:nvSpPr>
          <p:cNvPr id="176"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心包积液的护理评估与诊断</a:t>
            </a:r>
            <a:endParaRPr/>
          </a:p>
        </p:txBody>
      </p:sp>
      <p:sp>
        <p:nvSpPr>
          <p:cNvPr id="177"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8" name="" descr="{&quot;isTemplate&quot;:true,&quot;type&quot;:3}"/>
        <p:cNvGrpSpPr/>
        <p:nvPr/>
      </p:nvGrpSpPr>
      <p:grpSpPr>
        <a:xfrm>
          <a:off x="0" y="0"/>
          <a:ext cx="0" cy="0"/>
        </a:xfrm>
      </p:grpSpPr>
      <p:sp>
        <p:nvSpPr>
          <p:cNvPr id="179" name="Tencent"/>
          <p:cNvSpPr>
            <a:spLocks noChangeAspect="1"/>
          </p:cNvSpPr>
          <p:nvPr/>
        </p:nvSpPr>
        <p:spPr>
          <a:xfrm>
            <a:off x="4296000" y="2337972"/>
            <a:ext cx="3600000" cy="3600000"/>
          </a:xfrm>
          <a:prstGeom prst="ellipse">
            <a:avLst/>
          </a:prstGeom>
          <a:ln w="317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b="1">
              <a:latin typeface="Microsoft YaHei" panose="020b0503020204020204" pitchFamily="34" charset="-122"/>
              <a:ea typeface="Microsoft YaHei" panose="020b0503020204020204" pitchFamily="34" charset="-122"/>
            </a:endParaRPr>
          </a:p>
        </p:txBody>
      </p:sp>
      <p:sp>
        <p:nvSpPr>
          <p:cNvPr id="180" name="Tencent"/>
          <p:cNvSpPr/>
          <p:nvPr/>
        </p:nvSpPr>
        <p:spPr>
          <a:xfrm>
            <a:off x="8456167" y="4881686"/>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kumimoji="1" lang="en-US" altLang="zh-CN" sz="2000" b="1">
                <a:solidFill>
                  <a:schemeClr val="accent4"/>
                </a:solidFill>
                <a:latin typeface="+mj-ea"/>
                <a:ea typeface="+mj-ea"/>
              </a:rPr>
              <a:t>04</a:t>
            </a:r>
            <a:endParaRPr/>
          </a:p>
        </p:txBody>
      </p:sp>
      <p:sp>
        <p:nvSpPr>
          <p:cNvPr id="181" name="Tencent"/>
          <p:cNvSpPr/>
          <p:nvPr/>
        </p:nvSpPr>
        <p:spPr>
          <a:xfrm>
            <a:off x="8456167" y="2474356"/>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kumimoji="1" lang="en-US" altLang="zh-CN" sz="2000" b="1">
                <a:solidFill>
                  <a:schemeClr val="accent2"/>
                </a:solidFill>
                <a:latin typeface="+mj-ea"/>
                <a:ea typeface="+mj-ea"/>
              </a:rPr>
              <a:t>02</a:t>
            </a:r>
            <a:endParaRPr/>
          </a:p>
        </p:txBody>
      </p:sp>
      <p:sp>
        <p:nvSpPr>
          <p:cNvPr id="182" name="Tencent"/>
          <p:cNvSpPr/>
          <p:nvPr/>
        </p:nvSpPr>
        <p:spPr>
          <a:xfrm>
            <a:off x="3233771" y="4881686"/>
            <a:ext cx="502062"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r>
              <a:rPr kumimoji="1" lang="en-US" altLang="zh-CN" sz="2000" b="1">
                <a:solidFill>
                  <a:schemeClr val="accent3"/>
                </a:solidFill>
                <a:latin typeface="+mj-ea"/>
                <a:ea typeface="+mj-ea"/>
              </a:rPr>
              <a:t>03</a:t>
            </a:r>
            <a:endParaRPr/>
          </a:p>
        </p:txBody>
      </p:sp>
      <p:sp>
        <p:nvSpPr>
          <p:cNvPr id="183" name="Tencent"/>
          <p:cNvSpPr/>
          <p:nvPr/>
        </p:nvSpPr>
        <p:spPr>
          <a:xfrm>
            <a:off x="3233771" y="2471753"/>
            <a:ext cx="502062"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r>
              <a:rPr kumimoji="1" lang="en-US" altLang="zh-CN" sz="2000" b="1">
                <a:solidFill>
                  <a:schemeClr val="accent1"/>
                </a:solidFill>
                <a:latin typeface="+mj-ea"/>
                <a:ea typeface="+mj-ea"/>
              </a:rPr>
              <a:t>01</a:t>
            </a:r>
            <a:endParaRPr/>
          </a:p>
        </p:txBody>
      </p:sp>
      <p:grpSp>
        <p:nvGrpSpPr>
          <p:cNvPr id="184" name="" descr="{&quot;isTemplate&quot;:true,&quot;type&quot;:&quot;list&quot;,&quot;alignment&quot;:&quot;left&quot;,&quot;alignmentVertical&quot;:&quot;top&quot;,&quot;canOmit&quot;:false,&quot;scalable&quot;:false,&quot;minItemsCount&quot;:-1}"/>
          <p:cNvGrpSpPr/>
          <p:nvPr/>
        </p:nvGrpSpPr>
        <p:grpSpPr>
          <a:xfrm>
            <a:off x="693309" y="1936566"/>
            <a:ext cx="10805382" cy="4512298"/>
            <a:chOff x="693309" y="1936566"/>
            <a:chExt cx="10805382" cy="4512298"/>
          </a:xfrm>
        </p:grpSpPr>
        <p:grpSp>
          <p:nvGrpSpPr>
            <p:cNvPr id="185" name=""/>
            <p:cNvGrpSpPr/>
            <p:nvPr/>
          </p:nvGrpSpPr>
          <p:grpSpPr>
            <a:xfrm>
              <a:off x="693309" y="1936566"/>
              <a:ext cx="5335969" cy="2160000"/>
              <a:chOff x="693309" y="1936566"/>
              <a:chExt cx="5335969" cy="2160000"/>
            </a:xfrm>
          </p:grpSpPr>
          <p:sp>
            <p:nvSpPr>
              <p:cNvPr id="186" name="椭圆 10" descr="{&quot;isTemplate&quot;:true,&quot;type&quot;:&quot;title&quot;,&quot;canOmit&quot;:false,&quot;range&quot;:0}"/>
              <p:cNvSpPr>
                <a:spLocks noChangeAspect="1"/>
              </p:cNvSpPr>
              <p:nvPr/>
            </p:nvSpPr>
            <p:spPr>
              <a:xfrm>
                <a:off x="3869278" y="1936566"/>
                <a:ext cx="2160000" cy="216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评估患者的生命体征，如心率、血压、呼吸等</a:t>
                </a:r>
                <a:endParaRPr kumimoji="1" lang="en-US" altLang="zh-CN" sz="2200" b="1">
                  <a:solidFill>
                    <a:schemeClr val="bg1"/>
                  </a:solidFill>
                  <a:latin typeface="+mj-ea"/>
                  <a:ea typeface="+mj-ea"/>
                </a:endParaRPr>
              </a:p>
            </p:txBody>
          </p:sp>
        </p:grpSp>
        <p:grpSp>
          <p:nvGrpSpPr>
            <p:cNvPr id="187" name=""/>
            <p:cNvGrpSpPr/>
            <p:nvPr/>
          </p:nvGrpSpPr>
          <p:grpSpPr>
            <a:xfrm>
              <a:off x="6162723" y="1936566"/>
              <a:ext cx="5335968" cy="2160000"/>
              <a:chOff x="6162723" y="1936566"/>
              <a:chExt cx="5335968" cy="2160000"/>
            </a:xfrm>
          </p:grpSpPr>
          <p:sp>
            <p:nvSpPr>
              <p:cNvPr id="188" name="椭圆 11" descr="{&quot;isTemplate&quot;:true,&quot;type&quot;:&quot;title&quot;,&quot;canOmit&quot;:false,&quot;range&quot;:0}"/>
              <p:cNvSpPr>
                <a:spLocks noChangeAspect="1"/>
              </p:cNvSpPr>
              <p:nvPr/>
            </p:nvSpPr>
            <p:spPr>
              <a:xfrm>
                <a:off x="6162723" y="1936566"/>
                <a:ext cx="2160000" cy="216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评估患者的心包积液症状，如呼吸困难、胸痛、心悸等</a:t>
                </a:r>
                <a:endParaRPr kumimoji="1" lang="en-US" altLang="zh-CN" sz="2200" b="1">
                  <a:solidFill>
                    <a:schemeClr val="bg1"/>
                  </a:solidFill>
                  <a:latin typeface="+mj-ea"/>
                  <a:ea typeface="+mj-ea"/>
                </a:endParaRPr>
              </a:p>
            </p:txBody>
          </p:sp>
        </p:grpSp>
        <p:grpSp>
          <p:nvGrpSpPr>
            <p:cNvPr id="189" name=""/>
            <p:cNvGrpSpPr/>
            <p:nvPr/>
          </p:nvGrpSpPr>
          <p:grpSpPr>
            <a:xfrm>
              <a:off x="693309" y="4243479"/>
              <a:ext cx="5335969" cy="2205385"/>
              <a:chOff x="693309" y="4243479"/>
              <a:chExt cx="5335969" cy="2205385"/>
            </a:xfrm>
          </p:grpSpPr>
          <p:sp>
            <p:nvSpPr>
              <p:cNvPr id="190" name="椭圆 12" descr="{&quot;isTemplate&quot;:true,&quot;type&quot;:&quot;title&quot;,&quot;canOmit&quot;:false,&quot;range&quot;:0}"/>
              <p:cNvSpPr>
                <a:spLocks noChangeAspect="1"/>
              </p:cNvSpPr>
              <p:nvPr/>
            </p:nvSpPr>
            <p:spPr>
              <a:xfrm>
                <a:off x="3869278" y="4243479"/>
                <a:ext cx="2160000" cy="216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评估患者的心理状况，如焦虑、抑郁等</a:t>
                </a:r>
                <a:endParaRPr kumimoji="1" lang="en-US" altLang="zh-CN" sz="2200" b="1">
                  <a:solidFill>
                    <a:schemeClr val="bg1"/>
                  </a:solidFill>
                  <a:latin typeface="+mj-ea"/>
                  <a:ea typeface="+mj-ea"/>
                </a:endParaRPr>
              </a:p>
            </p:txBody>
          </p:sp>
        </p:grpSp>
        <p:grpSp>
          <p:nvGrpSpPr>
            <p:cNvPr id="191" name=""/>
            <p:cNvGrpSpPr/>
            <p:nvPr/>
          </p:nvGrpSpPr>
          <p:grpSpPr>
            <a:xfrm>
              <a:off x="6162723" y="4243479"/>
              <a:ext cx="5335968" cy="2205385"/>
              <a:chOff x="6162723" y="4243479"/>
              <a:chExt cx="5335968" cy="2205385"/>
            </a:xfrm>
          </p:grpSpPr>
          <p:sp>
            <p:nvSpPr>
              <p:cNvPr id="192" name="椭圆 13" descr="{&quot;isTemplate&quot;:true,&quot;type&quot;:&quot;title&quot;,&quot;canOmit&quot;:false,&quot;range&quot;:0}"/>
              <p:cNvSpPr>
                <a:spLocks noChangeAspect="1"/>
              </p:cNvSpPr>
              <p:nvPr/>
            </p:nvSpPr>
            <p:spPr>
              <a:xfrm>
                <a:off x="6162723" y="4243479"/>
                <a:ext cx="2160000" cy="2160000"/>
              </a:xfrm>
              <a:prstGeom prst="ellips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评估患者的生活方式，如饮食、运动等</a:t>
                </a:r>
                <a:endParaRPr kumimoji="1" lang="en-US" altLang="zh-CN" sz="2200" b="1">
                  <a:solidFill>
                    <a:schemeClr val="bg1"/>
                  </a:solidFill>
                  <a:latin typeface="+mj-ea"/>
                  <a:ea typeface="+mj-ea"/>
                </a:endParaRPr>
              </a:p>
            </p:txBody>
          </p:sp>
        </p:grpSp>
      </p:grpSp>
      <p:sp>
        <p:nvSpPr>
          <p:cNvPr id="193"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心包积液的护理评估要点</a:t>
            </a:r>
            <a:endParaRPr lang="en-US" sz="36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4" name="" descr="{&quot;isTemplate&quot;:true,&quot;type&quot;:3}"/>
        <p:cNvGrpSpPr/>
        <p:nvPr/>
      </p:nvGrpSpPr>
      <p:grpSpPr>
        <a:xfrm>
          <a:off x="0" y="0"/>
          <a:ext cx="0" cy="0"/>
        </a:xfrm>
      </p:grpSpPr>
      <p:sp>
        <p:nvSpPr>
          <p:cNvPr id="195"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心包积液的诊断方法与流程</a:t>
            </a:r>
            <a:endParaRPr lang="en-US" sz="3600" b="1">
              <a:latin typeface="微软雅黑"/>
              <a:ea typeface="微软雅黑"/>
            </a:endParaRPr>
          </a:p>
        </p:txBody>
      </p:sp>
      <p:sp>
        <p:nvSpPr>
          <p:cNvPr id="196"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诊断方法包括</a:t>
            </a:r>
            <a:r>
              <a:rPr lang="zh-CN" sz="1400" b="1" spc="300">
                <a:solidFill>
                  <a:schemeClr val="tx1">
                    <a:lumMod val="50000"/>
                    <a:lumOff val="50000"/>
                    <a:alpha val="100000"/>
                  </a:schemeClr>
                </a:solidFill>
                <a:latin typeface="微软雅黑"/>
                <a:ea typeface="微软雅黑"/>
              </a:rPr>
              <a:t>病史采集</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体格检查</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辅助检查</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病史采集：了解患者的</a:t>
            </a:r>
            <a:r>
              <a:rPr lang="zh-CN" sz="1400" b="1" spc="300">
                <a:solidFill>
                  <a:schemeClr val="tx1">
                    <a:lumMod val="50000"/>
                    <a:lumOff val="50000"/>
                    <a:alpha val="100000"/>
                  </a:schemeClr>
                </a:solidFill>
                <a:latin typeface="微软雅黑"/>
                <a:ea typeface="微软雅黑"/>
              </a:rPr>
              <a:t>病史</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家族史</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既往史</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体格检查：检查患者的</a:t>
            </a:r>
            <a:r>
              <a:rPr lang="zh-CN" sz="1400" b="1" spc="300">
                <a:solidFill>
                  <a:schemeClr val="tx1">
                    <a:lumMod val="50000"/>
                    <a:lumOff val="50000"/>
                    <a:alpha val="100000"/>
                  </a:schemeClr>
                </a:solidFill>
                <a:latin typeface="微软雅黑"/>
                <a:ea typeface="微软雅黑"/>
              </a:rPr>
              <a:t>心脏体征</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胸部体征</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辅助检查：如</a:t>
            </a:r>
            <a:r>
              <a:rPr lang="zh-CN" sz="1400" b="1" spc="300">
                <a:solidFill>
                  <a:schemeClr val="tx1">
                    <a:lumMod val="50000"/>
                    <a:lumOff val="50000"/>
                    <a:alpha val="100000"/>
                  </a:schemeClr>
                </a:solidFill>
                <a:latin typeface="微软雅黑"/>
                <a:ea typeface="微软雅黑"/>
              </a:rPr>
              <a:t>心电图</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超声心动图</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胸部X光片</a:t>
            </a:r>
            <a:r>
              <a:rPr lang="zh-CN" sz="1400" spc="3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诊断流程：根据患者的临床表现和辅助检查结果，进行</a:t>
            </a:r>
            <a:r>
              <a:rPr lang="zh-CN" sz="1400" b="1" spc="300">
                <a:solidFill>
                  <a:schemeClr val="tx1">
                    <a:lumMod val="50000"/>
                    <a:lumOff val="50000"/>
                    <a:alpha val="100000"/>
                  </a:schemeClr>
                </a:solidFill>
                <a:latin typeface="微软雅黑"/>
                <a:ea typeface="微软雅黑"/>
              </a:rPr>
              <a:t>综合分析</a:t>
            </a:r>
            <a:r>
              <a:rPr lang="zh-CN" sz="1400" spc="300">
                <a:solidFill>
                  <a:schemeClr val="tx1">
                    <a:lumMod val="50000"/>
                    <a:lumOff val="50000"/>
                    <a:alpha val="100000"/>
                  </a:schemeClr>
                </a:solidFill>
                <a:latin typeface="微软雅黑"/>
                <a:ea typeface="微软雅黑"/>
              </a:rPr>
              <a:t>，明确心包积液的病因和类型</a:t>
            </a:r>
            <a:endParaRPr/>
          </a:p>
        </p:txBody>
      </p:sp>
      <p:cxnSp>
        <p:nvCxnSpPr>
          <p:cNvPr id="197"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98"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9" name="" descr="{&quot;isTemplate&quot;:true,&quot;type&quot;:3}"/>
        <p:cNvGrpSpPr/>
        <p:nvPr/>
      </p:nvGrpSpPr>
      <p:grpSpPr>
        <a:xfrm>
          <a:off x="0" y="0"/>
          <a:ext cx="0" cy="0"/>
        </a:xfrm>
      </p:grpSpPr>
      <p:pic>
        <p:nvPicPr>
          <p:cNvPr id="20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2" name="Group 598"/>
            <p:cNvGrpSpPr/>
            <p:nvPr/>
          </p:nvGrpSpPr>
          <p:grpSpPr>
            <a:xfrm>
              <a:off x="763829" y="1414808"/>
              <a:ext cx="6972294" cy="2337649"/>
              <a:chOff x="763829" y="1414808"/>
              <a:chExt cx="6972294" cy="2337649"/>
            </a:xfrm>
          </p:grpSpPr>
          <p:sp>
            <p:nvSpPr>
              <p:cNvPr id="20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根据心包积液的量、病因和病情，进行病情分级</a:t>
                </a:r>
                <a:endParaRPr/>
              </a:p>
            </p:txBody>
          </p:sp>
          <p:sp>
            <p:nvSpPr>
              <p:cNvPr id="20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轻度</a:t>
                </a:r>
                <a:r>
                  <a:rPr lang="zh-CN" sz="1400">
                    <a:solidFill>
                      <a:schemeClr val="tx1">
                        <a:alpha val="100000"/>
                      </a:schemeClr>
                    </a:solidFill>
                    <a:latin typeface="Microsoft Yahei"/>
                    <a:ea typeface="Microsoft Yahei"/>
                  </a:rPr>
                  <a:t>：少量心包积液，无明显症状，心脏功能正常</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中度</a:t>
                </a:r>
                <a:r>
                  <a:rPr lang="zh-CN" sz="1400">
                    <a:solidFill>
                      <a:schemeClr val="tx1">
                        <a:alpha val="100000"/>
                      </a:schemeClr>
                    </a:solidFill>
                    <a:latin typeface="Microsoft Yahei"/>
                    <a:ea typeface="Microsoft Yahei"/>
                  </a:rPr>
                  <a:t>：中量心包积液，出现症状，心脏功能轻度受损</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重度</a:t>
                </a:r>
                <a:r>
                  <a:rPr lang="zh-CN" sz="1400">
                    <a:solidFill>
                      <a:schemeClr val="tx1">
                        <a:alpha val="100000"/>
                      </a:schemeClr>
                    </a:solidFill>
                    <a:latin typeface="Microsoft Yahei"/>
                    <a:ea typeface="Microsoft Yahei"/>
                  </a:rPr>
                  <a:t>：大量心包积液，出现严重症状，心脏功能严重受损</a:t>
                </a:r>
                <a:endParaRPr/>
              </a:p>
            </p:txBody>
          </p:sp>
          <p:sp>
            <p:nvSpPr>
              <p:cNvPr id="20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9" name="Group 591"/>
            <p:cNvGrpSpPr/>
            <p:nvPr/>
          </p:nvGrpSpPr>
          <p:grpSpPr>
            <a:xfrm>
              <a:off x="689593" y="3949139"/>
              <a:ext cx="7078256" cy="2128975"/>
              <a:chOff x="689593" y="3949139"/>
              <a:chExt cx="7078256" cy="2128975"/>
            </a:xfrm>
          </p:grpSpPr>
          <p:sp>
            <p:nvSpPr>
              <p:cNvPr id="21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根据病情分级，制定相应的护理干预措施</a:t>
                </a:r>
                <a:endParaRPr/>
              </a:p>
            </p:txBody>
          </p:sp>
          <p:sp>
            <p:nvSpPr>
              <p:cNvPr id="21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轻度：观察病情，定期复查，指导患者调整生活方式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中度：密切观察病情，实施药物治疗，进行心理护理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重度：积极治疗，实施穿刺引流术，加强护理观察</a:t>
                </a:r>
                <a:endParaRPr/>
              </a:p>
            </p:txBody>
          </p:sp>
          <p:sp>
            <p:nvSpPr>
              <p:cNvPr id="21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心包积液的病情分级与护理干预</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心包积液的药物治疗与护理</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药物治疗原则：根据心包积液的病因和病情，选择合适的药物进行治疗</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渗出性心包积液：以</a:t>
                </a:r>
                <a:r>
                  <a:rPr lang="zh-CN" sz="1400" b="1">
                    <a:solidFill>
                      <a:schemeClr val="tx1">
                        <a:lumMod val="50000"/>
                        <a:lumOff val="50000"/>
                        <a:alpha val="100000"/>
                      </a:schemeClr>
                    </a:solidFill>
                    <a:latin typeface="微软雅黑"/>
                    <a:ea typeface="微软雅黑"/>
                  </a:rPr>
                  <a:t>抗炎药物</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激素类药物</a:t>
                </a:r>
                <a:r>
                  <a:rPr lang="zh-CN" sz="1400">
                    <a:solidFill>
                      <a:schemeClr val="tx1">
                        <a:lumMod val="50000"/>
                        <a:lumOff val="50000"/>
                        <a:alpha val="100000"/>
                      </a:schemeClr>
                    </a:solidFill>
                    <a:latin typeface="微软雅黑"/>
                    <a:ea typeface="微软雅黑"/>
                  </a:rPr>
                  <a:t>为主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漏出性心包积液：以</a:t>
                </a:r>
                <a:r>
                  <a:rPr lang="zh-CN" sz="1400" b="1">
                    <a:solidFill>
                      <a:schemeClr val="tx1">
                        <a:lumMod val="50000"/>
                        <a:lumOff val="50000"/>
                        <a:alpha val="100000"/>
                      </a:schemeClr>
                    </a:solidFill>
                    <a:latin typeface="微软雅黑"/>
                    <a:ea typeface="微软雅黑"/>
                  </a:rPr>
                  <a:t>利尿剂</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改善心脏功能药物</a:t>
                </a:r>
                <a:r>
                  <a:rPr lang="zh-CN" sz="1400">
                    <a:solidFill>
                      <a:schemeClr val="tx1">
                        <a:lumMod val="50000"/>
                        <a:lumOff val="50000"/>
                        <a:alpha val="100000"/>
                      </a:schemeClr>
                    </a:solidFill>
                    <a:latin typeface="微软雅黑"/>
                    <a:ea typeface="微软雅黑"/>
                  </a:rPr>
                  <a:t>为主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血性心包积液：以</a:t>
                </a:r>
                <a:r>
                  <a:rPr lang="zh-CN" sz="1400" b="1">
                    <a:solidFill>
                      <a:schemeClr val="tx1">
                        <a:lumMod val="50000"/>
                        <a:lumOff val="50000"/>
                        <a:alpha val="100000"/>
                      </a:schemeClr>
                    </a:solidFill>
                    <a:latin typeface="微软雅黑"/>
                    <a:ea typeface="微软雅黑"/>
                  </a:rPr>
                  <a:t>止血药物</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抗感染药物</a:t>
                </a:r>
                <a:r>
                  <a:rPr lang="zh-CN" sz="1400">
                    <a:solidFill>
                      <a:schemeClr val="tx1">
                        <a:lumMod val="50000"/>
                        <a:lumOff val="50000"/>
                        <a:alpha val="100000"/>
                      </a:schemeClr>
                    </a:solidFill>
                    <a:latin typeface="微软雅黑"/>
                    <a:ea typeface="微软雅黑"/>
                  </a:rPr>
                  <a:t>为主</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药物治疗方案：根据患者的具体情况，制定个体化的药物治疗方案</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药物选择：根据病因和病情，选择合适的药物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用药剂量：根据患者的年龄、体重和病情，调整用药剂量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用药时间：根据药物的半衰期和病情，合理安排用药时间</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心包积液的药物治疗原则与方案</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https://d.book118.com/248057134043006037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心包积液护理措施PPT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2024-09-17T01:48:14.829</cp:lastPrinted>
  <dcterms:created xsi:type="dcterms:W3CDTF">2024-09-16T17:48:14Z</dcterms:created>
  <dcterms:modified xsi:type="dcterms:W3CDTF">2024-09-16T17:48:16Z</dcterms:modified>
</cp:coreProperties>
</file>