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2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9F6CC-C5D2-46DC-90CD-212387AEE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5FE5F-58B3-4BF9-875C-AF0125AD5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14FAB-C42F-4537-A4AA-9083E6D04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DDA71-9D3A-4560-9C65-7A22D454C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4300D-C704-4956-9F09-2BA7E431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4CC20-FFC3-4687-A010-1C73FE2B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6A3F49-23A2-4F32-B706-F51F00F71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040C4-E75B-40E8-BE6D-E917AA2C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525E3-7D94-4C3D-9E41-AC774DE63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5D7DC-CE8C-4417-9E3B-5FEE264D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46179-1438-44B0-9F19-ECC05D987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buClrTx/>
              <a:buSzTx/>
            </a:pPr>
            <a:r>
              <a:rPr lang="zh-CN" altLang="en-US"/>
              <a:t>三级</a:t>
            </a:r>
          </a:p>
          <a:p>
            <a:pPr marR="0" lvl="3">
              <a:buClrTx/>
              <a:buSzTx/>
            </a:pPr>
            <a:r>
              <a:rPr lang="zh-CN" altLang="en-US"/>
              <a:t>四级</a:t>
            </a:r>
          </a:p>
          <a:p>
            <a:pPr marR="0" lvl="4">
              <a:buClrTx/>
              <a:buSzTx/>
            </a:pPr>
            <a:r>
              <a:rPr lang="zh-CN" altLang="en-US"/>
              <a:t>五级</a:t>
            </a:r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62" r:id="rId2"/>
    <p:sldLayoutId id="2147484763" r:id="rId3"/>
    <p:sldLayoutId id="2147484764" r:id="rId4"/>
    <p:sldLayoutId id="2147484765" r:id="rId5"/>
    <p:sldLayoutId id="2147484766" r:id="rId6"/>
    <p:sldLayoutId id="2147484767" r:id="rId7"/>
    <p:sldLayoutId id="2147484768" r:id="rId8"/>
    <p:sldLayoutId id="2147484769" r:id="rId9"/>
    <p:sldLayoutId id="2147484770" r:id="rId10"/>
    <p:sldLayoutId id="21474847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8.xml" /><Relationship Id="rId3" Type="http://schemas.openxmlformats.org/officeDocument/2006/relationships/tags" Target="../tags/tag749.xml" /><Relationship Id="rId4" Type="http://schemas.openxmlformats.org/officeDocument/2006/relationships/tags" Target="../tags/tag750.xml" /><Relationship Id="rId5" Type="http://schemas.openxmlformats.org/officeDocument/2006/relationships/tags" Target="../tags/tag7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0.xml" /><Relationship Id="rId11" Type="http://schemas.openxmlformats.org/officeDocument/2006/relationships/tags" Target="../tags/tag761.xml" /><Relationship Id="rId12" Type="http://schemas.openxmlformats.org/officeDocument/2006/relationships/tags" Target="../tags/tag762.xml" /><Relationship Id="rId13" Type="http://schemas.openxmlformats.org/officeDocument/2006/relationships/tags" Target="../tags/tag763.xml" /><Relationship Id="rId2" Type="http://schemas.openxmlformats.org/officeDocument/2006/relationships/tags" Target="../tags/tag752.xml" /><Relationship Id="rId3" Type="http://schemas.openxmlformats.org/officeDocument/2006/relationships/tags" Target="../tags/tag753.xml" /><Relationship Id="rId4" Type="http://schemas.openxmlformats.org/officeDocument/2006/relationships/tags" Target="../tags/tag754.xml" /><Relationship Id="rId5" Type="http://schemas.openxmlformats.org/officeDocument/2006/relationships/tags" Target="../tags/tag755.xml" /><Relationship Id="rId6" Type="http://schemas.openxmlformats.org/officeDocument/2006/relationships/tags" Target="../tags/tag756.xml" /><Relationship Id="rId7" Type="http://schemas.openxmlformats.org/officeDocument/2006/relationships/tags" Target="../tags/tag757.xml" /><Relationship Id="rId8" Type="http://schemas.openxmlformats.org/officeDocument/2006/relationships/tags" Target="../tags/tag758.xml" /><Relationship Id="rId9" Type="http://schemas.openxmlformats.org/officeDocument/2006/relationships/tags" Target="../tags/tag7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4.xml" /><Relationship Id="rId3" Type="http://schemas.openxmlformats.org/officeDocument/2006/relationships/tags" Target="../tags/tag765.xml" /><Relationship Id="rId4" Type="http://schemas.openxmlformats.org/officeDocument/2006/relationships/tags" Target="../tags/tag766.xml" /><Relationship Id="rId5" Type="http://schemas.openxmlformats.org/officeDocument/2006/relationships/tags" Target="../tags/tag7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8.xml" /><Relationship Id="rId3" Type="http://schemas.openxmlformats.org/officeDocument/2006/relationships/tags" Target="../tags/tag769.xml" /><Relationship Id="rId4" Type="http://schemas.openxmlformats.org/officeDocument/2006/relationships/tags" Target="../tags/tag7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9.xml" /><Relationship Id="rId11" Type="http://schemas.openxmlformats.org/officeDocument/2006/relationships/tags" Target="../tags/tag780.xml" /><Relationship Id="rId12" Type="http://schemas.openxmlformats.org/officeDocument/2006/relationships/tags" Target="../tags/tag781.xml" /><Relationship Id="rId13" Type="http://schemas.openxmlformats.org/officeDocument/2006/relationships/tags" Target="../tags/tag782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Relationship Id="rId5" Type="http://schemas.openxmlformats.org/officeDocument/2006/relationships/tags" Target="../tags/tag774.xml" /><Relationship Id="rId6" Type="http://schemas.openxmlformats.org/officeDocument/2006/relationships/tags" Target="../tags/tag775.xml" /><Relationship Id="rId7" Type="http://schemas.openxmlformats.org/officeDocument/2006/relationships/tags" Target="../tags/tag776.xml" /><Relationship Id="rId8" Type="http://schemas.openxmlformats.org/officeDocument/2006/relationships/tags" Target="../tags/tag777.xml" /><Relationship Id="rId9" Type="http://schemas.openxmlformats.org/officeDocument/2006/relationships/tags" Target="../tags/tag7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1.xml" /><Relationship Id="rId11" Type="http://schemas.openxmlformats.org/officeDocument/2006/relationships/tags" Target="../tags/tag792.xml" /><Relationship Id="rId12" Type="http://schemas.openxmlformats.org/officeDocument/2006/relationships/tags" Target="../tags/tag793.xml" /><Relationship Id="rId13" Type="http://schemas.openxmlformats.org/officeDocument/2006/relationships/tags" Target="../tags/tag794.xml" /><Relationship Id="rId2" Type="http://schemas.openxmlformats.org/officeDocument/2006/relationships/tags" Target="../tags/tag783.xml" /><Relationship Id="rId3" Type="http://schemas.openxmlformats.org/officeDocument/2006/relationships/tags" Target="../tags/tag784.xml" /><Relationship Id="rId4" Type="http://schemas.openxmlformats.org/officeDocument/2006/relationships/tags" Target="../tags/tag785.xml" /><Relationship Id="rId5" Type="http://schemas.openxmlformats.org/officeDocument/2006/relationships/tags" Target="../tags/tag786.xml" /><Relationship Id="rId6" Type="http://schemas.openxmlformats.org/officeDocument/2006/relationships/tags" Target="../tags/tag787.xml" /><Relationship Id="rId7" Type="http://schemas.openxmlformats.org/officeDocument/2006/relationships/tags" Target="../tags/tag788.xml" /><Relationship Id="rId8" Type="http://schemas.openxmlformats.org/officeDocument/2006/relationships/tags" Target="../tags/tag789.xml" /><Relationship Id="rId9" Type="http://schemas.openxmlformats.org/officeDocument/2006/relationships/tags" Target="../tags/tag7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3.xml" /><Relationship Id="rId11" Type="http://schemas.openxmlformats.org/officeDocument/2006/relationships/tags" Target="../tags/tag804.xml" /><Relationship Id="rId12" Type="http://schemas.openxmlformats.org/officeDocument/2006/relationships/tags" Target="../tags/tag805.xml" /><Relationship Id="rId13" Type="http://schemas.openxmlformats.org/officeDocument/2006/relationships/tags" Target="../tags/tag806.xml" /><Relationship Id="rId2" Type="http://schemas.openxmlformats.org/officeDocument/2006/relationships/tags" Target="../tags/tag795.xml" /><Relationship Id="rId3" Type="http://schemas.openxmlformats.org/officeDocument/2006/relationships/tags" Target="../tags/tag796.xml" /><Relationship Id="rId4" Type="http://schemas.openxmlformats.org/officeDocument/2006/relationships/tags" Target="../tags/tag797.xml" /><Relationship Id="rId5" Type="http://schemas.openxmlformats.org/officeDocument/2006/relationships/tags" Target="../tags/tag798.xml" /><Relationship Id="rId6" Type="http://schemas.openxmlformats.org/officeDocument/2006/relationships/tags" Target="../tags/tag799.xml" /><Relationship Id="rId7" Type="http://schemas.openxmlformats.org/officeDocument/2006/relationships/tags" Target="../tags/tag800.xml" /><Relationship Id="rId8" Type="http://schemas.openxmlformats.org/officeDocument/2006/relationships/tags" Target="../tags/tag801.xml" /><Relationship Id="rId9" Type="http://schemas.openxmlformats.org/officeDocument/2006/relationships/tags" Target="../tags/tag8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5.xml" /><Relationship Id="rId11" Type="http://schemas.openxmlformats.org/officeDocument/2006/relationships/tags" Target="../tags/tag816.xml" /><Relationship Id="rId12" Type="http://schemas.openxmlformats.org/officeDocument/2006/relationships/tags" Target="../tags/tag817.xml" /><Relationship Id="rId13" Type="http://schemas.openxmlformats.org/officeDocument/2006/relationships/tags" Target="../tags/tag818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Relationship Id="rId6" Type="http://schemas.openxmlformats.org/officeDocument/2006/relationships/tags" Target="../tags/tag811.xml" /><Relationship Id="rId7" Type="http://schemas.openxmlformats.org/officeDocument/2006/relationships/tags" Target="../tags/tag812.xml" /><Relationship Id="rId8" Type="http://schemas.openxmlformats.org/officeDocument/2006/relationships/tags" Target="../tags/tag813.xml" /><Relationship Id="rId9" Type="http://schemas.openxmlformats.org/officeDocument/2006/relationships/tags" Target="../tags/tag8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0066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咖啡店项目市场调研报告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调研目的</a:t>
            </a: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调研方法</a:t>
            </a: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调研结果</a:t>
            </a: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结论与建议</a:t>
            </a: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附录与参考文献</a:t>
            </a: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调研目的</a:t>
            </a:r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了解市场需求</a:t>
            </a:r>
          </a:p>
        </p:txBody>
      </p:sp>
      <p:sp>
        <p:nvSpPr>
          <p:cNvPr id="10517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为咖啡店制定针对性的营销策略提供依据</a:t>
            </a:r>
          </a:p>
        </p:txBody>
      </p:sp>
      <p:sp>
        <p:nvSpPr>
          <p:cNvPr id="10517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调查竞争对手的市场表现</a:t>
            </a:r>
          </a:p>
        </p:txBody>
      </p:sp>
      <p:sp>
        <p:nvSpPr>
          <p:cNvPr id="10517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了解消费者对咖啡店的需求和期望</a:t>
            </a:r>
          </a:p>
        </p:txBody>
      </p:sp>
      <p:sp>
        <p:nvSpPr>
          <p:cNvPr id="10517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确定目标客户群体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0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分析竞争环境</a:t>
            </a:r>
          </a:p>
        </p:txBody>
      </p:sp>
      <p:sp>
        <p:nvSpPr>
          <p:cNvPr id="10520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了解竞争对手的数量和规模</a:t>
            </a:r>
          </a:p>
        </p:txBody>
      </p:sp>
      <p:sp>
        <p:nvSpPr>
          <p:cNvPr id="10520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分析竞争对手的产品和服务特点</a:t>
            </a:r>
          </a:p>
        </p:txBody>
      </p:sp>
      <p:sp>
        <p:nvSpPr>
          <p:cNvPr id="10520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评估竞争对手的市场份额和销售策略</a:t>
            </a:r>
          </a:p>
        </p:txBody>
      </p:sp>
      <p:sp>
        <p:nvSpPr>
          <p:cNvPr id="10520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确定竞争对手的优势和劣势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评估潜在客户群体</a:t>
            </a:r>
          </a:p>
        </p:txBody>
      </p:sp>
      <p:sp>
        <p:nvSpPr>
          <p:cNvPr id="10523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确定目标客户群体</a:t>
            </a:r>
          </a:p>
        </p:txBody>
      </p:sp>
      <p:sp>
        <p:nvSpPr>
          <p:cNvPr id="10523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了解客户需求和偏好</a:t>
            </a:r>
          </a:p>
        </p:txBody>
      </p:sp>
      <p:sp>
        <p:nvSpPr>
          <p:cNvPr id="10523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评估市场规模和竞争情况</a:t>
            </a:r>
          </a:p>
        </p:txBody>
      </p:sp>
      <p:sp>
        <p:nvSpPr>
          <p:cNvPr id="10523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为咖啡店制定营销策略提供依据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6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确定市场定位</a:t>
            </a:r>
          </a:p>
        </p:txBody>
      </p:sp>
      <p:sp>
        <p:nvSpPr>
          <p:cNvPr id="105267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了解目标客户群体</a:t>
            </a:r>
          </a:p>
        </p:txBody>
      </p:sp>
      <p:sp>
        <p:nvSpPr>
          <p:cNvPr id="105267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确定产品或服务特点</a:t>
            </a:r>
          </a:p>
        </p:txBody>
      </p:sp>
      <p:sp>
        <p:nvSpPr>
          <p:cNvPr id="105267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确定营销策略和推广渠道</a:t>
            </a:r>
          </a:p>
        </p:txBody>
      </p:sp>
      <p:sp>
        <p:nvSpPr>
          <p:cNvPr id="105267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确定价格策略和盈利模式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9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调研方法</a:t>
            </a:r>
          </a:p>
        </p:txBody>
      </p:sp>
      <p:sp>
        <p:nvSpPr>
          <p:cNvPr id="10529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问卷调查</a:t>
            </a:r>
          </a:p>
        </p:txBody>
      </p:sp>
      <p:sp>
        <p:nvSpPr>
          <p:cNvPr id="10537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定义：通过设计问卷，向目标受众收集信息和意见的方法</a:t>
            </a:r>
          </a:p>
        </p:txBody>
      </p:sp>
      <p:sp>
        <p:nvSpPr>
          <p:cNvPr id="10537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目的：了解目标受众的需求、偏好和消费习惯</a:t>
            </a:r>
          </a:p>
        </p:txBody>
      </p:sp>
      <p:sp>
        <p:nvSpPr>
          <p:cNvPr id="10537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问卷设计：需要针对目标受众和调研目的进行设计，包括问题类型、问题数量、选项设置等</a:t>
            </a:r>
          </a:p>
        </p:txBody>
      </p:sp>
      <p:sp>
        <p:nvSpPr>
          <p:cNvPr id="10537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样本选择：需要确定目标受众的范围和数量，以确保样本的代表性和可靠性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0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访谈</a:t>
            </a:r>
          </a:p>
        </p:txBody>
      </p:sp>
      <p:sp>
        <p:nvSpPr>
          <p:cNvPr id="10540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访谈对象：潜在客户、竞争对手、行业专家等</a:t>
            </a:r>
          </a:p>
        </p:txBody>
      </p:sp>
      <p:sp>
        <p:nvSpPr>
          <p:cNvPr id="10540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访谈方式：面对面、电话、视频等</a:t>
            </a:r>
          </a:p>
        </p:txBody>
      </p:sp>
      <p:sp>
        <p:nvSpPr>
          <p:cNvPr id="10540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访谈内容：了解客户需求、产品体验、市场趋势等</a:t>
            </a:r>
          </a:p>
        </p:txBody>
      </p:sp>
      <p:sp>
        <p:nvSpPr>
          <p:cNvPr id="10540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访谈结果：整理分析访谈数据，得出结论和建议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3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观察法</a:t>
            </a:r>
          </a:p>
        </p:txBody>
      </p:sp>
      <p:sp>
        <p:nvSpPr>
          <p:cNvPr id="10543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定义：通过实地观察目标群体的行为、态度和需求来收集数据的方法</a:t>
            </a:r>
          </a:p>
        </p:txBody>
      </p:sp>
      <p:sp>
        <p:nvSpPr>
          <p:cNvPr id="10543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优点：直接、客观、真实，能够捕捉到目标群体最真实的需求和反应</a:t>
            </a:r>
          </a:p>
        </p:txBody>
      </p:sp>
      <p:sp>
        <p:nvSpPr>
          <p:cNvPr id="10543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缺点：受时间和空间限制，需要大量的人力、物力和财力支持</a:t>
            </a:r>
          </a:p>
        </p:txBody>
      </p:sp>
      <p:sp>
        <p:nvSpPr>
          <p:cNvPr id="10543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3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应用场景：适用于需要了解目标群体实际行为和需求的场景，如咖啡店选址、装修风格等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6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网络搜索</a:t>
            </a:r>
          </a:p>
        </p:txBody>
      </p:sp>
      <p:sp>
        <p:nvSpPr>
          <p:cNvPr id="10546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调研目的：了解咖啡店市场需求、竞争情况、消费者行为等</a:t>
            </a:r>
          </a:p>
        </p:txBody>
      </p:sp>
      <p:sp>
        <p:nvSpPr>
          <p:cNvPr id="10546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调研方法：通过搜索引擎、社交媒体、行业网站等途径进行网络搜索</a:t>
            </a:r>
          </a:p>
        </p:txBody>
      </p:sp>
      <p:sp>
        <p:nvSpPr>
          <p:cNvPr id="10546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调研范围：全国范围内的咖啡店市场</a:t>
            </a:r>
          </a:p>
        </p:txBody>
      </p:sp>
      <p:sp>
        <p:nvSpPr>
          <p:cNvPr id="10546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调研结果：收集到大量关于咖啡店市场的数据和信息，为后续分析提供支持</a:t>
            </a:r>
          </a:p>
        </p:txBody>
      </p:sp>
      <p:sp>
        <p:nvSpPr>
          <p:cNvPr id="10546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6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9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调研结果</a:t>
            </a:r>
          </a:p>
        </p:txBody>
      </p:sp>
      <p:sp>
        <p:nvSpPr>
          <p:cNvPr id="10549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https://d.book118.com/248060066122006045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咖啡店项目市场调研报告</vt:lpstr>
      <vt:lpstr>目录</vt:lpstr>
      <vt:lpstr>单击添加章节标题</vt:lpstr>
      <vt:lpstr>调研目的</vt:lpstr>
      <vt:lpstr>PowerPoint Presentation</vt:lpstr>
      <vt:lpstr>了解市场需求</vt:lpstr>
      <vt:lpstr>分析竞争环境</vt:lpstr>
      <vt:lpstr>评估潜在客户群体</vt:lpstr>
      <vt:lpstr>确定市场定位</vt:lpstr>
      <vt:lpstr>调研方法</vt:lpstr>
      <vt:lpstr>PowerPoint Presentation</vt:lpstr>
      <vt:lpstr>问卷调查</vt:lpstr>
      <vt:lpstr>访谈</vt:lpstr>
      <vt:lpstr>观察法</vt:lpstr>
      <vt:lpstr>网络搜索</vt:lpstr>
      <vt:lpstr>调研结果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2024-09-26T11:03:09.279</cp:lastPrinted>
  <dcterms:created xsi:type="dcterms:W3CDTF">2024-09-26T03:03:09Z</dcterms:created>
  <dcterms:modified xsi:type="dcterms:W3CDTF">2024-09-26T03:03:12Z</dcterms:modified>
</cp:coreProperties>
</file>