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09FFB6-8F54-4E94-B4B2-E10452A8A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131473-FC8D-4BC4-9100-6B6D18541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947F97-4BF3-4875-818E-06E61F334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28BE9B-B247-47A1-9ECE-455A70926D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456E16-C9C6-4A2F-8B51-26EEDB038D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B5AEDF-93D6-49D6-91A6-2B3ADDA151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46F153-1215-4D19-B15C-BAF852413F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67C7D0-53CC-41CF-8446-10112D3696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E46A6-215A-4F0D-A5A3-F817172330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DEC663-EB53-40F7-8D88-905D3594CB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88A6E8-8EE4-42FA-A56B-0AC97BF818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6012203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人工智能在智能音箱中的应用</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智能音箱市场现状及发展趋势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人工智能技术在智能音箱中应用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智能音箱中人工智能实现功能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人工智能在智能音箱中挑战与解决方案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未来发展趋势及前景展望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7627" r="7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智能家居市场崛起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随着人们生活水平的提高和科技的发展，智能家居市场逐渐崛起，智能音箱作为智能家居的入口和控制中心，受到了广泛关注。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语音交互成为趋势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语音交互作为一种自然、便捷的交互方式，逐渐成为智能设备的主流交互方式，智能音箱的语音交互功能也受到了用户的青睐。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人工智能技术应用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人工智能技术的发展为智能音箱提供了强大的技术支持，使得智能音箱在语音识别、自然语言处理等方面取得了显著进步。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532" r="2053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智能音箱通过语音识别技术将用户的语音指令转化为文本，进而理解并执行用户的指令。</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语音识别技术</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智能音箱运用自然语言处理技术对用户输入的文本进行语义理解和分析，从而准确地响应用户的需求。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自然语言处理技术</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智能音箱通过机器学习技术不断学习和优化自身的性能，提高语音识别的准确性和自然语言处理的智能性。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机器学习技术</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深度学习技术在智能音箱中的应用使得音箱能够更深入地理解用户的意图和需求，提供更加个性化的服务。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深度学习技术</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人工智能与智能音箱关系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智能音箱市场现状及发展趋势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智能音箱市场正在迅速扩大，预计未来几年将持续保持高速增长。根据市场研究公司的数据，全球智能音箱市场规模预计在未来几年内将达到数十亿美元。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随着消费者对智能家居和语音交互技术的需求不断增长，智能音箱市场的增长趋势非常明显。预计未来几年，智能音箱将成为智能家居领域的重要增长点。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智能家居控制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智能音箱作为智能家居的中心控制器，消费者希望能够通过它来控制家里的各种智能设备，实现智能家居的便捷和舒适。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语音交互</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智能音箱作为智能家居的入口，消费者对其语音交互功能的需求非常高。他们希望通过简单的语音指令就能控制家居设备、查询信息、播放音乐等。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个性化服务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消费者希望智能音箱能够提供个性化的服务，比如根据他们的喜好推荐音乐、提供定制化的新闻资讯等。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000" r="15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目前智能音箱市场呈现出多家厂商竞争的格局，包括亚马逊、谷歌、苹果、小米等科技巨头以及众多智能家居创业公司。这些厂商在技术研发、产品创新、市场推广等方面展开激烈竞争。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主要厂商</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亚马逊凭借Echo系列智能音箱在市场上占据领先地位，谷歌Home和苹果HomePod也紧随其后。此外，小米、阿里巴巴等国内厂商也在积极布局智能音箱市场，推出了一系列具有竞争力的产品。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竞争格局</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竞争格局与主要厂商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人工智能技术在智能音箱中应用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94842" y="1967629"/>
            <a:ext cx="2842964" cy="1134645"/>
          </a:xfrm>
          <a:custGeom>
            <a:rect l="l" t="t" r="r" b="b"/>
            <a:pathLst>
              <a:path w="7144" h="3558">
                <a:moveTo>
                  <a:pt x="5639" y="0"/>
                </a:moveTo>
                <a:lnTo>
                  <a:pt x="0" y="0"/>
                </a:lnTo>
                <a:lnTo>
                  <a:pt x="1475" y="1792"/>
                </a:lnTo>
                <a:lnTo>
                  <a:pt x="0" y="3557"/>
                </a:lnTo>
                <a:lnTo>
                  <a:pt x="5669" y="3557"/>
                </a:lnTo>
                <a:lnTo>
                  <a:pt x="7143" y="1792"/>
                </a:lnTo>
                <a:lnTo>
                  <a:pt x="5639" y="0"/>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457274" y="1967629"/>
            <a:ext cx="2842964" cy="1134645"/>
          </a:xfrm>
          <a:custGeom>
            <a:rect l="l" t="t" r="r" b="b"/>
            <a:pathLst>
              <a:path w="7144" h="3558">
                <a:moveTo>
                  <a:pt x="5668" y="0"/>
                </a:moveTo>
                <a:lnTo>
                  <a:pt x="0" y="0"/>
                </a:lnTo>
                <a:lnTo>
                  <a:pt x="1475" y="1792"/>
                </a:lnTo>
                <a:lnTo>
                  <a:pt x="0" y="3557"/>
                </a:lnTo>
                <a:lnTo>
                  <a:pt x="5668" y="3557"/>
                </a:lnTo>
                <a:lnTo>
                  <a:pt x="7143" y="1792"/>
                </a:lnTo>
                <a:lnTo>
                  <a:pt x="5668" y="0"/>
                </a:lnTo>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19706" y="1973979"/>
            <a:ext cx="2840846" cy="1134645"/>
          </a:xfrm>
          <a:custGeom>
            <a:rect l="l" t="t" r="r" b="b"/>
            <a:pathLst>
              <a:path w="7144" h="3558">
                <a:moveTo>
                  <a:pt x="5639" y="0"/>
                </a:moveTo>
                <a:lnTo>
                  <a:pt x="0" y="0"/>
                </a:lnTo>
                <a:lnTo>
                  <a:pt x="1475" y="1792"/>
                </a:lnTo>
                <a:lnTo>
                  <a:pt x="0" y="3557"/>
                </a:lnTo>
                <a:lnTo>
                  <a:pt x="5669" y="3557"/>
                </a:lnTo>
                <a:lnTo>
                  <a:pt x="7143" y="1792"/>
                </a:lnTo>
                <a:lnTo>
                  <a:pt x="5639" y="0"/>
                </a:lnTo>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8184257" y="1967629"/>
            <a:ext cx="2840846" cy="1134645"/>
          </a:xfrm>
          <a:custGeom>
            <a:rect l="l" t="t" r="r" b="b"/>
            <a:pathLst>
              <a:path w="7144" h="3558">
                <a:moveTo>
                  <a:pt x="5668" y="0"/>
                </a:moveTo>
                <a:lnTo>
                  <a:pt x="0" y="0"/>
                </a:lnTo>
                <a:lnTo>
                  <a:pt x="1475" y="1792"/>
                </a:lnTo>
                <a:lnTo>
                  <a:pt x="0" y="3557"/>
                </a:lnTo>
                <a:lnTo>
                  <a:pt x="5668" y="3557"/>
                </a:lnTo>
                <a:lnTo>
                  <a:pt x="7143" y="1792"/>
                </a:lnTo>
                <a:lnTo>
                  <a:pt x="5668" y="0"/>
                </a:lnTo>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63357" y="2221654"/>
            <a:ext cx="611778" cy="541920"/>
          </a:xfrm>
          <a:custGeom>
            <a:rect l="l" t="t" r="r" b="b"/>
            <a:pathLst>
              <a:path w="461" h="409">
                <a:moveTo>
                  <a:pt x="451" y="213"/>
                </a:moveTo>
                <a:lnTo>
                  <a:pt x="451" y="213"/>
                </a:lnTo>
                <a:cubicBezTo>
                  <a:pt x="247" y="17"/>
                  <a:pt x="247" y="17"/>
                  <a:pt x="247" y="17"/>
                </a:cubicBezTo>
                <a:cubicBezTo>
                  <a:pt x="238" y="0"/>
                  <a:pt x="221" y="0"/>
                  <a:pt x="212" y="17"/>
                </a:cubicBezTo>
                <a:cubicBezTo>
                  <a:pt x="9" y="213"/>
                  <a:pt x="9" y="213"/>
                  <a:pt x="9" y="213"/>
                </a:cubicBezTo>
                <a:cubicBezTo>
                  <a:pt x="0" y="221"/>
                  <a:pt x="9" y="230"/>
                  <a:pt x="18" y="230"/>
                </a:cubicBezTo>
                <a:cubicBezTo>
                  <a:pt x="62" y="230"/>
                  <a:pt x="62" y="230"/>
                  <a:pt x="62" y="230"/>
                </a:cubicBezTo>
                <a:cubicBezTo>
                  <a:pt x="62" y="390"/>
                  <a:pt x="62" y="390"/>
                  <a:pt x="62" y="390"/>
                </a:cubicBezTo>
                <a:cubicBezTo>
                  <a:pt x="62" y="399"/>
                  <a:pt x="62" y="408"/>
                  <a:pt x="79" y="408"/>
                </a:cubicBezTo>
                <a:cubicBezTo>
                  <a:pt x="177" y="408"/>
                  <a:pt x="177" y="408"/>
                  <a:pt x="177" y="408"/>
                </a:cubicBezTo>
                <a:cubicBezTo>
                  <a:pt x="177" y="248"/>
                  <a:pt x="177" y="248"/>
                  <a:pt x="177" y="248"/>
                </a:cubicBezTo>
                <a:cubicBezTo>
                  <a:pt x="283" y="248"/>
                  <a:pt x="283" y="248"/>
                  <a:pt x="283" y="248"/>
                </a:cubicBezTo>
                <a:cubicBezTo>
                  <a:pt x="283" y="408"/>
                  <a:pt x="283" y="408"/>
                  <a:pt x="283" y="408"/>
                </a:cubicBezTo>
                <a:cubicBezTo>
                  <a:pt x="381" y="408"/>
                  <a:pt x="381" y="408"/>
                  <a:pt x="381" y="408"/>
                </a:cubicBezTo>
                <a:cubicBezTo>
                  <a:pt x="398" y="408"/>
                  <a:pt x="398" y="399"/>
                  <a:pt x="398" y="390"/>
                </a:cubicBezTo>
                <a:cubicBezTo>
                  <a:pt x="398" y="230"/>
                  <a:pt x="398" y="230"/>
                  <a:pt x="398" y="230"/>
                </a:cubicBezTo>
                <a:cubicBezTo>
                  <a:pt x="443" y="230"/>
                  <a:pt x="443" y="230"/>
                  <a:pt x="443" y="230"/>
                </a:cubicBezTo>
                <a:cubicBezTo>
                  <a:pt x="451" y="230"/>
                  <a:pt x="460" y="221"/>
                  <a:pt x="451" y="213"/>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29517" y="2253406"/>
            <a:ext cx="514400" cy="556739"/>
          </a:xfrm>
          <a:custGeom>
            <a:rect l="l" t="t" r="r" b="b"/>
            <a:pathLst>
              <a:path w="426" h="462">
                <a:moveTo>
                  <a:pt x="327" y="186"/>
                </a:moveTo>
                <a:lnTo>
                  <a:pt x="327" y="186"/>
                </a:lnTo>
                <a:cubicBezTo>
                  <a:pt x="274" y="63"/>
                  <a:pt x="238" y="18"/>
                  <a:pt x="150" y="18"/>
                </a:cubicBezTo>
                <a:cubicBezTo>
                  <a:pt x="114" y="18"/>
                  <a:pt x="123" y="0"/>
                  <a:pt x="97" y="10"/>
                </a:cubicBezTo>
                <a:cubicBezTo>
                  <a:pt x="70" y="18"/>
                  <a:pt x="97" y="27"/>
                  <a:pt x="70" y="54"/>
                </a:cubicBezTo>
                <a:cubicBezTo>
                  <a:pt x="0" y="107"/>
                  <a:pt x="8" y="169"/>
                  <a:pt x="35" y="293"/>
                </a:cubicBezTo>
                <a:cubicBezTo>
                  <a:pt x="53" y="346"/>
                  <a:pt x="8" y="354"/>
                  <a:pt x="26" y="408"/>
                </a:cubicBezTo>
                <a:cubicBezTo>
                  <a:pt x="35" y="444"/>
                  <a:pt x="141" y="461"/>
                  <a:pt x="248" y="417"/>
                </a:cubicBezTo>
                <a:cubicBezTo>
                  <a:pt x="354" y="382"/>
                  <a:pt x="425" y="301"/>
                  <a:pt x="407" y="266"/>
                </a:cubicBezTo>
                <a:cubicBezTo>
                  <a:pt x="389" y="213"/>
                  <a:pt x="354" y="239"/>
                  <a:pt x="327" y="186"/>
                </a:cubicBezTo>
                <a:close/>
                <a:moveTo>
                  <a:pt x="238" y="391"/>
                </a:moveTo>
                <a:lnTo>
                  <a:pt x="238" y="391"/>
                </a:lnTo>
                <a:cubicBezTo>
                  <a:pt x="141" y="426"/>
                  <a:pt x="61" y="399"/>
                  <a:pt x="53" y="391"/>
                </a:cubicBezTo>
                <a:cubicBezTo>
                  <a:pt x="53" y="382"/>
                  <a:pt x="88" y="319"/>
                  <a:pt x="194" y="284"/>
                </a:cubicBezTo>
                <a:cubicBezTo>
                  <a:pt x="310" y="239"/>
                  <a:pt x="372" y="257"/>
                  <a:pt x="372" y="275"/>
                </a:cubicBezTo>
                <a:cubicBezTo>
                  <a:pt x="380" y="284"/>
                  <a:pt x="336" y="354"/>
                  <a:pt x="238" y="391"/>
                </a:cubicBezTo>
                <a:close/>
                <a:moveTo>
                  <a:pt x="203" y="301"/>
                </a:moveTo>
                <a:lnTo>
                  <a:pt x="203" y="301"/>
                </a:lnTo>
                <a:cubicBezTo>
                  <a:pt x="150" y="319"/>
                  <a:pt x="123" y="337"/>
                  <a:pt x="97" y="363"/>
                </a:cubicBezTo>
                <a:cubicBezTo>
                  <a:pt x="114" y="373"/>
                  <a:pt x="141" y="382"/>
                  <a:pt x="167" y="363"/>
                </a:cubicBezTo>
                <a:cubicBezTo>
                  <a:pt x="212" y="354"/>
                  <a:pt x="230" y="319"/>
                  <a:pt x="221" y="293"/>
                </a:cubicBezTo>
                <a:lnTo>
                  <a:pt x="221" y="293"/>
                </a:lnTo>
                <a:cubicBezTo>
                  <a:pt x="221" y="293"/>
                  <a:pt x="212" y="301"/>
                  <a:pt x="203" y="301"/>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67053" y="2274575"/>
            <a:ext cx="535570" cy="535570"/>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297732" y="2329614"/>
            <a:ext cx="544036" cy="419141"/>
          </a:xfrm>
          <a:custGeom>
            <a:rect l="l" t="t" r="r" b="b"/>
            <a:pathLst>
              <a:path w="497" h="382">
                <a:moveTo>
                  <a:pt x="80" y="248"/>
                </a:moveTo>
                <a:lnTo>
                  <a:pt x="80" y="248"/>
                </a:lnTo>
                <a:cubicBezTo>
                  <a:pt x="97" y="293"/>
                  <a:pt x="106" y="311"/>
                  <a:pt x="159" y="328"/>
                </a:cubicBezTo>
                <a:cubicBezTo>
                  <a:pt x="203" y="355"/>
                  <a:pt x="230" y="381"/>
                  <a:pt x="248" y="381"/>
                </a:cubicBezTo>
                <a:cubicBezTo>
                  <a:pt x="266" y="381"/>
                  <a:pt x="293" y="355"/>
                  <a:pt x="337" y="337"/>
                </a:cubicBezTo>
                <a:cubicBezTo>
                  <a:pt x="390" y="311"/>
                  <a:pt x="372" y="311"/>
                  <a:pt x="390" y="258"/>
                </a:cubicBezTo>
                <a:cubicBezTo>
                  <a:pt x="248" y="328"/>
                  <a:pt x="248" y="328"/>
                  <a:pt x="248" y="328"/>
                </a:cubicBezTo>
                <a:lnTo>
                  <a:pt x="80" y="248"/>
                </a:lnTo>
                <a:close/>
                <a:moveTo>
                  <a:pt x="487" y="124"/>
                </a:moveTo>
                <a:lnTo>
                  <a:pt x="487" y="124"/>
                </a:lnTo>
                <a:cubicBezTo>
                  <a:pt x="274" y="9"/>
                  <a:pt x="274" y="9"/>
                  <a:pt x="274" y="9"/>
                </a:cubicBezTo>
                <a:cubicBezTo>
                  <a:pt x="266" y="0"/>
                  <a:pt x="239" y="0"/>
                  <a:pt x="221" y="9"/>
                </a:cubicBezTo>
                <a:cubicBezTo>
                  <a:pt x="9" y="124"/>
                  <a:pt x="9" y="124"/>
                  <a:pt x="9" y="124"/>
                </a:cubicBezTo>
                <a:cubicBezTo>
                  <a:pt x="0" y="133"/>
                  <a:pt x="0" y="142"/>
                  <a:pt x="9" y="160"/>
                </a:cubicBezTo>
                <a:cubicBezTo>
                  <a:pt x="221" y="275"/>
                  <a:pt x="221" y="275"/>
                  <a:pt x="221" y="275"/>
                </a:cubicBezTo>
                <a:cubicBezTo>
                  <a:pt x="239" y="284"/>
                  <a:pt x="266" y="284"/>
                  <a:pt x="274" y="275"/>
                </a:cubicBezTo>
                <a:cubicBezTo>
                  <a:pt x="408" y="195"/>
                  <a:pt x="408" y="195"/>
                  <a:pt x="408" y="195"/>
                </a:cubicBezTo>
                <a:cubicBezTo>
                  <a:pt x="266" y="160"/>
                  <a:pt x="266" y="160"/>
                  <a:pt x="266" y="160"/>
                </a:cubicBezTo>
                <a:cubicBezTo>
                  <a:pt x="257" y="160"/>
                  <a:pt x="257" y="168"/>
                  <a:pt x="248" y="168"/>
                </a:cubicBezTo>
                <a:cubicBezTo>
                  <a:pt x="221" y="168"/>
                  <a:pt x="203" y="151"/>
                  <a:pt x="203" y="133"/>
                </a:cubicBezTo>
                <a:cubicBezTo>
                  <a:pt x="203" y="124"/>
                  <a:pt x="221" y="107"/>
                  <a:pt x="248" y="107"/>
                </a:cubicBezTo>
                <a:cubicBezTo>
                  <a:pt x="266" y="107"/>
                  <a:pt x="284" y="115"/>
                  <a:pt x="293" y="124"/>
                </a:cubicBezTo>
                <a:cubicBezTo>
                  <a:pt x="443" y="177"/>
                  <a:pt x="443" y="177"/>
                  <a:pt x="443" y="177"/>
                </a:cubicBezTo>
                <a:cubicBezTo>
                  <a:pt x="487" y="160"/>
                  <a:pt x="487" y="160"/>
                  <a:pt x="487" y="160"/>
                </a:cubicBezTo>
                <a:cubicBezTo>
                  <a:pt x="496" y="142"/>
                  <a:pt x="496" y="133"/>
                  <a:pt x="487" y="124"/>
                </a:cubicBezTo>
                <a:close/>
                <a:moveTo>
                  <a:pt x="425" y="346"/>
                </a:moveTo>
                <a:lnTo>
                  <a:pt x="425" y="346"/>
                </a:lnTo>
                <a:cubicBezTo>
                  <a:pt x="416" y="355"/>
                  <a:pt x="452" y="364"/>
                  <a:pt x="461" y="337"/>
                </a:cubicBezTo>
                <a:cubicBezTo>
                  <a:pt x="469" y="213"/>
                  <a:pt x="443" y="177"/>
                  <a:pt x="443" y="177"/>
                </a:cubicBezTo>
                <a:cubicBezTo>
                  <a:pt x="408" y="195"/>
                  <a:pt x="408" y="195"/>
                  <a:pt x="408" y="195"/>
                </a:cubicBezTo>
                <a:cubicBezTo>
                  <a:pt x="408" y="195"/>
                  <a:pt x="443" y="222"/>
                  <a:pt x="425" y="34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220369" y="3246735"/>
            <a:ext cx="20859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语音信号预处理</a:t>
            </a:r>
          </a:p>
        </p:txBody>
      </p:sp>
      <p:sp>
        <p:nvSpPr>
          <p:cNvPr id="11" name="TextBox 11"/>
          <p:cNvSpPr txBox="1"/>
          <p:nvPr/>
        </p:nvSpPr>
        <p:spPr>
          <a:xfrm>
            <a:off x="3686529" y="3246735"/>
            <a:ext cx="20859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特征提取</a:t>
            </a:r>
          </a:p>
        </p:txBody>
      </p:sp>
      <p:sp>
        <p:nvSpPr>
          <p:cNvPr id="12" name="TextBox 12"/>
          <p:cNvSpPr txBox="1"/>
          <p:nvPr/>
        </p:nvSpPr>
        <p:spPr>
          <a:xfrm>
            <a:off x="6098282" y="3246735"/>
            <a:ext cx="20859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声学模型</a:t>
            </a:r>
          </a:p>
        </p:txBody>
      </p:sp>
      <p:sp>
        <p:nvSpPr>
          <p:cNvPr id="13" name="TextBox 13"/>
          <p:cNvSpPr txBox="1"/>
          <p:nvPr/>
        </p:nvSpPr>
        <p:spPr>
          <a:xfrm>
            <a:off x="8526763" y="3246735"/>
            <a:ext cx="20859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语言模型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语音识别技术</a:t>
              </a:r>
            </a:p>
          </p:txBody>
        </p:sp>
      </p:grpSp>
      <p:sp>
        <p:nvSpPr>
          <p:cNvPr id="36" name="TextBox 36"/>
          <p:cNvSpPr txBox="1"/>
          <p:nvPr/>
        </p:nvSpPr>
        <p:spPr>
          <a:xfrm>
            <a:off x="1220369" y="3694410"/>
            <a:ext cx="2085975" cy="18478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对输入的语音信号进行预加重、分帧、加窗等处理，以便于后续的特征提取。</a:t>
            </a:r>
          </a:p>
        </p:txBody>
      </p:sp>
      <p:sp>
        <p:nvSpPr>
          <p:cNvPr id="37" name="TextBox 37"/>
          <p:cNvSpPr txBox="1"/>
          <p:nvPr/>
        </p:nvSpPr>
        <p:spPr>
          <a:xfrm>
            <a:off x="3686529" y="3694410"/>
            <a:ext cx="2085975" cy="18478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提取语音信号中的声学特征，如梅尔频率倒谱系数（MFCC）、线性预测系数（LPC）等，用于后续的语音识别。</a:t>
            </a:r>
          </a:p>
        </p:txBody>
      </p:sp>
      <p:sp>
        <p:nvSpPr>
          <p:cNvPr id="38" name="TextBox 38"/>
          <p:cNvSpPr txBox="1"/>
          <p:nvPr/>
        </p:nvSpPr>
        <p:spPr>
          <a:xfrm>
            <a:off x="6098282" y="3694410"/>
            <a:ext cx="2085975" cy="18478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基于隐马尔可夫模型（HMM）、深度学习模型等构建声学模型，用于将提取的声学特征映射到音素或单词等语言单元。</a:t>
            </a:r>
          </a:p>
        </p:txBody>
      </p:sp>
      <p:sp>
        <p:nvSpPr>
          <p:cNvPr id="39" name="TextBox 39"/>
          <p:cNvSpPr txBox="1"/>
          <p:nvPr/>
        </p:nvSpPr>
        <p:spPr>
          <a:xfrm>
            <a:off x="8526763" y="3694410"/>
            <a:ext cx="2085975" cy="18478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基于统计语言模型、神经网络语言模型等构建语言模型，用于根据语言单元的上下文信息推断出当前语音对应的文本内容。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对输入的文本进行分词、词性标注等基本处理，以便于后续的句法分析和语义理解。</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词法分析</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基于依存句法、短语结构句法等方法对文本进行句法分析，识别出句子中的短语、句子成分等结构信息。</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句法分析</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基于词向量、知识图谱等技术对文本进行语义理解，识别出文本中的实体、概念、关系等语义信息。</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语义理解</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基于对话历史、用户画像等信息进行对话管理，实现智能音箱与用户的自然交互和智能响应。</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对话管理</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自然语言处理技术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迁移学习技术</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利用迁移学习技术将预训练模型应用于智能音箱领域，加速模型的训练过程并提高模型的泛化能力。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深度学习模型</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基于深度神经网络（DNN）、卷积神经网络（CNN）、循环神经网络（RNN）等构建深度学习模型，用于实现语音识别、自然语言处理等任务。</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模型训练与优化</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利用大量语料库进行模型训练，采用梯度下降、反向传播等优化算法对模型参数进行调整，提高模型的识别率和性能。</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端到端技术</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采用端到端技术实现语音识别和自然语言处理的联合优化，提高智能音箱的整体性能。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https://d.book118.com/248060122033006023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2024-08-29T16:01:08.631</cp:lastPrinted>
  <dcterms:created xsi:type="dcterms:W3CDTF">2024-08-29T08:01:08Z</dcterms:created>
  <dcterms:modified xsi:type="dcterms:W3CDTF">2024-08-29T08:01:10Z</dcterms:modified>
</cp:coreProperties>
</file>