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353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45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1A7D06-14E5-4A52-8145-9C93DDE0B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2E83E4-7AF9-482F-9F16-D610D1915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48DCD5-6611-41C8-9FD0-8CD518D4C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179C97-5D82-487D-907A-9346989B7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B18214-BD57-4D30-88C9-4039506AC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1651D1-1E57-4523-AD0F-F939474A1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B3E53A-AC55-4863-BE9E-98AD5E95D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04996A-5785-435E-8952-47037BBF6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9DD3F0-D79D-40F7-BA7E-C929A3B40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61F6B6-9767-48FA-A47E-4929E0F4B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2802B-1110-43A6-B0DD-F3342FF1C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13520" r:id="rId2"/>
    <p:sldLayoutId id="2147513521" r:id="rId3"/>
    <p:sldLayoutId id="2147513522" r:id="rId4"/>
    <p:sldLayoutId id="2147513523" r:id="rId5"/>
    <p:sldLayoutId id="2147513524" r:id="rId6"/>
    <p:sldLayoutId id="2147513525" r:id="rId7"/>
    <p:sldLayoutId id="2147513526" r:id="rId8"/>
    <p:sldLayoutId id="2147513527" r:id="rId9"/>
    <p:sldLayoutId id="2147513528" r:id="rId10"/>
    <p:sldLayoutId id="2147513529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14" Type="http://schemas.openxmlformats.org/officeDocument/2006/relationships/tags" Target="../tags/tag126.xml" /><Relationship Id="rId15" Type="http://schemas.openxmlformats.org/officeDocument/2006/relationships/tags" Target="../tags/tag127.xml" /><Relationship Id="rId16" Type="http://schemas.openxmlformats.org/officeDocument/2006/relationships/tags" Target="../tags/tag128.xml" /><Relationship Id="rId17" Type="http://schemas.openxmlformats.org/officeDocument/2006/relationships/tags" Target="../tags/tag129.xml" /><Relationship Id="rId18" Type="http://schemas.openxmlformats.org/officeDocument/2006/relationships/tags" Target="../tags/tag130.xml" /><Relationship Id="rId19" Type="http://schemas.openxmlformats.org/officeDocument/2006/relationships/tags" Target="../tags/tag131.xml" /><Relationship Id="rId2" Type="http://schemas.openxmlformats.org/officeDocument/2006/relationships/tags" Target="../tags/tag114.xml" /><Relationship Id="rId20" Type="http://schemas.openxmlformats.org/officeDocument/2006/relationships/tags" Target="../tags/tag132.xml" /><Relationship Id="rId21" Type="http://schemas.openxmlformats.org/officeDocument/2006/relationships/tags" Target="../tags/tag133.xml" /><Relationship Id="rId22" Type="http://schemas.openxmlformats.org/officeDocument/2006/relationships/tags" Target="../tags/tag134.xml" /><Relationship Id="rId23" Type="http://schemas.openxmlformats.org/officeDocument/2006/relationships/tags" Target="../tags/tag135.xml" /><Relationship Id="rId24" Type="http://schemas.openxmlformats.org/officeDocument/2006/relationships/tags" Target="../tags/tag136.xml" /><Relationship Id="rId25" Type="http://schemas.openxmlformats.org/officeDocument/2006/relationships/tags" Target="../tags/tag137.xml" /><Relationship Id="rId26" Type="http://schemas.openxmlformats.org/officeDocument/2006/relationships/tags" Target="../tags/tag138.xml" /><Relationship Id="rId27" Type="http://schemas.openxmlformats.org/officeDocument/2006/relationships/tags" Target="../tags/tag139.xml" /><Relationship Id="rId28" Type="http://schemas.openxmlformats.org/officeDocument/2006/relationships/tags" Target="../tags/tag140.xml" /><Relationship Id="rId29" Type="http://schemas.openxmlformats.org/officeDocument/2006/relationships/tags" Target="../tags/tag141.xml" /><Relationship Id="rId3" Type="http://schemas.openxmlformats.org/officeDocument/2006/relationships/tags" Target="../tags/tag115.xml" /><Relationship Id="rId30" Type="http://schemas.openxmlformats.org/officeDocument/2006/relationships/tags" Target="../tags/tag142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18" Type="http://schemas.openxmlformats.org/officeDocument/2006/relationships/tags" Target="../tags/tag175.xml" /><Relationship Id="rId19" Type="http://schemas.openxmlformats.org/officeDocument/2006/relationships/tags" Target="../tags/tag176.xml" /><Relationship Id="rId2" Type="http://schemas.openxmlformats.org/officeDocument/2006/relationships/tags" Target="../tags/tag159.xml" /><Relationship Id="rId20" Type="http://schemas.openxmlformats.org/officeDocument/2006/relationships/tags" Target="../tags/tag177.xml" /><Relationship Id="rId21" Type="http://schemas.openxmlformats.org/officeDocument/2006/relationships/tags" Target="../tags/tag178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6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42.xml" /><Relationship Id="rId4" Type="http://schemas.openxmlformats.org/officeDocument/2006/relationships/tags" Target="../tags/tag243.xml" /><Relationship Id="rId5" Type="http://schemas.openxmlformats.org/officeDocument/2006/relationships/tags" Target="../tags/tag24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650751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超市商品损耗管理办法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汇报人：小无名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商品损耗管理的重要性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商品损耗的分类及原因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商品损耗管理办法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商品损耗控制措施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商品损耗管理效果的评估和改进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商品损耗管理的重要性</a:t>
            </a:r>
            <a:endParaRPr lang="zh-CN" altLang="en-US"/>
          </a:p>
        </p:txBody>
      </p:sp>
      <p:sp>
        <p:nvSpPr>
          <p:cNvPr id="104889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减少经营成本</a:t>
            </a:r>
            <a:endParaRPr lang="zh-CN" altLang="en-US"/>
          </a:p>
        </p:txBody>
      </p:sp>
      <p:sp>
        <p:nvSpPr>
          <p:cNvPr id="1048958" name="椭圆 262"/>
          <p:cNvSpPr/>
          <p:nvPr>
            <p:custDataLst>
              <p:tags r:id="rId2"/>
            </p:custDataLst>
          </p:nvPr>
        </p:nvSpPr>
        <p:spPr>
          <a:xfrm>
            <a:off x="2414057" y="4093381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60" name="椭圆 263"/>
          <p:cNvSpPr/>
          <p:nvPr>
            <p:custDataLst>
              <p:tags r:id="rId3"/>
            </p:custDataLst>
          </p:nvPr>
        </p:nvSpPr>
        <p:spPr>
          <a:xfrm>
            <a:off x="3266271" y="4173766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62" name="椭圆 264"/>
          <p:cNvSpPr/>
          <p:nvPr>
            <p:custDataLst>
              <p:tags r:id="rId4"/>
            </p:custDataLst>
          </p:nvPr>
        </p:nvSpPr>
        <p:spPr>
          <a:xfrm>
            <a:off x="4064242" y="4410347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64" name="椭圆 265"/>
          <p:cNvSpPr/>
          <p:nvPr>
            <p:custDataLst>
              <p:tags r:id="rId5"/>
            </p:custDataLst>
          </p:nvPr>
        </p:nvSpPr>
        <p:spPr>
          <a:xfrm>
            <a:off x="4738693" y="4610330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66" name="椭圆 266"/>
          <p:cNvSpPr/>
          <p:nvPr>
            <p:custDataLst>
              <p:tags r:id="rId6"/>
            </p:custDataLst>
          </p:nvPr>
        </p:nvSpPr>
        <p:spPr>
          <a:xfrm>
            <a:off x="5430137" y="4814887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6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740384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8" name="椭圆 268"/>
          <p:cNvSpPr/>
          <p:nvPr>
            <p:custDataLst>
              <p:tags r:id="rId8"/>
            </p:custDataLst>
          </p:nvPr>
        </p:nvSpPr>
        <p:spPr>
          <a:xfrm flipV="1">
            <a:off x="2778078" y="4554126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70" name="椭圆 269"/>
          <p:cNvSpPr/>
          <p:nvPr>
            <p:custDataLst>
              <p:tags r:id="rId9"/>
            </p:custDataLst>
          </p:nvPr>
        </p:nvSpPr>
        <p:spPr>
          <a:xfrm flipV="1">
            <a:off x="2819904" y="4596606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72" name="椭圆 270"/>
          <p:cNvSpPr/>
          <p:nvPr>
            <p:custDataLst>
              <p:tags r:id="rId10"/>
            </p:custDataLst>
          </p:nvPr>
        </p:nvSpPr>
        <p:spPr>
          <a:xfrm flipV="1">
            <a:off x="7786797" y="3739817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7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854839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4" name="椭圆 272"/>
          <p:cNvSpPr/>
          <p:nvPr>
            <p:custDataLst>
              <p:tags r:id="rId12"/>
            </p:custDataLst>
          </p:nvPr>
        </p:nvSpPr>
        <p:spPr>
          <a:xfrm flipV="1">
            <a:off x="4009998" y="3614337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7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4033909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721518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6" name="椭圆 275"/>
          <p:cNvSpPr/>
          <p:nvPr>
            <p:custDataLst>
              <p:tags r:id="rId15"/>
            </p:custDataLst>
          </p:nvPr>
        </p:nvSpPr>
        <p:spPr>
          <a:xfrm flipV="1">
            <a:off x="7039149" y="3535259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78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77739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80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95969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7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510992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2" name="椭圆 279"/>
          <p:cNvSpPr/>
          <p:nvPr>
            <p:custDataLst>
              <p:tags r:id="rId19"/>
            </p:custDataLst>
          </p:nvPr>
        </p:nvSpPr>
        <p:spPr>
          <a:xfrm flipV="1">
            <a:off x="8529217" y="4631897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7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924682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4" name="椭圆 281"/>
          <p:cNvSpPr/>
          <p:nvPr>
            <p:custDataLst>
              <p:tags r:id="rId21"/>
            </p:custDataLst>
          </p:nvPr>
        </p:nvSpPr>
        <p:spPr>
          <a:xfrm flipV="1">
            <a:off x="4949133" y="4943635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8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322687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6" name="图形 15"/>
          <p:cNvSpPr/>
          <p:nvPr>
            <p:custDataLst>
              <p:tags r:id="rId23"/>
            </p:custDataLst>
          </p:nvPr>
        </p:nvSpPr>
        <p:spPr>
          <a:xfrm>
            <a:off x="5016447" y="5013563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8" name="图形 19"/>
          <p:cNvSpPr/>
          <p:nvPr>
            <p:custDataLst>
              <p:tags r:id="rId24"/>
            </p:custDataLst>
          </p:nvPr>
        </p:nvSpPr>
        <p:spPr>
          <a:xfrm>
            <a:off x="8597185" y="4705746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0" name="图形 27"/>
          <p:cNvSpPr/>
          <p:nvPr>
            <p:custDataLst>
              <p:tags r:id="rId25"/>
            </p:custDataLst>
          </p:nvPr>
        </p:nvSpPr>
        <p:spPr>
          <a:xfrm>
            <a:off x="4113257" y="3738510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2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87534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4" name="正文"/>
          <p:cNvSpPr txBox="1"/>
          <p:nvPr>
            <p:custDataLst>
              <p:tags r:id="rId27"/>
            </p:custDataLst>
          </p:nvPr>
        </p:nvSpPr>
        <p:spPr>
          <a:xfrm>
            <a:off x="608330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商品损耗：影响超市经营利润的重要因素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正文"/>
          <p:cNvSpPr txBox="1"/>
          <p:nvPr>
            <p:custDataLst>
              <p:tags r:id="rId28"/>
            </p:custDataLst>
          </p:nvPr>
        </p:nvSpPr>
        <p:spPr>
          <a:xfrm>
            <a:off x="9419336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损耗预防：加强商品管理，提高商品周转率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正文"/>
          <p:cNvSpPr txBox="1"/>
          <p:nvPr>
            <p:custDataLst>
              <p:tags r:id="rId29"/>
            </p:custDataLst>
          </p:nvPr>
        </p:nvSpPr>
        <p:spPr>
          <a:xfrm>
            <a:off x="7063330" y="1636730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损耗控制：减少库存积压，降低库存成本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正文"/>
          <p:cNvSpPr txBox="1"/>
          <p:nvPr>
            <p:custDataLst>
              <p:tags r:id="rId30"/>
            </p:custDataLst>
          </p:nvPr>
        </p:nvSpPr>
        <p:spPr>
          <a:xfrm>
            <a:off x="2964336" y="1636730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损耗管理：降低损耗，提高经营效益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维护企业形象</a:t>
            </a:r>
            <a:endParaRPr lang="zh-CN" altLang="en-US"/>
          </a:p>
        </p:txBody>
      </p:sp>
      <p:sp>
        <p:nvSpPr>
          <p:cNvPr id="1049036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商品损耗影响企业利润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损耗过大影响消费者信任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损耗管理体现企业社会责任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损耗管理提升企业品牌形象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提高经营效率</a:t>
            </a:r>
            <a:endParaRPr lang="zh-CN" altLang="en-US"/>
          </a:p>
        </p:txBody>
      </p:sp>
      <p:sp>
        <p:nvSpPr>
          <p:cNvPr id="104907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06536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5082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降低成本：减少商品损耗可以降低经营成本，提高利润率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矩形 42"/>
          <p:cNvSpPr/>
          <p:nvPr>
            <p:custDataLst>
              <p:tags r:id="rId4"/>
            </p:custDataLst>
          </p:nvPr>
        </p:nvSpPr>
        <p:spPr>
          <a:xfrm>
            <a:off x="1482832" y="2811361"/>
            <a:ext cx="1729282" cy="12246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0369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4733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提高库存周转率：减少商品损耗可以提高库存周转率，降低库存积压风险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矩形 43"/>
          <p:cNvSpPr/>
          <p:nvPr>
            <p:custDataLst>
              <p:tags r:id="rId7"/>
            </p:custDataLst>
          </p:nvPr>
        </p:nvSpPr>
        <p:spPr>
          <a:xfrm>
            <a:off x="3979993" y="2811361"/>
            <a:ext cx="1729282" cy="12246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020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49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提高服务质量：减少商品损耗可以提高服务质量，提升顾客满意度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矩形 44"/>
          <p:cNvSpPr/>
          <p:nvPr>
            <p:custDataLst>
              <p:tags r:id="rId10"/>
            </p:custDataLst>
          </p:nvPr>
        </p:nvSpPr>
        <p:spPr>
          <a:xfrm>
            <a:off x="6475853" y="2811361"/>
            <a:ext cx="1729282" cy="12246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96718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4100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提高市场竞争力：减少商品损耗可以提高市场竞争力，增强企业竞争力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矩形 45"/>
          <p:cNvSpPr/>
          <p:nvPr>
            <p:custDataLst>
              <p:tags r:id="rId13"/>
            </p:custDataLst>
          </p:nvPr>
        </p:nvSpPr>
        <p:spPr>
          <a:xfrm>
            <a:off x="8973014" y="2811361"/>
            <a:ext cx="1729282" cy="12246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保障消费者权益</a:t>
            </a:r>
            <a:endParaRPr lang="zh-CN" altLang="en-US"/>
          </a:p>
        </p:txBody>
      </p:sp>
      <p:sp>
        <p:nvSpPr>
          <p:cNvPr id="104913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87015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任意多边形 18"/>
          <p:cNvSpPr/>
          <p:nvPr>
            <p:custDataLst>
              <p:tags r:id="rId4"/>
            </p:custDataLst>
          </p:nvPr>
        </p:nvSpPr>
        <p:spPr>
          <a:xfrm>
            <a:off x="6439191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6132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87656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任意多边形 4"/>
          <p:cNvSpPr/>
          <p:nvPr>
            <p:custDataLst>
              <p:tags r:id="rId8"/>
            </p:custDataLst>
          </p:nvPr>
        </p:nvSpPr>
        <p:spPr>
          <a:xfrm>
            <a:off x="736495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6132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商品损耗管理可以确保商品的质量，保障消费者的权益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商品损耗管理可以避免商品的过期和变质，保障消费者的食品安全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600473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73320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任意多边形 11"/>
          <p:cNvSpPr/>
          <p:nvPr>
            <p:custDataLst>
              <p:tags r:id="rId14"/>
            </p:custDataLst>
          </p:nvPr>
        </p:nvSpPr>
        <p:spPr>
          <a:xfrm>
            <a:off x="3661217" y="241303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7477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625465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97030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任意多边形 25"/>
          <p:cNvSpPr/>
          <p:nvPr>
            <p:custDataLst>
              <p:tags r:id="rId18"/>
            </p:custDataLst>
          </p:nvPr>
        </p:nvSpPr>
        <p:spPr>
          <a:xfrm>
            <a:off x="9216523" y="243803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997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1474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商品损耗管理可以减少商品的库存积压，提高消费者的购物体验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122431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商品损耗管理可以减少商品的浪费，降低消费者的购买成本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商品损耗的分类及原因</a:t>
            </a:r>
            <a:endParaRPr lang="zh-CN" altLang="en-US"/>
          </a:p>
        </p:txBody>
      </p:sp>
      <p:sp>
        <p:nvSpPr>
          <p:cNvPr id="104921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7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正常损耗与非正常损耗</a:t>
            </a:r>
            <a:endParaRPr lang="zh-CN" altLang="en-US"/>
          </a:p>
        </p:txBody>
      </p:sp>
      <p:sp>
        <p:nvSpPr>
          <p:cNvPr id="1049274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正常损耗：由于商品自然老化、变质等原因导致的损耗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非正常损耗：由于人为因素、管理不当等原因导致的损耗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正常损耗的原因：商品保质期、存储条件、运输过程等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非正常损耗的原因：员工操作不当、顾客偷窃、商品陈列不当等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1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自然损耗与人为损耗</a:t>
            </a:r>
            <a:endParaRPr lang="zh-CN" altLang="en-US"/>
          </a:p>
        </p:txBody>
      </p:sp>
      <p:sp>
        <p:nvSpPr>
          <p:cNvPr id="104931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87015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任意多边形 18"/>
          <p:cNvSpPr/>
          <p:nvPr>
            <p:custDataLst>
              <p:tags r:id="rId4"/>
            </p:custDataLst>
          </p:nvPr>
        </p:nvSpPr>
        <p:spPr>
          <a:xfrm>
            <a:off x="6439191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6132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87656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任意多边形 4"/>
          <p:cNvSpPr/>
          <p:nvPr>
            <p:custDataLst>
              <p:tags r:id="rId8"/>
            </p:custDataLst>
          </p:nvPr>
        </p:nvSpPr>
        <p:spPr>
          <a:xfrm>
            <a:off x="736495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6132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自然损耗：商品在储存、运输、销售过程中因自然因素（如温度、湿度、光照等）导致的损耗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自然损耗的原因：温度过高或过低、湿度过大或过小、光照过强或过弱等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600473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73320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任意多边形 11"/>
          <p:cNvSpPr/>
          <p:nvPr>
            <p:custDataLst>
              <p:tags r:id="rId14"/>
            </p:custDataLst>
          </p:nvPr>
        </p:nvSpPr>
        <p:spPr>
          <a:xfrm>
            <a:off x="3661217" y="241303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7477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625465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97030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任意多边形 25"/>
          <p:cNvSpPr/>
          <p:nvPr>
            <p:custDataLst>
              <p:tags r:id="rId18"/>
            </p:custDataLst>
          </p:nvPr>
        </p:nvSpPr>
        <p:spPr>
          <a:xfrm>
            <a:off x="9216523" y="243803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997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1474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人为损耗的原因：操作不当、管理不善、员工培训不足等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122431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人为损耗：商品在储存、运输、销售过程中因人为因素（如操作不当、管理不善等）导致的损耗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采购环节损耗</a:t>
            </a:r>
            <a:endParaRPr lang="zh-CN" altLang="en-US"/>
          </a:p>
        </p:txBody>
      </p:sp>
      <p:sp>
        <p:nvSpPr>
          <p:cNvPr id="104939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06536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5082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采购环节损耗的定义：在采购过程中，由于各种原因导致的商品损耗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矩形 42"/>
          <p:cNvSpPr/>
          <p:nvPr>
            <p:custDataLst>
              <p:tags r:id="rId4"/>
            </p:custDataLst>
          </p:nvPr>
        </p:nvSpPr>
        <p:spPr>
          <a:xfrm>
            <a:off x="1482832" y="2811361"/>
            <a:ext cx="1729282" cy="12246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0369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4733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采购环节损耗的原因：采购计划不合理、采购数量过多、采购质量不合格、采购价格过高等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矩形 43"/>
          <p:cNvSpPr/>
          <p:nvPr>
            <p:custDataLst>
              <p:tags r:id="rId7"/>
            </p:custDataLst>
          </p:nvPr>
        </p:nvSpPr>
        <p:spPr>
          <a:xfrm>
            <a:off x="3979993" y="2811361"/>
            <a:ext cx="1729282" cy="12246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020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49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采购环节损耗的影响：增加采购成本、影响商品销售、降低商品品质等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矩形 44"/>
          <p:cNvSpPr/>
          <p:nvPr>
            <p:custDataLst>
              <p:tags r:id="rId10"/>
            </p:custDataLst>
          </p:nvPr>
        </p:nvSpPr>
        <p:spPr>
          <a:xfrm>
            <a:off x="6475853" y="2811361"/>
            <a:ext cx="1729282" cy="12246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96718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4100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采购环节损耗的预防措施：制定合理的采购计划、选择合适的供应商、加强采购质量管理、控制采购价格等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矩形 45"/>
          <p:cNvSpPr/>
          <p:nvPr>
            <p:custDataLst>
              <p:tags r:id="rId13"/>
            </p:custDataLst>
          </p:nvPr>
        </p:nvSpPr>
        <p:spPr>
          <a:xfrm>
            <a:off x="8973014" y="2811361"/>
            <a:ext cx="1729282" cy="12246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4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存储与陈列环节损耗</a:t>
            </a:r>
            <a:endParaRPr lang="zh-CN" altLang="en-US"/>
          </a:p>
        </p:txBody>
      </p:sp>
      <p:sp>
        <p:nvSpPr>
          <p:cNvPr id="1049448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商品摆放不当：商品堆放过高、过密，导致商品挤压变形、破损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商品陈列不当：商品摆放位置不当，导致商品受潮、受热、受冷等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商品储存不当：商品储存环境不当，如温度、湿度过高或过低，导致商品变质、腐烂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商品包装不当：商品包装不严密，导致商品受潮、受热、受冷等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0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销售环节损耗</a:t>
            </a:r>
            <a:endParaRPr lang="zh-CN" altLang="en-US"/>
          </a:p>
        </p:txBody>
      </p:sp>
      <p:sp>
        <p:nvSpPr>
          <p:cNvPr id="104950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39616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08" name="矩形 65"/>
          <p:cNvSpPr/>
          <p:nvPr>
            <p:custDataLst>
              <p:tags r:id="rId3"/>
            </p:custDataLst>
          </p:nvPr>
        </p:nvSpPr>
        <p:spPr>
          <a:xfrm>
            <a:off x="1226179" y="1814222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文本框 66"/>
          <p:cNvSpPr txBox="1"/>
          <p:nvPr>
            <p:custDataLst>
              <p:tags r:id="rId4"/>
            </p:custDataLst>
          </p:nvPr>
        </p:nvSpPr>
        <p:spPr>
          <a:xfrm>
            <a:off x="1605365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商品陈列不当：导致商品损坏或变质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1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6743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矩形 69"/>
          <p:cNvSpPr/>
          <p:nvPr>
            <p:custDataLst>
              <p:tags r:id="rId6"/>
            </p:custDataLst>
          </p:nvPr>
        </p:nvSpPr>
        <p:spPr>
          <a:xfrm>
            <a:off x="6392669" y="1814222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文本框 70"/>
          <p:cNvSpPr txBox="1"/>
          <p:nvPr>
            <p:custDataLst>
              <p:tags r:id="rId7"/>
            </p:custDataLst>
          </p:nvPr>
        </p:nvSpPr>
        <p:spPr>
          <a:xfrm>
            <a:off x="6772492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顾客挑选不当：导致商品破损或变形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1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39616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20" name="文本框 74"/>
          <p:cNvSpPr txBox="1"/>
          <p:nvPr>
            <p:custDataLst>
              <p:tags r:id="rId9"/>
            </p:custDataLst>
          </p:nvPr>
        </p:nvSpPr>
        <p:spPr>
          <a:xfrm>
            <a:off x="160536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销售过程中损耗：如称重、包装等环节的损耗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22" name="矩形 73"/>
          <p:cNvSpPr/>
          <p:nvPr>
            <p:custDataLst>
              <p:tags r:id="rId10"/>
            </p:custDataLst>
          </p:nvPr>
        </p:nvSpPr>
        <p:spPr>
          <a:xfrm>
            <a:off x="1226179" y="4351264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4737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矩形 84"/>
          <p:cNvSpPr/>
          <p:nvPr>
            <p:custDataLst>
              <p:tags r:id="rId12"/>
            </p:custDataLst>
          </p:nvPr>
        </p:nvSpPr>
        <p:spPr>
          <a:xfrm>
            <a:off x="6451299" y="4351264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8" name="文本框 85"/>
          <p:cNvSpPr txBox="1"/>
          <p:nvPr>
            <p:custDataLst>
              <p:tags r:id="rId13"/>
            </p:custDataLst>
          </p:nvPr>
        </p:nvSpPr>
        <p:spPr>
          <a:xfrm>
            <a:off x="683048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商品过期或变质：因销售不及时导致的损耗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商品损耗管理办法</a:t>
            </a:r>
            <a:endParaRPr lang="zh-CN" altLang="en-US"/>
          </a:p>
        </p:txBody>
      </p:sp>
      <p:sp>
        <p:nvSpPr>
          <p:cNvPr id="104956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https://d.book118.com/248065075134006023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81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4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44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16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MiSans Heavy</vt:lpstr>
      <vt:lpstr>MiSans</vt:lpstr>
      <vt:lpstr>Wingdings</vt:lpstr>
      <vt:lpstr>微软雅黑</vt:lpstr>
      <vt:lpstr>Calibri Light</vt:lpstr>
      <vt:lpstr>宋体</vt:lpstr>
      <vt:lpstr>Office Theme</vt:lpstr>
      <vt:lpstr>超市商品损耗管理办法</vt:lpstr>
      <vt:lpstr>目录</vt:lpstr>
      <vt:lpstr>添加章节标题</vt:lpstr>
      <vt:lpstr>商品损耗管理的重要性</vt:lpstr>
      <vt:lpstr>减少经营成本</vt:lpstr>
      <vt:lpstr>维护企业形象</vt:lpstr>
      <vt:lpstr>提高经营效率</vt:lpstr>
      <vt:lpstr>保障消费者权益</vt:lpstr>
      <vt:lpstr>商品损耗的分类及原因</vt:lpstr>
      <vt:lpstr>正常损耗与非正常损耗</vt:lpstr>
      <vt:lpstr>自然损耗与人为损耗</vt:lpstr>
      <vt:lpstr>采购环节损耗</vt:lpstr>
      <vt:lpstr>存储与陈列环节损耗</vt:lpstr>
      <vt:lpstr>销售环节损耗</vt:lpstr>
      <vt:lpstr>商品损耗管理办法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2024-08-30T17:04:41.323</cp:lastPrinted>
  <dcterms:created xsi:type="dcterms:W3CDTF">2024-08-30T09:04:41Z</dcterms:created>
  <dcterms:modified xsi:type="dcterms:W3CDTF">2024-08-30T09:04:44Z</dcterms:modified>
</cp:coreProperties>
</file>