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BFD364-EC15-43AF-A8F3-6670A19098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220763-2020-4FFA-A8DD-138DE632E1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9CA5B6-E391-4BAE-B1BE-D04802336D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BF989F7-B983-45C9-9415-B028D75A1E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266035A-D340-4276-AD69-A7FC9B4F5E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C898B03-639A-4BB9-A077-35291BCA93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F809B93-422C-40E7-B293-7249FD6759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123C7AB-FDD0-47B7-B6E5-D4D5D383FD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F46C94-AE30-471D-A96F-ED703255C6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F4C78A-C750-4BF8-97AD-DDEA7F43E7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714206-0237-441A-9A37-AA8219F987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48075125037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《会展物流电子教案》ppt课件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会展物流概述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会展物流服务内容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会展物流运作模式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会展物流管理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会展物流发展趋势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会展物流概述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会展物流定义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会展物流是指为满足会展需求，将展品、人员、物资等资源进行高效、安全、准确、准时地组织从原所在地到会展目的地的实体流动过程。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它涵盖了会展策划、展品运输、仓储保管、物流配送等环节，为会展活动的成功举办提供保障。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026880" y="4327928"/>
            <a:ext cx="816835" cy="816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15503" y="3252517"/>
            <a:ext cx="669734" cy="66973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418023" y="2978511"/>
            <a:ext cx="741863" cy="74186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25419" y="2137218"/>
            <a:ext cx="951888" cy="951888"/>
          </a:xfrm>
          <a:prstGeom prst="ellipse">
            <a:avLst/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663043" y="2098623"/>
            <a:ext cx="684020" cy="684020"/>
          </a:xfrm>
          <a:prstGeom prst="ellipse">
            <a:avLst/>
          </a:prstGeom>
          <a:solidFill>
            <a:schemeClr val="accent5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093287" y="4394336"/>
            <a:ext cx="684020" cy="68402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485811" y="3035533"/>
            <a:ext cx="617053" cy="617053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615209" y="4346502"/>
            <a:ext cx="923188" cy="923188"/>
          </a:xfrm>
          <a:prstGeom prst="ellipse">
            <a:avLst/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327263" y="3523107"/>
            <a:ext cx="536304" cy="536304"/>
          </a:xfrm>
          <a:prstGeom prst="ellipse">
            <a:avLst/>
          </a:prstGeom>
          <a:solidFill>
            <a:schemeClr val="accent5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782217" y="3324986"/>
            <a:ext cx="536304" cy="53630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92083" y="2027663"/>
            <a:ext cx="825939" cy="82593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34516" y="4265809"/>
            <a:ext cx="1084575" cy="108457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260548" y="3456392"/>
            <a:ext cx="669734" cy="66973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723341" y="2059085"/>
            <a:ext cx="1139031" cy="113903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5413642" y="2493745"/>
            <a:ext cx="1309700" cy="134855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7" name="Connector 17"/>
          <p:cNvCxnSpPr/>
          <p:nvPr/>
        </p:nvCxnSpPr>
        <p:spPr>
          <a:xfrm flipV="1">
            <a:off x="6102864" y="2883378"/>
            <a:ext cx="679174" cy="152155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 flipV="1">
            <a:off x="6825419" y="3126459"/>
            <a:ext cx="191610" cy="44232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9" name="Connector 19"/>
          <p:cNvCxnSpPr/>
          <p:nvPr/>
        </p:nvCxnSpPr>
        <p:spPr>
          <a:xfrm flipH="1" flipV="1">
            <a:off x="7301364" y="3163040"/>
            <a:ext cx="133934" cy="116488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Connector 20"/>
          <p:cNvCxnSpPr/>
          <p:nvPr/>
        </p:nvCxnSpPr>
        <p:spPr>
          <a:xfrm flipH="1">
            <a:off x="5567348" y="4736345"/>
            <a:ext cx="1459532" cy="91727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Connector 21"/>
          <p:cNvCxnSpPr/>
          <p:nvPr/>
        </p:nvCxnSpPr>
        <p:spPr>
          <a:xfrm flipV="1">
            <a:off x="5576003" y="4059411"/>
            <a:ext cx="751260" cy="50081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2" name="Connector 22"/>
          <p:cNvCxnSpPr/>
          <p:nvPr/>
        </p:nvCxnSpPr>
        <p:spPr>
          <a:xfrm>
            <a:off x="4269332" y="3861290"/>
            <a:ext cx="443212" cy="585855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3" name="Connector 23"/>
          <p:cNvCxnSpPr/>
          <p:nvPr/>
        </p:nvCxnSpPr>
        <p:spPr>
          <a:xfrm flipV="1">
            <a:off x="4318522" y="2782643"/>
            <a:ext cx="344521" cy="542343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4" name="Connector 24"/>
          <p:cNvCxnSpPr/>
          <p:nvPr/>
        </p:nvCxnSpPr>
        <p:spPr>
          <a:xfrm flipV="1">
            <a:off x="4385236" y="3349442"/>
            <a:ext cx="1032786" cy="237941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5" name="Connector 25"/>
          <p:cNvCxnSpPr/>
          <p:nvPr/>
        </p:nvCxnSpPr>
        <p:spPr>
          <a:xfrm flipV="1">
            <a:off x="5428529" y="3720374"/>
            <a:ext cx="360425" cy="686184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6" name="Connector 26"/>
          <p:cNvCxnSpPr/>
          <p:nvPr/>
        </p:nvCxnSpPr>
        <p:spPr>
          <a:xfrm>
            <a:off x="5322679" y="2733875"/>
            <a:ext cx="236458" cy="296514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7" name="Connector 27"/>
          <p:cNvCxnSpPr/>
          <p:nvPr/>
        </p:nvCxnSpPr>
        <p:spPr>
          <a:xfrm flipH="1" flipV="1">
            <a:off x="6863567" y="4059411"/>
            <a:ext cx="334699" cy="361267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8" name="Connector 28"/>
          <p:cNvCxnSpPr/>
          <p:nvPr/>
        </p:nvCxnSpPr>
        <p:spPr>
          <a:xfrm flipH="1" flipV="1">
            <a:off x="6126369" y="3484076"/>
            <a:ext cx="200894" cy="39031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TextBox 29"/>
          <p:cNvSpPr txBox="1"/>
          <p:nvPr/>
        </p:nvSpPr>
        <p:spPr>
          <a:xfrm>
            <a:off x="183453" y="1348268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专业性强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51179" y="1899244"/>
            <a:ext cx="376218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会展涉及的领域广泛，不同的展会需要不同的物流服务，要求物流企业具备专业知识和经验。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83453" y="4327928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运输距离长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51179" y="4878904"/>
            <a:ext cx="376218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会展活动可能在全球范围内举行，需要跨国或跨地区的物流服务，对物流企业的网络覆盖和服务能力有较高要求。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966477" y="1432892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时间要求严格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966477" y="2006039"/>
            <a:ext cx="3753398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会展活动时间有限，物流服务需要在规定时间内完成，对物流企业的时效性要求高。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966477" y="4251066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物流成本高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966477" y="4824213"/>
            <a:ext cx="3753398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会展物流涉及的货品种类多、数量大，运输和仓储成本较高。</a:t>
            </a:r>
          </a:p>
        </p:txBody>
      </p:sp>
      <p:sp>
        <p:nvSpPr>
          <p:cNvPr id="37" name="Freeform 37"/>
          <p:cNvSpPr/>
          <p:nvPr/>
        </p:nvSpPr>
        <p:spPr>
          <a:xfrm>
            <a:off x="6996367" y="2295973"/>
            <a:ext cx="585610" cy="585610"/>
          </a:xfrm>
          <a:custGeom>
            <a:rect l="l" t="t" r="r" b="b"/>
            <a:pathLst>
              <a:path w="30480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4809097" y="2221251"/>
            <a:ext cx="391912" cy="391912"/>
          </a:xfrm>
          <a:custGeom>
            <a:rect l="l" t="t" r="r" b="b"/>
            <a:pathLst>
              <a:path w="304800" h="304800">
                <a:moveTo>
                  <a:pt x="95545" y="304800"/>
                </a:moveTo>
                <a:cubicBezTo>
                  <a:pt x="75228" y="262528"/>
                  <a:pt x="86049" y="238306"/>
                  <a:pt x="101660" y="215494"/>
                </a:cubicBezTo>
                <a:cubicBezTo>
                  <a:pt x="118758" y="190500"/>
                  <a:pt x="123168" y="165764"/>
                  <a:pt x="123168" y="165764"/>
                </a:cubicBezTo>
                <a:cubicBezTo>
                  <a:pt x="123168" y="165764"/>
                  <a:pt x="136608" y="183232"/>
                  <a:pt x="131235" y="210560"/>
                </a:cubicBezTo>
                <a:cubicBezTo>
                  <a:pt x="154981" y="184128"/>
                  <a:pt x="159458" y="142018"/>
                  <a:pt x="155877" y="125892"/>
                </a:cubicBezTo>
                <a:cubicBezTo>
                  <a:pt x="209550" y="163401"/>
                  <a:pt x="232486" y="244612"/>
                  <a:pt x="201578" y="304800"/>
                </a:cubicBezTo>
                <a:cubicBezTo>
                  <a:pt x="365998" y="211769"/>
                  <a:pt x="242478" y="72581"/>
                  <a:pt x="220970" y="56893"/>
                </a:cubicBezTo>
                <a:cubicBezTo>
                  <a:pt x="228143" y="72571"/>
                  <a:pt x="229495" y="99117"/>
                  <a:pt x="215017" y="111995"/>
                </a:cubicBezTo>
                <a:cubicBezTo>
                  <a:pt x="190510" y="19040"/>
                  <a:pt x="129892" y="-10"/>
                  <a:pt x="129892" y="-10"/>
                </a:cubicBezTo>
                <a:cubicBezTo>
                  <a:pt x="137065" y="47930"/>
                  <a:pt x="103908" y="100346"/>
                  <a:pt x="71942" y="139513"/>
                </a:cubicBezTo>
                <a:cubicBezTo>
                  <a:pt x="70818" y="120396"/>
                  <a:pt x="69628" y="107204"/>
                  <a:pt x="59579" y="88916"/>
                </a:cubicBezTo>
                <a:cubicBezTo>
                  <a:pt x="57321" y="123644"/>
                  <a:pt x="30785" y="151943"/>
                  <a:pt x="23603" y="186738"/>
                </a:cubicBezTo>
                <a:cubicBezTo>
                  <a:pt x="13868" y="233848"/>
                  <a:pt x="30890" y="268348"/>
                  <a:pt x="95564" y="30479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4874749" y="4606042"/>
            <a:ext cx="404108" cy="404108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40"/>
          <p:cNvSpPr/>
          <p:nvPr/>
        </p:nvSpPr>
        <p:spPr>
          <a:xfrm>
            <a:off x="5610694" y="3160417"/>
            <a:ext cx="367285" cy="367285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Freeform 41"/>
          <p:cNvSpPr/>
          <p:nvPr/>
        </p:nvSpPr>
        <p:spPr>
          <a:xfrm>
            <a:off x="7251892" y="4540748"/>
            <a:ext cx="366812" cy="36681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Freeform 42"/>
          <p:cNvSpPr/>
          <p:nvPr/>
        </p:nvSpPr>
        <p:spPr>
          <a:xfrm>
            <a:off x="6447722" y="3652586"/>
            <a:ext cx="295387" cy="295387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Freeform 43"/>
          <p:cNvSpPr/>
          <p:nvPr/>
        </p:nvSpPr>
        <p:spPr>
          <a:xfrm>
            <a:off x="3896106" y="3429803"/>
            <a:ext cx="308527" cy="308527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4" name="Group 4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5" name="AutoShape 4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TextBox 6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会展物流特点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531" r="25531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起步阶段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早期的会展物流服务较为简单，主要集中在展品的运输和仓储环节。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发展阶段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随着会展业的快速发展，会展物流服务逐渐专业化、规范化，出现了专业的会展物流企业。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成熟阶段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现代会展物流服务已经形成了完整的产业链，涵盖了会展策划、物流服务、仓储配送等多个环节，为会展活动的成功举办提供了有力保障。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会展物流发展历程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会展物流服务内容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根据展品种类、数量和运输距离，选择合适的运输方式，如公路、铁路、水路或航空运输。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运输方式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9292" r="192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运输计划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7000" r="170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运输保险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制定详细的运输计划，包括运输时间、路线、中转站点等，确保展品按时到达目的地。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为展品购买运输保险，以降低运输过程中的风险和损失。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展品运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确保仓库具备适宜的存储条件，如恒温、恒湿、防尘等，以满足不同展品的存储需求。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仓库设施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对展品进行入库登记，分类存放，以便后续的查找和管理。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入库管理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定期检查库存情况，及时处理积压和缺货问题，确保展品存储有序。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库存监控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展品仓储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装卸设备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根据展品的特性和数量，选择合适的装卸设备，如叉车、吊车等。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装卸流程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制定合理的装卸流程，确保展品在装卸过程中的安全和完整。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人员培训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对装卸人员进行专业培训，提高他们的操作技能和工作效率。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展品装卸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包装材料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根据展品的特性和运输要求，选择合适的包装材料，如木箱、纸箱、泡沫等。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包装标识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在包装上标注明显的标识，以便查找和管理。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包装设计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设计合理的包装结构，确保展品在运输和仓储过程中的安全和稳定。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展品包装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5792" r="1579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配送跟踪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对配送过程进行实时跟踪，确保展品按时送达并签收。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配送计划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制定详细的配送计划，包括配送时间、路线、数量等，确保展品按时送达目的地。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配送方式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根据展品的特性和数量，选择合适的配送方式，如快递、包裹等。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展品配送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https://d.book118.com/248075125037006036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2024-09-15T11:22:14.266</cp:lastPrinted>
  <dcterms:created xsi:type="dcterms:W3CDTF">2024-09-15T03:22:14Z</dcterms:created>
  <dcterms:modified xsi:type="dcterms:W3CDTF">2024-09-15T03:22:16Z</dcterms:modified>
</cp:coreProperties>
</file>