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UHNODU+MS-UIGothic"/>
      <p:regular r:id="rId18"/>
    </p:embeddedFont>
    <p:embeddedFont>
      <p:font typeface="LRSEFT+DJMEHU+ArialMT"/>
      <p:regular r:id="rId19"/>
    </p:embeddedFont>
    <p:embeddedFont>
      <p:font typeface="BDETFB+HSRCJD+MicrosoftYaHei-Bold"/>
      <p:regular r:id="rId20"/>
    </p:embeddedFont>
    <p:embeddedFont>
      <p:font typeface="SNLFAN+BEONIC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B5CF37-42CA-4370-AA27-EF9DD7469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CFCB9F-1D54-41AC-8C64-A22802C2E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8A6D5A-D27B-4E00-8C73-F473F5BB8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3E4A84-826F-4B7F-9085-670DA3040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40C0C2-73A8-4DD5-972E-9C86EE2E5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47DE7E-456E-4917-B24E-02CE89633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4112A2-A1A0-4AB6-938E-0B2498B15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F39E39-008D-4DE1-A932-1C8EFDDBE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5AD16F-87C0-4AA0-82B4-F70E6BCDC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17703D-88B2-4542-A530-2B3691901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00EEE9-08BE-4DA6-99F3-226B90E46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100120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2004214"/>
            <a:ext cx="5578392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UHNODU+MS-UIGothic"/>
                <a:cs typeface="UHNODU+MS-UIGothic"/>
              </a:rPr>
              <a:t>目</a:t>
            </a:r>
            <a:r>
              <a:rPr sz="5150" spc="25">
                <a:solidFill>
                  <a:srgbClr val="0084FF"/>
                </a:solidFill>
                <a:latin typeface="SimSun"/>
                <a:cs typeface="SimSun"/>
              </a:rPr>
              <a:t>标</a:t>
            </a:r>
            <a:r>
              <a:rPr sz="5150" spc="23">
                <a:solidFill>
                  <a:srgbClr val="0084FF"/>
                </a:solidFill>
                <a:latin typeface="UHNODU+MS-UIGothic"/>
                <a:cs typeface="UHNODU+MS-UIGothic"/>
              </a:rPr>
              <a:t>管理与操作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3">
                <a:solidFill>
                  <a:srgbClr val="0084FF"/>
                </a:solidFill>
                <a:latin typeface="UHNODU+MS-UIGothic"/>
                <a:cs typeface="UHNODU+MS-UIGothic"/>
              </a:rPr>
              <a:t>基本流程</a:t>
            </a:r>
            <a:r>
              <a:rPr sz="5150" spc="25">
                <a:solidFill>
                  <a:srgbClr val="0084FF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84FF"/>
                </a:solidFill>
                <a:latin typeface="UHNODU+MS-UIGothic"/>
                <a:cs typeface="UHNODU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2795315" cy="3527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LRSEFT+DJMEHU+ArialMT"/>
                <a:cs typeface="LRSEFT+DJMEHU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UHNODU+MS-UIGothic"/>
                <a:cs typeface="UHNODU+MS-UIGothic"/>
              </a:rPr>
              <a:t>目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0084FF"/>
                </a:solidFill>
                <a:latin typeface="UHNODU+MS-UIGothic"/>
                <a:cs typeface="UHNODU+MS-UIGothic"/>
              </a:rPr>
              <a:t>管理概述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LRSEFT+DJMEHU+ArialMT"/>
                <a:cs typeface="LRSEFT+DJMEHU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UHNODU+MS-UIGothic"/>
                <a:cs typeface="UHNODU+MS-UIGothic"/>
              </a:rPr>
              <a:t>目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标设</a:t>
            </a:r>
            <a:r>
              <a:rPr sz="2400">
                <a:solidFill>
                  <a:srgbClr val="0084FF"/>
                </a:solidFill>
                <a:latin typeface="UHNODU+MS-UIGothic"/>
                <a:cs typeface="UHNODU+MS-UIGothic"/>
              </a:rPr>
              <a:t>定与分解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LRSEFT+DJMEHU+ArialMT"/>
                <a:cs typeface="LRSEFT+DJMEHU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UHNODU+MS-UIGothic"/>
                <a:cs typeface="UHNODU+MS-UIGothic"/>
              </a:rPr>
              <a:t>目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标实</a:t>
            </a:r>
            <a:r>
              <a:rPr sz="2400">
                <a:solidFill>
                  <a:srgbClr val="0084FF"/>
                </a:solidFill>
                <a:latin typeface="UHNODU+MS-UIGothic"/>
                <a:cs typeface="UHNODU+MS-UIGothic"/>
              </a:rPr>
              <a:t>施与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监</a:t>
            </a:r>
            <a:r>
              <a:rPr sz="2400">
                <a:solidFill>
                  <a:srgbClr val="0084FF"/>
                </a:solidFill>
                <a:latin typeface="UHNODU+MS-UIGothic"/>
                <a:cs typeface="UHNODU+MS-UIGothic"/>
              </a:rPr>
              <a:t>控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LRSEFT+DJMEHU+ArialMT"/>
                <a:cs typeface="LRSEFT+DJMEHU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UHNODU+MS-UIGothic"/>
                <a:cs typeface="UHNODU+MS-UIGothic"/>
              </a:rPr>
              <a:t>目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标评</a:t>
            </a:r>
            <a:r>
              <a:rPr sz="2400">
                <a:solidFill>
                  <a:srgbClr val="0084FF"/>
                </a:solidFill>
                <a:latin typeface="UHNODU+MS-UIGothic"/>
                <a:cs typeface="UHNODU+MS-UIGothic"/>
              </a:rPr>
              <a:t>估与反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馈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LRSEFT+DJMEHU+ArialMT"/>
                <a:cs typeface="LRSEFT+DJMEHU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UHNODU+MS-UIGothic"/>
                <a:cs typeface="UHNODU+MS-UIGothic"/>
              </a:rPr>
              <a:t>操作基本流程</a:t>
            </a:r>
          </a:p>
          <a:p>
            <a:pPr marL="0" marR="0">
              <a:lnSpc>
                <a:spcPts val="2552"/>
              </a:lnSpc>
              <a:spcBef>
                <a:spcPts val="176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LRSEFT+DJMEHU+ArialMT"/>
                <a:cs typeface="LRSEFT+DJMEHU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UHNODU+MS-UIGothic"/>
                <a:cs typeface="UHNODU+MS-UIGothic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88850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4F7FF"/>
                </a:solidFill>
                <a:latin typeface="BDETFB+HSRCJD+MicrosoftYaHei-Bold"/>
                <a:cs typeface="BDETFB+HSRCJD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07354" y="2132985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63BF"/>
                </a:solidFill>
                <a:latin typeface="BDETFB+HSRCJD+MicrosoftYaHei-Bold"/>
                <a:cs typeface="BDETFB+HSRCJD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38675" y="3559476"/>
            <a:ext cx="3635426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84FF"/>
                </a:solidFill>
                <a:latin typeface="UHNODU+MS-UIGothic"/>
                <a:cs typeface="UHNODU+MS-UIGothic"/>
              </a:rPr>
              <a:t>目</a:t>
            </a:r>
            <a:r>
              <a:rPr sz="3800" spc="23">
                <a:solidFill>
                  <a:srgbClr val="0084FF"/>
                </a:solidFill>
                <a:latin typeface="SimSun"/>
                <a:cs typeface="SimSun"/>
              </a:rPr>
              <a:t>标</a:t>
            </a:r>
            <a:r>
              <a:rPr sz="3800" spc="25">
                <a:solidFill>
                  <a:srgbClr val="0084FF"/>
                </a:solidFill>
                <a:latin typeface="UHNODU+MS-UIGothic"/>
                <a:cs typeface="UHNODU+MS-UIGothic"/>
              </a:rPr>
              <a:t>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UHNODU+MS-UIGothic"/>
                <a:cs typeface="UHNODU+MS-UIGothic"/>
              </a:rPr>
              <a:t>目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0084FF"/>
                </a:solidFill>
                <a:latin typeface="UHNODU+MS-UIGothic"/>
                <a:cs typeface="UHNODU+MS-UIGothic"/>
              </a:rPr>
              <a:t>管理的定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BDETFB+HSRCJD+MicrosoftYaHei-Bold"/>
                <a:cs typeface="BDETFB+HSRCJD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825040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管理是一种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程，通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过这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个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程，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工共同制定目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明确各自的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责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任和期望，并定期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估目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情况。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BDETFB+HSRCJD+MicrosoftYaHei-Bold"/>
                <a:cs typeface="BDETFB+HSRCJD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管理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强调员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工的参与和自我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控制，通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明确的目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责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任，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发员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工的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极性和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造力，提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组织绩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效。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UHNODU+MS-UIGothic"/>
                <a:cs typeface="UHNODU+MS-UIGothic"/>
              </a:rPr>
              <a:t>目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0084FF"/>
                </a:solidFill>
                <a:latin typeface="UHNODU+MS-UIGothic"/>
                <a:cs typeface="UHNODU+MS-UIGothic"/>
              </a:rPr>
              <a:t>管理的重要性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UHNODU+MS-UIGothic"/>
                <a:cs typeface="UHNODU+MS-UIGothic"/>
              </a:rPr>
              <a:t>提高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组织绩</a:t>
            </a:r>
            <a:r>
              <a:rPr sz="2000">
                <a:solidFill>
                  <a:srgbClr val="FFFDFD"/>
                </a:solidFill>
                <a:latin typeface="UHNODU+MS-UIGothic"/>
                <a:cs typeface="UHNODU+MS-UIGothic"/>
              </a:rPr>
              <a:t>效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UHNODU+MS-UIGothic"/>
                <a:cs typeface="UHNODU+MS-UIGothic"/>
              </a:rPr>
              <a:t>促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进团队</a:t>
            </a:r>
            <a:r>
              <a:rPr sz="2000" spc="25">
                <a:solidFill>
                  <a:srgbClr val="FFFDFD"/>
                </a:solidFill>
                <a:latin typeface="UHNODU+MS-UIGothic"/>
                <a:cs typeface="UHNODU+MS-UIGothic"/>
              </a:rPr>
              <a:t>合作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HNODU+MS-UIGothic"/>
                <a:cs typeface="UHNODU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UHNODU+MS-UIGothic"/>
                <a:cs typeface="UHNODU+MS-UIGothic"/>
              </a:rPr>
              <a:t>明确的目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UHNODU+MS-UIGothic"/>
                <a:cs typeface="UHNODU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FFFDFD"/>
                </a:solidFill>
                <a:latin typeface="UHNODU+MS-UIGothic"/>
                <a:cs typeface="UHNODU+MS-UIGothic"/>
              </a:rPr>
              <a:t>任，激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发员</a:t>
            </a:r>
            <a:r>
              <a:rPr sz="1500">
                <a:solidFill>
                  <a:srgbClr val="FFFDFD"/>
                </a:solidFill>
                <a:latin typeface="UHNODU+MS-UIGothic"/>
                <a:cs typeface="UHNODU+MS-UIGothic"/>
              </a:rPr>
              <a:t>工的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DFD"/>
                </a:solidFill>
                <a:latin typeface="UHNODU+MS-UIGothic"/>
                <a:cs typeface="UHNODU+MS-UIGothic"/>
              </a:rPr>
              <a:t>极性和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DFD"/>
                </a:solidFill>
                <a:latin typeface="UHNODU+MS-UIGothic"/>
                <a:cs typeface="UHNODU+MS-UIGothic"/>
              </a:rPr>
              <a:t>造力，提高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组织绩</a:t>
            </a:r>
            <a:r>
              <a:rPr sz="1500">
                <a:solidFill>
                  <a:srgbClr val="FFFDFD"/>
                </a:solidFill>
                <a:latin typeface="UHNODU+MS-UIGothic"/>
                <a:cs typeface="UHNODU+MS-UIGothic"/>
              </a:rPr>
              <a:t>效。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5770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HNODU+MS-UIGothic"/>
                <a:cs typeface="UHNODU+MS-UIGothic"/>
              </a:rPr>
              <a:t>共同制定目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UHNODU+MS-UIGothic"/>
                <a:cs typeface="UHNODU+MS-UIGothic"/>
              </a:rPr>
              <a:t>，明确各自的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FFFDFD"/>
                </a:solidFill>
                <a:latin typeface="UHNODU+MS-UIGothic"/>
                <a:cs typeface="UHNODU+MS-UIGothic"/>
              </a:rPr>
              <a:t>任和期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HNODU+MS-UIGothic"/>
                <a:cs typeface="UHNODU+MS-UIGothic"/>
              </a:rPr>
              <a:t>望，有助于促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进团队</a:t>
            </a:r>
            <a:r>
              <a:rPr sz="1500">
                <a:solidFill>
                  <a:srgbClr val="FFFDFD"/>
                </a:solidFill>
                <a:latin typeface="UHNODU+MS-UIGothic"/>
                <a:cs typeface="UHNODU+MS-UIGothic"/>
              </a:rPr>
              <a:t>合作和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FFFDFD"/>
                </a:solidFill>
                <a:latin typeface="UHNODU+MS-UIGothic"/>
                <a:cs typeface="UHNODU+MS-UIGothic"/>
              </a:rPr>
              <a:t>同工作。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173979" y="385371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UHNODU+MS-UIGothic"/>
                <a:cs typeface="UHNODU+MS-UIGothic"/>
              </a:rPr>
              <a:t>增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强员</a:t>
            </a:r>
            <a:r>
              <a:rPr sz="2000" spc="25">
                <a:solidFill>
                  <a:srgbClr val="FFFDFD"/>
                </a:solidFill>
                <a:latin typeface="UHNODU+MS-UIGothic"/>
                <a:cs typeface="UHNODU+MS-UIGothic"/>
              </a:rPr>
              <a:t>工参与感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09134" y="4768588"/>
            <a:ext cx="36506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HNODU+MS-UIGothic"/>
                <a:cs typeface="UHNODU+MS-UIGothic"/>
              </a:rPr>
              <a:t>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UHNODU+MS-UIGothic"/>
                <a:cs typeface="UHNODU+MS-UIGothic"/>
              </a:rPr>
              <a:t>管理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强调员</a:t>
            </a:r>
            <a:r>
              <a:rPr sz="1500">
                <a:solidFill>
                  <a:srgbClr val="FFFDFD"/>
                </a:solidFill>
                <a:latin typeface="UHNODU+MS-UIGothic"/>
                <a:cs typeface="UHNODU+MS-UIGothic"/>
              </a:rPr>
              <a:t>工的参与和自我控制，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HNODU+MS-UIGothic"/>
                <a:cs typeface="UHNODU+MS-UIGothic"/>
              </a:rPr>
              <a:t>有助于增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强员</a:t>
            </a:r>
            <a:r>
              <a:rPr sz="1500">
                <a:solidFill>
                  <a:srgbClr val="FFFDFD"/>
                </a:solidFill>
                <a:latin typeface="UHNODU+MS-UIGothic"/>
                <a:cs typeface="UHNODU+MS-UIGothic"/>
              </a:rPr>
              <a:t>工的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归</a:t>
            </a:r>
            <a:r>
              <a:rPr sz="1500">
                <a:solidFill>
                  <a:srgbClr val="FFFDFD"/>
                </a:solidFill>
                <a:latin typeface="UHNODU+MS-UIGothic"/>
                <a:cs typeface="UHNODU+MS-UIGothic"/>
              </a:rPr>
              <a:t>属感和参与感。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UHNODU+MS-UIGothic"/>
                <a:cs typeface="UHNODU+MS-UIGothic"/>
              </a:rPr>
              <a:t>目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0084FF"/>
                </a:solidFill>
                <a:latin typeface="UHNODU+MS-UIGothic"/>
                <a:cs typeface="UHNODU+MS-UIGothic"/>
              </a:rPr>
              <a:t>管理的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84FF"/>
                </a:solidFill>
                <a:latin typeface="UHNODU+MS-UIGothic"/>
                <a:cs typeface="UHNODU+MS-UIGothic"/>
              </a:rPr>
              <a:t>史与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84FF"/>
                </a:solidFill>
                <a:latin typeface="UHNODU+MS-UIGothic"/>
                <a:cs typeface="UHNODU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发</a:t>
            </a:r>
            <a:r>
              <a:rPr sz="2300">
                <a:solidFill>
                  <a:srgbClr val="0084FF"/>
                </a:solidFill>
                <a:latin typeface="UHNODU+MS-UIGothic"/>
                <a:cs typeface="UHNODU+MS-UIGothic"/>
              </a:rPr>
              <a:t>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随着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的推移，目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管理理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断得到完善和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展，被广泛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用于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类组织</a:t>
            </a: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612389" y="225722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UHNODU+MS-UIGothic"/>
                <a:cs typeface="UHNODU+MS-UIGothic"/>
              </a:rPr>
              <a:t>起源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748" cy="76266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管理理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起源于美国，最早</a:t>
            </a:r>
          </a:p>
          <a:p>
            <a:pPr marL="144779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由管理学大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彼得</a:t>
            </a:r>
            <a:r>
              <a:rPr sz="1500">
                <a:solidFill>
                  <a:srgbClr val="000000"/>
                </a:solidFill>
                <a:latin typeface="SNLFAN+BEONIC+MicrosoftYaHei"/>
                <a:cs typeface="SNLFAN+BEONIC+MicrosoftYaHei"/>
              </a:rPr>
              <a:t>·</a:t>
            </a: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鲁</a:t>
            </a: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克提出。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UHNODU+MS-UIGothic"/>
                <a:cs typeface="UHNODU+MS-UIGothic"/>
              </a:rPr>
              <a:t>未来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随着数字化和智能化的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展，目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5160383"/>
            <a:ext cx="3286125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管理将更加注重数据分析和人工智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能的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用，以提高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的效率和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争力。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88850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4F7FF"/>
                </a:solidFill>
                <a:latin typeface="BDETFB+HSRCJD+MicrosoftYaHei-Bold"/>
                <a:cs typeface="BDETFB+HSRCJD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07354" y="2132985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63BF"/>
                </a:solidFill>
                <a:latin typeface="BDETFB+HSRCJD+MicrosoftYaHei-Bold"/>
                <a:cs typeface="BDETFB+HSRCJD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395470" y="3559476"/>
            <a:ext cx="412092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84FF"/>
                </a:solidFill>
                <a:latin typeface="UHNODU+MS-UIGothic"/>
                <a:cs typeface="UHNODU+MS-UIGothic"/>
              </a:rPr>
              <a:t>目</a:t>
            </a:r>
            <a:r>
              <a:rPr sz="3800" spc="25">
                <a:solidFill>
                  <a:srgbClr val="0084FF"/>
                </a:solidFill>
                <a:latin typeface="SimSun"/>
                <a:cs typeface="SimSun"/>
              </a:rPr>
              <a:t>标设</a:t>
            </a:r>
            <a:r>
              <a:rPr sz="3800" spc="23">
                <a:solidFill>
                  <a:srgbClr val="0084FF"/>
                </a:solidFill>
                <a:latin typeface="UHNODU+MS-UIGothic"/>
                <a:cs typeface="UHNODU+MS-UIGothic"/>
              </a:rPr>
              <a:t>定与分解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UHNODU+MS-UIGothic"/>
                <a:cs typeface="UHNODU+MS-UIGothic"/>
              </a:rPr>
              <a:t>目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标设</a:t>
            </a:r>
            <a:r>
              <a:rPr sz="3000">
                <a:solidFill>
                  <a:srgbClr val="0084FF"/>
                </a:solidFill>
                <a:latin typeface="UHNODU+MS-UIGothic"/>
                <a:cs typeface="UHNODU+MS-UIGothic"/>
              </a:rPr>
              <a:t>定的原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63039" y="1640006"/>
            <a:ext cx="2120061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20">
                <a:solidFill>
                  <a:srgbClr val="0084FF"/>
                </a:solidFill>
                <a:latin typeface="BDETFB+HSRCJD+MicrosoftYaHei-Bold"/>
                <a:cs typeface="BDETFB+HSRCJD+MicrosoftYaHei-Bold"/>
              </a:rPr>
              <a:t>SMART</a:t>
            </a:r>
            <a:r>
              <a:rPr sz="2300" spc="20">
                <a:solidFill>
                  <a:srgbClr val="0084FF"/>
                </a:solidFill>
                <a:latin typeface="UHNODU+MS-UIGothic"/>
                <a:cs typeface="UHNODU+MS-UIGothic"/>
              </a:rPr>
              <a:t>原</a:t>
            </a:r>
            <a:r>
              <a:rPr sz="2300">
                <a:solidFill>
                  <a:srgbClr val="0084F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128759" y="164000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UHNODU+MS-UIGothic"/>
                <a:cs typeface="UHNODU+MS-UIGothic"/>
              </a:rPr>
              <a:t>挑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战</a:t>
            </a:r>
            <a:r>
              <a:rPr sz="2300" spc="23">
                <a:solidFill>
                  <a:srgbClr val="0084FF"/>
                </a:solidFill>
                <a:latin typeface="UHNODU+MS-UIGothic"/>
                <a:cs typeface="UHNODU+MS-UIGothic"/>
              </a:rPr>
              <a:t>性原</a:t>
            </a:r>
            <a:r>
              <a:rPr sz="2300">
                <a:solidFill>
                  <a:srgbClr val="0084F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88620" y="2240017"/>
            <a:ext cx="39416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确保目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具体、可衡量、可达成、相关和有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41969" y="2240017"/>
            <a:ext cx="40888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标应</a:t>
            </a: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具有一定的挑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性，以激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发员</a:t>
            </a: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工的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627120" y="2514338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限。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141969" y="2514338"/>
            <a:ext cx="1364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极性和潜力。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694179" y="44117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UHNODU+MS-UIGothic"/>
                <a:cs typeface="UHNODU+MS-UIGothic"/>
              </a:rPr>
              <a:t>共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识</a:t>
            </a:r>
            <a:r>
              <a:rPr sz="2300" spc="25">
                <a:solidFill>
                  <a:srgbClr val="0084FF"/>
                </a:solidFill>
                <a:latin typeface="UHNODU+MS-UIGothic"/>
                <a:cs typeface="UHNODU+MS-UIGothic"/>
              </a:rPr>
              <a:t>原</a:t>
            </a:r>
            <a:r>
              <a:rPr sz="2300">
                <a:solidFill>
                  <a:srgbClr val="0084F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390890" y="4411781"/>
            <a:ext cx="339207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UHNODU+MS-UIGothic"/>
                <a:cs typeface="UHNODU+MS-UIGothic"/>
              </a:rPr>
              <a:t>目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标</a:t>
            </a:r>
            <a:r>
              <a:rPr sz="2300" spc="25">
                <a:solidFill>
                  <a:srgbClr val="0084FF"/>
                </a:solidFill>
                <a:latin typeface="UHNODU+MS-UIGothic"/>
                <a:cs typeface="UHNODU+MS-UIGothic"/>
              </a:rPr>
              <a:t>与</a:t>
            </a:r>
            <a:r>
              <a:rPr sz="2300" spc="23">
                <a:solidFill>
                  <a:srgbClr val="0084FF"/>
                </a:solidFill>
                <a:latin typeface="SimSun"/>
                <a:cs typeface="SimSun"/>
              </a:rPr>
              <a:t>战</a:t>
            </a:r>
            <a:r>
              <a:rPr sz="2300" spc="25">
                <a:solidFill>
                  <a:srgbClr val="0084FF"/>
                </a:solidFill>
                <a:latin typeface="UHNODU+MS-UIGothic"/>
                <a:cs typeface="UHNODU+MS-UIGothic"/>
              </a:rPr>
              <a:t>略一致性原</a:t>
            </a:r>
            <a:r>
              <a:rPr sz="2300">
                <a:solidFill>
                  <a:srgbClr val="0084F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368300" y="5011793"/>
            <a:ext cx="430790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确保目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内部达成共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，得到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工的</a:t>
            </a:r>
          </a:p>
          <a:p>
            <a:pPr marL="266700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同和支持。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141969" y="5011793"/>
            <a:ext cx="40888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确保目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略目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保持一致，有助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实现组织</a:t>
            </a: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UHNODU+MS-UIGothic"/>
                <a:cs typeface="UHNODU+MS-UIGothic"/>
              </a:rPr>
              <a:t>目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标设</a:t>
            </a:r>
            <a:r>
              <a:rPr sz="3000">
                <a:solidFill>
                  <a:srgbClr val="0084FF"/>
                </a:solidFill>
                <a:latin typeface="UHNODU+MS-UIGothic"/>
                <a:cs typeface="UHNODU+MS-UIGothic"/>
              </a:rPr>
              <a:t>定的方法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DETFB+HSRCJD+MicrosoftYaHei-Bold"/>
                <a:cs typeface="BDETFB+HSRCJD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DETFB+HSRCJD+MicrosoftYaHei-Bold"/>
                <a:cs typeface="BDETFB+HSRCJD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DETFB+HSRCJD+MicrosoftYaHei-Bold"/>
                <a:cs typeface="BDETFB+HSRCJD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UHNODU+MS-UIGothic"/>
                <a:cs typeface="UHNODU+MS-UIGothic"/>
              </a:rPr>
              <a:t>关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键绩</a:t>
            </a:r>
            <a:r>
              <a:rPr sz="2000" spc="25">
                <a:solidFill>
                  <a:srgbClr val="0084FF"/>
                </a:solidFill>
                <a:latin typeface="UHNODU+MS-UIGothic"/>
                <a:cs typeface="UHNODU+MS-UIGothic"/>
              </a:rPr>
              <a:t>效指</a:t>
            </a:r>
            <a:r>
              <a:rPr sz="2000" spc="23">
                <a:solidFill>
                  <a:srgbClr val="0084FF"/>
                </a:solidFill>
                <a:latin typeface="SimSun"/>
                <a:cs typeface="SimSun"/>
              </a:rPr>
              <a:t>标</a:t>
            </a:r>
            <a:r>
              <a:rPr sz="2000">
                <a:solidFill>
                  <a:srgbClr val="0084FF"/>
                </a:solidFill>
                <a:latin typeface="UHNODU+MS-UIGothic"/>
                <a:cs typeface="UHNODU+MS-UIGothic"/>
              </a:rPr>
              <a:t>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UHNODU+MS-UIGothic"/>
                <a:cs typeface="UHNODU+MS-UIGothic"/>
              </a:rPr>
              <a:t>平衡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计</a:t>
            </a:r>
            <a:r>
              <a:rPr sz="2000" spc="25">
                <a:solidFill>
                  <a:srgbClr val="0084FF"/>
                </a:solidFill>
                <a:latin typeface="UHNODU+MS-UIGothic"/>
                <a:cs typeface="UHNODU+MS-UIGothic"/>
              </a:rPr>
              <a:t>分卡法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UHNODU+MS-UIGothic"/>
                <a:cs typeface="UHNODU+MS-UIGothic"/>
              </a:rPr>
              <a:t>目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标</a:t>
            </a:r>
            <a:r>
              <a:rPr sz="2000" spc="25">
                <a:solidFill>
                  <a:srgbClr val="0084FF"/>
                </a:solidFill>
                <a:latin typeface="UHNODU+MS-UIGothic"/>
                <a:cs typeface="UHNODU+MS-UIGothic"/>
              </a:rPr>
              <a:t>展开法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略目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和关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成功因素，确定关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键绩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效指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，并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定相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的目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标值</a:t>
            </a: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财务</a:t>
            </a: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、客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、内部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业务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流程、学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和成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四个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度出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，确定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绩</a:t>
            </a: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效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和目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标值</a:t>
            </a: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的目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展开，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直至落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到每个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岗</a:t>
            </a: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位和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工的具体工作目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UHNODU+MS-UIGothic"/>
                <a:cs typeface="UHNODU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UHNODU+MS-UIGothic"/>
                <a:cs typeface="UHNODU+MS-UIGothic"/>
              </a:rPr>
              <a:t>目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0084FF"/>
                </a:solidFill>
                <a:latin typeface="UHNODU+MS-UIGothic"/>
                <a:cs typeface="UHNODU+MS-UIGothic"/>
              </a:rPr>
              <a:t>分解的步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09725" y="2105655"/>
            <a:ext cx="18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UHNODU+MS-UIGothic"/>
                <a:cs typeface="UHNODU+MS-UIGothic"/>
              </a:rPr>
              <a:t>确定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组织</a:t>
            </a:r>
            <a:r>
              <a:rPr sz="1550" spc="25">
                <a:solidFill>
                  <a:srgbClr val="0084FF"/>
                </a:solidFill>
                <a:latin typeface="UHNODU+MS-UIGothic"/>
                <a:cs typeface="UHNODU+MS-UIGothic"/>
              </a:rPr>
              <a:t>整体目</a:t>
            </a:r>
            <a:r>
              <a:rPr sz="1550">
                <a:solidFill>
                  <a:srgbClr val="0084F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UHNODU+MS-UIGothic"/>
                <a:cs typeface="UHNODU+MS-UIGothic"/>
              </a:rPr>
              <a:t>制定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实</a:t>
            </a:r>
            <a:r>
              <a:rPr sz="1550" spc="25">
                <a:solidFill>
                  <a:srgbClr val="0084FF"/>
                </a:solidFill>
                <a:latin typeface="UHNODU+MS-UIGothic"/>
                <a:cs typeface="UHNODU+MS-UIGothic"/>
              </a:rPr>
              <a:t>施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计</a:t>
            </a:r>
            <a:r>
              <a:rPr sz="1550">
                <a:solidFill>
                  <a:srgbClr val="0084FF"/>
                </a:solidFill>
                <a:latin typeface="UHNODU+MS-UIGothic"/>
                <a:cs typeface="UHNODU+MS-UIGothic"/>
              </a:rPr>
              <a:t>划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2786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划和年度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</a:p>
          <a:p>
            <a:pPr marL="34290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划，明确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的整体目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49694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每个子目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岗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位，制定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具体的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划，包括任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分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配、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安排、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源投入等。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8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UHNODU+MS-UIGothic"/>
                <a:cs typeface="UHNODU+MS-UIGothic"/>
              </a:rPr>
              <a:t>制定目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标</a:t>
            </a:r>
            <a:r>
              <a:rPr sz="1550" spc="25">
                <a:solidFill>
                  <a:srgbClr val="0084FF"/>
                </a:solidFill>
                <a:latin typeface="UHNODU+MS-UIGothic"/>
                <a:cs typeface="UHNODU+MS-UIGothic"/>
              </a:rPr>
              <a:t>分解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计</a:t>
            </a:r>
            <a:r>
              <a:rPr sz="1550">
                <a:solidFill>
                  <a:srgbClr val="0084FF"/>
                </a:solidFill>
                <a:latin typeface="UHNODU+MS-UIGothic"/>
                <a:cs typeface="UHNODU+MS-UIGothic"/>
              </a:rPr>
              <a:t>划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307194" y="476440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调</a:t>
            </a:r>
            <a:r>
              <a:rPr sz="1550" spc="25">
                <a:solidFill>
                  <a:srgbClr val="0084FF"/>
                </a:solidFill>
                <a:latin typeface="UHNODU+MS-UIGothic"/>
                <a:cs typeface="UHNODU+MS-UIGothic"/>
              </a:rPr>
              <a:t>整与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优</a:t>
            </a:r>
            <a:r>
              <a:rPr sz="1550">
                <a:solidFill>
                  <a:srgbClr val="0084FF"/>
                </a:solidFill>
                <a:latin typeface="UHNODU+MS-UIGothic"/>
                <a:cs typeface="UHNODU+MS-UIGothic"/>
              </a:rPr>
              <a:t>化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694109" cy="9213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按照一定的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逻辑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顺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序，将整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体目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分解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子目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直至落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到具体的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岗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位和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工。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程中，根据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情况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046719" y="5557373"/>
            <a:ext cx="262787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整和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化，以确保目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顺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88850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4F7FF"/>
                </a:solidFill>
                <a:latin typeface="BDETFB+HSRCJD+MicrosoftYaHei-Bold"/>
                <a:cs typeface="BDETFB+HSRCJD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07354" y="2132985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63BF"/>
                </a:solidFill>
                <a:latin typeface="BDETFB+HSRCJD+MicrosoftYaHei-Bold"/>
                <a:cs typeface="BDETFB+HSRCJD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395470" y="3559476"/>
            <a:ext cx="412092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84FF"/>
                </a:solidFill>
                <a:latin typeface="UHNODU+MS-UIGothic"/>
                <a:cs typeface="UHNODU+MS-UIGothic"/>
              </a:rPr>
              <a:t>目</a:t>
            </a:r>
            <a:r>
              <a:rPr sz="3800" spc="25">
                <a:solidFill>
                  <a:srgbClr val="0084FF"/>
                </a:solidFill>
                <a:latin typeface="SimSun"/>
                <a:cs typeface="SimSun"/>
              </a:rPr>
              <a:t>标实</a:t>
            </a:r>
            <a:r>
              <a:rPr sz="3800" spc="25">
                <a:solidFill>
                  <a:srgbClr val="0084FF"/>
                </a:solidFill>
                <a:latin typeface="UHNODU+MS-UIGothic"/>
                <a:cs typeface="UHNODU+MS-UIGothic"/>
              </a:rPr>
              <a:t>施与</a:t>
            </a:r>
            <a:r>
              <a:rPr sz="3800" spc="23">
                <a:solidFill>
                  <a:srgbClr val="0084FF"/>
                </a:solidFill>
                <a:latin typeface="SimSun"/>
                <a:cs typeface="SimSun"/>
              </a:rPr>
              <a:t>监</a:t>
            </a:r>
            <a:r>
              <a:rPr sz="3800">
                <a:solidFill>
                  <a:srgbClr val="0084FF"/>
                </a:solidFill>
                <a:latin typeface="UHNODU+MS-UIGothic"/>
                <a:cs typeface="UHNODU+MS-UIGothic"/>
              </a:rPr>
              <a:t>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UHNODU+MS-UIGothic"/>
                <a:cs typeface="UHNODU+MS-UIGothic"/>
              </a:rPr>
              <a:t>目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标实</a:t>
            </a:r>
            <a:r>
              <a:rPr sz="3000">
                <a:solidFill>
                  <a:srgbClr val="0084FF"/>
                </a:solidFill>
                <a:latin typeface="UHNODU+MS-UIGothic"/>
                <a:cs typeface="UHNODU+MS-UIGothic"/>
              </a:rPr>
              <a:t>施的方法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68069" y="372036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UHNODU+MS-UIGothic"/>
                <a:cs typeface="UHNODU+MS-UIGothic"/>
              </a:rPr>
              <a:t>制定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2000" spc="23">
                <a:solidFill>
                  <a:srgbClr val="FFFFFF"/>
                </a:solidFill>
                <a:latin typeface="UHNODU+MS-UIGothic"/>
                <a:cs typeface="UHNODU+MS-UIGothic"/>
              </a:rPr>
              <a:t>施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2000">
                <a:solidFill>
                  <a:srgbClr val="FFFFFF"/>
                </a:solidFill>
                <a:latin typeface="UHNODU+MS-UIGothic"/>
                <a:cs typeface="UHNODU+MS-UIGothic"/>
              </a:rPr>
              <a:t>划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UHNODU+MS-UIGothic"/>
                <a:cs typeface="UHNODU+MS-UIGothic"/>
              </a:rPr>
              <a:t>分解目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7957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UHNODU+MS-UIGothic"/>
                <a:cs typeface="UHNODU+MS-UIGothic"/>
              </a:rPr>
              <a:t>建立沟通机制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498965" y="372036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UHNODU+MS-UIGothic"/>
                <a:cs typeface="UHNODU+MS-UIGothic"/>
              </a:rPr>
              <a:t>激励与</a:t>
            </a: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奖</a:t>
            </a:r>
            <a:r>
              <a:rPr sz="2000" spc="25">
                <a:solidFill>
                  <a:srgbClr val="FFFFFF"/>
                </a:solidFill>
                <a:latin typeface="UHNODU+MS-UIGothic"/>
                <a:cs typeface="UHNODU+MS-UIGothic"/>
              </a:rPr>
              <a:t>励机制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597015" y="4668258"/>
            <a:ext cx="219075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HNODU+MS-UIGothic"/>
                <a:cs typeface="UHNODU+MS-UIGothic"/>
              </a:rPr>
              <a:t>建立有效的沟通机制，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HNODU+MS-UIGothic"/>
                <a:cs typeface="UHNODU+MS-UIGothic"/>
              </a:rPr>
              <a:t>确保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FFDFD"/>
                </a:solidFill>
                <a:latin typeface="UHNODU+MS-UIGothic"/>
                <a:cs typeface="UHNODU+MS-UIGothic"/>
              </a:rPr>
              <a:t>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UHNODU+MS-UIGothic"/>
                <a:cs typeface="UHNODU+MS-UIGothic"/>
              </a:rPr>
              <a:t>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UHNODU+MS-UIGothic"/>
                <a:cs typeface="UHNODU+MS-UIGothic"/>
              </a:rPr>
              <a:t>的信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HNODU+MS-UIGothic"/>
                <a:cs typeface="UHNODU+MS-UIGothic"/>
              </a:rPr>
              <a:t>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传递畅</a:t>
            </a:r>
            <a:r>
              <a:rPr sz="1500">
                <a:solidFill>
                  <a:srgbClr val="FFFDFD"/>
                </a:solidFill>
                <a:latin typeface="UHNODU+MS-UIGothic"/>
                <a:cs typeface="UHNODU+MS-UIGothic"/>
              </a:rPr>
              <a:t>通，及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UHNODU+MS-UIGothic"/>
                <a:cs typeface="UHNODU+MS-UIGothic"/>
              </a:rPr>
              <a:t>解决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DFD"/>
                </a:solidFill>
                <a:latin typeface="UHNODU+MS-UIGothic"/>
                <a:cs typeface="UHNODU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91209" y="4839708"/>
            <a:ext cx="2300287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49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HNODU+MS-UIGothic"/>
                <a:cs typeface="UHNODU+MS-UIGothic"/>
              </a:rPr>
              <a:t>根据目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UHNODU+MS-UIGothic"/>
                <a:cs typeface="UHNODU+MS-UIGothic"/>
              </a:rPr>
              <a:t>制定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详细</a:t>
            </a:r>
            <a:r>
              <a:rPr sz="1500">
                <a:solidFill>
                  <a:srgbClr val="FFFDFD"/>
                </a:solidFill>
                <a:latin typeface="UHNODU+MS-UIGothic"/>
                <a:cs typeface="UHNODU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HNODU+MS-UIGothic"/>
                <a:cs typeface="UHNODU+MS-UIGothic"/>
              </a:rPr>
              <a:t>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DFD"/>
                </a:solidFill>
                <a:latin typeface="UHNODU+MS-UIGothic"/>
                <a:cs typeface="UHNODU+MS-UIGothic"/>
              </a:rPr>
              <a:t>划，包括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DFD"/>
                </a:solidFill>
                <a:latin typeface="UHNODU+MS-UIGothic"/>
                <a:cs typeface="UHNODU+MS-UIGothic"/>
              </a:rPr>
              <a:t>安排、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UHNODU+MS-UIGothic"/>
                <a:cs typeface="UHNODU+MS-UIGothic"/>
              </a:rPr>
              <a:t>源分配、人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UHNODU+MS-UIGothic"/>
                <a:cs typeface="UHNODU+MS-UIGothic"/>
              </a:rPr>
              <a:t>分工等。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663315" y="4839708"/>
            <a:ext cx="23362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HNODU+MS-UIGothic"/>
                <a:cs typeface="UHNODU+MS-UIGothic"/>
              </a:rPr>
              <a:t>将目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UHNODU+MS-UIGothic"/>
                <a:cs typeface="UHNODU+MS-UIGothic"/>
              </a:rPr>
              <a:t>分解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UHNODU+MS-UIGothic"/>
                <a:cs typeface="UHNODU+MS-UIGothic"/>
              </a:rPr>
              <a:t>更具体、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HNODU+MS-UIGothic"/>
                <a:cs typeface="UHNODU+MS-UIGothic"/>
              </a:rPr>
              <a:t>可操作的小目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UHNODU+MS-UIGothic"/>
                <a:cs typeface="UHNODU+MS-UIGothic"/>
              </a:rPr>
              <a:t>，以便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HNODU+MS-UIGothic"/>
                <a:cs typeface="UHNODU+MS-UIGothic"/>
              </a:rPr>
              <a:t>更好地跟踪和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UHNODU+MS-UIGothic"/>
                <a:cs typeface="UHNODU+MS-UIGothic"/>
              </a:rPr>
              <a:t>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UHNODU+MS-UIGothic"/>
                <a:cs typeface="UHNODU+MS-UIGothic"/>
              </a:rPr>
              <a:t>展。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352915" y="4839708"/>
            <a:ext cx="2300287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HNODU+MS-UIGothic"/>
                <a:cs typeface="UHNODU+MS-UIGothic"/>
              </a:rPr>
              <a:t>建立激励与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奖</a:t>
            </a:r>
            <a:r>
              <a:rPr sz="1500">
                <a:solidFill>
                  <a:srgbClr val="FFFDFD"/>
                </a:solidFill>
                <a:latin typeface="UHNODU+MS-UIGothic"/>
                <a:cs typeface="UHNODU+MS-UIGothic"/>
              </a:rPr>
              <a:t>励机制，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HNODU+MS-UIGothic"/>
                <a:cs typeface="UHNODU+MS-UIGothic"/>
              </a:rPr>
              <a:t>鼓励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FFDFD"/>
                </a:solidFill>
                <a:latin typeface="UHNODU+MS-UIGothic"/>
                <a:cs typeface="UHNODU+MS-UIGothic"/>
              </a:rPr>
              <a:t>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员积</a:t>
            </a:r>
            <a:r>
              <a:rPr sz="1500">
                <a:solidFill>
                  <a:srgbClr val="FFFDFD"/>
                </a:solidFill>
                <a:latin typeface="UHNODU+MS-UIGothic"/>
                <a:cs typeface="UHNODU+MS-UIGothic"/>
              </a:rPr>
              <a:t>极投入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HNODU+MS-UIGothic"/>
                <a:cs typeface="UHNODU+MS-UIGothic"/>
              </a:rPr>
              <a:t>工作，提高工作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DFD"/>
                </a:solidFill>
                <a:latin typeface="UHNODU+MS-UIGothic"/>
                <a:cs typeface="UHNODU+MS-UIGothic"/>
              </a:rPr>
              <a:t>极性。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UHNODU+MS-UIGothic"/>
                <a:cs typeface="UHNODU+MS-UIGothic"/>
              </a:rPr>
              <a:t>目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标监</a:t>
            </a:r>
            <a:r>
              <a:rPr sz="3000">
                <a:solidFill>
                  <a:srgbClr val="0084FF"/>
                </a:solidFill>
                <a:latin typeface="UHNODU+MS-UIGothic"/>
                <a:cs typeface="UHNODU+MS-UIGothic"/>
              </a:rPr>
              <a:t>控的要点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NLFAN+BEONIC+MicrosoftYaHei"/>
                <a:cs typeface="SNLFAN+BEONIC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NLFAN+BEONIC+MicrosoftYaHei"/>
                <a:cs typeface="SNLFAN+BEONIC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NLFAN+BEONIC+MicrosoftYaHei"/>
                <a:cs typeface="SNLFAN+BEONIC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NLFAN+BEONIC+MicrosoftYaHei"/>
                <a:cs typeface="SNLFAN+BEONIC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7637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UHNODU+MS-UIGothic"/>
                <a:cs typeface="UHNODU+MS-UIGothic"/>
              </a:rPr>
              <a:t>定期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评</a:t>
            </a:r>
            <a:r>
              <a:rPr sz="1550" spc="25">
                <a:solidFill>
                  <a:srgbClr val="0084FF"/>
                </a:solidFill>
                <a:latin typeface="UHNODU+MS-UIGothic"/>
                <a:cs typeface="UHNODU+MS-UIGothic"/>
              </a:rPr>
              <a:t>估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进</a:t>
            </a:r>
            <a:r>
              <a:rPr sz="1550">
                <a:solidFill>
                  <a:srgbClr val="0084FF"/>
                </a:solidFill>
                <a:latin typeface="UHNODU+MS-UIGothic"/>
                <a:cs typeface="UHNODU+MS-UIGothic"/>
              </a:rPr>
              <a:t>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083050" y="4788530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UHNODU+MS-UIGothic"/>
                <a:cs typeface="UHNODU+MS-UIGothic"/>
              </a:rPr>
              <a:t>数据收集与分析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风险</a:t>
            </a:r>
            <a:r>
              <a:rPr sz="1550" spc="25">
                <a:solidFill>
                  <a:srgbClr val="0084FF"/>
                </a:solidFill>
                <a:latin typeface="UHNODU+MS-UIGothic"/>
                <a:cs typeface="UHNODU+MS-UIGothic"/>
              </a:rPr>
              <a:t>控制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53452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调</a:t>
            </a:r>
            <a:r>
              <a:rPr sz="1550" spc="25">
                <a:solidFill>
                  <a:srgbClr val="0084FF"/>
                </a:solidFill>
                <a:latin typeface="UHNODU+MS-UIGothic"/>
                <a:cs typeface="UHNODU+MS-UIGothic"/>
              </a:rPr>
              <a:t>整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实</a:t>
            </a:r>
            <a:r>
              <a:rPr sz="1550" spc="25">
                <a:solidFill>
                  <a:srgbClr val="0084FF"/>
                </a:solidFill>
                <a:latin typeface="UHNODU+MS-UIGothic"/>
                <a:cs typeface="UHNODU+MS-UIGothic"/>
              </a:rPr>
              <a:t>施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计</a:t>
            </a:r>
            <a:r>
              <a:rPr sz="1550">
                <a:solidFill>
                  <a:srgbClr val="0084FF"/>
                </a:solidFill>
                <a:latin typeface="UHNODU+MS-UIGothic"/>
                <a:cs typeface="UHNODU+MS-UIGothic"/>
              </a:rPr>
              <a:t>划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25194" y="5274162"/>
            <a:ext cx="2694109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定期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估目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标实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施的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展情况，</a:t>
            </a:r>
          </a:p>
          <a:p>
            <a:pPr marL="17145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时发现问题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并采取措施。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03625" y="5274162"/>
            <a:ext cx="266176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收集相关数据，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行深入分析，</a:t>
            </a:r>
          </a:p>
          <a:p>
            <a:pPr marL="8572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以便更好地了解目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标实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施的效</a:t>
            </a:r>
          </a:p>
          <a:p>
            <a:pPr marL="102870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果。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时发现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估潜在的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，</a:t>
            </a:r>
          </a:p>
          <a:p>
            <a:pPr marL="8572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采取措施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行控制和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防。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果和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情况，适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时调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划，确保目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标顺</a:t>
            </a:r>
          </a:p>
          <a:p>
            <a:pPr marL="77152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000000"/>
                </a:solidFill>
                <a:latin typeface="UHNODU+MS-UIGothic"/>
                <a:cs typeface="UHNODU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https://d.book118.com/248100120070006042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UHNODU+MS-UIGothic</vt:lpstr>
      <vt:lpstr>SimSun</vt:lpstr>
      <vt:lpstr>LRSEFT+DJMEHU+ArialMT</vt:lpstr>
      <vt:lpstr>Times New Roman</vt:lpstr>
      <vt:lpstr>BDETFB+HSRCJD+MicrosoftYaHei-Bold</vt:lpstr>
      <vt:lpstr>SNLFAN+BEONIC+MicrosoftYaHei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2024-09-21T16:37:07.421</cp:lastPrinted>
  <dcterms:created xsi:type="dcterms:W3CDTF">2024-09-21T08:37:07Z</dcterms:created>
  <dcterms:modified xsi:type="dcterms:W3CDTF">2024-09-21T08:37:08Z</dcterms:modified>
</cp:coreProperties>
</file>