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DB469-4582-4B42-AC95-1BB324FFC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2C17F-62CF-4B8D-867D-1EF8F3E1B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0DE8F-447C-46DA-AA17-B6E4A49A7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0F78D-79A8-4EA9-A121-5A8A25782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96313E-19F0-4312-811A-019871F78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D14DED-FF8C-4C70-AF7C-316EBCB9C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51B2F8-3886-4001-BA56-548D6201D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13F9E-C1D2-4030-83C1-55DA61B06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D6B26-2F5E-432A-A289-D576E4328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6C6E6-ABDB-494D-AF98-50CAF6068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CD467-42E4-45BC-B904-1A23D4866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对角圆角矩形 6"/>
          <p:cNvSpPr/>
          <p:nvPr/>
        </p:nvSpPr>
        <p:spPr>
          <a:xfrm>
            <a:off x="219456" y="146304"/>
            <a:ext cx="11753088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618979" y="381001"/>
            <a:ext cx="109728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2844800" y="2819400"/>
            <a:ext cx="8746979" cy="1752600"/>
          </a:xfrm>
        </p:spPr>
        <p:txBody>
          <a:bodyPr lIns="45720" rIns="246888"/>
          <a:lstStyle>
            <a:lvl1pPr marL="0" indent="0" algn="r">
              <a:spcBef>
                <a:spcPct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</p:nvPr>
        </p:nvSpPr>
        <p:spPr>
          <a:xfrm>
            <a:off x="7416800" y="6509004"/>
            <a:ext cx="4003040" cy="274320"/>
          </a:xfrm>
        </p:spPr>
        <p:txBody>
          <a:bodyPr vert="horz" rtlCol="0"/>
          <a:lstStyle/>
          <a:p>
            <a:fld id="{938F21B6-1322-4426-8E8E-E51563FFC807}" type="datetime1">
              <a:rPr lang="zh-CN" altLang="en-US" smtClean="0"/>
              <a:t>2019/10/22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1"/>
          </p:nvPr>
        </p:nvSpPr>
        <p:spPr>
          <a:xfrm>
            <a:off x="11518603" y="6509004"/>
            <a:ext cx="619051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85D97F7-0CE9-438F-A5BB-44B552A6D76F}" type="slidenum">
              <a:rPr lang="zh-CN" altLang="en-US" smtClean="0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12" name="页脚占位符 11"/>
          <p:cNvSpPr>
            <a:spLocks noGrp="1"/>
          </p:cNvSpPr>
          <p:nvPr>
            <p:ph type="ftr" sz="quarter" idx="12"/>
          </p:nvPr>
        </p:nvSpPr>
        <p:spPr>
          <a:xfrm>
            <a:off x="2133600" y="6509004"/>
            <a:ext cx="5209952" cy="274320"/>
          </a:xfrm>
        </p:spPr>
        <p:txBody>
          <a:bodyPr vert="horz" rtlCol="0"/>
          <a:lstStyle/>
          <a:p>
            <a:endParaRPr lang="zh-CN" altLang="zh-CN"/>
          </a:p>
        </p:txBody>
      </p:sp>
    </p:spTree>
  </p:cSld>
  <p:clrMapOvr>
    <a:masterClrMapping/>
  </p:clrMapOvr>
  <p:transition/>
  <p:timing/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784523" y="1424588"/>
            <a:ext cx="10668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F21B6-1322-4426-8E8E-E51563FFC807}" type="datetime1">
              <a:rPr lang="zh-CN" altLang="en-US" smtClean="0"/>
              <a:t>2019/10/22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A36E3-EB4D-46FD-BE8C-453D209C6280}" type="slidenum">
              <a:rPr lang="zh-CN" altLang="en-US" smtClean="0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1333504" y="3267456"/>
            <a:ext cx="987552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168" y="498230"/>
            <a:ext cx="103632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3287713"/>
            <a:ext cx="103632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>
          <a:xfrm>
            <a:off x="7416800" y="6513670"/>
            <a:ext cx="4003040" cy="274320"/>
          </a:xfrm>
        </p:spPr>
        <p:txBody>
          <a:bodyPr vert="horz" rtlCol="0"/>
          <a:lstStyle/>
          <a:p>
            <a:fld id="{938F21B6-1322-4426-8E8E-E51563FFC807}" type="datetime1">
              <a:rPr lang="zh-CN" altLang="en-US" smtClean="0"/>
              <a:t>2019/10/22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1"/>
          </p:nvPr>
        </p:nvSpPr>
        <p:spPr>
          <a:xfrm>
            <a:off x="11518603" y="6513670"/>
            <a:ext cx="619051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69BA529-EC2C-4D3E-AFE6-949DAD5F34FF}" type="slidenum">
              <a:rPr lang="zh-CN" altLang="en-US" smtClean="0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2"/>
          </p:nvPr>
        </p:nvSpPr>
        <p:spPr>
          <a:xfrm>
            <a:off x="2133600" y="6513670"/>
            <a:ext cx="5209952" cy="274320"/>
          </a:xfrm>
        </p:spPr>
        <p:txBody>
          <a:bodyPr vert="horz" rtlCol="0"/>
          <a:lstStyle/>
          <a:p>
            <a:endParaRPr lang="zh-CN" altLang="zh-CN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45920"/>
            <a:ext cx="53848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45920"/>
            <a:ext cx="53848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F21B6-1322-4426-8E8E-E51563FFC807}" type="datetime1">
              <a:rPr lang="zh-CN" altLang="en-US" smtClean="0"/>
              <a:t>2019/10/22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11521440" y="6514568"/>
            <a:ext cx="619051" cy="274320"/>
          </a:xfrm>
        </p:spPr>
        <p:txBody>
          <a:bodyPr/>
          <a:lstStyle/>
          <a:p>
            <a:fld id="{431E6B21-E833-4DA2-B83F-2DC5FDC19924}" type="slidenum">
              <a:rPr lang="zh-CN" altLang="en-US" smtClean="0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784523" y="1424588"/>
            <a:ext cx="10668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/>
        </p:nvSpPr>
        <p:spPr>
          <a:xfrm>
            <a:off x="822325" y="2165216"/>
            <a:ext cx="499872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>
          <a:xfrm>
            <a:off x="6400800" y="2165216"/>
            <a:ext cx="499872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51948"/>
            <a:ext cx="10972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ct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6193368" y="1535113"/>
            <a:ext cx="5389033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ct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2"/>
          </p:nvPr>
        </p:nvSpPr>
        <p:spPr>
          <a:xfrm>
            <a:off x="609600" y="2362201"/>
            <a:ext cx="5386917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68" y="2362201"/>
            <a:ext cx="5389033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F21B6-1322-4426-8E8E-E51563FFC807}" type="datetime1">
              <a:rPr lang="zh-CN" altLang="en-US" smtClean="0"/>
              <a:t>2019/10/22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11521440" y="6514568"/>
            <a:ext cx="619051" cy="274320"/>
          </a:xfrm>
        </p:spPr>
        <p:txBody>
          <a:bodyPr/>
          <a:lstStyle/>
          <a:p>
            <a:fld id="{514EE41B-490D-4E9F-A376-4C3FAB45EB8B}" type="slidenum">
              <a:rPr lang="zh-CN" altLang="en-US" smtClean="0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53218"/>
            <a:ext cx="10972800" cy="1143000"/>
          </a:xfrm>
        </p:spPr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F21B6-1322-4426-8E8E-E51563FFC807}" type="datetime1">
              <a:rPr lang="zh-CN" altLang="en-US" smtClean="0"/>
              <a:t>2019/10/22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1660D-FD56-4D10-8F6B-436AB3EEB829}" type="slidenum">
              <a:rPr lang="zh-CN" altLang="en-US" smtClean="0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784523" y="1424588"/>
            <a:ext cx="10668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F21B6-1322-4426-8E8E-E51563FFC807}" type="datetime1">
              <a:rPr lang="zh-CN" altLang="en-US" smtClean="0"/>
              <a:t>2019/10/22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40D58-4386-4226-80C9-F062568A0BF2}" type="slidenum">
              <a:rPr lang="zh-CN" altLang="en-US" smtClean="0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6743403" y="1057656"/>
            <a:ext cx="499872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17515" y="304800"/>
            <a:ext cx="5242560" cy="762000"/>
          </a:xfrm>
        </p:spPr>
        <p:txBody>
          <a:bodyPr anchor="b"/>
          <a:lstStyle>
            <a:lvl1pPr marL="0" algn="r">
              <a:buNone/>
              <a:defRPr sz="2000" b="1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6617515" y="1107560"/>
            <a:ext cx="5242560" cy="1066800"/>
          </a:xfrm>
        </p:spPr>
        <p:txBody>
          <a:bodyPr/>
          <a:lstStyle>
            <a:lvl1pPr marL="0" indent="0" algn="r">
              <a:spcBef>
                <a:spcPct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1"/>
          </p:nvPr>
        </p:nvSpPr>
        <p:spPr>
          <a:xfrm>
            <a:off x="304800" y="2209800"/>
            <a:ext cx="11555275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>
          <a:xfrm>
            <a:off x="7416800" y="6513670"/>
            <a:ext cx="4003040" cy="274320"/>
          </a:xfrm>
        </p:spPr>
        <p:txBody>
          <a:bodyPr vert="horz" rtlCol="0"/>
          <a:lstStyle/>
          <a:p>
            <a:fld id="{938F21B6-1322-4426-8E8E-E51563FFC807}" type="datetime1">
              <a:rPr lang="zh-CN" altLang="en-US" smtClean="0"/>
              <a:t>2019/10/22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1"/>
          </p:nvPr>
        </p:nvSpPr>
        <p:spPr>
          <a:xfrm>
            <a:off x="11518603" y="6513670"/>
            <a:ext cx="619051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69CF95E-AF6B-41AD-9554-BC2CAB234C16}" type="slidenum">
              <a:rPr lang="zh-CN" altLang="en-US" smtClean="0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2"/>
          </p:nvPr>
        </p:nvSpPr>
        <p:spPr>
          <a:xfrm>
            <a:off x="2133600" y="6513670"/>
            <a:ext cx="5209952" cy="274320"/>
          </a:xfrm>
        </p:spPr>
        <p:txBody>
          <a:bodyPr vert="horz" rtlCol="0"/>
          <a:lstStyle/>
          <a:p>
            <a:endParaRPr lang="zh-CN" altLang="zh-CN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  <p:hf sldNum="0" hdr="0" ftr="0"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053924" y="4724400"/>
            <a:ext cx="7315200" cy="664536"/>
          </a:xfrm>
        </p:spPr>
        <p:txBody>
          <a:bodyPr anchor="b"/>
          <a:lstStyle>
            <a:lvl1pPr marL="0" algn="r">
              <a:buNone/>
              <a:defRPr sz="2000" b="1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053924" y="5388937"/>
            <a:ext cx="7315200" cy="912255"/>
          </a:xfrm>
        </p:spPr>
        <p:txBody>
          <a:bodyPr/>
          <a:lstStyle>
            <a:lvl1pPr marL="0" indent="0" algn="r">
              <a:spcBef>
                <a:spcPct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13" name="图片占位符 12"/>
          <p:cNvSpPr>
            <a:spLocks noGrp="1"/>
          </p:cNvSpPr>
          <p:nvPr>
            <p:ph type="pic" idx="1"/>
          </p:nvPr>
        </p:nvSpPr>
        <p:spPr>
          <a:xfrm>
            <a:off x="406400" y="249864"/>
            <a:ext cx="113792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zh-CN" alt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单击图标添加图片</a:t>
            </a:r>
            <a:endParaRPr kumimoji="0" lang="en-US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>
          <a:xfrm>
            <a:off x="7416800" y="6509004"/>
            <a:ext cx="4003040" cy="274320"/>
          </a:xfrm>
        </p:spPr>
        <p:txBody>
          <a:bodyPr vert="horz" rtlCol="0"/>
          <a:lstStyle/>
          <a:p>
            <a:fld id="{9EFD9D74-47D9-4702-A33C-335B63B48DBF}" type="datetimeFigureOut">
              <a:rPr lang="zh-CN" altLang="en-US" smtClean="0"/>
              <a:t>2019/10/22</a:t>
            </a:fld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1"/>
          </p:nvPr>
        </p:nvSpPr>
        <p:spPr>
          <a:xfrm>
            <a:off x="11518603" y="6509004"/>
            <a:ext cx="619051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2"/>
          </p:nvPr>
        </p:nvSpPr>
        <p:spPr>
          <a:xfrm>
            <a:off x="2133600" y="6509004"/>
            <a:ext cx="5209952" cy="274320"/>
          </a:xfrm>
        </p:spPr>
        <p:txBody>
          <a:bodyPr vert="horz" rtlCol="0"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F21B6-1322-4426-8E8E-E51563FFC807}" type="datetime1">
              <a:rPr lang="zh-CN" altLang="en-US" smtClean="0"/>
              <a:t>2019/10/22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CF95E-AF6B-41AD-9554-BC2CAB234C16}" type="slidenum">
              <a:rPr lang="zh-CN" altLang="en-US" smtClean="0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  <p:hf sldNum="0" hdr="0" ftr="0"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F21B6-1322-4426-8E8E-E51563FFC807}" type="datetime1">
              <a:rPr lang="zh-CN" altLang="en-US" smtClean="0"/>
              <a:t>2019/10/22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CF95E-AF6B-41AD-9554-BC2CAB234C16}" type="slidenum">
              <a:rPr lang="zh-CN" altLang="en-US" smtClean="0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  <p:hf sldNum="0" hdr="0" ftr="0"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6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 userDrawn="1"/>
        </p:nvGrpSpPr>
        <p:grpSpPr>
          <a:xfrm>
            <a:off x="375365" y="0"/>
            <a:ext cx="140967" cy="962147"/>
            <a:chOff x="281524" y="0"/>
            <a:chExt cx="105725" cy="721610"/>
          </a:xfrm>
          <a:solidFill>
            <a:srgbClr val="FDA907"/>
          </a:solidFill>
        </p:grpSpPr>
        <p:sp>
          <p:nvSpPr>
            <p:cNvPr id="5" name="矩形 4"/>
            <p:cNvSpPr/>
            <p:nvPr/>
          </p:nvSpPr>
          <p:spPr>
            <a:xfrm>
              <a:off x="281524" y="0"/>
              <a:ext cx="45719" cy="72161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6" name="矩形 5"/>
            <p:cNvSpPr/>
            <p:nvPr/>
          </p:nvSpPr>
          <p:spPr>
            <a:xfrm>
              <a:off x="341530" y="0"/>
              <a:ext cx="45719" cy="72161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</p:grpSp>
      <p:grpSp>
        <p:nvGrpSpPr>
          <p:cNvPr id="3" name="组合 6"/>
          <p:cNvGrpSpPr/>
          <p:nvPr userDrawn="1"/>
        </p:nvGrpSpPr>
        <p:grpSpPr>
          <a:xfrm rot="10800000">
            <a:off x="11735675" y="6617464"/>
            <a:ext cx="140967" cy="240536"/>
            <a:chOff x="281524" y="0"/>
            <a:chExt cx="105725" cy="721610"/>
          </a:xfrm>
          <a:solidFill>
            <a:srgbClr val="FDA907"/>
          </a:solidFill>
        </p:grpSpPr>
        <p:sp>
          <p:nvSpPr>
            <p:cNvPr id="10" name="矩形 9"/>
            <p:cNvSpPr/>
            <p:nvPr/>
          </p:nvSpPr>
          <p:spPr>
            <a:xfrm>
              <a:off x="281524" y="0"/>
              <a:ext cx="45719" cy="72161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11" name="矩形 10"/>
            <p:cNvSpPr/>
            <p:nvPr/>
          </p:nvSpPr>
          <p:spPr>
            <a:xfrm>
              <a:off x="341530" y="0"/>
              <a:ext cx="45719" cy="72161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</p:grpSp>
      <p:sp>
        <p:nvSpPr>
          <p:cNvPr id="9" name="内容占位符 3"/>
          <p:cNvSpPr>
            <a:spLocks noGrp="1"/>
          </p:cNvSpPr>
          <p:nvPr>
            <p:ph sz="quarter" idx="10" hasCustomPrompt="1"/>
          </p:nvPr>
        </p:nvSpPr>
        <p:spPr>
          <a:xfrm>
            <a:off x="622896" y="165100"/>
            <a:ext cx="7393317" cy="67161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735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单击此处编辑一级标题</a:t>
            </a:r>
          </a:p>
        </p:txBody>
      </p:sp>
      <p:cxnSp>
        <p:nvCxnSpPr>
          <p:cNvPr id="12" name="直接连接符 11"/>
          <p:cNvCxnSpPr/>
          <p:nvPr userDrawn="1"/>
        </p:nvCxnSpPr>
        <p:spPr>
          <a:xfrm>
            <a:off x="695400" y="908720"/>
            <a:ext cx="4824536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文本占位符 8"/>
          <p:cNvSpPr>
            <a:spLocks noGrp="1"/>
          </p:cNvSpPr>
          <p:nvPr>
            <p:ph type="body" sz="quarter" idx="11" hasCustomPrompt="1"/>
          </p:nvPr>
        </p:nvSpPr>
        <p:spPr>
          <a:xfrm>
            <a:off x="622896" y="1281145"/>
            <a:ext cx="9889925" cy="611685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spcBef>
                <a:spcPts val="130"/>
              </a:spcBef>
              <a:buFont typeface="Arial" pitchFamily="34" charset="0"/>
              <a:buNone/>
              <a:defRPr lang="zh-CN" altLang="en-US" sz="3200" b="1" kern="1200" smtClean="0">
                <a:solidFill>
                  <a:srgbClr val="FDA907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单击此处编辑正文内容</a:t>
            </a:r>
          </a:p>
        </p:txBody>
      </p:sp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797393" y="182681"/>
            <a:ext cx="2105435" cy="636448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2019/10/22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29067"/>
            <a:ext cx="10515600" cy="557509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对角圆角矩形 6"/>
          <p:cNvSpPr/>
          <p:nvPr/>
        </p:nvSpPr>
        <p:spPr>
          <a:xfrm>
            <a:off x="219456" y="147085"/>
            <a:ext cx="11747795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3"/>
          </p:nvPr>
        </p:nvSpPr>
        <p:spPr>
          <a:xfrm>
            <a:off x="1727200" y="6400800"/>
            <a:ext cx="5616352" cy="27432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kumimoji="0" sz="1300" kern="120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zh-CN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2"/>
          </p:nvPr>
        </p:nvSpPr>
        <p:spPr>
          <a:xfrm>
            <a:off x="7416800" y="6400800"/>
            <a:ext cx="4003040" cy="27432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kumimoji="0" sz="1300" kern="120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38F21B6-1322-4426-8E8E-E51563FFC807}" type="datetime1">
              <a:rPr lang="zh-CN" altLang="en-US" smtClean="0"/>
              <a:t>2019/10/22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23" name="灯片编号占位符 22"/>
          <p:cNvSpPr>
            <a:spLocks noGrp="1"/>
          </p:cNvSpPr>
          <p:nvPr>
            <p:ph type="sldNum" sz="quarter" idx="4"/>
          </p:nvPr>
        </p:nvSpPr>
        <p:spPr>
          <a:xfrm>
            <a:off x="11518603" y="6514568"/>
            <a:ext cx="619051" cy="274320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r" defTabSz="914400" rtl="0" eaLnBrk="1" latinLnBrk="0" hangingPunct="1">
              <a:defRPr kumimoji="0" sz="1600" kern="1200">
                <a:solidFill>
                  <a:schemeClr val="tx2">
                    <a:shade val="9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69CF95E-AF6B-41AD-9554-BC2CAB234C16}" type="slidenum">
              <a:rPr lang="zh-CN" altLang="en-US" smtClean="0"/>
              <a:t>‹#›</a:t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22" name="标题占位符 21"/>
          <p:cNvSpPr>
            <a:spLocks noGrp="1"/>
          </p:cNvSpPr>
          <p:nvPr>
            <p:ph type="title"/>
          </p:nvPr>
        </p:nvSpPr>
        <p:spPr>
          <a:xfrm>
            <a:off x="609600" y="253536"/>
            <a:ext cx="109728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609600" y="1646237"/>
            <a:ext cx="10972800" cy="452628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ransition/>
  <p:timing/>
  <p:hf hdr="0" ftr="0"/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92100" indent="-292100" algn="l" rtl="0" eaLnBrk="1" latinLnBrk="0" hangingPunct="1">
        <a:spcBef>
          <a:spcPct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Tx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Tx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Tx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Relationship Id="rId3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.png" /><Relationship Id="rId3" Type="http://schemas.openxmlformats.org/officeDocument/2006/relationships/tags" Target="../tags/tag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0114202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12" name="Rectangle 4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>
              <a:spcAft>
                <a:spcPct val="0"/>
              </a:spcAft>
              <a:defRPr/>
            </a:pPr>
            <a:r>
              <a:rPr lang="zh-CN" altLang="en-US"/>
              <a:t>关键词</a:t>
            </a: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85D97F7-0CE9-438F-A5BB-44B552A6D76F}" type="slidenum">
              <a:rPr lang="zh-CN" altLang="en-US" smtClean="0"/>
              <a:t>1</a:t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altLang="zh-CN"/>
              <a:t>1</a:t>
            </a:r>
            <a:r>
              <a:rPr lang="zh-CN" altLang="en-US"/>
              <a:t>、产品和词的关系？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2133600" y="1480820"/>
            <a:ext cx="2635250" cy="467233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/>
              <a:t>关键词</a:t>
            </a:r>
          </a:p>
        </p:txBody>
      </p:sp>
      <p:sp>
        <p:nvSpPr>
          <p:cNvPr id="8" name="圆角矩形 7"/>
          <p:cNvSpPr/>
          <p:nvPr/>
        </p:nvSpPr>
        <p:spPr>
          <a:xfrm>
            <a:off x="7320280" y="1480820"/>
            <a:ext cx="2542540" cy="467233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/>
              <a:t>产品</a:t>
            </a:r>
          </a:p>
        </p:txBody>
      </p:sp>
      <p:sp>
        <p:nvSpPr>
          <p:cNvPr id="9" name="右箭头 8"/>
          <p:cNvSpPr/>
          <p:nvPr/>
        </p:nvSpPr>
        <p:spPr>
          <a:xfrm>
            <a:off x="4871720" y="1480820"/>
            <a:ext cx="2448560" cy="1450340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/>
              <a:t>买家搜索</a:t>
            </a:r>
          </a:p>
        </p:txBody>
      </p:sp>
      <p:sp>
        <p:nvSpPr>
          <p:cNvPr id="10" name="左箭头 9"/>
          <p:cNvSpPr/>
          <p:nvPr/>
        </p:nvSpPr>
        <p:spPr>
          <a:xfrm>
            <a:off x="4871720" y="4299585"/>
            <a:ext cx="2345055" cy="1440180"/>
          </a:xfrm>
          <a:prstGeom prst="left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/>
              <a:t>卖家转化</a:t>
            </a:r>
          </a:p>
        </p:txBody>
      </p:sp>
    </p:spTree>
    <p:custDataLst>
      <p:tags r:id="rId2"/>
    </p:custDataLst>
  </p:cSld>
  <p:clrMapOvr>
    <a:masterClrMapping/>
  </p:clrMapOvr>
  <p:transition spd="slow">
    <p:push dir="u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内容占位符 2"/>
          <p:cNvSpPr>
            <a:spLocks noGrp="1"/>
          </p:cNvSpPr>
          <p:nvPr>
            <p:ph sz="quarter" idx="10"/>
          </p:nvPr>
        </p:nvSpPr>
        <p:spPr/>
        <p:txBody>
          <a:bodyPr lIns="91440" tIns="45720" rIns="91440" bIns="45720" anchor="t"/>
          <a:lstStyle/>
          <a:p>
            <a:pPr defTabSz="914400">
              <a:buSzPct val="70000"/>
            </a:pPr>
            <a:r>
              <a:rPr lang="zh-CN" altLang="en-US" kern="1200" baseline="0">
                <a:latin typeface="+mn-ea"/>
                <a:ea typeface="+mn-ea"/>
                <a:cs typeface="+mn-cs"/>
              </a:rPr>
              <a:t>阿里的流量来自哪里？</a:t>
            </a:r>
          </a:p>
        </p:txBody>
      </p:sp>
      <p:sp>
        <p:nvSpPr>
          <p:cNvPr id="17" name="文本占位符 16"/>
          <p:cNvSpPr>
            <a:spLocks noGrp="1"/>
          </p:cNvSpPr>
          <p:nvPr>
            <p:ph type="body" sz="quarter" idx="11"/>
          </p:nvPr>
        </p:nvSpPr>
        <p:spPr>
          <a:xfrm>
            <a:off x="622896" y="836645"/>
            <a:ext cx="9889925" cy="611685"/>
          </a:xfrm>
        </p:spPr>
        <p:txBody>
          <a:bodyPr>
            <a:normAutofit/>
          </a:bodyPr>
          <a:lstStyle/>
          <a:p>
            <a:pPr fontAlgn="auto"/>
            <a:r>
              <a:rPr lang="en-US" altLang="zh-CN" strike="noStrike" noProof="1"/>
              <a:t>2</a:t>
            </a:r>
            <a:r>
              <a:rPr lang="zh-CN" altLang="en-US" strike="noStrike" noProof="1"/>
              <a:t>、</a:t>
            </a:r>
            <a:r>
              <a:rPr lang="zh-CN" strike="noStrike" noProof="1"/>
              <a:t>阿里的流量端口</a:t>
            </a:r>
          </a:p>
        </p:txBody>
      </p:sp>
      <p:sp>
        <p:nvSpPr>
          <p:cNvPr id="4" name="圆角矩形 3"/>
          <p:cNvSpPr/>
          <p:nvPr/>
        </p:nvSpPr>
        <p:spPr>
          <a:xfrm>
            <a:off x="2027555" y="2237105"/>
            <a:ext cx="1838325" cy="24352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9pPr>
          </a:lstStyle>
          <a:p>
            <a:pPr algn="ctr" fontAlgn="base"/>
            <a:r>
              <a:rPr lang="zh-CN" altLang="en-US" sz="3200" strike="noStrike" noProof="1"/>
              <a:t>境外新流量</a:t>
            </a:r>
          </a:p>
        </p:txBody>
      </p:sp>
      <p:sp>
        <p:nvSpPr>
          <p:cNvPr id="5" name="圆角矩形 4"/>
          <p:cNvSpPr/>
          <p:nvPr/>
        </p:nvSpPr>
        <p:spPr>
          <a:xfrm>
            <a:off x="2027238" y="4814888"/>
            <a:ext cx="1838325" cy="4175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9pPr>
          </a:lstStyle>
          <a:p>
            <a:pPr algn="ctr" fontAlgn="base"/>
            <a:r>
              <a:rPr lang="zh-CN" altLang="en-US" sz="2000" strike="noStrike" noProof="1"/>
              <a:t>境外老流量</a:t>
            </a:r>
          </a:p>
        </p:txBody>
      </p:sp>
      <p:sp>
        <p:nvSpPr>
          <p:cNvPr id="6" name="圆角矩形 5"/>
          <p:cNvSpPr/>
          <p:nvPr/>
        </p:nvSpPr>
        <p:spPr>
          <a:xfrm>
            <a:off x="2027555" y="5416550"/>
            <a:ext cx="1838325" cy="5143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9pPr>
          </a:lstStyle>
          <a:p>
            <a:pPr algn="ctr" fontAlgn="base"/>
            <a:r>
              <a:rPr lang="zh-CN" altLang="en-US" sz="2800" strike="noStrike" noProof="1"/>
              <a:t>老司机</a:t>
            </a:r>
          </a:p>
        </p:txBody>
      </p:sp>
      <p:sp>
        <p:nvSpPr>
          <p:cNvPr id="7" name="右箭头 6"/>
          <p:cNvSpPr/>
          <p:nvPr/>
        </p:nvSpPr>
        <p:spPr>
          <a:xfrm>
            <a:off x="3962400" y="2446338"/>
            <a:ext cx="2098675" cy="4079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9pPr>
          </a:lstStyle>
          <a:p>
            <a:pPr algn="ctr" fontAlgn="base"/>
            <a:r>
              <a:rPr lang="zh-CN" altLang="en-US" sz="1350" strike="noStrike" noProof="1"/>
              <a:t>谷歌搜索</a:t>
            </a:r>
          </a:p>
        </p:txBody>
      </p:sp>
      <p:sp>
        <p:nvSpPr>
          <p:cNvPr id="8" name="右箭头 7"/>
          <p:cNvSpPr/>
          <p:nvPr/>
        </p:nvSpPr>
        <p:spPr>
          <a:xfrm>
            <a:off x="3962400" y="2916238"/>
            <a:ext cx="2082800" cy="3762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9pPr>
          </a:lstStyle>
          <a:p>
            <a:pPr algn="ctr" fontAlgn="base"/>
            <a:r>
              <a:rPr lang="en-US" altLang="zh-CN" sz="1350" strike="noStrike" noProof="1"/>
              <a:t>facebook</a:t>
            </a:r>
            <a:r>
              <a:rPr lang="zh-CN" altLang="en-US" sz="1350" strike="noStrike" noProof="1"/>
              <a:t>推送</a:t>
            </a:r>
          </a:p>
        </p:txBody>
      </p:sp>
      <p:sp>
        <p:nvSpPr>
          <p:cNvPr id="9" name="右箭头 8"/>
          <p:cNvSpPr/>
          <p:nvPr/>
        </p:nvSpPr>
        <p:spPr>
          <a:xfrm>
            <a:off x="3962400" y="3355975"/>
            <a:ext cx="2098675" cy="406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9pPr>
          </a:lstStyle>
          <a:p>
            <a:pPr algn="ctr" fontAlgn="base"/>
            <a:r>
              <a:rPr lang="en-US" altLang="zh-CN" sz="1350" strike="noStrike" noProof="1"/>
              <a:t>Twitter</a:t>
            </a:r>
            <a:r>
              <a:rPr lang="zh-CN" altLang="en-US" sz="1350" strike="noStrike" noProof="1"/>
              <a:t>推送</a:t>
            </a:r>
          </a:p>
        </p:txBody>
      </p:sp>
      <p:sp>
        <p:nvSpPr>
          <p:cNvPr id="10" name="右箭头 9"/>
          <p:cNvSpPr/>
          <p:nvPr/>
        </p:nvSpPr>
        <p:spPr>
          <a:xfrm>
            <a:off x="3962400" y="3825875"/>
            <a:ext cx="2090738" cy="3762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9pPr>
          </a:lstStyle>
          <a:p>
            <a:pPr algn="ctr" fontAlgn="base"/>
            <a:r>
              <a:rPr lang="zh-CN" altLang="en-US" sz="1350" strike="noStrike" noProof="1"/>
              <a:t>必应搜索</a:t>
            </a:r>
          </a:p>
        </p:txBody>
      </p:sp>
      <p:sp>
        <p:nvSpPr>
          <p:cNvPr id="11" name="右箭头 10"/>
          <p:cNvSpPr/>
          <p:nvPr/>
        </p:nvSpPr>
        <p:spPr>
          <a:xfrm>
            <a:off x="3962400" y="4265613"/>
            <a:ext cx="2098675" cy="406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9pPr>
          </a:lstStyle>
          <a:p>
            <a:pPr algn="ctr" fontAlgn="base"/>
            <a:r>
              <a:rPr lang="en-US" altLang="zh-CN" sz="1350" strike="noStrike" noProof="1"/>
              <a:t>Yandex</a:t>
            </a:r>
            <a:r>
              <a:rPr lang="zh-CN" altLang="en-US" sz="1350" strike="noStrike" noProof="1"/>
              <a:t>搜索</a:t>
            </a:r>
          </a:p>
        </p:txBody>
      </p:sp>
      <p:sp>
        <p:nvSpPr>
          <p:cNvPr id="12" name="圆角矩形 11"/>
          <p:cNvSpPr/>
          <p:nvPr/>
        </p:nvSpPr>
        <p:spPr>
          <a:xfrm>
            <a:off x="6229350" y="2237105"/>
            <a:ext cx="1838325" cy="24352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9pPr>
          </a:lstStyle>
          <a:p>
            <a:pPr algn="ctr" fontAlgn="base"/>
            <a:r>
              <a:rPr lang="en-US" altLang="zh-CN" sz="2000" strike="noStrike" noProof="1"/>
              <a:t>Offer.alibaba.com /etc </a:t>
            </a:r>
            <a:r>
              <a:rPr lang="zh-CN" altLang="en-US" sz="2000" strike="noStrike" noProof="1"/>
              <a:t>付费推广展位</a:t>
            </a:r>
          </a:p>
        </p:txBody>
      </p:sp>
      <p:sp>
        <p:nvSpPr>
          <p:cNvPr id="13" name="右箭头 12"/>
          <p:cNvSpPr/>
          <p:nvPr/>
        </p:nvSpPr>
        <p:spPr>
          <a:xfrm>
            <a:off x="3962400" y="5061585"/>
            <a:ext cx="2106930" cy="5778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9pPr>
          </a:lstStyle>
          <a:p>
            <a:pPr algn="ctr" fontAlgn="base"/>
            <a:r>
              <a:rPr lang="zh-CN" altLang="en-US" sz="1800" strike="noStrike" noProof="1"/>
              <a:t>直接登录</a:t>
            </a:r>
          </a:p>
        </p:txBody>
      </p:sp>
      <p:sp>
        <p:nvSpPr>
          <p:cNvPr id="14" name="圆角矩形 13"/>
          <p:cNvSpPr/>
          <p:nvPr/>
        </p:nvSpPr>
        <p:spPr>
          <a:xfrm>
            <a:off x="6229350" y="4816475"/>
            <a:ext cx="1838325" cy="11137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9pPr>
          </a:lstStyle>
          <a:p>
            <a:pPr algn="ctr" fontAlgn="base"/>
            <a:r>
              <a:rPr lang="en-US" altLang="zh-CN" sz="1600" strike="noStrike" noProof="1"/>
              <a:t>Alibaba.com / </a:t>
            </a:r>
            <a:r>
              <a:rPr lang="zh-CN" altLang="en-US" sz="1600" strike="noStrike" noProof="1"/>
              <a:t>优商专区 </a:t>
            </a:r>
            <a:r>
              <a:rPr lang="en-US" altLang="zh-CN" sz="1600" strike="noStrike" noProof="1"/>
              <a:t>/ </a:t>
            </a:r>
            <a:r>
              <a:rPr lang="zh-CN" altLang="en-US" sz="1600" strike="noStrike" noProof="1"/>
              <a:t>在线批发商城 </a:t>
            </a:r>
            <a:r>
              <a:rPr lang="en-US" altLang="zh-CN" sz="1600" strike="noStrike" noProof="1"/>
              <a:t>/ </a:t>
            </a:r>
            <a:r>
              <a:rPr lang="zh-CN" altLang="en-US" sz="1600" strike="noStrike" noProof="1"/>
              <a:t>无线端 </a:t>
            </a:r>
            <a:r>
              <a:rPr lang="en-US" altLang="zh-CN" sz="1600" strike="noStrike" noProof="1"/>
              <a:t>/ </a:t>
            </a:r>
            <a:r>
              <a:rPr lang="zh-CN" altLang="en-US" sz="1600" strike="noStrike" noProof="1"/>
              <a:t>小语种</a:t>
            </a:r>
            <a:r>
              <a:rPr lang="en-US" altLang="zh-CN" sz="1600" strike="noStrike" noProof="1"/>
              <a:t>etc</a:t>
            </a:r>
          </a:p>
        </p:txBody>
      </p:sp>
      <p:sp>
        <p:nvSpPr>
          <p:cNvPr id="2" name="圆角矩形 1"/>
          <p:cNvSpPr/>
          <p:nvPr/>
        </p:nvSpPr>
        <p:spPr>
          <a:xfrm>
            <a:off x="9371330" y="2237105"/>
            <a:ext cx="1113155" cy="34721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9pPr>
          </a:lstStyle>
          <a:p>
            <a:pPr algn="ctr" fontAlgn="base"/>
            <a:r>
              <a:rPr lang="zh-CN" altLang="en-US" sz="2400" strike="noStrike" noProof="1"/>
              <a:t>阿里巴巴产品池</a:t>
            </a:r>
          </a:p>
        </p:txBody>
      </p:sp>
      <p:sp>
        <p:nvSpPr>
          <p:cNvPr id="16" name="左箭头 15"/>
          <p:cNvSpPr/>
          <p:nvPr/>
        </p:nvSpPr>
        <p:spPr>
          <a:xfrm>
            <a:off x="8286750" y="3022600"/>
            <a:ext cx="863600" cy="863600"/>
          </a:xfrm>
          <a:prstGeom prst="left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9pPr>
          </a:lstStyle>
          <a:p>
            <a:pPr algn="ctr" fontAlgn="base"/>
            <a:r>
              <a:rPr lang="zh-CN" altLang="en-US" strike="noStrike" noProof="1"/>
              <a:t>竞价</a:t>
            </a:r>
          </a:p>
        </p:txBody>
      </p:sp>
      <p:sp>
        <p:nvSpPr>
          <p:cNvPr id="18" name="左箭头 17"/>
          <p:cNvSpPr/>
          <p:nvPr/>
        </p:nvSpPr>
        <p:spPr>
          <a:xfrm>
            <a:off x="8286750" y="4814888"/>
            <a:ext cx="863600" cy="865188"/>
          </a:xfrm>
          <a:prstGeom prst="left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9pPr>
          </a:lstStyle>
          <a:p>
            <a:pPr algn="ctr" fontAlgn="base"/>
            <a:r>
              <a:rPr lang="zh-CN" altLang="en-US" strike="noStrike" noProof="1"/>
              <a:t>综排</a:t>
            </a:r>
          </a:p>
        </p:txBody>
      </p:sp>
      <p:sp>
        <p:nvSpPr>
          <p:cNvPr id="3" name="右箭头 2"/>
          <p:cNvSpPr/>
          <p:nvPr/>
        </p:nvSpPr>
        <p:spPr>
          <a:xfrm>
            <a:off x="2279650" y="1339215"/>
            <a:ext cx="3743960" cy="865505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词的搜索</a:t>
            </a:r>
          </a:p>
        </p:txBody>
      </p:sp>
      <p:sp>
        <p:nvSpPr>
          <p:cNvPr id="15" name="左箭头 14"/>
          <p:cNvSpPr/>
          <p:nvPr/>
        </p:nvSpPr>
        <p:spPr>
          <a:xfrm>
            <a:off x="6308090" y="1339215"/>
            <a:ext cx="4176395" cy="864235"/>
          </a:xfrm>
          <a:prstGeom prst="left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Rockwell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产品的覆盖</a:t>
            </a:r>
          </a:p>
        </p:txBody>
      </p:sp>
    </p:spTree>
    <p:custDataLst>
      <p:tags r:id="rId2"/>
    </p:custData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082" name="Picture 3"/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3767234" y="165100"/>
            <a:ext cx="1104707" cy="6715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占位符 1"/>
          <p:cNvSpPr>
            <a:spLocks noGrp="1"/>
          </p:cNvSpPr>
          <p:nvPr>
            <p:ph type="body" sz="quarter" idx="11"/>
          </p:nvPr>
        </p:nvSpPr>
        <p:spPr>
          <a:xfrm>
            <a:off x="683856" y="286735"/>
            <a:ext cx="9889925" cy="611685"/>
          </a:xfrm>
        </p:spPr>
        <p:txBody>
          <a:bodyPr/>
          <a:lstStyle/>
          <a:p>
            <a:r>
              <a:rPr lang="en-US" altLang="zh-CN"/>
              <a:t>3</a:t>
            </a:r>
            <a:r>
              <a:rPr lang="zh-CN" altLang="en-US"/>
              <a:t>、产品展示的依据</a:t>
            </a:r>
          </a:p>
        </p:txBody>
      </p:sp>
    </p:spTree>
    <p:custDataLst>
      <p:tags r:id="rId3"/>
    </p:custDataLst>
  </p:cSld>
  <p:clrMapOvr>
    <a:masterClrMapping/>
  </p:clrMapOvr>
  <p:transition spd="slow">
    <p:push dir="u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内容占位符 4"/>
          <p:cNvSpPr>
            <a:spLocks noGrp="1"/>
          </p:cNvSpPr>
          <p:nvPr>
            <p:ph sz="quarter" idx="10"/>
          </p:nvPr>
        </p:nvSpPr>
        <p:spPr>
          <a:xfrm>
            <a:off x="2399030" y="1833245"/>
            <a:ext cx="7393305" cy="223139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/>
              <a:t>品名、关键词覆盖全，书写正确 </a:t>
            </a:r>
            <a:r>
              <a:rPr lang="en-US" altLang="zh-CN"/>
              <a:t>---</a:t>
            </a:r>
            <a:r>
              <a:rPr lang="zh-CN" altLang="en-US"/>
              <a:t>获得曝光</a:t>
            </a:r>
          </a:p>
          <a:p>
            <a:pPr marL="0" indent="0">
              <a:buNone/>
            </a:pPr>
            <a:r>
              <a:rPr lang="zh-CN" altLang="en-US"/>
              <a:t>主图 </a:t>
            </a:r>
            <a:r>
              <a:rPr lang="en-US" altLang="zh-CN"/>
              <a:t>--- </a:t>
            </a:r>
            <a:r>
              <a:rPr lang="zh-CN" altLang="en-US"/>
              <a:t>吸引客户点击</a:t>
            </a:r>
          </a:p>
          <a:p>
            <a:pPr marL="0" indent="0">
              <a:buNone/>
            </a:pPr>
            <a:r>
              <a:rPr lang="zh-CN" altLang="en-US"/>
              <a:t>简描</a:t>
            </a:r>
            <a:r>
              <a:rPr lang="en-US" altLang="zh-CN"/>
              <a:t>&amp;</a:t>
            </a:r>
            <a:r>
              <a:rPr lang="zh-CN" altLang="en-US"/>
              <a:t>详描 </a:t>
            </a:r>
            <a:r>
              <a:rPr lang="en-US" altLang="zh-CN"/>
              <a:t>--- </a:t>
            </a:r>
            <a:r>
              <a:rPr lang="zh-CN" altLang="en-US"/>
              <a:t>发起反馈</a:t>
            </a:r>
          </a:p>
          <a:p>
            <a:pPr marL="0" indent="0">
              <a:buNone/>
            </a:pP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699096" y="286735"/>
            <a:ext cx="9889925" cy="611685"/>
          </a:xfrm>
        </p:spPr>
        <p:txBody>
          <a:bodyPr/>
          <a:lstStyle/>
          <a:p>
            <a:r>
              <a:rPr lang="en-US" altLang="zh-CN"/>
              <a:t>5</a:t>
            </a:r>
            <a:r>
              <a:rPr lang="zh-CN" altLang="en-US"/>
              <a:t>、高质量的产品是什么？</a:t>
            </a:r>
          </a:p>
        </p:txBody>
      </p:sp>
    </p:spTree>
    <p:custDataLst>
      <p:tags r:id="rId2"/>
    </p:custDataLst>
  </p:cSld>
  <p:clrMapOvr>
    <a:masterClrMapping/>
  </p:clrMapOvr>
  <p:transition spd="slow">
    <p:push dir="u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内容占位符 4"/>
          <p:cNvSpPr>
            <a:spLocks noGrp="1"/>
          </p:cNvSpPr>
          <p:nvPr>
            <p:ph sz="quarter" idx="10"/>
          </p:nvPr>
        </p:nvSpPr>
        <p:spPr>
          <a:xfrm>
            <a:off x="2045296" y="1863090"/>
            <a:ext cx="7393317" cy="671612"/>
          </a:xfrm>
        </p:spPr>
        <p:txBody>
          <a:bodyPr>
            <a:normAutofit fontScale="40000" lnSpcReduction="20000"/>
          </a:bodyPr>
          <a:lstStyle/>
          <a:p>
            <a:r>
              <a:rPr lang="en-US" altLang="zh-CN"/>
              <a:t>1.</a:t>
            </a:r>
            <a:r>
              <a:rPr lang="zh-CN" altLang="en-US"/>
              <a:t>客户搜索结果与你的产品的匹配度</a:t>
            </a:r>
          </a:p>
          <a:p>
            <a:endParaRPr lang="zh-CN" altLang="en-US"/>
          </a:p>
          <a:p>
            <a:r>
              <a:rPr lang="en-US" altLang="zh-CN"/>
              <a:t>2.</a:t>
            </a:r>
            <a:r>
              <a:rPr lang="zh-CN" altLang="en-US"/>
              <a:t>客户搜索结果与你的产品的匹配数</a:t>
            </a:r>
          </a:p>
          <a:p>
            <a:endParaRPr lang="zh-CN" altLang="en-US"/>
          </a:p>
          <a:p>
            <a:pPr marL="0" indent="0">
              <a:buNone/>
            </a:pP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683856" y="348330"/>
            <a:ext cx="9889925" cy="611685"/>
          </a:xfrm>
        </p:spPr>
        <p:txBody>
          <a:bodyPr/>
          <a:lstStyle/>
          <a:p>
            <a:r>
              <a:rPr lang="en-US" altLang="zh-CN"/>
              <a:t>6</a:t>
            </a:r>
            <a:r>
              <a:rPr lang="zh-CN" altLang="en-US"/>
              <a:t>、关键词决定了什么？</a:t>
            </a:r>
          </a:p>
        </p:txBody>
      </p:sp>
    </p:spTree>
    <p:custDataLst>
      <p:tags r:id="rId2"/>
    </p:custDataLst>
  </p:cSld>
  <p:clrMapOvr>
    <a:masterClrMapping/>
  </p:clrMapOvr>
  <p:transition spd="slow">
    <p:push dir="u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内容占位符 4"/>
          <p:cNvSpPr>
            <a:spLocks noGrp="1"/>
          </p:cNvSpPr>
          <p:nvPr>
            <p:ph sz="quarter" idx="10"/>
          </p:nvPr>
        </p:nvSpPr>
        <p:spPr>
          <a:xfrm>
            <a:off x="1947506" y="1741170"/>
            <a:ext cx="7393317" cy="671612"/>
          </a:xfrm>
        </p:spPr>
        <p:txBody>
          <a:bodyPr>
            <a:normAutofit fontScale="40000" lnSpcReduction="20000"/>
          </a:bodyPr>
          <a:lstStyle/>
          <a:p>
            <a:r>
              <a:rPr lang="en-US" altLang="zh-CN"/>
              <a:t>1</a:t>
            </a:r>
            <a:r>
              <a:rPr lang="zh-CN" altLang="en-US"/>
              <a:t>、阿里站内品名</a:t>
            </a:r>
            <a:r>
              <a:rPr lang="en-US" altLang="zh-CN"/>
              <a:t>+</a:t>
            </a:r>
            <a:r>
              <a:rPr lang="zh-CN" altLang="en-US"/>
              <a:t>源代码</a:t>
            </a:r>
          </a:p>
          <a:p>
            <a:r>
              <a:rPr lang="en-US" altLang="zh-CN"/>
              <a:t>2</a:t>
            </a:r>
            <a:r>
              <a:rPr lang="zh-CN" altLang="en-US"/>
              <a:t>、阿里站内热搜词</a:t>
            </a:r>
          </a:p>
          <a:p>
            <a:r>
              <a:rPr lang="en-US" altLang="zh-CN"/>
              <a:t>3</a:t>
            </a:r>
            <a:r>
              <a:rPr lang="zh-CN" altLang="en-US"/>
              <a:t>、其他零散词来源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699096" y="271495"/>
            <a:ext cx="9889925" cy="611685"/>
          </a:xfrm>
        </p:spPr>
        <p:txBody>
          <a:bodyPr/>
          <a:lstStyle/>
          <a:p>
            <a:r>
              <a:rPr lang="en-US" altLang="zh-CN"/>
              <a:t>7</a:t>
            </a:r>
            <a:r>
              <a:rPr lang="zh-CN" altLang="en-US"/>
              <a:t>、关键词来源的三种</a:t>
            </a:r>
          </a:p>
        </p:txBody>
      </p:sp>
    </p:spTree>
  </p:cSld>
  <p:clrMapOvr>
    <a:masterClrMapping/>
  </p:clrMapOvr>
  <p:transition spd="slow">
    <p:push dir="u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sz="quarter" idx="10"/>
          </p:nvPr>
        </p:nvSpPr>
        <p:spPr>
          <a:xfrm>
            <a:off x="2398991" y="1786890"/>
            <a:ext cx="7393317" cy="671612"/>
          </a:xfrm>
        </p:spPr>
        <p:txBody>
          <a:bodyPr>
            <a:normAutofit fontScale="40000" lnSpcReduction="20000"/>
          </a:bodyPr>
          <a:lstStyle/>
          <a:p>
            <a:r>
              <a:rPr lang="zh-CN" altLang="en-US"/>
              <a:t>友商产品名称</a:t>
            </a:r>
          </a:p>
          <a:p>
            <a:r>
              <a:rPr lang="zh-CN" altLang="en-US"/>
              <a:t>橘黄色高亮字体：关键词</a:t>
            </a:r>
          </a:p>
          <a:p>
            <a:r>
              <a:rPr lang="zh-CN" altLang="en-US"/>
              <a:t>蓝色字体：描述词</a:t>
            </a:r>
          </a:p>
          <a:p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sz="quarter" idx="11"/>
          </p:nvPr>
        </p:nvSpPr>
        <p:spPr>
          <a:xfrm>
            <a:off x="624801" y="256255"/>
            <a:ext cx="9889925" cy="611685"/>
          </a:xfrm>
        </p:spPr>
        <p:txBody>
          <a:bodyPr/>
          <a:lstStyle/>
          <a:p>
            <a:r>
              <a:rPr lang="en-US" altLang="zh-CN"/>
              <a:t>7.1</a:t>
            </a:r>
            <a:r>
              <a:rPr lang="zh-CN" altLang="en-US"/>
              <a:t>产品名</a:t>
            </a:r>
            <a:endParaRPr lang="zh-CN"/>
          </a:p>
        </p:txBody>
      </p:sp>
      <p:pic>
        <p:nvPicPr>
          <p:cNvPr id="5" name="图片 4" descr="搜索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6400" y="3896201"/>
            <a:ext cx="8838724" cy="647224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sz="quarter" idx="10"/>
          </p:nvPr>
        </p:nvSpPr>
        <p:spPr>
          <a:xfrm>
            <a:off x="1871306" y="913765"/>
            <a:ext cx="7393317" cy="671612"/>
          </a:xfrm>
        </p:spPr>
        <p:txBody>
          <a:bodyPr>
            <a:normAutofit fontScale="47500" lnSpcReduction="20000"/>
          </a:bodyPr>
          <a:lstStyle/>
          <a:p>
            <a:r>
              <a:rPr lang="zh-CN" altLang="en-US" sz="2400"/>
              <a:t>产品源代码里的关键词</a:t>
            </a:r>
          </a:p>
          <a:p>
            <a:r>
              <a:rPr lang="zh-CN" altLang="en-US" sz="2400"/>
              <a:t>右键查看源代码</a:t>
            </a:r>
          </a:p>
          <a:p>
            <a:r>
              <a:rPr lang="en-US" altLang="zh-CN" sz="2400"/>
              <a:t>ctrl+F</a:t>
            </a:r>
            <a:r>
              <a:rPr lang="zh-CN" altLang="en-US" sz="2400"/>
              <a:t>呼出搜索栏</a:t>
            </a:r>
          </a:p>
          <a:p>
            <a:r>
              <a:rPr lang="zh-CN" altLang="en-US" sz="2400"/>
              <a:t>搜索 </a:t>
            </a:r>
            <a:r>
              <a:rPr lang="en-US" altLang="zh-CN" sz="2400"/>
              <a:t>keywords</a:t>
            </a:r>
          </a:p>
          <a:p>
            <a:endParaRPr lang="en-US" altLang="zh-CN" sz="240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1"/>
          </p:nvPr>
        </p:nvSpPr>
        <p:spPr>
          <a:xfrm>
            <a:off x="622896" y="301975"/>
            <a:ext cx="9889925" cy="611685"/>
          </a:xfrm>
        </p:spPr>
        <p:txBody>
          <a:bodyPr/>
          <a:lstStyle/>
          <a:p>
            <a:r>
              <a:rPr lang="en-US" altLang="zh-CN"/>
              <a:t>7.2</a:t>
            </a:r>
            <a:r>
              <a:rPr lang="zh-CN" altLang="en-US"/>
              <a:t>源代码</a:t>
            </a:r>
          </a:p>
        </p:txBody>
      </p:sp>
      <p:pic>
        <p:nvPicPr>
          <p:cNvPr id="4" name="图片 3" descr="搜索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6610" y="2790825"/>
            <a:ext cx="8426450" cy="3194050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热搜词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465" y="1410335"/>
            <a:ext cx="11036300" cy="3268980"/>
          </a:xfrm>
          <a:prstGeom prst="rect">
            <a:avLst/>
          </a:prstGeom>
        </p:spPr>
      </p:pic>
      <p:sp>
        <p:nvSpPr>
          <p:cNvPr id="5" name="内容占位符 4"/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7.3</a:t>
            </a:r>
            <a:r>
              <a:rPr lang="zh-CN">
                <a:sym typeface="+mn-ea"/>
              </a:rPr>
              <a:t>热搜词</a:t>
            </a:r>
            <a:r>
              <a:rPr lang="en-US" altLang="zh-CN">
                <a:sym typeface="+mn-ea"/>
              </a:rPr>
              <a:t> </a:t>
            </a:r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3803491" y="5135880"/>
            <a:ext cx="477393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首页词汇，全部查找！</a:t>
            </a:r>
          </a:p>
          <a:p>
            <a:pPr algn="ctr"/>
            <a:r>
              <a:rPr lang="zh-CN" altLang="en-US" sz="36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关键词基础来源</a:t>
            </a:r>
          </a:p>
        </p:txBody>
      </p:sp>
    </p:spTree>
  </p:cSld>
  <p:clrMapOvr>
    <a:masterClrMapping/>
  </p:clrMapOvr>
  <p:transition spd="slow">
    <p:push dir="u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sz="quarter" idx="10"/>
          </p:nvPr>
        </p:nvSpPr>
        <p:spPr/>
        <p:txBody>
          <a:bodyPr>
            <a:normAutofit fontScale="90000" lnSpcReduction="10000"/>
          </a:bodyPr>
          <a:lstStyle/>
          <a:p>
            <a:r>
              <a:rPr lang="en-US" altLang="zh-CN" sz="4400"/>
              <a:t>7.4</a:t>
            </a:r>
            <a:r>
              <a:rPr lang="zh-CN" altLang="en-US" sz="4400"/>
              <a:t>搜索框</a:t>
            </a:r>
          </a:p>
          <a:p>
            <a:endParaRPr lang="zh-CN" altLang="en-US"/>
          </a:p>
        </p:txBody>
      </p:sp>
      <p:pic>
        <p:nvPicPr>
          <p:cNvPr id="4" name="图片 3" descr="搜索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2505" y="1296035"/>
            <a:ext cx="7600315" cy="5085080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sz="quarter" idx="10"/>
          </p:nvPr>
        </p:nvSpPr>
        <p:spPr/>
        <p:txBody>
          <a:bodyPr>
            <a:normAutofit fontScale="32500" lnSpcReduction="20000"/>
            <a:scene3d>
              <a:camera prst="orthographicFront"/>
              <a:lightRig rig="threePt" dir="t"/>
            </a:scene3d>
          </a:bodyPr>
          <a:lstStyle/>
          <a:p>
            <a:r>
              <a:rPr lang="en-US" altLang="zh-CN" sz="32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7.5</a:t>
            </a:r>
            <a:r>
              <a:rPr lang="zh-CN" altLang="en-US" sz="32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产品页下方关联搜索</a:t>
            </a:r>
          </a:p>
          <a:p>
            <a:endParaRPr lang="zh-CN" altLang="en-US" sz="32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  <a:p>
            <a:r>
              <a:rPr lang="zh-CN" altLang="en-US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关联搜索</a:t>
            </a:r>
          </a:p>
          <a:p>
            <a:r>
              <a:rPr lang="en-US" altLang="zh-CN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China + key</a:t>
            </a:r>
          </a:p>
          <a:p>
            <a:endParaRPr lang="en-US" altLang="zh-CN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5" name="图片 4" descr="搜索3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9760" y="2700020"/>
            <a:ext cx="8331200" cy="3105150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1"/>
          </p:nvPr>
        </p:nvSpPr>
        <p:spPr>
          <a:xfrm>
            <a:off x="714336" y="241015"/>
            <a:ext cx="9889925" cy="611685"/>
          </a:xfrm>
        </p:spPr>
        <p:txBody>
          <a:bodyPr/>
          <a:lstStyle/>
          <a:p>
            <a:r>
              <a:rPr lang="en-US" altLang="zh-CN">
                <a:sym typeface="+mn-ea"/>
              </a:rPr>
              <a:t>7.6</a:t>
            </a:r>
            <a:r>
              <a:rPr>
                <a:sym typeface="+mn-ea"/>
              </a:rPr>
              <a:t>站内找词</a:t>
            </a:r>
            <a:r>
              <a:rPr lang="en-US" altLang="zh-CN">
                <a:sym typeface="+mn-ea"/>
              </a:rPr>
              <a:t>- </a:t>
            </a:r>
            <a:r>
              <a:rPr>
                <a:sym typeface="+mn-ea"/>
              </a:rPr>
              <a:t>其他位置</a:t>
            </a:r>
            <a:endParaRPr lang="zh-CN" altLang="en-US"/>
          </a:p>
        </p:txBody>
      </p:sp>
      <p:pic>
        <p:nvPicPr>
          <p:cNvPr id="4" name="图片 3" descr="RFQ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5290" y="1474470"/>
            <a:ext cx="8745220" cy="1529715"/>
          </a:xfrm>
          <a:prstGeom prst="rect">
            <a:avLst/>
          </a:prstGeom>
        </p:spPr>
      </p:pic>
      <p:pic>
        <p:nvPicPr>
          <p:cNvPr id="5" name="图片 4" descr="访客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6260" y="3523615"/>
            <a:ext cx="8552815" cy="2089785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1"/>
          </p:nvPr>
        </p:nvSpPr>
        <p:spPr>
          <a:xfrm>
            <a:off x="622896" y="256255"/>
            <a:ext cx="9889925" cy="611685"/>
          </a:xfrm>
        </p:spPr>
        <p:txBody>
          <a:bodyPr/>
          <a:lstStyle/>
          <a:p>
            <a:r>
              <a:rPr lang="en-US" altLang="zh-CN">
                <a:sym typeface="+mn-ea"/>
              </a:rPr>
              <a:t>7.7P4P</a:t>
            </a:r>
            <a:r>
              <a:rPr>
                <a:sym typeface="+mn-ea"/>
              </a:rPr>
              <a:t>界面关键词工具</a:t>
            </a:r>
            <a:endParaRPr lang="zh-CN" altLang="en-US"/>
          </a:p>
        </p:txBody>
      </p:sp>
      <p:pic>
        <p:nvPicPr>
          <p:cNvPr id="7" name="图片 6" descr="8大功能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7215" y="1890395"/>
            <a:ext cx="8497570" cy="3818890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1"/>
          </p:nvPr>
        </p:nvSpPr>
        <p:spPr>
          <a:xfrm>
            <a:off x="714971" y="256255"/>
            <a:ext cx="9889925" cy="611685"/>
          </a:xfrm>
        </p:spPr>
        <p:txBody>
          <a:bodyPr/>
          <a:lstStyle/>
          <a:p>
            <a:r>
              <a:rPr lang="en-US" altLang="zh-CN">
                <a:sym typeface="+mn-ea"/>
              </a:rPr>
              <a:t>7.8P4P</a:t>
            </a:r>
            <a:r>
              <a:rPr>
                <a:sym typeface="+mn-ea"/>
              </a:rPr>
              <a:t>界面顶级展位搜词</a:t>
            </a:r>
            <a:endParaRPr lang="zh-CN" altLang="en-US"/>
          </a:p>
        </p:txBody>
      </p:sp>
      <p:pic>
        <p:nvPicPr>
          <p:cNvPr id="4" name="图片 3" descr="顶级展位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50" y="1321435"/>
            <a:ext cx="7048500" cy="5196205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1"/>
          </p:nvPr>
        </p:nvSpPr>
        <p:spPr>
          <a:xfrm>
            <a:off x="669251" y="271495"/>
            <a:ext cx="9889925" cy="611685"/>
          </a:xfrm>
        </p:spPr>
        <p:txBody>
          <a:bodyPr/>
          <a:lstStyle/>
          <a:p>
            <a:r>
              <a:rPr lang="en-US" altLang="zh-CN">
                <a:sym typeface="+mn-ea"/>
              </a:rPr>
              <a:t>7.9Google Adwords</a:t>
            </a:r>
            <a:r>
              <a:rPr>
                <a:sym typeface="+mn-ea"/>
              </a:rPr>
              <a:t>的搜索</a:t>
            </a:r>
            <a:endParaRPr lang="zh-CN" altLang="en-US"/>
          </a:p>
        </p:txBody>
      </p:sp>
      <p:pic>
        <p:nvPicPr>
          <p:cNvPr id="5" name="图片 4" descr="google adword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365" y="1260475"/>
            <a:ext cx="10415905" cy="4958080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https://d.book118.com/248101142026006033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446"/>
  <p:tag name="KSO_WM_UNIT_CLEAR" val="1"/>
  <p:tag name="KSO_WM_UNIT_COMPATIBLE" val="0"/>
  <p:tag name="KSO_WM_UNIT_HIGHLIGHT" val="0"/>
  <p:tag name="KSO_WM_UNIT_ID" val="custom160446_1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26"/>
</p:tagLst>
</file>

<file path=ppt/tags/tag2.xml><?xml version="1.0" encoding="utf-8"?>
<p:tagLst xmlns:p="http://schemas.openxmlformats.org/presentationml/2006/main">
  <p:tag name="KSO_WM_BEAUTIFY_FLAG" val="#wm#"/>
  <p:tag name="KSO_WM_SLIDE_ID" val="custom160446_1"/>
  <p:tag name="KSO_WM_SLIDE_INDEX" val="1"/>
  <p:tag name="KSO_WM_SLIDE_ITEM_CNT" val="2"/>
  <p:tag name="KSO_WM_SLIDE_LAYOUT" val="a_b"/>
  <p:tag name="KSO_WM_SLIDE_LAYOUT_CNT" val="1_1"/>
  <p:tag name="KSO_WM_SLIDE_TYPE" val="title"/>
  <p:tag name="KSO_WM_TAG_VERSION" val="1.0"/>
  <p:tag name="KSO_WM_TEMPLATE_CATEGORY" val="custom"/>
  <p:tag name="KSO_WM_TEMPLATE_INDEX" val="160446"/>
  <p:tag name="KSO_WM_TEMPLATE_THUMBS_INDEX" val="1、8、12、16、19、21、25、28、29"/>
</p:tagLst>
</file>

<file path=ppt/tags/tag3.xml><?xml version="1.0" encoding="utf-8"?>
<p:tagLst xmlns:p="http://schemas.openxmlformats.org/presentationml/2006/main">
  <p:tag name="KSO_WM_TEMPLATE_CATEGORY" val="basetag"/>
  <p:tag name="KSO_WM_TEMPLATE_INDEX" val="20164680"/>
</p:tagLst>
</file>

<file path=ppt/tags/tag4.xml><?xml version="1.0" encoding="utf-8"?>
<p:tagLst xmlns:p="http://schemas.openxmlformats.org/presentationml/2006/main">
  <p:tag name="KSO_WM_TEMPLATE_CATEGORY" val="basetag"/>
  <p:tag name="KSO_WM_TEMPLATE_INDEX" val="20164680"/>
</p:tagLst>
</file>

<file path=ppt/tags/tag5.xml><?xml version="1.0" encoding="utf-8"?>
<p:tagLst xmlns:p="http://schemas.openxmlformats.org/presentationml/2006/main">
  <p:tag name="KSO_WM_BEAUTIFY_FLAG" val="#wm#"/>
  <p:tag name="KSO_WM_TEMPLATE_CATEGORY" val="basetag"/>
  <p:tag name="KSO_WM_TEMPLATE_INDEX" val="20164680"/>
</p:tagLst>
</file>

<file path=ppt/tags/tag6.xml><?xml version="1.0" encoding="utf-8"?>
<p:tagLst xmlns:p="http://schemas.openxmlformats.org/presentationml/2006/main">
  <p:tag name="KSO_WM_TEMPLATE_CATEGORY" val="basetag"/>
  <p:tag name="KSO_WM_TEMPLATE_INDEX" val="20164680"/>
</p:tagLst>
</file>

<file path=ppt/tags/tag7.xml><?xml version="1.0" encoding="utf-8"?>
<p:tagLst xmlns:p="http://schemas.openxmlformats.org/presentationml/2006/main">
  <p:tag name="KSO_WM_BEAUTIFY_FLAG" val="#wm#"/>
  <p:tag name="KSO_WM_TEMPLATE_CATEGORY" val="basetag"/>
  <p:tag name="KSO_WM_TEMPLATE_INDEX" val="20164680"/>
</p:tagLst>
</file>

<file path=ppt/tags/tag8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沉稳">
  <a:themeElements>
    <a:clrScheme name="沉稳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沉稳">
      <a:majorFont>
        <a:latin typeface="Rockwell"/>
        <a:ea typeface="方正姚体"/>
        <a:cs typeface="Arial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方正姚体"/>
        <a:cs typeface="Arial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沉稳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1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Rockwell</vt:lpstr>
      <vt:lpstr>方正姚体</vt:lpstr>
      <vt:lpstr>Wingdings 2</vt:lpstr>
      <vt:lpstr>Office Theme</vt:lpstr>
      <vt:lpstr>关键词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2024-09-11T01:36:30.303</cp:lastPrinted>
  <dcterms:created xsi:type="dcterms:W3CDTF">2024-09-10T17:36:30Z</dcterms:created>
  <dcterms:modified xsi:type="dcterms:W3CDTF">2024-09-10T17:36:35Z</dcterms:modified>
</cp:coreProperties>
</file>