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E6AC190-68D1-48CD-947F-B7B2B645CBDE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3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DFB3C-0A77-4ACC-A90A-32514A85E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564986-15A7-4EE1-BFD2-0311BEC5C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B0C579-0A6F-4560-AF38-1C7002516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20F973-342D-4ECE-A417-8C690E5DB5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75593D-DDC8-4D12-93C4-7D45F17CE3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98F4C3-9491-495C-B2EE-B3A674959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6DB783-3803-4A38-8282-F321B2F70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105F7B-7A57-4B59-8A4A-C84275ADA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F7C034-B93E-4AA8-968E-B6C72EDE6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FF18D-4954-4E89-8C19-E69175042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7D7655-E51A-4D77-A535-75EF994D1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12759631-082E-4889-A0B4-764E6B4EF1D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EF8A868-5651-4E21-AD3C-585988F069D4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8.png" /><Relationship Id="rId3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0503503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预防教育守护健康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63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老师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预防教育的重要性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预防教育的对象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健康生活方式的养成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疾病预防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社会意义及措施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预防教育的重要性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什么是预防教育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预防教育是指在疾病或意外事件发生前，通过知识、技能和行为的指导，来减少疾病或事故的发生概率。预防教育的重要性不容忽视，它可以帮助人们更好地保护自己的健康。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4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预防教育的目的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6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通过健康知识的普及，提高个体和社会的健康水平。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提升整体健康水平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预防教育可以减少疾病的次数和严重程度，从而减少医疗费用。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降低医疗成本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通过预防措施，减少疾病的发生，降低医疗资源的消耗。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减少医疗资源浪费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预防教育的内容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包括良好的饮食习惯、运动习惯等。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生活习惯养成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教育人们认识各种疾病，预防传染疾病的发生。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疾病知识普及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及时发现身体异常，预防疾病的发展。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健康检查与筛查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通过疫苗接种，增强人体免疫力，预防疾病。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疫苗接种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学校教育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学校开展各类健康讲座、活动，提高学生的健康意识。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9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社区活动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社区组织健康体检、义诊等活动，推动居民参与健康管理。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2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医疗机构宣传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医院开展健康讲座、健康知识问答等宣传活动，提高就诊者的健康意识。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预防教育的方法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6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媒体宣传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通过广播、电视、网络等媒体渠道，普及健康知识。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预防教育是实现健康保护的重要手段，通过提升健康意识、养成良好的生活习惯，可以有效预防疾病的发生，保护个体和社会的健康。希望大家都能重视预防教育，共同守护健康！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1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第二章 预防教育的对象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3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儿童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4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儿童期是身体和心理发育的关键时期，预防教育对于儿童尤为重要。在这个阶段，家长和教育者应该注重孩子的健康饮食、良好习惯的养成，以及心理素质的培养。通过正确的引导和教育，可以让孩子健康成长。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6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青少年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青少年正处于青春期，他们的身心发育处于迅速变化的阶段。预防教育可以帮助他们树立正确的人生观和价值观，引导他们养成良好的生活习惯，预防不良行为的发生。同时，青少年也需要关注自身的心理健康，建立积极乐观的心态，以迎接未来的挑战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9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成人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养成良好的作息习惯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生活规律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关注身体健康状况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定期体检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适当运动，均衡饮食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保持健康体魄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老年人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摄入蛋白质、维生素等养生元素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营养均衡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注意环境安全，避免意外受伤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防止跌倒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维持肌肉、关节的灵活性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适量运动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年龄不同，预防重点不同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教育引导和健康养成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儿童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心理健康和生活方式引导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青少年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定期体检和生活规律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成人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营养均衡和安全防护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老年人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健康生活方式的养成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3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健康饮食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健康饮食是养成健康生活方式的重要一环。多吃蔬菜水果可以提供丰富的维生素和矿物质，适量摄入膳食纤维有助于消化系统健康，同时减少盐和糖的摄入量可以降低心血管疾病的风险。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image"/>
          <p:cNvSpPr/>
          <p:nvPr/>
        </p:nvSpPr>
        <p:spPr>
          <a:xfrm>
            <a:off x="1036440" y="1335960"/>
            <a:ext cx="4791240" cy="2452680"/>
          </a:xfrm>
          <a:custGeom>
            <a:gdLst>
              <a:gd name="textAreaLeft" fmla="*/ 0 w 4791240"/>
              <a:gd name="textAreaRight" fmla="*/ 4791600 w 4791240"/>
              <a:gd name="textAreaTop" fmla="*/ 0 h 2452680"/>
              <a:gd name="textAreaBottom" fmla="*/ 2453040 h 2452680"/>
            </a:gdLst>
            <a:rect l="textAreaLeft" t="textAreaTop" r="textAreaRight" b="textAreaBottom"/>
            <a:pathLst>
              <a:path w="9868" h="5792">
                <a:moveTo>
                  <a:pt x="0" y="0"/>
                </a:moveTo>
                <a:lnTo>
                  <a:pt x="9868" y="0"/>
                </a:lnTo>
                <a:lnTo>
                  <a:pt x="9868" y="5792"/>
                </a:lnTo>
                <a:lnTo>
                  <a:pt x="0" y="5792"/>
                </a:lnTo>
                <a:lnTo>
                  <a:pt x="0" y="0"/>
                </a:lnTo>
                <a:close/>
              </a:path>
            </a:pathLst>
          </a:custGeom>
          <a:blipFill rotWithShape="0">
            <a:blip r:embed="rId2">
              <a:alphaModFix amt="84000"/>
            </a:blip>
            <a:stretch>
              <a:fillRect/>
            </a:stretch>
          </a:blipFill>
          <a:ln w="3175">
            <a:solidFill>
              <a:srgbClr val="000000">
                <a:lumMod val="40000"/>
                <a:lumOff val="60000"/>
                <a:alpha val="20000"/>
              </a:srgbClr>
            </a:solidFill>
            <a:round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微软雅黑"/>
                <a:ea typeface="微软雅黑"/>
              </a:rPr>
              <a:t>适量运动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.1.subtitle"/>
          <p:cNvSpPr/>
          <p:nvPr/>
        </p:nvSpPr>
        <p:spPr>
          <a:xfrm>
            <a:off x="1277640" y="39934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保持适量运动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1.title"/>
          <p:cNvSpPr/>
          <p:nvPr/>
        </p:nvSpPr>
        <p:spPr>
          <a:xfrm>
            <a:off x="1278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每日运动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subtitle"/>
          <p:cNvSpPr/>
          <p:nvPr/>
        </p:nvSpPr>
        <p:spPr>
          <a:xfrm>
            <a:off x="9073080" y="36187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提高免疫力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2.title"/>
          <p:cNvSpPr/>
          <p:nvPr/>
        </p:nvSpPr>
        <p:spPr>
          <a:xfrm>
            <a:off x="9072360" y="29833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增强体质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3.subtitle"/>
          <p:cNvSpPr/>
          <p:nvPr/>
        </p:nvSpPr>
        <p:spPr>
          <a:xfrm>
            <a:off x="3876120" y="377856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促进身心健康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3.title"/>
          <p:cNvSpPr/>
          <p:nvPr/>
        </p:nvSpPr>
        <p:spPr>
          <a:xfrm>
            <a:off x="387684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健康生活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4.subtitle"/>
          <p:cNvSpPr/>
          <p:nvPr/>
        </p:nvSpPr>
        <p:spPr>
          <a:xfrm>
            <a:off x="6474240" y="36943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4.title"/>
          <p:cNvSpPr/>
          <p:nvPr/>
        </p:nvSpPr>
        <p:spPr>
          <a:xfrm>
            <a:off x="6474960" y="298512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充足睡眠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image"/>
          <p:cNvSpPr/>
          <p:nvPr/>
        </p:nvSpPr>
        <p:spPr>
          <a:xfrm>
            <a:off x="7813800" y="0"/>
            <a:ext cx="4377960" cy="4380480"/>
          </a:xfrm>
          <a:custGeom>
            <a:gdLst>
              <a:gd name="textAreaLeft" fmla="*/ 0 w 4377960"/>
              <a:gd name="textAreaRight" fmla="*/ 4378320 w 4377960"/>
              <a:gd name="textAreaTop" fmla="*/ 0 h 4380480"/>
              <a:gd name="textAreaBottom" fmla="*/ 4380840 h 4380480"/>
            </a:gdLst>
            <a:rect l="textAreaLeft" t="textAreaTop" r="textAreaRight" b="textAreaBottom"/>
            <a:pathLst>
              <a:path w="6036950" h="6040857">
                <a:moveTo>
                  <a:pt x="2276483" y="0"/>
                </a:moveTo>
                <a:lnTo>
                  <a:pt x="6036950" y="0"/>
                </a:lnTo>
                <a:lnTo>
                  <a:pt x="6036950" y="2936006"/>
                </a:lnTo>
                <a:lnTo>
                  <a:pt x="4238679" y="5156686"/>
                </a:lnTo>
                <a:cubicBezTo>
                  <a:pt x="3409718" y="6180367"/>
                  <a:pt x="1907854" y="6338220"/>
                  <a:pt x="884172" y="5509259"/>
                </a:cubicBezTo>
                <a:cubicBezTo>
                  <a:pt x="-139509" y="4680298"/>
                  <a:pt x="-297361" y="3178434"/>
                  <a:pt x="531600" y="2154752"/>
                </a:cubicBezTo>
                <a:close/>
              </a:path>
            </a:pathLst>
          </a:custGeom>
          <a:blipFill rotWithShape="0">
            <a:blip r:embed="rId2"/>
            <a:stretch>
              <a:fillRect/>
            </a:stretch>
          </a:blipFill>
          <a:ln w="9525">
            <a:solidFill>
              <a:srgbClr val="000000">
                <a:lumMod val="40000"/>
                <a:lumOff val="60000"/>
                <a:alpha val="50000"/>
              </a:srgbClr>
            </a:solidFill>
            <a:round/>
          </a:ln>
          <a:effectLst>
            <a:outerShdw dist="253959" dir="4201429" algn="ctr" rotWithShape="0">
              <a:schemeClr val="accent1">
                <a:alpha val="15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有助器官修复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修复身体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有助于情绪稳定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调节情绪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有助提高工作效率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提高注意力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保护呼吸系统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2.content"/>
          <p:cNvSpPr/>
          <p:nvPr/>
        </p:nvSpPr>
        <p:spPr>
          <a:xfrm>
            <a:off x="3676680" y="251136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戒烟可降低患呼吸系统疾病风险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3.title"/>
          <p:cNvSpPr/>
          <p:nvPr/>
        </p:nvSpPr>
        <p:spPr>
          <a:xfrm>
            <a:off x="6460560" y="211140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心血管系统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3.content"/>
          <p:cNvSpPr/>
          <p:nvPr/>
        </p:nvSpPr>
        <p:spPr>
          <a:xfrm>
            <a:off x="6424200" y="251136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限酒有助于降低心血管疾病风险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身体健康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4.content"/>
          <p:cNvSpPr/>
          <p:nvPr/>
        </p:nvSpPr>
        <p:spPr>
          <a:xfrm>
            <a:off x="9177480" y="251136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戒烟限酒有益于全身健康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戒烟限酒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降低疾病风险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1.content"/>
          <p:cNvSpPr/>
          <p:nvPr/>
        </p:nvSpPr>
        <p:spPr>
          <a:xfrm>
            <a:off x="882000" y="251136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戒烟有助于降低肺癌风险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限酒有助于保护肝脏健康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title" idx="4294967295"/>
          </p:nvPr>
        </p:nvSpPr>
        <p:spPr>
          <a:xfrm>
            <a:off x="11016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1" name="content"/>
          <p:cNvSpPr/>
          <p:nvPr/>
        </p:nvSpPr>
        <p:spPr>
          <a:xfrm>
            <a:off x="138096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健康生活方式的养成是预防疾病、守护健康的重要基础。通过健康饮食、适量运动、充足睡眠和戒烟限酒等方式，可以提升身体的免疫力，降低患病风险，保持身心健康。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https://d.book118.com/248105035036006047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21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预防教育守护健康</vt:lpstr>
      <vt:lpstr>目录</vt:lpstr>
      <vt:lpstr>第1章 预防教育的重要性</vt:lpstr>
      <vt:lpstr> </vt:lpstr>
      <vt:lpstr>预防教育的目的</vt:lpstr>
      <vt:lpstr>预防教育的内容</vt:lpstr>
      <vt:lpstr>预防教育的方法</vt:lpstr>
      <vt:lpstr>结语</vt:lpstr>
      <vt:lpstr>第二章 预防教育的对象</vt:lpstr>
      <vt:lpstr>儿童</vt:lpstr>
      <vt:lpstr> </vt:lpstr>
      <vt:lpstr>成人</vt:lpstr>
      <vt:lpstr>老年人</vt:lpstr>
      <vt:lpstr>年龄不同，预防重点不同</vt:lpstr>
      <vt:lpstr>第3章 健康生活方式的养成</vt:lpstr>
      <vt:lpstr> </vt:lpstr>
      <vt:lpstr>适量运动</vt:lpstr>
      <vt:lpstr>充足睡眠</vt:lpstr>
      <vt:lpstr>戒烟限酒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2024-09-28T12:03:53.839</cp:lastPrinted>
  <dcterms:created xsi:type="dcterms:W3CDTF">2024-09-28T04:03:53Z</dcterms:created>
  <dcterms:modified xsi:type="dcterms:W3CDTF">2024-09-28T04:03:55Z</dcterms:modified>
</cp:coreProperties>
</file>